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3" r:id="rId2"/>
    <p:sldId id="335" r:id="rId3"/>
    <p:sldId id="262" r:id="rId4"/>
    <p:sldId id="337" r:id="rId5"/>
    <p:sldId id="338" r:id="rId6"/>
    <p:sldId id="339" r:id="rId7"/>
    <p:sldId id="340" r:id="rId8"/>
    <p:sldId id="279" r:id="rId9"/>
    <p:sldId id="349" r:id="rId10"/>
    <p:sldId id="299" r:id="rId11"/>
    <p:sldId id="341" r:id="rId12"/>
    <p:sldId id="348" r:id="rId13"/>
    <p:sldId id="342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>
        <p:scale>
          <a:sx n="99" d="100"/>
          <a:sy n="99" d="100"/>
        </p:scale>
        <p:origin x="-1144" y="-21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31.10.16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31.10.16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gif"/><Relationship Id="rId5" Type="http://schemas.openxmlformats.org/officeDocument/2006/relationships/image" Target="../media/image6.png"/><Relationship Id="rId6" Type="http://schemas.openxmlformats.org/officeDocument/2006/relationships/image" Target="../media/image7.gif"/><Relationship Id="rId7" Type="http://schemas.openxmlformats.org/officeDocument/2006/relationships/image" Target="../media/image8.png"/><Relationship Id="rId8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event/387162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image" Target="../media/image29.jpeg"/><Relationship Id="rId7" Type="http://schemas.openxmlformats.org/officeDocument/2006/relationships/image" Target="../media/image30.jpeg"/><Relationship Id="rId8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hilumi/wp11" TargetMode="External"/><Relationship Id="rId4" Type="http://schemas.openxmlformats.org/officeDocument/2006/relationships/hyperlink" Target="https://project-hl-lhc-industry.web.cern.ch" TargetMode="External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rn.ch/hilumi/wp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emf"/><Relationship Id="rId6" Type="http://schemas.openxmlformats.org/officeDocument/2006/relationships/image" Target="../media/image5.gif"/><Relationship Id="rId7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4.emf"/><Relationship Id="rId5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7" Type="http://schemas.openxmlformats.org/officeDocument/2006/relationships/image" Target="../media/image20.jpeg"/><Relationship Id="rId8" Type="http://schemas.openxmlformats.org/officeDocument/2006/relationships/image" Target="../media/image21.jpg"/><Relationship Id="rId9" Type="http://schemas.openxmlformats.org/officeDocument/2006/relationships/image" Target="../media/image7.gif"/><Relationship Id="rId10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4.jpeg"/><Relationship Id="rId5" Type="http://schemas.openxmlformats.org/officeDocument/2006/relationships/image" Target="../media/image23.jpe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HL-LHC</a:t>
            </a:r>
            <a:r>
              <a:rPr lang="en-GB" dirty="0">
                <a:latin typeface="Book Antiqua" panose="02040602050305030304" pitchFamily="18" charset="0"/>
              </a:rPr>
              <a:t/>
            </a:r>
            <a:br>
              <a:rPr lang="en-GB" dirty="0">
                <a:latin typeface="Book Antiqua" panose="02040602050305030304" pitchFamily="18" charset="0"/>
              </a:rPr>
            </a:br>
            <a:r>
              <a:rPr lang="en-GB" dirty="0" smtClean="0">
                <a:latin typeface="Book Antiqua" panose="02040602050305030304" pitchFamily="18" charset="0"/>
              </a:rPr>
              <a:t>Magnet components and assemblies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80000" cy="990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latin typeface="Book Antiqua" panose="02040602050305030304" pitchFamily="18" charset="0"/>
              </a:rPr>
              <a:t>E. Todesco, F. </a:t>
            </a:r>
            <a:r>
              <a:rPr lang="en-GB" dirty="0" err="1" smtClean="0">
                <a:latin typeface="Book Antiqua" panose="02040602050305030304" pitchFamily="18" charset="0"/>
              </a:rPr>
              <a:t>Savary</a:t>
            </a:r>
            <a:r>
              <a:rPr lang="en-GB" dirty="0" smtClean="0">
                <a:latin typeface="Book Antiqua" panose="02040602050305030304" pitchFamily="18" charset="0"/>
              </a:rPr>
              <a:t>, on behalf of WP3 and WP11</a:t>
            </a:r>
          </a:p>
          <a:p>
            <a:endParaRPr lang="en-GB" dirty="0" smtClean="0">
              <a:latin typeface="Book Antiqua" panose="02040602050305030304" pitchFamily="18" charset="0"/>
            </a:endParaRPr>
          </a:p>
          <a:p>
            <a:r>
              <a:rPr lang="en-GB" sz="1600" dirty="0" smtClean="0">
                <a:latin typeface="Book Antiqua" panose="02040602050305030304" pitchFamily="18" charset="0"/>
              </a:rPr>
              <a:t>See also the presentation from F. </a:t>
            </a:r>
            <a:r>
              <a:rPr lang="en-GB" sz="1600" dirty="0" err="1" smtClean="0">
                <a:latin typeface="Book Antiqua" panose="02040602050305030304" pitchFamily="18" charset="0"/>
              </a:rPr>
              <a:t>Savary</a:t>
            </a:r>
            <a:r>
              <a:rPr lang="en-GB" sz="1600" dirty="0" smtClean="0">
                <a:latin typeface="Book Antiqua" panose="02040602050305030304" pitchFamily="18" charset="0"/>
              </a:rPr>
              <a:t> in 2015 </a:t>
            </a:r>
          </a:p>
          <a:p>
            <a:r>
              <a:rPr lang="en-GB" sz="1600" dirty="0">
                <a:latin typeface="Book Antiqua" panose="02040602050305030304" pitchFamily="18" charset="0"/>
                <a:hlinkClick r:id="rId2"/>
              </a:rPr>
              <a:t>https://indico.cern.ch/event/</a:t>
            </a:r>
            <a:r>
              <a:rPr lang="en-GB" sz="1600" dirty="0" smtClean="0">
                <a:latin typeface="Book Antiqua" panose="02040602050305030304" pitchFamily="18" charset="0"/>
                <a:hlinkClick r:id="rId2"/>
              </a:rPr>
              <a:t>387162</a:t>
            </a:r>
            <a:r>
              <a:rPr lang="en-GB" sz="1600" dirty="0" smtClean="0">
                <a:latin typeface="Book Antiqua" panose="02040602050305030304" pitchFamily="18" charset="0"/>
              </a:rPr>
              <a:t>  </a:t>
            </a:r>
            <a:endParaRPr lang="en-GB" sz="160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31</a:t>
            </a:r>
            <a:r>
              <a:rPr lang="en-GB" baseline="30000" dirty="0" smtClean="0">
                <a:latin typeface="Book Antiqua" panose="02040602050305030304" pitchFamily="18" charset="0"/>
              </a:rPr>
              <a:t>st</a:t>
            </a:r>
            <a:r>
              <a:rPr lang="en-GB" dirty="0" smtClean="0">
                <a:latin typeface="Book Antiqua" panose="02040602050305030304" pitchFamily="18" charset="0"/>
              </a:rPr>
              <a:t> October 2016 – </a:t>
            </a:r>
            <a:r>
              <a:rPr lang="en-US" dirty="0" err="1">
                <a:latin typeface="Book Antiqua"/>
                <a:cs typeface="Book Antiqua"/>
              </a:rPr>
              <a:t>Instituto</a:t>
            </a:r>
            <a:r>
              <a:rPr lang="en-US" dirty="0">
                <a:latin typeface="Book Antiqua"/>
                <a:cs typeface="Book Antiqua"/>
              </a:rPr>
              <a:t> Superior </a:t>
            </a:r>
            <a:r>
              <a:rPr lang="en-US" dirty="0" err="1" smtClean="0">
                <a:latin typeface="Book Antiqua"/>
                <a:cs typeface="Book Antiqua"/>
              </a:rPr>
              <a:t>Técnico</a:t>
            </a:r>
            <a:r>
              <a:rPr lang="en-US" dirty="0" smtClean="0">
                <a:latin typeface="Book Antiqua"/>
                <a:cs typeface="Book Antiqua"/>
              </a:rPr>
              <a:t>, </a:t>
            </a:r>
            <a:r>
              <a:rPr lang="en-GB" dirty="0" smtClean="0">
                <a:latin typeface="Book Antiqua"/>
                <a:cs typeface="Book Antiqua"/>
              </a:rPr>
              <a:t>Lisbon</a:t>
            </a:r>
            <a:endParaRPr lang="en-GB" dirty="0">
              <a:latin typeface="Book Antiqua"/>
              <a:cs typeface="Book Antiqua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161893"/>
            <a:ext cx="1099072" cy="62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161893"/>
            <a:ext cx="66287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321" y="5161893"/>
            <a:ext cx="98736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475" y="5157943"/>
            <a:ext cx="549813" cy="73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15794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COMPONENTS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Superconducting strand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Nb</a:t>
            </a:r>
            <a:r>
              <a:rPr lang="fr-CH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Sn: Procured by CERN and US collaboration, two producers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Nb-Ti: D1 and D2 reuse LHC cable, nested reuses SLHC cable, superferric and canted use existing strands</a:t>
            </a:r>
          </a:p>
          <a:p>
            <a:pPr lvl="1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11 T and triplet, CERN (and US) procure all main components</a:t>
            </a:r>
          </a:p>
          <a:p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Nb-Ti main magnets and correctors, industry will be probably in charge of component procurement</a:t>
            </a:r>
          </a:p>
          <a:p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CERN will provide raw material (both magnetic and non magnetic steel) to guarantee magnetic performance and to minimize costs</a:t>
            </a:r>
          </a:p>
          <a:p>
            <a:pPr marL="0" indent="0">
              <a:buNone/>
            </a:pPr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7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COMPONENTS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Non exhaustive list of components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Coil: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Cable insulation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Impregnation resin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Winding poles 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End spacers 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Wedges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Quench heaters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Magnet: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Collars 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Yoke laminations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Cold mass: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End domes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SS half shells</a:t>
            </a:r>
          </a:p>
          <a:p>
            <a:pPr lvl="1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21502" y="1305974"/>
            <a:ext cx="2276190" cy="102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556962"/>
            <a:ext cx="1782002" cy="2376001"/>
          </a:xfrm>
          <a:prstGeom prst="round2DiagRect">
            <a:avLst>
              <a:gd name="adj1" fmla="val 50000"/>
              <a:gd name="adj2" fmla="val 0"/>
            </a:avLst>
          </a:prstGeom>
        </p:spPr>
      </p:pic>
      <p:pic>
        <p:nvPicPr>
          <p:cNvPr id="9" name="Picture 1" descr="G:\Workspaces\s\shortmod\Develop\labo 927\HFM\927_general pictures\110NIKON\DSCN586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19252"/>
            <a:ext cx="1760514" cy="132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266" y="3290152"/>
            <a:ext cx="2232248" cy="1674186"/>
          </a:xfrm>
          <a:prstGeom prst="rect">
            <a:avLst/>
          </a:prstGeom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63"/>
          <a:stretch/>
        </p:blipFill>
        <p:spPr>
          <a:xfrm>
            <a:off x="3595886" y="5118758"/>
            <a:ext cx="2736628" cy="15647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6" b="9423"/>
          <a:stretch/>
        </p:blipFill>
        <p:spPr>
          <a:xfrm>
            <a:off x="6524589" y="5118758"/>
            <a:ext cx="2153600" cy="133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65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CONCLUSION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We have a challenging project requiring substantial involvement of the industry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Effective partnership is crucial for the success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Several challenges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Some new tecnologies to be applied for the first time in high energy accelerator magnets (Nb</a:t>
            </a:r>
            <a:r>
              <a:rPr lang="fr-CH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Sn, plus canted magnet)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More critical aspects</a:t>
            </a:r>
          </a:p>
          <a:p>
            <a:pPr lvl="3"/>
            <a:r>
              <a:rPr lang="fr-CH" dirty="0">
                <a:solidFill>
                  <a:schemeClr val="tx1"/>
                </a:solidFill>
                <a:latin typeface="Book Antiqua" panose="02040602050305030304" pitchFamily="18" charset="0"/>
              </a:rPr>
              <a:t>Relatively small series, little time to react</a:t>
            </a:r>
          </a:p>
          <a:p>
            <a:pPr lvl="3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Many different magnets</a:t>
            </a:r>
          </a:p>
          <a:p>
            <a:pPr lvl="3"/>
            <a:r>
              <a:rPr lang="fr-CH" dirty="0">
                <a:solidFill>
                  <a:schemeClr val="tx1"/>
                </a:solidFill>
                <a:latin typeface="Book Antiqua" panose="02040602050305030304" pitchFamily="18" charset="0"/>
              </a:rPr>
              <a:t>Timeline of procurement </a:t>
            </a:r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3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Many collaborations, interfaces management</a:t>
            </a:r>
          </a:p>
          <a:p>
            <a:pPr lvl="3"/>
            <a:r>
              <a:rPr lang="fr-CH" dirty="0">
                <a:solidFill>
                  <a:schemeClr val="tx1"/>
                </a:solidFill>
                <a:latin typeface="Book Antiqua" panose="02040602050305030304" pitchFamily="18" charset="0"/>
              </a:rPr>
              <a:t>Exchange of </a:t>
            </a:r>
            <a:r>
              <a:rPr lang="fr-CH">
                <a:solidFill>
                  <a:schemeClr val="tx1"/>
                </a:solidFill>
                <a:latin typeface="Book Antiqua" panose="02040602050305030304" pitchFamily="18" charset="0"/>
              </a:rPr>
              <a:t>information </a:t>
            </a:r>
            <a:r>
              <a:rPr lang="fr-CH" smtClean="0">
                <a:solidFill>
                  <a:schemeClr val="tx1"/>
                </a:solidFill>
                <a:latin typeface="Book Antiqua" panose="02040602050305030304" pitchFamily="18" charset="0"/>
              </a:rPr>
              <a:t>(see  </a:t>
            </a:r>
            <a:r>
              <a:rPr lang="fr-CH" smtClean="0">
                <a:solidFill>
                  <a:schemeClr val="tx1"/>
                </a:solidFill>
                <a:latin typeface="Book Antiqua" panose="02040602050305030304" pitchFamily="18" charset="0"/>
                <a:hlinkClick r:id="rId2"/>
              </a:rPr>
              <a:t>www.cern.ch/hilumi/wp3</a:t>
            </a:r>
            <a:r>
              <a:rPr lang="fr-CH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mtClean="0">
                <a:solidFill>
                  <a:schemeClr val="tx1"/>
                </a:solidFill>
                <a:latin typeface="Book Antiqua" panose="02040602050305030304" pitchFamily="18" charset="0"/>
                <a:hlinkClick r:id="rId3"/>
              </a:rPr>
              <a:t>www.cern.ch/hilumi/wp11</a:t>
            </a:r>
            <a:r>
              <a:rPr lang="fr-CH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>
                <a:solidFill>
                  <a:schemeClr val="tx1"/>
                </a:solidFill>
                <a:latin typeface="Book Antiqua" panose="02040602050305030304" pitchFamily="18" charset="0"/>
                <a:hlinkClick r:id="rId4"/>
              </a:rPr>
              <a:t>https://project-hl-lhc</a:t>
            </a:r>
            <a:r>
              <a:rPr lang="fr-CH">
                <a:solidFill>
                  <a:schemeClr val="tx1"/>
                </a:solidFill>
                <a:latin typeface="Book Antiqua" panose="02040602050305030304" pitchFamily="18" charset="0"/>
                <a:hlinkClick r:id="rId4"/>
              </a:rPr>
              <a:t>-</a:t>
            </a:r>
            <a:r>
              <a:rPr lang="fr-CH" smtClean="0">
                <a:solidFill>
                  <a:schemeClr val="tx1"/>
                </a:solidFill>
                <a:latin typeface="Book Antiqua" panose="02040602050305030304" pitchFamily="18" charset="0"/>
                <a:hlinkClick r:id="rId4"/>
              </a:rPr>
              <a:t>industry.web.cern.ch</a:t>
            </a:r>
            <a:r>
              <a:rPr lang="fr-CH" smtClean="0">
                <a:solidFill>
                  <a:schemeClr val="tx1"/>
                </a:solidFill>
                <a:latin typeface="Book Antiqua" panose="02040602050305030304" pitchFamily="18" charset="0"/>
              </a:rPr>
              <a:t> )</a:t>
            </a:r>
            <a:r>
              <a:rPr lang="fr-CH" dirty="0">
                <a:solidFill>
                  <a:schemeClr val="tx1"/>
                </a:solidFill>
                <a:latin typeface="Book Antiqua" panose="02040602050305030304" pitchFamily="18" charset="0"/>
              </a:rPr>
              <a:t>	</a:t>
            </a:r>
          </a:p>
          <a:p>
            <a:pPr lvl="3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2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342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92" y="37520"/>
            <a:ext cx="7968792" cy="871200"/>
          </a:xfrm>
        </p:spPr>
        <p:txBody>
          <a:bodyPr/>
          <a:lstStyle/>
          <a:p>
            <a:r>
              <a:rPr lang="fr-CH" sz="2400" b="0" dirty="0" smtClean="0">
                <a:latin typeface="Book Antiqua"/>
                <a:cs typeface="Book Antiqua"/>
              </a:rPr>
              <a:t>A summary from F. Savary about status in 2015</a:t>
            </a:r>
            <a:endParaRPr lang="en-US" sz="2400" b="0" dirty="0">
              <a:latin typeface="Book Antiqua"/>
              <a:cs typeface="Book Antiqua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808600"/>
              </p:ext>
            </p:extLst>
          </p:nvPr>
        </p:nvGraphicFramePr>
        <p:xfrm>
          <a:off x="0" y="1290634"/>
          <a:ext cx="9144000" cy="5020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"/>
                <a:gridCol w="2160000"/>
                <a:gridCol w="2592000"/>
                <a:gridCol w="576000"/>
                <a:gridCol w="576000"/>
                <a:gridCol w="2700000"/>
              </a:tblGrid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Item #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 anchorCtr="1"/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Description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Raw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material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2018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Later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What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baseline="0" dirty="0" err="1" smtClean="0">
                          <a:latin typeface="Book Antiqua"/>
                          <a:cs typeface="Book Antiqua"/>
                        </a:rPr>
                        <a:t>is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baseline="0" dirty="0" err="1" smtClean="0">
                          <a:latin typeface="Book Antiqua"/>
                          <a:cs typeface="Book Antiqua"/>
                        </a:rPr>
                        <a:t>challenging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 anchorCtr="1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1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Coil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keys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AISI 316 L – DIN 1.4435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Machining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(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accuracy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&amp;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elasticity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)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2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End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spacers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SLS – AISI 316 L – DIN 1.4435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3D-metrology, </a:t>
                      </a:r>
                      <a:r>
                        <a:rPr lang="fr-CH" sz="1200" baseline="0" dirty="0" err="1" smtClean="0">
                          <a:latin typeface="Book Antiqua"/>
                          <a:cs typeface="Book Antiqua"/>
                        </a:rPr>
                        <a:t>electrical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baseline="0" dirty="0" err="1" smtClean="0">
                          <a:latin typeface="Book Antiqua"/>
                          <a:cs typeface="Book Antiqua"/>
                        </a:rPr>
                        <a:t>insulation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baseline="0" dirty="0" err="1" smtClean="0">
                          <a:latin typeface="Book Antiqua"/>
                          <a:cs typeface="Book Antiqua"/>
                        </a:rPr>
                        <a:t>is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baseline="0" dirty="0" err="1" smtClean="0">
                          <a:latin typeface="Book Antiqua"/>
                          <a:cs typeface="Book Antiqua"/>
                        </a:rPr>
                        <a:t>needed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3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Saddles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Impregnated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glass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fiber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as per</a:t>
                      </a:r>
                      <a:br>
                        <a:rPr lang="fr-CH" sz="1200" dirty="0" smtClean="0">
                          <a:latin typeface="Book Antiqua"/>
                          <a:cs typeface="Book Antiqua"/>
                        </a:rPr>
                      </a:b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Book Antiqua"/>
                          <a:ea typeface="+mn-ea"/>
                          <a:cs typeface="Book Antiqua"/>
                        </a:rPr>
                        <a:t>IEC/EN 61212-3-1 EP-GC22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5-axes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machining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, GC22,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accuracy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4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Removable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pole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Book Antiqua"/>
                          <a:cs typeface="Book Antiqua"/>
                        </a:rPr>
                        <a:t>TA6V annealed (Ti6Al4V; 3.7165)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Accuracy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&amp;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material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5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Wedges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–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precision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profiles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Book Antiqua"/>
                          <a:cs typeface="Book Antiqua"/>
                        </a:rPr>
                        <a:t>Aluminum oxide dispersion strengthened copper (ODS)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Accuracy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,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material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ODS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6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Quench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heaters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Polyimide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–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St.Steel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– Copper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Flexible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Printed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Circuits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7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Collars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YUS-130S (High Mn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Steel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)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Fine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blanking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,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accuracy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8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Collaring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keys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AISI 316 L – DIN 1.4435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Accuracy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9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Yoke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laminations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&amp; inserts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Low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carbon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steel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Fine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blanking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,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accuracy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10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Heat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baseline="0" dirty="0" err="1" smtClean="0">
                          <a:latin typeface="Book Antiqua"/>
                          <a:cs typeface="Book Antiqua"/>
                        </a:rPr>
                        <a:t>exchanger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tube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Oxygen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Free Cu – </a:t>
                      </a: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Book Antiqua"/>
                          <a:ea typeface="+mn-ea"/>
                          <a:cs typeface="Book Antiqua"/>
                        </a:rPr>
                        <a:t>UNS C10200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Cu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quality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11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Bus bars –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hollow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bars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Oxygen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Free Cu – </a:t>
                      </a: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Book Antiqua"/>
                          <a:ea typeface="+mn-ea"/>
                          <a:cs typeface="Book Antiqua"/>
                        </a:rPr>
                        <a:t>UNS C10200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Length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, Cu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quality</a:t>
                      </a:r>
                      <a:endParaRPr lang="en-US" sz="1200" dirty="0" smtClean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12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Lyras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Oxygen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Free Cu – </a:t>
                      </a: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Book Antiqua"/>
                          <a:ea typeface="+mn-ea"/>
                          <a:cs typeface="Book Antiqua"/>
                        </a:rPr>
                        <a:t>UNS C10200</a:t>
                      </a:r>
                      <a:endParaRPr lang="en-US" sz="1200" dirty="0" smtClean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Cu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quality</a:t>
                      </a:r>
                      <a:endParaRPr lang="en-US" sz="1200" dirty="0" smtClean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13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Shells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AISI</a:t>
                      </a:r>
                      <a:r>
                        <a:rPr lang="fr-CH" sz="1200" baseline="0" dirty="0" smtClean="0">
                          <a:latin typeface="Book Antiqua"/>
                          <a:cs typeface="Book Antiqua"/>
                        </a:rPr>
                        <a:t> 316 LN – DIN 1.4429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Raw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material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,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thickness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,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accuracy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14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End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covers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AISI 316 LN – DIN 1.4429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Raw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material</a:t>
                      </a:r>
                      <a:r>
                        <a:rPr lang="fr-CH" sz="1200" dirty="0" smtClean="0">
                          <a:latin typeface="Book Antiqua"/>
                          <a:cs typeface="Book Antiqua"/>
                        </a:rPr>
                        <a:t>, </a:t>
                      </a:r>
                      <a:r>
                        <a:rPr lang="fr-CH" sz="1200" dirty="0" err="1" smtClean="0">
                          <a:latin typeface="Book Antiqua"/>
                          <a:cs typeface="Book Antiqua"/>
                        </a:rPr>
                        <a:t>accuracy</a:t>
                      </a:r>
                      <a:endParaRPr lang="en-US" sz="1200" dirty="0">
                        <a:latin typeface="Book Antiqua"/>
                        <a:cs typeface="Book Antiqu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7459" y="764589"/>
            <a:ext cx="925286" cy="288147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/>
            <a:r>
              <a:rPr lang="fr-CH" sz="1400" b="1" dirty="0" err="1" smtClean="0"/>
              <a:t>Legend</a:t>
            </a:r>
            <a:r>
              <a:rPr lang="fr-CH" sz="1400" b="1" dirty="0" smtClean="0"/>
              <a:t>: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49830" y="779978"/>
            <a:ext cx="1741713" cy="257369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/>
            <a:r>
              <a:rPr lang="fr-CH" sz="1200" dirty="0" err="1" smtClean="0"/>
              <a:t>We</a:t>
            </a:r>
            <a:r>
              <a:rPr lang="fr-CH" sz="1200" dirty="0" smtClean="0"/>
              <a:t> are </a:t>
            </a:r>
            <a:r>
              <a:rPr lang="fr-CH" sz="1200" dirty="0" err="1" smtClean="0"/>
              <a:t>covered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156858" y="779978"/>
            <a:ext cx="2558143" cy="257369"/>
          </a:xfrm>
          <a:prstGeom prst="rect">
            <a:avLst/>
          </a:prstGeom>
          <a:solidFill>
            <a:srgbClr val="FFC00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/>
            <a:r>
              <a:rPr lang="fr-CH" sz="1200" dirty="0" err="1" smtClean="0"/>
              <a:t>We</a:t>
            </a:r>
            <a:r>
              <a:rPr lang="fr-CH" sz="1200" dirty="0" smtClean="0"/>
              <a:t> </a:t>
            </a:r>
            <a:r>
              <a:rPr lang="fr-CH" sz="1200" dirty="0" err="1" smtClean="0"/>
              <a:t>need</a:t>
            </a:r>
            <a:r>
              <a:rPr lang="fr-CH" sz="1200" dirty="0" smtClean="0"/>
              <a:t> more </a:t>
            </a:r>
            <a:r>
              <a:rPr lang="fr-CH" sz="1200" dirty="0" err="1" smtClean="0"/>
              <a:t>suppliers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780316" y="779978"/>
            <a:ext cx="2982684" cy="257369"/>
          </a:xfrm>
          <a:prstGeom prst="rect">
            <a:avLst/>
          </a:prstGeom>
          <a:solidFill>
            <a:srgbClr val="FF000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/>
            <a:r>
              <a:rPr lang="fr-CH" sz="1200" dirty="0" err="1" smtClean="0"/>
              <a:t>We</a:t>
            </a:r>
            <a:r>
              <a:rPr lang="fr-CH" sz="1200" dirty="0" smtClean="0"/>
              <a:t> </a:t>
            </a:r>
            <a:r>
              <a:rPr lang="fr-CH" sz="1200" dirty="0" err="1" smtClean="0"/>
              <a:t>desperately</a:t>
            </a:r>
            <a:r>
              <a:rPr lang="fr-CH" sz="1200" dirty="0" smtClean="0"/>
              <a:t> </a:t>
            </a:r>
            <a:r>
              <a:rPr lang="fr-CH" sz="1200" dirty="0" err="1" smtClean="0"/>
              <a:t>need</a:t>
            </a:r>
            <a:r>
              <a:rPr lang="fr-CH" sz="1200" dirty="0" smtClean="0"/>
              <a:t> </a:t>
            </a:r>
            <a:r>
              <a:rPr lang="fr-CH" sz="1200" dirty="0" err="1" smtClean="0"/>
              <a:t>suppliers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7461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FOREWORD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Book Antiqua" panose="02040602050305030304" pitchFamily="18" charset="0"/>
              </a:rPr>
              <a:t>HL LHC magnets are within WP3 and WP11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Different timeline (as shown by L. Rossi)</a:t>
            </a:r>
          </a:p>
          <a:p>
            <a:pPr lvl="2"/>
            <a:r>
              <a:rPr lang="en-GB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WP11: to be installed in 2019-20</a:t>
            </a:r>
          </a:p>
          <a:p>
            <a:pPr lvl="2"/>
            <a:r>
              <a:rPr lang="en-GB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WP3: to be installed in 2024-25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Together, they represent </a:t>
            </a:r>
            <a:r>
              <a:rPr lang="en-GB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¼ of the HL-LHC </a:t>
            </a:r>
            <a:r>
              <a:rPr lang="en-GB" dirty="0" smtClean="0">
                <a:latin typeface="Book Antiqua" panose="02040602050305030304" pitchFamily="18" charset="0"/>
              </a:rPr>
              <a:t>budget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About </a:t>
            </a:r>
            <a:r>
              <a:rPr lang="en-GB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one third of magnets comes from in kind contributions or collaborations agreements 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So this fraction is not steered directly by CERN</a:t>
            </a:r>
            <a:endParaRPr lang="en-GB" dirty="0">
              <a:latin typeface="Book Antiqua" panose="02040602050305030304" pitchFamily="18" charset="0"/>
            </a:endParaRP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7 types of new magnets, all built in industry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Except 11 T (CERN with industry personnel), Q1/Q3 (US labs)</a:t>
            </a:r>
          </a:p>
          <a:p>
            <a:pPr lvl="1"/>
            <a:r>
              <a:rPr lang="en-GB" dirty="0">
                <a:latin typeface="Book Antiqua" panose="02040602050305030304" pitchFamily="18" charset="0"/>
              </a:rPr>
              <a:t>7</a:t>
            </a:r>
            <a:r>
              <a:rPr lang="en-GB" dirty="0" smtClean="0">
                <a:latin typeface="Book Antiqua" panose="02040602050305030304" pitchFamily="18" charset="0"/>
              </a:rPr>
              <a:t> labs participating </a:t>
            </a:r>
            <a:r>
              <a:rPr lang="en-GB" sz="1600" dirty="0" smtClean="0">
                <a:latin typeface="Book Antiqua" panose="02040602050305030304" pitchFamily="18" charset="0"/>
              </a:rPr>
              <a:t>(LBNL, BNL, FNAL, KEK, CEA, INFN, CIEMAT)</a:t>
            </a:r>
            <a:endParaRPr lang="en-GB" dirty="0">
              <a:latin typeface="Book Antiqua" panose="02040602050305030304" pitchFamily="18" charset="0"/>
            </a:endParaRPr>
          </a:p>
          <a:p>
            <a:endParaRPr lang="en-GB" dirty="0" smtClean="0">
              <a:latin typeface="Book Antiqua" panose="02040602050305030304" pitchFamily="18" charset="0"/>
            </a:endParaRPr>
          </a:p>
          <a:p>
            <a:r>
              <a:rPr lang="en-GB" dirty="0" smtClean="0">
                <a:latin typeface="Book Antiqua" panose="02040602050305030304" pitchFamily="18" charset="0"/>
              </a:rPr>
              <a:t>Cryostats discussed by D. Duarte Ramos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691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Nb</a:t>
            </a:r>
            <a:r>
              <a:rPr lang="en-GB" b="0" baseline="-25000" dirty="0" smtClean="0">
                <a:latin typeface="Book Antiqua" panose="02040602050305030304" pitchFamily="18" charset="0"/>
              </a:rPr>
              <a:t>3</a:t>
            </a:r>
            <a:r>
              <a:rPr lang="en-GB" b="0" dirty="0" smtClean="0">
                <a:latin typeface="Book Antiqua" panose="02040602050305030304" pitchFamily="18" charset="0"/>
              </a:rPr>
              <a:t>Sn MAGNETS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ook Antiqua" panose="02040602050305030304" pitchFamily="18" charset="0"/>
              </a:rPr>
              <a:t>Two types of Nb</a:t>
            </a:r>
            <a:r>
              <a:rPr lang="en-GB" baseline="-25000" dirty="0" smtClean="0">
                <a:latin typeface="Book Antiqua" panose="02040602050305030304" pitchFamily="18" charset="0"/>
              </a:rPr>
              <a:t>3</a:t>
            </a:r>
            <a:r>
              <a:rPr lang="en-GB" dirty="0" smtClean="0">
                <a:latin typeface="Book Antiqua" panose="02040602050305030304" pitchFamily="18" charset="0"/>
              </a:rPr>
              <a:t>Sn magnets: 11 T and the triplet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Both with wind and react technique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Both with peak field of 11.5 T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Lengths and quantities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4.2 m (Q1/Q3) – 20 units from US (90 coils)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5.5 m (11 T) – 6 units (30 coils)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7.15 m (Q2a Q2b) – 10 units (50 coils)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Apertures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60 mm for 11 T (LHC arc) 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150 mm for triplet (IR region)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586" y="4074666"/>
            <a:ext cx="2490214" cy="201622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954962" y="6090890"/>
            <a:ext cx="27318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 smtClean="0">
                <a:latin typeface="Book Antiqua" panose="02040602050305030304" pitchFamily="18" charset="0"/>
              </a:rPr>
              <a:t>QXF cross-section 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[P. </a:t>
            </a:r>
            <a:r>
              <a:rPr lang="fr-CH" sz="9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Ferracin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, G. Ambrosio et al.]</a:t>
            </a:r>
            <a:endParaRPr lang="en-GB" sz="1400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6948264" y="1556792"/>
            <a:ext cx="1922792" cy="188589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001301" y="3442688"/>
            <a:ext cx="1737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900" dirty="0" smtClean="0">
                <a:latin typeface="Book Antiqua" panose="02040602050305030304" pitchFamily="18" charset="0"/>
              </a:rPr>
              <a:t>D1 cross-section </a:t>
            </a:r>
          </a:p>
          <a:p>
            <a:pPr algn="ctr"/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[M. Karpinnen F. Savary et al.]</a:t>
            </a:r>
            <a:endParaRPr lang="en-GB" sz="1400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pic>
        <p:nvPicPr>
          <p:cNvPr id="1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985423"/>
            <a:ext cx="549813" cy="73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Nb</a:t>
            </a:r>
            <a:r>
              <a:rPr lang="en-GB" b="0" baseline="-25000" dirty="0" smtClean="0">
                <a:latin typeface="Book Antiqua" panose="02040602050305030304" pitchFamily="18" charset="0"/>
              </a:rPr>
              <a:t>3</a:t>
            </a:r>
            <a:r>
              <a:rPr lang="en-GB" b="0" dirty="0" smtClean="0">
                <a:latin typeface="Book Antiqua" panose="02040602050305030304" pitchFamily="18" charset="0"/>
              </a:rPr>
              <a:t>Sn MAGNETS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Coil manufacturing is the dominant </a:t>
            </a:r>
            <a:r>
              <a:rPr lang="en-GB" dirty="0" smtClean="0">
                <a:latin typeface="Book Antiqua" panose="02040602050305030304" pitchFamily="18" charset="0"/>
              </a:rPr>
              <a:t>part (time, budget)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Same technology: winding, reaction at 650 C, impregnation, instrumentation</a:t>
            </a:r>
          </a:p>
          <a:p>
            <a:r>
              <a:rPr lang="en-GB" dirty="0" smtClean="0">
                <a:latin typeface="Book Antiqua" panose="02040602050305030304" pitchFamily="18" charset="0"/>
              </a:rPr>
              <a:t>Mechanical structure is different</a:t>
            </a:r>
            <a:endParaRPr lang="en-GB" dirty="0">
              <a:latin typeface="Book Antiqua" panose="02040602050305030304" pitchFamily="18" charset="0"/>
            </a:endParaRP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11 T: stainless steel collars, loading with collaring press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Triplet: Al shell loaded with bladder and key</a:t>
            </a:r>
          </a:p>
          <a:p>
            <a:r>
              <a:rPr lang="en-GB" dirty="0" smtClean="0">
                <a:latin typeface="Book Antiqua" panose="02040602050305030304" pitchFamily="18" charset="0"/>
              </a:rPr>
              <a:t>Production strategy: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11 T: at CERN with </a:t>
            </a:r>
            <a:r>
              <a:rPr lang="en-GB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manpower from industry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Triplet: prototypes at CERN, we are exploring the option of manufacturing of </a:t>
            </a:r>
            <a:r>
              <a:rPr lang="en-GB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series in industry</a:t>
            </a:r>
          </a:p>
        </p:txBody>
      </p:sp>
    </p:spTree>
    <p:extLst>
      <p:ext uri="{BB962C8B-B14F-4D97-AF65-F5344CB8AC3E}">
        <p14:creationId xmlns:p14="http://schemas.microsoft.com/office/powerpoint/2010/main" val="251406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NB-Ti MAGNETS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370040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Book Antiqua" panose="02040602050305030304" pitchFamily="18" charset="0"/>
              </a:rPr>
              <a:t>Two main magnets: D1 and D2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Both with </a:t>
            </a:r>
            <a:r>
              <a:rPr lang="en-GB" dirty="0" err="1" smtClean="0">
                <a:latin typeface="Book Antiqua" panose="02040602050305030304" pitchFamily="18" charset="0"/>
              </a:rPr>
              <a:t>Nb</a:t>
            </a:r>
            <a:r>
              <a:rPr lang="en-GB" dirty="0" smtClean="0">
                <a:latin typeface="Book Antiqua" panose="02040602050305030304" pitchFamily="18" charset="0"/>
              </a:rPr>
              <a:t>-Ti classical technology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Rutherford cable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Bore field of 4.5 T to 5.6 T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Lengths </a:t>
            </a:r>
            <a:r>
              <a:rPr lang="en-GB" dirty="0">
                <a:latin typeface="Book Antiqua" panose="02040602050305030304" pitchFamily="18" charset="0"/>
              </a:rPr>
              <a:t>and quantities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6.2 </a:t>
            </a:r>
            <a:r>
              <a:rPr lang="en-GB" dirty="0">
                <a:latin typeface="Book Antiqua" panose="02040602050305030304" pitchFamily="18" charset="0"/>
              </a:rPr>
              <a:t>m </a:t>
            </a:r>
            <a:r>
              <a:rPr lang="en-GB" dirty="0" smtClean="0">
                <a:latin typeface="Book Antiqua" panose="02040602050305030304" pitchFamily="18" charset="0"/>
              </a:rPr>
              <a:t>(D1) </a:t>
            </a:r>
            <a:r>
              <a:rPr lang="en-GB" dirty="0">
                <a:latin typeface="Book Antiqua" panose="02040602050305030304" pitchFamily="18" charset="0"/>
              </a:rPr>
              <a:t>– 6</a:t>
            </a:r>
            <a:r>
              <a:rPr lang="en-GB" dirty="0" smtClean="0">
                <a:latin typeface="Book Antiqua" panose="02040602050305030304" pitchFamily="18" charset="0"/>
              </a:rPr>
              <a:t> </a:t>
            </a:r>
            <a:r>
              <a:rPr lang="en-GB" dirty="0">
                <a:latin typeface="Book Antiqua" panose="02040602050305030304" pitchFamily="18" charset="0"/>
              </a:rPr>
              <a:t>units from </a:t>
            </a:r>
            <a:r>
              <a:rPr lang="en-GB" dirty="0" smtClean="0">
                <a:latin typeface="Book Antiqua" panose="02040602050305030304" pitchFamily="18" charset="0"/>
              </a:rPr>
              <a:t>Japan</a:t>
            </a:r>
            <a:endParaRPr lang="en-GB" dirty="0">
              <a:latin typeface="Book Antiqua" panose="02040602050305030304" pitchFamily="18" charset="0"/>
            </a:endParaRP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7.8 </a:t>
            </a:r>
            <a:r>
              <a:rPr lang="en-GB" dirty="0">
                <a:latin typeface="Book Antiqua" panose="02040602050305030304" pitchFamily="18" charset="0"/>
              </a:rPr>
              <a:t>m </a:t>
            </a:r>
            <a:r>
              <a:rPr lang="en-GB" dirty="0" smtClean="0">
                <a:latin typeface="Book Antiqua" panose="02040602050305030304" pitchFamily="18" charset="0"/>
              </a:rPr>
              <a:t>(D2) </a:t>
            </a:r>
            <a:r>
              <a:rPr lang="en-GB" dirty="0">
                <a:latin typeface="Book Antiqua" panose="02040602050305030304" pitchFamily="18" charset="0"/>
              </a:rPr>
              <a:t>– 6 units </a:t>
            </a:r>
            <a:r>
              <a:rPr lang="en-GB" dirty="0" smtClean="0">
                <a:latin typeface="Book Antiqua" panose="02040602050305030304" pitchFamily="18" charset="0"/>
              </a:rPr>
              <a:t>(prototype from INFN)</a:t>
            </a:r>
            <a:endParaRPr lang="en-GB" dirty="0">
              <a:latin typeface="Book Antiqua" panose="02040602050305030304" pitchFamily="18" charset="0"/>
            </a:endParaRP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Apertures: 150 </a:t>
            </a:r>
            <a:r>
              <a:rPr lang="en-GB" dirty="0">
                <a:latin typeface="Book Antiqua" panose="02040602050305030304" pitchFamily="18" charset="0"/>
              </a:rPr>
              <a:t>mm for </a:t>
            </a:r>
            <a:r>
              <a:rPr lang="en-GB" dirty="0" smtClean="0">
                <a:latin typeface="Book Antiqua" panose="02040602050305030304" pitchFamily="18" charset="0"/>
              </a:rPr>
              <a:t>D1 - 105 </a:t>
            </a:r>
            <a:r>
              <a:rPr lang="en-GB" dirty="0">
                <a:latin typeface="Book Antiqua" panose="02040602050305030304" pitchFamily="18" charset="0"/>
              </a:rPr>
              <a:t>mm for </a:t>
            </a:r>
            <a:r>
              <a:rPr lang="en-GB" dirty="0" smtClean="0">
                <a:latin typeface="Book Antiqua" panose="02040602050305030304" pitchFamily="18" charset="0"/>
              </a:rPr>
              <a:t>D2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Mechanical structure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Iron yoke (D1)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Self standing collars (D2)</a:t>
            </a:r>
            <a:endParaRPr lang="en-GB" dirty="0">
              <a:latin typeface="Book Antiqua" panose="02040602050305030304" pitchFamily="18" charset="0"/>
            </a:endParaRPr>
          </a:p>
          <a:p>
            <a:endParaRPr lang="en-GB" dirty="0" smtClean="0">
              <a:latin typeface="Book Antiqua" panose="02040602050305030304" pitchFamily="18" charset="0"/>
            </a:endParaRPr>
          </a:p>
          <a:p>
            <a:endParaRPr lang="en-GB" dirty="0" smtClean="0">
              <a:latin typeface="Book Antiqua" panose="0204060205030503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807" y="783799"/>
            <a:ext cx="2820313" cy="21152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915" y="4274035"/>
            <a:ext cx="2269199" cy="18521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39547" y="2899034"/>
            <a:ext cx="26629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 smtClean="0">
                <a:latin typeface="Book Antiqua" panose="02040602050305030304" pitchFamily="18" charset="0"/>
              </a:rPr>
              <a:t>D1 cross-section 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[T. </a:t>
            </a:r>
            <a:r>
              <a:rPr lang="fr-CH" sz="9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Nakamoto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, M. </a:t>
            </a:r>
            <a:r>
              <a:rPr lang="fr-CH" sz="9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Sugano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 et al.]</a:t>
            </a:r>
            <a:endParaRPr lang="en-GB" sz="1400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45909" y="6214531"/>
            <a:ext cx="24561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 smtClean="0">
                <a:latin typeface="Book Antiqua" panose="02040602050305030304" pitchFamily="18" charset="0"/>
              </a:rPr>
              <a:t>D2 cross-section 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[P. </a:t>
            </a:r>
            <a:r>
              <a:rPr lang="fr-CH" sz="900" dirty="0" err="1">
                <a:solidFill>
                  <a:srgbClr val="00B050"/>
                </a:solidFill>
                <a:latin typeface="Book Antiqua" panose="02040602050305030304" pitchFamily="18" charset="0"/>
              </a:rPr>
              <a:t>F</a:t>
            </a:r>
            <a:r>
              <a:rPr lang="fr-CH" sz="9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abbricatore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, S. </a:t>
            </a:r>
            <a:r>
              <a:rPr lang="fr-CH" sz="9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Farinon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3381" y="5370906"/>
            <a:ext cx="4752528" cy="1415604"/>
          </a:xfrm>
          <a:prstGeom prst="rect">
            <a:avLst/>
          </a:prstGeom>
        </p:spPr>
      </p:pic>
      <p:pic>
        <p:nvPicPr>
          <p:cNvPr id="14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383" y="180000"/>
            <a:ext cx="1099072" cy="62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095" y="3644729"/>
            <a:ext cx="98736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2843808" y="5661248"/>
            <a:ext cx="504056" cy="64807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6" name="Oval 15"/>
          <p:cNvSpPr/>
          <p:nvPr/>
        </p:nvSpPr>
        <p:spPr>
          <a:xfrm>
            <a:off x="4644008" y="5661248"/>
            <a:ext cx="504056" cy="64807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7493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CORRECTOR MAGNETS: NESTED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n-GB" dirty="0" err="1" smtClean="0">
                <a:latin typeface="Book Antiqua" panose="02040602050305030304" pitchFamily="18" charset="0"/>
              </a:rPr>
              <a:t>Nb</a:t>
            </a:r>
            <a:r>
              <a:rPr lang="en-GB" dirty="0" smtClean="0">
                <a:latin typeface="Book Antiqua" panose="02040602050305030304" pitchFamily="18" charset="0"/>
              </a:rPr>
              <a:t>-Ti technology, sector coil Rutherford cable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Nested correctors: bore </a:t>
            </a:r>
            <a:r>
              <a:rPr lang="en-GB" dirty="0">
                <a:latin typeface="Book Antiqua" panose="02040602050305030304" pitchFamily="18" charset="0"/>
              </a:rPr>
              <a:t>field of </a:t>
            </a:r>
            <a:r>
              <a:rPr lang="en-GB" dirty="0" smtClean="0">
                <a:latin typeface="Book Antiqua" panose="02040602050305030304" pitchFamily="18" charset="0"/>
              </a:rPr>
              <a:t>2.1 </a:t>
            </a:r>
            <a:r>
              <a:rPr lang="en-GB" dirty="0">
                <a:latin typeface="Book Antiqua" panose="02040602050305030304" pitchFamily="18" charset="0"/>
              </a:rPr>
              <a:t>T </a:t>
            </a:r>
            <a:r>
              <a:rPr lang="en-GB" dirty="0" smtClean="0">
                <a:latin typeface="Book Antiqua" panose="02040602050305030304" pitchFamily="18" charset="0"/>
              </a:rPr>
              <a:t>in each plane Lengths </a:t>
            </a:r>
            <a:r>
              <a:rPr lang="en-GB" dirty="0">
                <a:latin typeface="Book Antiqua" panose="02040602050305030304" pitchFamily="18" charset="0"/>
              </a:rPr>
              <a:t>and quantities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1.2 </a:t>
            </a:r>
            <a:r>
              <a:rPr lang="en-GB" dirty="0">
                <a:latin typeface="Book Antiqua" panose="02040602050305030304" pitchFamily="18" charset="0"/>
              </a:rPr>
              <a:t>m </a:t>
            </a:r>
            <a:r>
              <a:rPr lang="en-GB" dirty="0" smtClean="0">
                <a:latin typeface="Book Antiqua" panose="02040602050305030304" pitchFamily="18" charset="0"/>
              </a:rPr>
              <a:t>(short) </a:t>
            </a:r>
            <a:r>
              <a:rPr lang="en-GB" dirty="0">
                <a:latin typeface="Book Antiqua" panose="02040602050305030304" pitchFamily="18" charset="0"/>
              </a:rPr>
              <a:t>– 6 </a:t>
            </a:r>
            <a:r>
              <a:rPr lang="en-GB" dirty="0" smtClean="0">
                <a:latin typeface="Book Antiqua" panose="02040602050305030304" pitchFamily="18" charset="0"/>
              </a:rPr>
              <a:t>units (</a:t>
            </a:r>
            <a:r>
              <a:rPr lang="en-GB" dirty="0">
                <a:latin typeface="Book Antiqua" panose="02040602050305030304" pitchFamily="18" charset="0"/>
              </a:rPr>
              <a:t>prototype </a:t>
            </a:r>
            <a:r>
              <a:rPr lang="en-GB" dirty="0" smtClean="0">
                <a:latin typeface="Book Antiqua" panose="02040602050305030304" pitchFamily="18" charset="0"/>
              </a:rPr>
              <a:t>from CIEMAT)</a:t>
            </a:r>
            <a:endParaRPr lang="en-GB" dirty="0">
              <a:latin typeface="Book Antiqua" panose="02040602050305030304" pitchFamily="18" charset="0"/>
            </a:endParaRP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2.1 </a:t>
            </a:r>
            <a:r>
              <a:rPr lang="en-GB" dirty="0">
                <a:latin typeface="Book Antiqua" panose="02040602050305030304" pitchFamily="18" charset="0"/>
              </a:rPr>
              <a:t>m </a:t>
            </a:r>
            <a:r>
              <a:rPr lang="en-GB" dirty="0" smtClean="0">
                <a:latin typeface="Book Antiqua" panose="02040602050305030304" pitchFamily="18" charset="0"/>
              </a:rPr>
              <a:t>(long) </a:t>
            </a:r>
            <a:r>
              <a:rPr lang="en-GB" dirty="0">
                <a:latin typeface="Book Antiqua" panose="02040602050305030304" pitchFamily="18" charset="0"/>
              </a:rPr>
              <a:t>– </a:t>
            </a:r>
            <a:r>
              <a:rPr lang="en-GB" dirty="0" smtClean="0">
                <a:latin typeface="Book Antiqua" panose="02040602050305030304" pitchFamily="18" charset="0"/>
              </a:rPr>
              <a:t>12 units</a:t>
            </a:r>
            <a:endParaRPr lang="en-GB" dirty="0">
              <a:latin typeface="Book Antiqua" panose="02040602050305030304" pitchFamily="18" charset="0"/>
            </a:endParaRP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150 mm aperture</a:t>
            </a:r>
            <a:endParaRPr lang="en-GB" dirty="0">
              <a:latin typeface="Book Antiqua" panose="02040602050305030304" pitchFamily="18" charset="0"/>
            </a:endParaRP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Mechanical </a:t>
            </a:r>
            <a:r>
              <a:rPr lang="en-GB" dirty="0">
                <a:latin typeface="Book Antiqua" panose="02040602050305030304" pitchFamily="18" charset="0"/>
              </a:rPr>
              <a:t>structure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Self </a:t>
            </a:r>
            <a:r>
              <a:rPr lang="en-GB" dirty="0">
                <a:latin typeface="Book Antiqua" panose="02040602050305030304" pitchFamily="18" charset="0"/>
              </a:rPr>
              <a:t>standing </a:t>
            </a:r>
            <a:r>
              <a:rPr lang="en-GB" dirty="0" smtClean="0">
                <a:latin typeface="Book Antiqua" panose="02040602050305030304" pitchFamily="18" charset="0"/>
              </a:rPr>
              <a:t>collars, double collaring</a:t>
            </a:r>
            <a:endParaRPr lang="en-GB" dirty="0">
              <a:latin typeface="Book Antiqua" panose="02040602050305030304" pitchFamily="18" charset="0"/>
            </a:endParaRPr>
          </a:p>
          <a:p>
            <a:endParaRPr lang="en-GB" dirty="0" smtClean="0">
              <a:latin typeface="Book Antiqua" panose="0204060205030503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421" y="3907940"/>
            <a:ext cx="2117822" cy="152037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17639" y="5385700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900" dirty="0" smtClean="0">
                <a:latin typeface="Book Antiqua" panose="02040602050305030304" pitchFamily="18" charset="0"/>
              </a:rPr>
              <a:t>MCBXF cross-section </a:t>
            </a:r>
          </a:p>
          <a:p>
            <a:pPr algn="ctr"/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[F. </a:t>
            </a:r>
            <a:r>
              <a:rPr lang="fr-CH" sz="9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Toral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, J. Garcia Matos et al.]</a:t>
            </a:r>
            <a:endParaRPr lang="en-GB" sz="1400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900" y="5252374"/>
            <a:ext cx="4914929" cy="1463976"/>
          </a:xfrm>
          <a:prstGeom prst="rect">
            <a:avLst/>
          </a:prstGeom>
        </p:spPr>
      </p:pic>
      <p:pic>
        <p:nvPicPr>
          <p:cNvPr id="16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411" y="3184380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1916185" y="5519369"/>
            <a:ext cx="216024" cy="62075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2" name="Oval 11"/>
          <p:cNvSpPr/>
          <p:nvPr/>
        </p:nvSpPr>
        <p:spPr>
          <a:xfrm>
            <a:off x="2483768" y="5519369"/>
            <a:ext cx="216024" cy="62075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7" name="Oval 16"/>
          <p:cNvSpPr/>
          <p:nvPr/>
        </p:nvSpPr>
        <p:spPr>
          <a:xfrm>
            <a:off x="2915816" y="5551677"/>
            <a:ext cx="216024" cy="62075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892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CORRECTOR MAGNETS: HIGH ORDER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n-GB" dirty="0" err="1" smtClean="0">
                <a:latin typeface="Book Antiqua" panose="02040602050305030304" pitchFamily="18" charset="0"/>
              </a:rPr>
              <a:t>Nb</a:t>
            </a:r>
            <a:r>
              <a:rPr lang="en-GB" dirty="0" smtClean="0">
                <a:latin typeface="Book Antiqua" panose="02040602050305030304" pitchFamily="18" charset="0"/>
              </a:rPr>
              <a:t>-Ti technology, </a:t>
            </a:r>
            <a:r>
              <a:rPr lang="en-GB" dirty="0" err="1" smtClean="0">
                <a:latin typeface="Book Antiqua" panose="02040602050305030304" pitchFamily="18" charset="0"/>
              </a:rPr>
              <a:t>superferric</a:t>
            </a:r>
            <a:r>
              <a:rPr lang="en-GB" dirty="0" smtClean="0">
                <a:latin typeface="Book Antiqua" panose="02040602050305030304" pitchFamily="18" charset="0"/>
              </a:rPr>
              <a:t> design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High order correctors: peak field of 2-3 T (prototypes by INFN)</a:t>
            </a:r>
            <a:endParaRPr lang="en-GB" dirty="0">
              <a:latin typeface="Book Antiqua" panose="02040602050305030304" pitchFamily="18" charset="0"/>
            </a:endParaRPr>
          </a:p>
          <a:p>
            <a:pPr lvl="1"/>
            <a:r>
              <a:rPr lang="en-GB" dirty="0">
                <a:latin typeface="Book Antiqua" panose="02040602050305030304" pitchFamily="18" charset="0"/>
              </a:rPr>
              <a:t>Lengths and quantities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About 1 </a:t>
            </a:r>
            <a:r>
              <a:rPr lang="en-GB" dirty="0">
                <a:latin typeface="Book Antiqua" panose="02040602050305030304" pitchFamily="18" charset="0"/>
              </a:rPr>
              <a:t>m </a:t>
            </a:r>
            <a:r>
              <a:rPr lang="en-GB" dirty="0" smtClean="0">
                <a:latin typeface="Book Antiqua" panose="02040602050305030304" pitchFamily="18" charset="0"/>
              </a:rPr>
              <a:t>(</a:t>
            </a:r>
            <a:r>
              <a:rPr lang="en-GB" dirty="0" err="1" smtClean="0">
                <a:latin typeface="Book Antiqua" panose="02040602050305030304" pitchFamily="18" charset="0"/>
              </a:rPr>
              <a:t>quadrupole</a:t>
            </a:r>
            <a:r>
              <a:rPr lang="en-GB" dirty="0" smtClean="0">
                <a:latin typeface="Book Antiqua" panose="02040602050305030304" pitchFamily="18" charset="0"/>
              </a:rPr>
              <a:t>) </a:t>
            </a:r>
            <a:r>
              <a:rPr lang="en-GB" dirty="0">
                <a:latin typeface="Book Antiqua" panose="02040602050305030304" pitchFamily="18" charset="0"/>
              </a:rPr>
              <a:t>– 6 </a:t>
            </a:r>
            <a:r>
              <a:rPr lang="en-GB" dirty="0" smtClean="0">
                <a:latin typeface="Book Antiqua" panose="02040602050305030304" pitchFamily="18" charset="0"/>
              </a:rPr>
              <a:t>units 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About 0.5 m (</a:t>
            </a:r>
            <a:r>
              <a:rPr lang="en-GB" dirty="0" err="1" smtClean="0">
                <a:latin typeface="Book Antiqua" panose="02040602050305030304" pitchFamily="18" charset="0"/>
              </a:rPr>
              <a:t>dodecapole</a:t>
            </a:r>
            <a:r>
              <a:rPr lang="en-GB" dirty="0" smtClean="0">
                <a:latin typeface="Book Antiqua" panose="02040602050305030304" pitchFamily="18" charset="0"/>
              </a:rPr>
              <a:t>) </a:t>
            </a:r>
            <a:r>
              <a:rPr lang="en-GB" dirty="0">
                <a:latin typeface="Book Antiqua" panose="02040602050305030304" pitchFamily="18" charset="0"/>
              </a:rPr>
              <a:t>– 6 </a:t>
            </a:r>
            <a:r>
              <a:rPr lang="en-GB" dirty="0" smtClean="0">
                <a:latin typeface="Book Antiqua" panose="02040602050305030304" pitchFamily="18" charset="0"/>
              </a:rPr>
              <a:t>units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About 0.1 m (</a:t>
            </a:r>
            <a:r>
              <a:rPr lang="en-GB" dirty="0" err="1" smtClean="0">
                <a:latin typeface="Book Antiqua" panose="02040602050305030304" pitchFamily="18" charset="0"/>
              </a:rPr>
              <a:t>sextupole</a:t>
            </a:r>
            <a:r>
              <a:rPr lang="en-GB" dirty="0" smtClean="0">
                <a:latin typeface="Book Antiqua" panose="02040602050305030304" pitchFamily="18" charset="0"/>
              </a:rPr>
              <a:t>, </a:t>
            </a:r>
            <a:r>
              <a:rPr lang="en-GB" dirty="0" err="1" smtClean="0">
                <a:latin typeface="Book Antiqua" panose="02040602050305030304" pitchFamily="18" charset="0"/>
              </a:rPr>
              <a:t>octupole</a:t>
            </a:r>
            <a:r>
              <a:rPr lang="en-GB" dirty="0" smtClean="0">
                <a:latin typeface="Book Antiqua" panose="02040602050305030304" pitchFamily="18" charset="0"/>
              </a:rPr>
              <a:t>, </a:t>
            </a:r>
            <a:r>
              <a:rPr lang="en-GB" dirty="0" err="1" smtClean="0">
                <a:latin typeface="Book Antiqua" panose="02040602050305030304" pitchFamily="18" charset="0"/>
              </a:rPr>
              <a:t>decapole</a:t>
            </a:r>
            <a:r>
              <a:rPr lang="en-GB" dirty="0" smtClean="0">
                <a:latin typeface="Book Antiqua" panose="02040602050305030304" pitchFamily="18" charset="0"/>
              </a:rPr>
              <a:t>) – 6*7 units</a:t>
            </a:r>
            <a:endParaRPr lang="en-GB" dirty="0">
              <a:latin typeface="Book Antiqua" panose="02040602050305030304" pitchFamily="18" charset="0"/>
            </a:endParaRP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150 mm aperture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69" y="5027909"/>
            <a:ext cx="1443495" cy="14168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381630"/>
            <a:ext cx="974951" cy="9055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397570"/>
            <a:ext cx="1010875" cy="93610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386835"/>
            <a:ext cx="928536" cy="9161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396862"/>
            <a:ext cx="939291" cy="91457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323669" y="6528011"/>
            <a:ext cx="35495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900" dirty="0" smtClean="0">
                <a:latin typeface="Book Antiqua" panose="02040602050305030304" pitchFamily="18" charset="0"/>
              </a:rPr>
              <a:t>High </a:t>
            </a:r>
            <a:r>
              <a:rPr lang="fr-CH" sz="900" dirty="0" err="1" smtClean="0">
                <a:latin typeface="Book Antiqua" panose="02040602050305030304" pitchFamily="18" charset="0"/>
              </a:rPr>
              <a:t>Order</a:t>
            </a:r>
            <a:r>
              <a:rPr lang="fr-CH" sz="900" dirty="0" smtClean="0">
                <a:latin typeface="Book Antiqua" panose="02040602050305030304" pitchFamily="18" charset="0"/>
              </a:rPr>
              <a:t> correctors cross-section 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[G. </a:t>
            </a:r>
            <a:r>
              <a:rPr lang="fr-CH" sz="9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Volpini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, M. Statera, et al.]</a:t>
            </a:r>
            <a:endParaRPr lang="en-GB" sz="1400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0868"/>
            <a:ext cx="2038990" cy="1424136"/>
          </a:xfrm>
          <a:prstGeom prst="rect">
            <a:avLst/>
          </a:prstGeom>
        </p:spPr>
      </p:pic>
      <p:pic>
        <p:nvPicPr>
          <p:cNvPr id="21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589" y="4398603"/>
            <a:ext cx="98736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07145" y="4077819"/>
            <a:ext cx="3542238" cy="1055102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5023927" y="4293096"/>
            <a:ext cx="216024" cy="62075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06679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787160" y="1052736"/>
            <a:ext cx="7920000" cy="4906963"/>
          </a:xfrm>
        </p:spPr>
        <p:txBody>
          <a:bodyPr>
            <a:normAutofit/>
          </a:bodyPr>
          <a:lstStyle/>
          <a:p>
            <a:r>
              <a:rPr lang="en-GB" dirty="0" err="1" smtClean="0">
                <a:latin typeface="Book Antiqua" panose="02040602050305030304" pitchFamily="18" charset="0"/>
              </a:rPr>
              <a:t>Nb</a:t>
            </a:r>
            <a:r>
              <a:rPr lang="en-GB" dirty="0" smtClean="0">
                <a:latin typeface="Book Antiqua" panose="02040602050305030304" pitchFamily="18" charset="0"/>
              </a:rPr>
              <a:t>-Ti technology, canted design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High order correctors: peak field of 2-3 T (prototypes by INFN)</a:t>
            </a:r>
            <a:endParaRPr lang="en-GB" dirty="0">
              <a:latin typeface="Book Antiqua" panose="02040602050305030304" pitchFamily="18" charset="0"/>
            </a:endParaRP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2 m long, 12 units</a:t>
            </a:r>
            <a:endParaRPr lang="en-GB" dirty="0">
              <a:latin typeface="Book Antiqua" panose="02040602050305030304" pitchFamily="18" charset="0"/>
            </a:endParaRP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105 mm aperture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CORRECTOR MAGNETS: CANTED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812" y="2465303"/>
            <a:ext cx="1955988" cy="17199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741" y="5392023"/>
            <a:ext cx="4608512" cy="137270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230253" y="4221088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900" dirty="0" smtClean="0">
                <a:latin typeface="Book Antiqua" panose="02040602050305030304" pitchFamily="18" charset="0"/>
              </a:rPr>
              <a:t>MBCRD cross-section </a:t>
            </a:r>
          </a:p>
          <a:p>
            <a:pPr algn="ctr"/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[G. Kirby, J. </a:t>
            </a:r>
            <a:r>
              <a:rPr lang="fr-CH" sz="9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Rysti</a:t>
            </a:r>
            <a:r>
              <a:rPr lang="fr-CH" sz="9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051" y="2051245"/>
            <a:ext cx="518179" cy="509597"/>
          </a:xfrm>
          <a:prstGeom prst="rect">
            <a:avLst/>
          </a:prstGeom>
        </p:spPr>
      </p:pic>
      <p:pic>
        <p:nvPicPr>
          <p:cNvPr id="27" name="85D2A6BA-1144-4078-9D56-974DA5F0ED16" descr="85D2A6BA-1144-4078-9D56-974DA5F0ED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161" y="3628727"/>
            <a:ext cx="1981885" cy="148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/>
          <a:srcRect l="5588" t="22511" r="2414" b="19784"/>
          <a:stretch/>
        </p:blipFill>
        <p:spPr>
          <a:xfrm>
            <a:off x="3571517" y="3632598"/>
            <a:ext cx="3311970" cy="148467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208314" y="5092839"/>
            <a:ext cx="589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Winding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tests of the </a:t>
            </a:r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canted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model </a:t>
            </a:r>
            <a:r>
              <a:rPr lang="fr-CH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[G. Kirby, J. Rysti, J. Mazet, et al.]</a:t>
            </a:r>
            <a:endParaRPr lang="en-GB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177892" y="5684526"/>
            <a:ext cx="216024" cy="62075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140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787160" y="1052736"/>
            <a:ext cx="7920000" cy="4906963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ook Antiqua" panose="02040602050305030304" pitchFamily="18" charset="0"/>
              </a:rPr>
              <a:t>A large aperture Q4 (90 mm) was in the initial baseline (called MQYY)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Series removed in June 2016 to cope with budget reduction</a:t>
            </a:r>
          </a:p>
          <a:p>
            <a:pPr lvl="1"/>
            <a:r>
              <a:rPr lang="en-GB" dirty="0" smtClean="0">
                <a:latin typeface="Book Antiqua" panose="02040602050305030304" pitchFamily="18" charset="0"/>
              </a:rPr>
              <a:t>Activities going on: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Short model development from CEA</a:t>
            </a:r>
            <a:endParaRPr lang="en-GB" dirty="0">
              <a:latin typeface="Book Antiqua" panose="02040602050305030304" pitchFamily="18" charset="0"/>
            </a:endParaRP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Construction of two prototypes within </a:t>
            </a:r>
          </a:p>
          <a:p>
            <a:pPr marL="914400" lvl="2" indent="0">
              <a:buNone/>
            </a:pPr>
            <a:r>
              <a:rPr lang="en-GB" dirty="0">
                <a:latin typeface="Book Antiqua" panose="02040602050305030304" pitchFamily="18" charset="0"/>
              </a:rPr>
              <a:t>	</a:t>
            </a:r>
            <a:r>
              <a:rPr lang="en-GB" dirty="0" smtClean="0">
                <a:latin typeface="Book Antiqua" panose="02040602050305030304" pitchFamily="18" charset="0"/>
              </a:rPr>
              <a:t>QUACO EU initiative</a:t>
            </a:r>
          </a:p>
          <a:p>
            <a:pPr lvl="2"/>
            <a:endParaRPr lang="en-GB" dirty="0" smtClean="0">
              <a:latin typeface="Book Antiqua" panose="02040602050305030304" pitchFamily="18" charset="0"/>
            </a:endParaRPr>
          </a:p>
          <a:p>
            <a:pPr lvl="1"/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LARGE APERTURE Q4 DEVELOPMENT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741" y="5392023"/>
            <a:ext cx="4608512" cy="1372706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6982800" y="5649323"/>
            <a:ext cx="216024" cy="62075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pic>
        <p:nvPicPr>
          <p:cNvPr id="14" name="Picture 13" descr="\\cern.ch\dfs\Users\e\etodesco\Desktop\ce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90739"/>
            <a:ext cx="66287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270508" y="5065439"/>
            <a:ext cx="3051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MQYY </a:t>
            </a: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[J. M. </a:t>
            </a:r>
            <a:r>
              <a:rPr lang="en-GB" sz="14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Rifflet</a:t>
            </a: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GB" sz="14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Segreti</a:t>
            </a: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al.]</a:t>
            </a:r>
            <a:endParaRPr lang="en-GB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025" y="3275119"/>
            <a:ext cx="1585975" cy="158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4773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2450</TotalTime>
  <Words>1242</Words>
  <Application>Microsoft Macintosh PowerPoint</Application>
  <PresentationFormat>On-screen Show (4:3)</PresentationFormat>
  <Paragraphs>231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Thème Office</vt:lpstr>
      <vt:lpstr>HL-LHC Magnet components and assemblies</vt:lpstr>
      <vt:lpstr>FOREWORD</vt:lpstr>
      <vt:lpstr>Nb3Sn MAGNETS</vt:lpstr>
      <vt:lpstr>Nb3Sn MAGNETS</vt:lpstr>
      <vt:lpstr>NB-Ti MAGNETS</vt:lpstr>
      <vt:lpstr>CORRECTOR MAGNETS: NESTED</vt:lpstr>
      <vt:lpstr>CORRECTOR MAGNETS: HIGH ORDER</vt:lpstr>
      <vt:lpstr>CORRECTOR MAGNETS: CANTED</vt:lpstr>
      <vt:lpstr>LARGE APERTURE Q4 DEVELOPMENT</vt:lpstr>
      <vt:lpstr>COMPONENTS</vt:lpstr>
      <vt:lpstr>COMPONENTS</vt:lpstr>
      <vt:lpstr>CONCLUSION</vt:lpstr>
      <vt:lpstr>A summary from F. Savary about status in 2015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90</cp:revision>
  <dcterms:created xsi:type="dcterms:W3CDTF">2016-08-24T12:27:25Z</dcterms:created>
  <dcterms:modified xsi:type="dcterms:W3CDTF">2016-10-31T10:03:53Z</dcterms:modified>
</cp:coreProperties>
</file>