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51"/>
  </p:notesMasterIdLst>
  <p:handoutMasterIdLst>
    <p:handoutMasterId r:id="rId52"/>
  </p:handoutMasterIdLst>
  <p:sldIdLst>
    <p:sldId id="256" r:id="rId2"/>
    <p:sldId id="305" r:id="rId3"/>
    <p:sldId id="306" r:id="rId4"/>
    <p:sldId id="307" r:id="rId5"/>
    <p:sldId id="261" r:id="rId6"/>
    <p:sldId id="293" r:id="rId7"/>
    <p:sldId id="265" r:id="rId8"/>
    <p:sldId id="280" r:id="rId9"/>
    <p:sldId id="273" r:id="rId10"/>
    <p:sldId id="274" r:id="rId11"/>
    <p:sldId id="272" r:id="rId12"/>
    <p:sldId id="281" r:id="rId13"/>
    <p:sldId id="275" r:id="rId14"/>
    <p:sldId id="292" r:id="rId15"/>
    <p:sldId id="286" r:id="rId16"/>
    <p:sldId id="276" r:id="rId17"/>
    <p:sldId id="278" r:id="rId18"/>
    <p:sldId id="279" r:id="rId19"/>
    <p:sldId id="284" r:id="rId20"/>
    <p:sldId id="291" r:id="rId21"/>
    <p:sldId id="285" r:id="rId22"/>
    <p:sldId id="298" r:id="rId23"/>
    <p:sldId id="304" r:id="rId24"/>
    <p:sldId id="294" r:id="rId25"/>
    <p:sldId id="295" r:id="rId26"/>
    <p:sldId id="283" r:id="rId27"/>
    <p:sldId id="300" r:id="rId28"/>
    <p:sldId id="289" r:id="rId29"/>
    <p:sldId id="287" r:id="rId30"/>
    <p:sldId id="303" r:id="rId31"/>
    <p:sldId id="257" r:id="rId32"/>
    <p:sldId id="290" r:id="rId33"/>
    <p:sldId id="258" r:id="rId34"/>
    <p:sldId id="296" r:id="rId35"/>
    <p:sldId id="259" r:id="rId36"/>
    <p:sldId id="260" r:id="rId37"/>
    <p:sldId id="302" r:id="rId38"/>
    <p:sldId id="267" r:id="rId39"/>
    <p:sldId id="277" r:id="rId40"/>
    <p:sldId id="301" r:id="rId41"/>
    <p:sldId id="299" r:id="rId42"/>
    <p:sldId id="262" r:id="rId43"/>
    <p:sldId id="288" r:id="rId44"/>
    <p:sldId id="264" r:id="rId45"/>
    <p:sldId id="269" r:id="rId46"/>
    <p:sldId id="266" r:id="rId47"/>
    <p:sldId id="268" r:id="rId48"/>
    <p:sldId id="270" r:id="rId49"/>
    <p:sldId id="297" r:id="rId5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  <a:srgbClr val="00FF00"/>
    <a:srgbClr val="99FFCC"/>
    <a:srgbClr val="FF0000"/>
    <a:srgbClr val="66FF66"/>
    <a:srgbClr val="66CCFF"/>
    <a:srgbClr val="FFFF00"/>
    <a:srgbClr val="FFFF99"/>
    <a:srgbClr val="4F81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4" autoAdjust="0"/>
    <p:restoredTop sz="94737" autoAdjust="0"/>
  </p:normalViewPr>
  <p:slideViewPr>
    <p:cSldViewPr snapToGrid="0">
      <p:cViewPr varScale="1">
        <p:scale>
          <a:sx n="112" d="100"/>
          <a:sy n="112" d="100"/>
        </p:scale>
        <p:origin x="1520" y="1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80" d="100"/>
          <a:sy n="80" d="100"/>
        </p:scale>
        <p:origin x="-3632" y="-104"/>
      </p:cViewPr>
      <p:guideLst>
        <p:guide orient="horz" pos="2880"/>
        <p:guide pos="2160"/>
      </p:guideLst>
    </p:cSldViewPr>
  </p:notesViewPr>
  <p:gridSpacing cx="38405" cy="38405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50" Type="http://schemas.openxmlformats.org/officeDocument/2006/relationships/slide" Target="slides/slide49.xml"/><Relationship Id="rId51" Type="http://schemas.openxmlformats.org/officeDocument/2006/relationships/notesMaster" Target="notesMasters/notesMaster1.xml"/><Relationship Id="rId52" Type="http://schemas.openxmlformats.org/officeDocument/2006/relationships/handoutMaster" Target="handoutMasters/handoutMaster1.xml"/><Relationship Id="rId53" Type="http://schemas.openxmlformats.org/officeDocument/2006/relationships/presProps" Target="presProps.xml"/><Relationship Id="rId54" Type="http://schemas.openxmlformats.org/officeDocument/2006/relationships/viewProps" Target="viewProps.xml"/><Relationship Id="rId55" Type="http://schemas.openxmlformats.org/officeDocument/2006/relationships/theme" Target="theme/theme1.xml"/><Relationship Id="rId56" Type="http://schemas.openxmlformats.org/officeDocument/2006/relationships/tableStyles" Target="tableStyles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15C90A-BA14-5F4A-BAEA-26478B88947F}" type="datetimeFigureOut">
              <a:rPr lang="en-US" smtClean="0"/>
              <a:t>1/31/17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4ACB9B-C97E-E04C-A397-93B42D536C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662093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FD579F-1384-4E4B-A098-E560AC2D95AD}" type="datetimeFigureOut">
              <a:rPr lang="en-US" smtClean="0"/>
              <a:pPr/>
              <a:t>1/31/17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0A68DF-ED2F-42D8-8FCA-B4E87667678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447835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Feb. </a:t>
            </a:r>
            <a:r>
              <a:rPr lang="en-US" dirty="0" smtClean="0"/>
              <a:t>1, 2017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E. Pasqualucci, ISOTDAQ </a:t>
            </a:r>
            <a:r>
              <a:rPr lang="en-US" dirty="0" smtClean="0"/>
              <a:t>2017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16EA7-B28E-42FA-ADD0-175ABD689D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Feb. </a:t>
            </a:r>
            <a:r>
              <a:rPr lang="en-US" dirty="0" smtClean="0"/>
              <a:t>1, 2017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E. Pasqualucci, ISOTDAQ </a:t>
            </a:r>
            <a:r>
              <a:rPr lang="en-US" dirty="0" smtClean="0"/>
              <a:t>2017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16EA7-B28E-42FA-ADD0-175ABD689D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Feb. </a:t>
            </a:r>
            <a:r>
              <a:rPr lang="en-US" dirty="0" smtClean="0"/>
              <a:t>1, 2017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E. Pasqualucci, ISOTDAQ </a:t>
            </a:r>
            <a:r>
              <a:rPr lang="en-US" dirty="0" smtClean="0"/>
              <a:t>2017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16EA7-B28E-42FA-ADD0-175ABD689D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Feb. </a:t>
            </a:r>
            <a:r>
              <a:rPr lang="en-US" dirty="0" smtClean="0"/>
              <a:t>1, 2017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E. Pasqualucci, ISOTDAQ </a:t>
            </a:r>
            <a:r>
              <a:rPr lang="en-US" dirty="0" smtClean="0"/>
              <a:t>2017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16EA7-B28E-42FA-ADD0-175ABD689D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Feb. </a:t>
            </a:r>
            <a:r>
              <a:rPr lang="en-US" dirty="0" smtClean="0"/>
              <a:t>1, 2017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E. Pasqualucci, ISOTDAQ </a:t>
            </a:r>
            <a:r>
              <a:rPr lang="en-US" dirty="0" smtClean="0"/>
              <a:t>2017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16EA7-B28E-42FA-ADD0-175ABD689D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Feb. </a:t>
            </a:r>
            <a:r>
              <a:rPr lang="en-US" dirty="0" smtClean="0"/>
              <a:t>1, 2017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E. Pasqualucci, ISOTDAQ </a:t>
            </a:r>
            <a:r>
              <a:rPr lang="en-US" dirty="0" smtClean="0"/>
              <a:t>2017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16EA7-B28E-42FA-ADD0-175ABD689D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Feb. </a:t>
            </a:r>
            <a:r>
              <a:rPr lang="en-US" dirty="0" smtClean="0"/>
              <a:t>1, 2017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E. Pasqualucci, ISOTDAQ </a:t>
            </a:r>
            <a:r>
              <a:rPr lang="en-US" dirty="0" smtClean="0"/>
              <a:t>2017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16EA7-B28E-42FA-ADD0-175ABD689D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Feb. </a:t>
            </a:r>
            <a:r>
              <a:rPr lang="en-US" dirty="0" smtClean="0"/>
              <a:t>1, 2017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E. Pasqualucci, ISOTDAQ </a:t>
            </a:r>
            <a:r>
              <a:rPr lang="en-US" dirty="0" smtClean="0"/>
              <a:t>2017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16EA7-B28E-42FA-ADD0-175ABD689D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Feb. </a:t>
            </a:r>
            <a:r>
              <a:rPr lang="en-US" dirty="0" smtClean="0"/>
              <a:t>1, 2017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E. Pasqualucci, ISOTDAQ </a:t>
            </a:r>
            <a:r>
              <a:rPr lang="en-US" dirty="0" smtClean="0"/>
              <a:t>2017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16EA7-B28E-42FA-ADD0-175ABD689D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Feb. </a:t>
            </a:r>
            <a:r>
              <a:rPr lang="en-US" dirty="0" smtClean="0"/>
              <a:t>1, 2017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E. Pasqualucci, ISOTDAQ </a:t>
            </a:r>
            <a:r>
              <a:rPr lang="en-US" dirty="0" smtClean="0"/>
              <a:t>2017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16EA7-B28E-42FA-ADD0-175ABD689D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Feb. </a:t>
            </a:r>
            <a:r>
              <a:rPr lang="en-US" dirty="0" smtClean="0"/>
              <a:t>1, 2017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E. Pasqualucci, ISOTDAQ </a:t>
            </a:r>
            <a:r>
              <a:rPr lang="en-US" dirty="0" smtClean="0"/>
              <a:t>2017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16EA7-B28E-42FA-ADD0-175ABD689D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tif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Feb. </a:t>
            </a:r>
            <a:r>
              <a:rPr lang="en-US" dirty="0" smtClean="0"/>
              <a:t>1, 2017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E. Pasqualucci, ISOTDAQ </a:t>
            </a:r>
            <a:r>
              <a:rPr lang="en-US" dirty="0" smtClean="0"/>
              <a:t>2017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A16EA7-B28E-42FA-ADD0-175ABD689DA2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7729870" y="44451"/>
            <a:ext cx="1392570" cy="1134397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tif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jpeg"/><Relationship Id="rId3" Type="http://schemas.openxmlformats.org/officeDocument/2006/relationships/image" Target="../media/image15.jpe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jpeg"/><Relationship Id="rId5" Type="http://schemas.openxmlformats.org/officeDocument/2006/relationships/image" Target="../media/image11.png"/><Relationship Id="rId6" Type="http://schemas.openxmlformats.org/officeDocument/2006/relationships/image" Target="../media/image12.png"/><Relationship Id="rId7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4" Type="http://schemas.openxmlformats.org/officeDocument/2006/relationships/image" Target="../media/image21.png"/><Relationship Id="rId5" Type="http://schemas.openxmlformats.org/officeDocument/2006/relationships/image" Target="../media/image22.png"/><Relationship Id="rId6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jpe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jpe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pn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eg"/><Relationship Id="rId3" Type="http://schemas.openxmlformats.org/officeDocument/2006/relationships/image" Target="../media/image11.pn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5.jpe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png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7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jpeg"/><Relationship Id="rId5" Type="http://schemas.openxmlformats.org/officeDocument/2006/relationships/image" Target="../media/image11.png"/><Relationship Id="rId6" Type="http://schemas.openxmlformats.org/officeDocument/2006/relationships/image" Target="../media/image12.png"/><Relationship Id="rId7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58873"/>
            <a:ext cx="7772400" cy="1470025"/>
          </a:xfrm>
          <a:ln>
            <a:noFill/>
          </a:ln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b="1" spc="50" dirty="0" smtClean="0">
                <a:ln w="11430"/>
                <a:solidFill>
                  <a:schemeClr val="bg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DAQ software</a:t>
            </a:r>
            <a:endParaRPr lang="en-US" b="1" spc="50" dirty="0">
              <a:ln w="11430"/>
              <a:solidFill>
                <a:schemeClr val="bg1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466158"/>
            <a:ext cx="6400800" cy="1054532"/>
          </a:xfrm>
          <a:ln>
            <a:noFill/>
          </a:ln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2400" spc="50" dirty="0" smtClean="0">
                <a:ln w="11430"/>
                <a:solidFill>
                  <a:schemeClr val="bg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E. Pasqualucci</a:t>
            </a:r>
          </a:p>
          <a:p>
            <a:r>
              <a:rPr lang="en-US" sz="2400" spc="50" dirty="0" smtClean="0">
                <a:ln w="11430"/>
                <a:solidFill>
                  <a:schemeClr val="bg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INFN Roma</a:t>
            </a:r>
            <a:endParaRPr lang="en-US" sz="2400" spc="50" dirty="0">
              <a:ln w="11430"/>
              <a:solidFill>
                <a:schemeClr val="bg1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Managing interrupts</a:t>
            </a:r>
            <a:endParaRPr lang="en-US" dirty="0"/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600634" y="1869142"/>
            <a:ext cx="7225553" cy="32162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dirty="0" err="1">
                <a:latin typeface="Courier" pitchFamily="49" charset="0"/>
              </a:rPr>
              <a:t>irq_list.list_of_items</a:t>
            </a:r>
            <a:r>
              <a:rPr lang="en-US" sz="1400" dirty="0">
                <a:latin typeface="Courier" pitchFamily="49" charset="0"/>
              </a:rPr>
              <a:t>[</a:t>
            </a:r>
            <a:r>
              <a:rPr lang="en-US" sz="1400" dirty="0" err="1">
                <a:latin typeface="Courier" pitchFamily="49" charset="0"/>
              </a:rPr>
              <a:t>i</a:t>
            </a:r>
            <a:r>
              <a:rPr lang="en-US" sz="1400" dirty="0">
                <a:latin typeface="Courier" pitchFamily="49" charset="0"/>
              </a:rPr>
              <a:t>].vector = 0x77;</a:t>
            </a:r>
          </a:p>
          <a:p>
            <a:pPr>
              <a:spcBef>
                <a:spcPct val="50000"/>
              </a:spcBef>
            </a:pPr>
            <a:r>
              <a:rPr lang="en-US" sz="1400" dirty="0" err="1">
                <a:latin typeface="Courier" pitchFamily="49" charset="0"/>
              </a:rPr>
              <a:t>irq_list.list_of_items</a:t>
            </a:r>
            <a:r>
              <a:rPr lang="en-US" sz="1400" dirty="0">
                <a:latin typeface="Courier" pitchFamily="49" charset="0"/>
              </a:rPr>
              <a:t>[</a:t>
            </a:r>
            <a:r>
              <a:rPr lang="en-US" sz="1400" dirty="0" err="1">
                <a:latin typeface="Courier" pitchFamily="49" charset="0"/>
              </a:rPr>
              <a:t>i</a:t>
            </a:r>
            <a:r>
              <a:rPr lang="en-US" sz="1400" dirty="0">
                <a:latin typeface="Courier" pitchFamily="49" charset="0"/>
              </a:rPr>
              <a:t>].level  = 5;</a:t>
            </a:r>
          </a:p>
          <a:p>
            <a:pPr>
              <a:spcBef>
                <a:spcPct val="50000"/>
              </a:spcBef>
            </a:pPr>
            <a:r>
              <a:rPr lang="en-US" sz="1400" dirty="0" err="1">
                <a:latin typeface="Courier" pitchFamily="49" charset="0"/>
              </a:rPr>
              <a:t>irq_list.list_of_items</a:t>
            </a:r>
            <a:r>
              <a:rPr lang="en-US" sz="1400" dirty="0">
                <a:latin typeface="Courier" pitchFamily="49" charset="0"/>
              </a:rPr>
              <a:t>[</a:t>
            </a:r>
            <a:r>
              <a:rPr lang="en-US" sz="1400" dirty="0" err="1">
                <a:latin typeface="Courier" pitchFamily="49" charset="0"/>
              </a:rPr>
              <a:t>i</a:t>
            </a:r>
            <a:r>
              <a:rPr lang="en-US" sz="1400" dirty="0">
                <a:latin typeface="Courier" pitchFamily="49" charset="0"/>
              </a:rPr>
              <a:t>].type   = VME_INT_ROAK;</a:t>
            </a:r>
          </a:p>
          <a:p>
            <a:pPr>
              <a:spcBef>
                <a:spcPct val="50000"/>
              </a:spcBef>
            </a:pPr>
            <a:r>
              <a:rPr lang="en-US" sz="1400" dirty="0" err="1">
                <a:latin typeface="Courier" pitchFamily="49" charset="0"/>
              </a:rPr>
              <a:t>signum</a:t>
            </a:r>
            <a:r>
              <a:rPr lang="en-US" sz="1400" dirty="0">
                <a:latin typeface="Courier" pitchFamily="49" charset="0"/>
              </a:rPr>
              <a:t> = 42</a:t>
            </a:r>
            <a:r>
              <a:rPr lang="en-US" sz="1400" dirty="0" smtClean="0">
                <a:latin typeface="Courier" pitchFamily="49" charset="0"/>
              </a:rPr>
              <a:t>;</a:t>
            </a:r>
          </a:p>
          <a:p>
            <a:pPr>
              <a:spcBef>
                <a:spcPct val="50000"/>
              </a:spcBef>
            </a:pPr>
            <a:endParaRPr lang="en-US" sz="1400" dirty="0">
              <a:latin typeface="Courier" pitchFamily="49" charset="0"/>
            </a:endParaRPr>
          </a:p>
          <a:p>
            <a:pPr>
              <a:spcBef>
                <a:spcPct val="50000"/>
              </a:spcBef>
            </a:pPr>
            <a:r>
              <a:rPr lang="en-US" sz="1400" dirty="0">
                <a:latin typeface="Courier" pitchFamily="49" charset="0"/>
              </a:rPr>
              <a:t>ret = </a:t>
            </a:r>
            <a:r>
              <a:rPr lang="en-US" sz="1400" dirty="0" err="1">
                <a:latin typeface="Courier" pitchFamily="49" charset="0"/>
              </a:rPr>
              <a:t>VME_InterruptLink</a:t>
            </a:r>
            <a:r>
              <a:rPr lang="en-US" sz="1400" dirty="0">
                <a:latin typeface="Courier" pitchFamily="49" charset="0"/>
              </a:rPr>
              <a:t>(&amp;</a:t>
            </a:r>
            <a:r>
              <a:rPr lang="en-US" sz="1400" dirty="0" err="1">
                <a:latin typeface="Courier" pitchFamily="49" charset="0"/>
              </a:rPr>
              <a:t>irq_list</a:t>
            </a:r>
            <a:r>
              <a:rPr lang="en-US" sz="1400" dirty="0">
                <a:latin typeface="Courier" pitchFamily="49" charset="0"/>
              </a:rPr>
              <a:t>, &amp;</a:t>
            </a:r>
            <a:r>
              <a:rPr lang="en-US" sz="1400" dirty="0" err="1">
                <a:latin typeface="Courier" pitchFamily="49" charset="0"/>
              </a:rPr>
              <a:t>int_handle</a:t>
            </a:r>
            <a:r>
              <a:rPr lang="en-US" sz="1400" dirty="0" smtClean="0">
                <a:latin typeface="Courier" pitchFamily="49" charset="0"/>
              </a:rPr>
              <a:t>);</a:t>
            </a:r>
            <a:endParaRPr lang="en-US" sz="1400" dirty="0">
              <a:latin typeface="Courier" pitchFamily="49" charset="0"/>
            </a:endParaRPr>
          </a:p>
          <a:p>
            <a:pPr>
              <a:spcBef>
                <a:spcPct val="50000"/>
              </a:spcBef>
            </a:pPr>
            <a:r>
              <a:rPr lang="en-US" sz="1400" dirty="0">
                <a:latin typeface="Courier" pitchFamily="49" charset="0"/>
              </a:rPr>
              <a:t>ret = </a:t>
            </a:r>
            <a:r>
              <a:rPr lang="en-US" sz="1400" dirty="0" err="1">
                <a:latin typeface="Courier" pitchFamily="49" charset="0"/>
              </a:rPr>
              <a:t>VME_InterruptWait</a:t>
            </a:r>
            <a:r>
              <a:rPr lang="en-US" sz="1400" dirty="0">
                <a:latin typeface="Courier" pitchFamily="49" charset="0"/>
              </a:rPr>
              <a:t>(</a:t>
            </a:r>
            <a:r>
              <a:rPr lang="en-US" sz="1400" dirty="0" err="1">
                <a:latin typeface="Courier" pitchFamily="49" charset="0"/>
              </a:rPr>
              <a:t>int_handle</a:t>
            </a:r>
            <a:r>
              <a:rPr lang="en-US" sz="1400" dirty="0">
                <a:latin typeface="Courier" pitchFamily="49" charset="0"/>
              </a:rPr>
              <a:t>, timeout, &amp;</a:t>
            </a:r>
            <a:r>
              <a:rPr lang="en-US" sz="1400" dirty="0" err="1">
                <a:latin typeface="Courier" pitchFamily="49" charset="0"/>
              </a:rPr>
              <a:t>ir_info</a:t>
            </a:r>
            <a:r>
              <a:rPr lang="en-US" sz="1400" dirty="0">
                <a:latin typeface="Courier" pitchFamily="49" charset="0"/>
              </a:rPr>
              <a:t>);</a:t>
            </a:r>
          </a:p>
          <a:p>
            <a:pPr>
              <a:spcBef>
                <a:spcPct val="50000"/>
              </a:spcBef>
            </a:pPr>
            <a:r>
              <a:rPr lang="en-US" sz="1400" dirty="0">
                <a:latin typeface="Courier" pitchFamily="49" charset="0"/>
              </a:rPr>
              <a:t>ret = </a:t>
            </a:r>
            <a:r>
              <a:rPr lang="en-US" sz="1400" dirty="0" err="1">
                <a:latin typeface="Courier" pitchFamily="49" charset="0"/>
              </a:rPr>
              <a:t>VME_InterruptRegisterSignal</a:t>
            </a:r>
            <a:r>
              <a:rPr lang="en-US" sz="1400" dirty="0">
                <a:latin typeface="Courier" pitchFamily="49" charset="0"/>
              </a:rPr>
              <a:t>(</a:t>
            </a:r>
            <a:r>
              <a:rPr lang="en-US" sz="1400" dirty="0" err="1">
                <a:latin typeface="Courier" pitchFamily="49" charset="0"/>
              </a:rPr>
              <a:t>int_handle</a:t>
            </a:r>
            <a:r>
              <a:rPr lang="en-US" sz="1400" dirty="0">
                <a:latin typeface="Courier" pitchFamily="49" charset="0"/>
              </a:rPr>
              <a:t>, </a:t>
            </a:r>
            <a:r>
              <a:rPr lang="en-US" sz="1400" dirty="0" err="1">
                <a:latin typeface="Courier" pitchFamily="49" charset="0"/>
              </a:rPr>
              <a:t>signum</a:t>
            </a:r>
            <a:r>
              <a:rPr lang="en-US" sz="1400" dirty="0" smtClean="0">
                <a:latin typeface="Courier" pitchFamily="49" charset="0"/>
              </a:rPr>
              <a:t>);</a:t>
            </a:r>
            <a:endParaRPr lang="en-US" sz="1400" dirty="0">
              <a:latin typeface="Courier" pitchFamily="49" charset="0"/>
            </a:endParaRPr>
          </a:p>
          <a:p>
            <a:pPr>
              <a:spcBef>
                <a:spcPct val="50000"/>
              </a:spcBef>
            </a:pPr>
            <a:r>
              <a:rPr lang="en-US" sz="1400" dirty="0">
                <a:latin typeface="Courier" pitchFamily="49" charset="0"/>
              </a:rPr>
              <a:t>ret = </a:t>
            </a:r>
            <a:r>
              <a:rPr lang="en-US" sz="1400" dirty="0" err="1">
                <a:latin typeface="Courier" pitchFamily="49" charset="0"/>
              </a:rPr>
              <a:t>VME_InterruptUnlink</a:t>
            </a:r>
            <a:r>
              <a:rPr lang="en-US" sz="1400" dirty="0">
                <a:latin typeface="Courier" pitchFamily="49" charset="0"/>
              </a:rPr>
              <a:t>(</a:t>
            </a:r>
            <a:r>
              <a:rPr lang="en-US" sz="1400" dirty="0" err="1">
                <a:latin typeface="Courier" pitchFamily="49" charset="0"/>
              </a:rPr>
              <a:t>int_handle</a:t>
            </a:r>
            <a:r>
              <a:rPr lang="en-US" sz="1400" dirty="0">
                <a:latin typeface="Courier" pitchFamily="49" charset="0"/>
              </a:rPr>
              <a:t>);</a:t>
            </a:r>
          </a:p>
          <a:p>
            <a:pPr>
              <a:spcBef>
                <a:spcPct val="50000"/>
              </a:spcBef>
            </a:pPr>
            <a:endParaRPr lang="en-US" sz="1400" dirty="0">
              <a:latin typeface="Courier" pitchFamily="49" charset="0"/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Feb. </a:t>
            </a:r>
            <a:r>
              <a:rPr lang="en-US" dirty="0"/>
              <a:t>1</a:t>
            </a:r>
            <a:r>
              <a:rPr lang="en-US" dirty="0" smtClean="0"/>
              <a:t>, 2017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16EA7-B28E-42FA-ADD0-175ABD689DA2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E. Pasqualucci, ISOTDAQ </a:t>
            </a:r>
            <a:r>
              <a:rPr lang="en-US" dirty="0" smtClean="0"/>
              <a:t>2017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Real time programming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Has to meet operational deadlines from events to system response</a:t>
            </a:r>
          </a:p>
          <a:p>
            <a:pPr lvl="1"/>
            <a:r>
              <a:rPr lang="en-US" dirty="0" smtClean="0"/>
              <a:t>Implies taking control of typical OS tasks</a:t>
            </a:r>
          </a:p>
          <a:p>
            <a:pPr lvl="2"/>
            <a:r>
              <a:rPr lang="en-US" dirty="0" smtClean="0"/>
              <a:t>For instance, task scheduling</a:t>
            </a:r>
          </a:p>
          <a:p>
            <a:pPr lvl="1"/>
            <a:r>
              <a:rPr lang="en-US" dirty="0" smtClean="0"/>
              <a:t>Real time OS offer that features</a:t>
            </a:r>
          </a:p>
          <a:p>
            <a:r>
              <a:rPr lang="en-US" dirty="0" smtClean="0"/>
              <a:t>Most important feature is predictability</a:t>
            </a:r>
          </a:p>
          <a:p>
            <a:pPr lvl="1"/>
            <a:r>
              <a:rPr lang="en-US" dirty="0" smtClean="0"/>
              <a:t>Performance is less important than predictability!</a:t>
            </a:r>
          </a:p>
          <a:p>
            <a:r>
              <a:rPr lang="en-US" dirty="0" smtClean="0"/>
              <a:t>It typically applies when requirements are</a:t>
            </a:r>
          </a:p>
          <a:p>
            <a:pPr lvl="1"/>
            <a:r>
              <a:rPr lang="en-US" dirty="0" smtClean="0"/>
              <a:t>Reaction time to an interrupt within a certain time interval</a:t>
            </a:r>
          </a:p>
          <a:p>
            <a:pPr lvl="1"/>
            <a:r>
              <a:rPr lang="en-US" dirty="0" smtClean="0"/>
              <a:t>Complete control of the interplay between applications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Feb. </a:t>
            </a:r>
            <a:r>
              <a:rPr lang="en-US" dirty="0" smtClean="0"/>
              <a:t>1, 2017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16EA7-B28E-42FA-ADD0-175ABD689DA2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E. Pasqualucci, ISOTDAQ </a:t>
            </a:r>
            <a:r>
              <a:rPr lang="en-US" dirty="0" smtClean="0"/>
              <a:t>2017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8822"/>
            <a:ext cx="8229600" cy="1143000"/>
          </a:xfrm>
        </p:spPr>
        <p:txBody>
          <a:bodyPr/>
          <a:lstStyle/>
          <a:p>
            <a:r>
              <a:rPr lang="en-US" dirty="0" smtClean="0"/>
              <a:t>Is real-time needed?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74818"/>
            <a:ext cx="8229600" cy="519102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Can be essential in some case</a:t>
            </a:r>
          </a:p>
          <a:p>
            <a:pPr lvl="1"/>
            <a:r>
              <a:rPr lang="en-US" dirty="0" smtClean="0"/>
              <a:t>It is critical for accelerator control or plasma control</a:t>
            </a:r>
          </a:p>
          <a:p>
            <a:pPr lvl="2"/>
            <a:r>
              <a:rPr lang="en-US" dirty="0" smtClean="0"/>
              <a:t>Wherever event reaction times are critical</a:t>
            </a:r>
          </a:p>
          <a:p>
            <a:pPr lvl="2"/>
            <a:r>
              <a:rPr lang="en-US" dirty="0" smtClean="0"/>
              <a:t>And possibly complex calculation is needed</a:t>
            </a:r>
          </a:p>
          <a:p>
            <a:r>
              <a:rPr lang="en-US" dirty="0" smtClean="0"/>
              <a:t>Not commonly used for data acquisition now</a:t>
            </a:r>
          </a:p>
          <a:p>
            <a:pPr lvl="1"/>
            <a:r>
              <a:rPr lang="en-US" dirty="0" smtClean="0"/>
              <a:t>Large systems are normally asynchronous</a:t>
            </a:r>
          </a:p>
          <a:p>
            <a:pPr lvl="2"/>
            <a:r>
              <a:rPr lang="en-US" dirty="0" smtClean="0"/>
              <a:t>Either events are buffered or de-randomized in the HW</a:t>
            </a:r>
          </a:p>
          <a:p>
            <a:pPr lvl="3"/>
            <a:r>
              <a:rPr lang="en-US" dirty="0" smtClean="0"/>
              <a:t>Performance is usually improved by DMA readout (see M. </a:t>
            </a:r>
            <a:r>
              <a:rPr lang="en-US" dirty="0" err="1" smtClean="0"/>
              <a:t>Joos</a:t>
            </a:r>
            <a:r>
              <a:rPr lang="en-US" dirty="0" smtClean="0"/>
              <a:t>)</a:t>
            </a:r>
          </a:p>
          <a:p>
            <a:pPr lvl="2"/>
            <a:r>
              <a:rPr lang="en-US" dirty="0" smtClean="0"/>
              <a:t>Or the main dataflow does not pass through the bus</a:t>
            </a:r>
          </a:p>
          <a:p>
            <a:pPr lvl="1"/>
            <a:r>
              <a:rPr lang="en-US" dirty="0" smtClean="0"/>
              <a:t>In a small system dead time is normally small</a:t>
            </a:r>
          </a:p>
          <a:p>
            <a:r>
              <a:rPr lang="en-US" dirty="0" smtClean="0"/>
              <a:t>Drawbacks</a:t>
            </a:r>
          </a:p>
          <a:p>
            <a:pPr lvl="1"/>
            <a:r>
              <a:rPr lang="en-US" dirty="0" smtClean="0"/>
              <a:t>We loose complete dead time control</a:t>
            </a:r>
          </a:p>
          <a:p>
            <a:pPr lvl="2"/>
            <a:r>
              <a:rPr lang="en-US" dirty="0" smtClean="0"/>
              <a:t>Event reaction time and process scheduling are left to the OS</a:t>
            </a:r>
          </a:p>
          <a:p>
            <a:pPr lvl="1"/>
            <a:r>
              <a:rPr lang="en-US" dirty="0" smtClean="0"/>
              <a:t>Increase of latency due to event buffering</a:t>
            </a:r>
          </a:p>
          <a:p>
            <a:pPr lvl="2"/>
            <a:r>
              <a:rPr lang="en-US" dirty="0" smtClean="0"/>
              <a:t>Affects the buffer size at event building level</a:t>
            </a:r>
          </a:p>
          <a:p>
            <a:pPr lvl="1"/>
            <a:r>
              <a:rPr lang="en-US" dirty="0" smtClean="0"/>
              <a:t>Normally not a problem in modern DAQ systems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Feb. </a:t>
            </a:r>
            <a:r>
              <a:rPr lang="en-US" dirty="0"/>
              <a:t>1</a:t>
            </a:r>
            <a:r>
              <a:rPr lang="en-US" dirty="0" smtClean="0"/>
              <a:t>, 2017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16EA7-B28E-42FA-ADD0-175ABD689DA2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E. Pasqualucci, ISOTDAQ </a:t>
            </a:r>
            <a:r>
              <a:rPr lang="en-US" dirty="0" smtClean="0"/>
              <a:t>2017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Polling modules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658905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Loop reading a register containing the latched trigger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900959" y="2359596"/>
            <a:ext cx="7315196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latin typeface="Courier" pitchFamily="49" charset="0"/>
              </a:rPr>
              <a:t>while (</a:t>
            </a:r>
            <a:r>
              <a:rPr lang="en-US" sz="1400" dirty="0" err="1" smtClean="0">
                <a:latin typeface="Courier" pitchFamily="49" charset="0"/>
              </a:rPr>
              <a:t>end_loop</a:t>
            </a:r>
            <a:r>
              <a:rPr lang="en-US" sz="1400" dirty="0" smtClean="0">
                <a:latin typeface="Courier" pitchFamily="49" charset="0"/>
              </a:rPr>
              <a:t> == 0)</a:t>
            </a:r>
          </a:p>
          <a:p>
            <a:r>
              <a:rPr lang="en-US" sz="1400" dirty="0" smtClean="0">
                <a:latin typeface="Courier" pitchFamily="49" charset="0"/>
              </a:rPr>
              <a:t>{</a:t>
            </a:r>
          </a:p>
          <a:p>
            <a:r>
              <a:rPr lang="en-US" sz="1400" dirty="0" smtClean="0">
                <a:latin typeface="Courier" pitchFamily="49" charset="0"/>
              </a:rPr>
              <a:t>  uint16_t *pointer;</a:t>
            </a:r>
          </a:p>
          <a:p>
            <a:r>
              <a:rPr lang="en-US" sz="1400" dirty="0" smtClean="0">
                <a:latin typeface="Courier" pitchFamily="49" charset="0"/>
              </a:rPr>
              <a:t>  volatile uint16_t trigger;</a:t>
            </a:r>
          </a:p>
          <a:p>
            <a:endParaRPr lang="en-US" sz="1400" dirty="0" smtClean="0">
              <a:latin typeface="Courier" pitchFamily="49" charset="0"/>
            </a:endParaRPr>
          </a:p>
          <a:p>
            <a:r>
              <a:rPr lang="en-US" sz="1400" dirty="0" smtClean="0">
                <a:latin typeface="Courier" pitchFamily="49" charset="0"/>
              </a:rPr>
              <a:t>  pointer = (uint16_t *) (base + 0x80);</a:t>
            </a:r>
          </a:p>
          <a:p>
            <a:r>
              <a:rPr lang="en-US" sz="1400" dirty="0" smtClean="0">
                <a:latin typeface="Courier" pitchFamily="49" charset="0"/>
              </a:rPr>
              <a:t>  trigger = *pointer;</a:t>
            </a:r>
          </a:p>
          <a:p>
            <a:endParaRPr lang="en-US" sz="1400" dirty="0" smtClean="0">
              <a:latin typeface="Courier" pitchFamily="49" charset="0"/>
            </a:endParaRPr>
          </a:p>
          <a:p>
            <a:r>
              <a:rPr lang="en-US" sz="1400" dirty="0" smtClean="0">
                <a:latin typeface="Courier" pitchFamily="49" charset="0"/>
              </a:rPr>
              <a:t>  if (trigger &amp; 0x200) // look for a bit in the trigger mask</a:t>
            </a:r>
          </a:p>
          <a:p>
            <a:r>
              <a:rPr lang="en-US" sz="1400" dirty="0" smtClean="0">
                <a:latin typeface="Courier" pitchFamily="49" charset="0"/>
              </a:rPr>
              <a:t>  {</a:t>
            </a:r>
          </a:p>
          <a:p>
            <a:r>
              <a:rPr lang="en-US" sz="1400" dirty="0" smtClean="0">
                <a:latin typeface="Courier" pitchFamily="49" charset="0"/>
              </a:rPr>
              <a:t>    ... Read event ...</a:t>
            </a:r>
          </a:p>
          <a:p>
            <a:r>
              <a:rPr lang="en-US" sz="1400" dirty="0" smtClean="0">
                <a:latin typeface="Courier" pitchFamily="49" charset="0"/>
              </a:rPr>
              <a:t>    ... Remove busy ...</a:t>
            </a:r>
          </a:p>
          <a:p>
            <a:r>
              <a:rPr lang="en-US" sz="1400" dirty="0" smtClean="0">
                <a:latin typeface="Courier" pitchFamily="49" charset="0"/>
              </a:rPr>
              <a:t>  }</a:t>
            </a:r>
          </a:p>
          <a:p>
            <a:r>
              <a:rPr lang="en-US" sz="1400" dirty="0" smtClean="0">
                <a:latin typeface="Courier" pitchFamily="49" charset="0"/>
              </a:rPr>
              <a:t>  else</a:t>
            </a:r>
          </a:p>
          <a:p>
            <a:r>
              <a:rPr lang="en-US" sz="1400" dirty="0" smtClean="0">
                <a:latin typeface="Courier" pitchFamily="49" charset="0"/>
              </a:rPr>
              <a:t>    </a:t>
            </a:r>
            <a:r>
              <a:rPr lang="en-US" sz="1400" dirty="0" err="1" smtClean="0">
                <a:latin typeface="Courier" pitchFamily="49" charset="0"/>
              </a:rPr>
              <a:t>sched_yield</a:t>
            </a:r>
            <a:r>
              <a:rPr lang="en-US" sz="1400" dirty="0" smtClean="0">
                <a:latin typeface="Courier" pitchFamily="49" charset="0"/>
              </a:rPr>
              <a:t> (); // if in a multi-process/thread environment</a:t>
            </a:r>
          </a:p>
          <a:p>
            <a:r>
              <a:rPr lang="en-US" sz="1400" dirty="0" smtClean="0">
                <a:latin typeface="Courier" pitchFamily="49" charset="0"/>
              </a:rPr>
              <a:t>}</a:t>
            </a:r>
            <a:endParaRPr lang="en-US" sz="1400" dirty="0">
              <a:latin typeface="Courier" pitchFamily="49" charset="0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Feb. </a:t>
            </a:r>
            <a:r>
              <a:rPr lang="en-US" dirty="0"/>
              <a:t>1</a:t>
            </a:r>
            <a:r>
              <a:rPr lang="en-US" dirty="0" smtClean="0"/>
              <a:t>, 2017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16EA7-B28E-42FA-ADD0-175ABD689DA2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E. Pasqualucci, ISOTDAQ </a:t>
            </a:r>
            <a:r>
              <a:rPr lang="en-US" dirty="0" smtClean="0"/>
              <a:t>2017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Polling or interrupt?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Which method is convenient?</a:t>
            </a:r>
          </a:p>
          <a:p>
            <a:r>
              <a:rPr lang="en-US" dirty="0" smtClean="0"/>
              <a:t>It depends on the event rate</a:t>
            </a:r>
          </a:p>
          <a:p>
            <a:pPr lvl="1"/>
            <a:r>
              <a:rPr lang="en-US" dirty="0" smtClean="0"/>
              <a:t>Interrupt</a:t>
            </a:r>
          </a:p>
          <a:p>
            <a:pPr lvl="2"/>
            <a:r>
              <a:rPr lang="en-US" dirty="0" smtClean="0"/>
              <a:t>Is expensive in terms of response time </a:t>
            </a:r>
          </a:p>
          <a:p>
            <a:pPr lvl="3"/>
            <a:r>
              <a:rPr lang="en-US" dirty="0" smtClean="0"/>
              <a:t>Typically (O (1 </a:t>
            </a:r>
            <a:r>
              <a:rPr lang="en-US" dirty="0" smtClean="0">
                <a:latin typeface="Symbol" pitchFamily="18" charset="2"/>
              </a:rPr>
              <a:t>m</a:t>
            </a:r>
            <a:r>
              <a:rPr lang="en-US" dirty="0" smtClean="0"/>
              <a:t>s))</a:t>
            </a:r>
          </a:p>
          <a:p>
            <a:pPr lvl="2"/>
            <a:r>
              <a:rPr lang="en-US" dirty="0" smtClean="0"/>
              <a:t>Convenient for events at low rate</a:t>
            </a:r>
          </a:p>
          <a:p>
            <a:pPr lvl="3"/>
            <a:r>
              <a:rPr lang="en-US" dirty="0" smtClean="0"/>
              <a:t>Avoid continuous checks</a:t>
            </a:r>
          </a:p>
          <a:p>
            <a:pPr lvl="3"/>
            <a:r>
              <a:rPr lang="en-US" dirty="0" smtClean="0"/>
              <a:t>A board can signal internal errors via interrupts</a:t>
            </a:r>
          </a:p>
          <a:p>
            <a:pPr lvl="1"/>
            <a:r>
              <a:rPr lang="en-US" dirty="0" smtClean="0"/>
              <a:t>Polling</a:t>
            </a:r>
          </a:p>
          <a:p>
            <a:pPr lvl="2"/>
            <a:r>
              <a:rPr lang="en-US" dirty="0" smtClean="0"/>
              <a:t>Convenient for events at high rate</a:t>
            </a:r>
          </a:p>
          <a:p>
            <a:pPr lvl="3"/>
            <a:r>
              <a:rPr lang="en-US" dirty="0" smtClean="0"/>
              <a:t>When the probability of finding an event ready is high</a:t>
            </a:r>
          </a:p>
          <a:p>
            <a:pPr lvl="2"/>
            <a:r>
              <a:rPr lang="en-US" dirty="0" smtClean="0"/>
              <a:t>Does not affect others if scheduler is properly released</a:t>
            </a:r>
          </a:p>
          <a:p>
            <a:pPr lvl="2"/>
            <a:r>
              <a:rPr lang="en-US" dirty="0" smtClean="0"/>
              <a:t>Can be “calibrated” dynamically with event rate</a:t>
            </a:r>
          </a:p>
          <a:p>
            <a:pPr lvl="3"/>
            <a:r>
              <a:rPr lang="en-US" dirty="0" smtClean="0"/>
              <a:t>If the input is de-randomized…</a:t>
            </a:r>
          </a:p>
          <a:p>
            <a:pPr lvl="2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Feb. </a:t>
            </a:r>
            <a:r>
              <a:rPr lang="en-US" dirty="0"/>
              <a:t>1</a:t>
            </a:r>
            <a:r>
              <a:rPr lang="en-US" dirty="0" smtClean="0"/>
              <a:t>, 2017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16EA7-B28E-42FA-ADD0-175ABD689DA2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E. Pasqualucci, ISOTDAQ </a:t>
            </a:r>
            <a:r>
              <a:rPr lang="en-US" dirty="0" smtClean="0"/>
              <a:t>2017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simplest DAQ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828799"/>
          </a:xfrm>
        </p:spPr>
        <p:txBody>
          <a:bodyPr>
            <a:normAutofit fontScale="92500" lnSpcReduction="20000"/>
          </a:bodyPr>
          <a:lstStyle/>
          <a:p>
            <a:r>
              <a:rPr lang="en-US" sz="2800" dirty="0" smtClean="0"/>
              <a:t>Synchronous readout:</a:t>
            </a:r>
          </a:p>
          <a:p>
            <a:pPr lvl="1"/>
            <a:r>
              <a:rPr lang="en-US" sz="2400" dirty="0" smtClean="0"/>
              <a:t>The trigger is </a:t>
            </a:r>
          </a:p>
          <a:p>
            <a:pPr lvl="2"/>
            <a:r>
              <a:rPr lang="en-US" sz="2000" dirty="0" smtClean="0"/>
              <a:t>Auto-vetoed (a busy is asserted by trigger itself)</a:t>
            </a:r>
          </a:p>
          <a:p>
            <a:pPr lvl="2"/>
            <a:r>
              <a:rPr lang="en-US" sz="2000" dirty="0" smtClean="0"/>
              <a:t>Explicitly re-enabled after data readout</a:t>
            </a:r>
          </a:p>
          <a:p>
            <a:r>
              <a:rPr lang="en-US" sz="2800" dirty="0" smtClean="0"/>
              <a:t>Additional dead time is generated by the output</a:t>
            </a:r>
            <a:endParaRPr lang="en-US" sz="2800" dirty="0"/>
          </a:p>
        </p:txBody>
      </p:sp>
      <p:sp>
        <p:nvSpPr>
          <p:cNvPr id="4" name="Rectangle 3"/>
          <p:cNvSpPr/>
          <p:nvPr/>
        </p:nvSpPr>
        <p:spPr>
          <a:xfrm>
            <a:off x="633257" y="3476326"/>
            <a:ext cx="431373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latin typeface="Courier" pitchFamily="49" charset="0"/>
              </a:rPr>
              <a:t>// VME interrupt is mapped to SYSUSR1</a:t>
            </a:r>
          </a:p>
          <a:p>
            <a:endParaRPr lang="en-US" sz="1400" dirty="0" smtClean="0">
              <a:latin typeface="Courier" pitchFamily="49" charset="0"/>
            </a:endParaRPr>
          </a:p>
          <a:p>
            <a:r>
              <a:rPr lang="en-US" sz="1400" dirty="0" smtClean="0">
                <a:latin typeface="Courier" pitchFamily="49" charset="0"/>
              </a:rPr>
              <a:t>static </a:t>
            </a:r>
            <a:r>
              <a:rPr lang="en-US" sz="1400" dirty="0" err="1" smtClean="0">
                <a:latin typeface="Courier" pitchFamily="49" charset="0"/>
              </a:rPr>
              <a:t>int</a:t>
            </a:r>
            <a:r>
              <a:rPr lang="en-US" sz="1400" dirty="0" smtClean="0">
                <a:latin typeface="Courier" pitchFamily="49" charset="0"/>
              </a:rPr>
              <a:t> event = FALSE;</a:t>
            </a:r>
          </a:p>
          <a:p>
            <a:r>
              <a:rPr lang="en-US" sz="1400" dirty="0" smtClean="0">
                <a:latin typeface="Courier" pitchFamily="49" charset="0"/>
              </a:rPr>
              <a:t>const </a:t>
            </a:r>
            <a:r>
              <a:rPr lang="en-US" sz="1400" dirty="0" err="1" smtClean="0">
                <a:latin typeface="Courier" pitchFamily="49" charset="0"/>
              </a:rPr>
              <a:t>int</a:t>
            </a:r>
            <a:r>
              <a:rPr lang="en-US" sz="1400" dirty="0" smtClean="0">
                <a:latin typeface="Courier" pitchFamily="49" charset="0"/>
              </a:rPr>
              <a:t> </a:t>
            </a:r>
            <a:r>
              <a:rPr lang="en-US" sz="1400" dirty="0" err="1" smtClean="0">
                <a:latin typeface="Courier" pitchFamily="49" charset="0"/>
              </a:rPr>
              <a:t>event_available</a:t>
            </a:r>
            <a:r>
              <a:rPr lang="en-US" sz="1400" dirty="0" smtClean="0">
                <a:latin typeface="Courier" pitchFamily="49" charset="0"/>
              </a:rPr>
              <a:t> = SIGUSR1;</a:t>
            </a:r>
          </a:p>
          <a:p>
            <a:endParaRPr lang="en-US" sz="1400" dirty="0" smtClean="0">
              <a:latin typeface="Courier" pitchFamily="49" charset="0"/>
            </a:endParaRPr>
          </a:p>
          <a:p>
            <a:r>
              <a:rPr lang="en-US" sz="1400" dirty="0" smtClean="0">
                <a:latin typeface="Courier" pitchFamily="49" charset="0"/>
              </a:rPr>
              <a:t>// Signal Handler</a:t>
            </a:r>
          </a:p>
          <a:p>
            <a:endParaRPr lang="en-US" sz="1400" dirty="0" smtClean="0">
              <a:latin typeface="Courier" pitchFamily="49" charset="0"/>
            </a:endParaRPr>
          </a:p>
          <a:p>
            <a:r>
              <a:rPr lang="en-US" sz="1400" dirty="0" smtClean="0">
                <a:latin typeface="Courier" pitchFamily="49" charset="0"/>
              </a:rPr>
              <a:t>void </a:t>
            </a:r>
            <a:r>
              <a:rPr lang="en-US" sz="1400" dirty="0" err="1" smtClean="0">
                <a:latin typeface="Courier" pitchFamily="49" charset="0"/>
              </a:rPr>
              <a:t>sig_handler</a:t>
            </a:r>
            <a:r>
              <a:rPr lang="en-US" sz="1400" dirty="0" smtClean="0">
                <a:latin typeface="Courier" pitchFamily="49" charset="0"/>
              </a:rPr>
              <a:t> (</a:t>
            </a:r>
            <a:r>
              <a:rPr lang="en-US" sz="1400" dirty="0" err="1" smtClean="0">
                <a:latin typeface="Courier" pitchFamily="49" charset="0"/>
              </a:rPr>
              <a:t>int</a:t>
            </a:r>
            <a:r>
              <a:rPr lang="en-US" sz="1400" dirty="0" smtClean="0">
                <a:latin typeface="Courier" pitchFamily="49" charset="0"/>
              </a:rPr>
              <a:t> s)</a:t>
            </a:r>
          </a:p>
          <a:p>
            <a:r>
              <a:rPr lang="en-US" sz="1400" dirty="0" smtClean="0">
                <a:latin typeface="Courier" pitchFamily="49" charset="0"/>
              </a:rPr>
              <a:t>{</a:t>
            </a:r>
          </a:p>
          <a:p>
            <a:r>
              <a:rPr lang="en-US" sz="1400" dirty="0" smtClean="0">
                <a:latin typeface="Courier" pitchFamily="49" charset="0"/>
              </a:rPr>
              <a:t>  if (s == </a:t>
            </a:r>
            <a:r>
              <a:rPr lang="en-US" sz="1400" dirty="0" err="1" smtClean="0">
                <a:latin typeface="Courier" pitchFamily="49" charset="0"/>
              </a:rPr>
              <a:t>event_available</a:t>
            </a:r>
            <a:r>
              <a:rPr lang="en-US" sz="1400" dirty="0" smtClean="0">
                <a:latin typeface="Courier" pitchFamily="49" charset="0"/>
              </a:rPr>
              <a:t>)</a:t>
            </a:r>
          </a:p>
          <a:p>
            <a:r>
              <a:rPr lang="en-US" sz="1400" dirty="0" smtClean="0">
                <a:latin typeface="Courier" pitchFamily="49" charset="0"/>
              </a:rPr>
              <a:t>    event = TRUE;</a:t>
            </a:r>
          </a:p>
          <a:p>
            <a:r>
              <a:rPr lang="en-US" sz="1400" dirty="0" smtClean="0">
                <a:latin typeface="Courier" pitchFamily="49" charset="0"/>
              </a:rPr>
              <a:t>}</a:t>
            </a:r>
          </a:p>
        </p:txBody>
      </p:sp>
      <p:sp>
        <p:nvSpPr>
          <p:cNvPr id="5" name="Rectangle 4"/>
          <p:cNvSpPr/>
          <p:nvPr/>
        </p:nvSpPr>
        <p:spPr>
          <a:xfrm>
            <a:off x="5109664" y="3579118"/>
            <a:ext cx="3494937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err="1" smtClean="0">
                <a:latin typeface="Courier" pitchFamily="49" charset="0"/>
              </a:rPr>
              <a:t>event_loop</a:t>
            </a:r>
            <a:r>
              <a:rPr lang="en-US" sz="1400" dirty="0" smtClean="0">
                <a:latin typeface="Courier" pitchFamily="49" charset="0"/>
              </a:rPr>
              <a:t> ()</a:t>
            </a:r>
          </a:p>
          <a:p>
            <a:r>
              <a:rPr lang="en-US" sz="1400" dirty="0" smtClean="0">
                <a:latin typeface="Courier" pitchFamily="49" charset="0"/>
              </a:rPr>
              <a:t>{</a:t>
            </a:r>
          </a:p>
          <a:p>
            <a:r>
              <a:rPr lang="en-US" sz="1400" dirty="0" smtClean="0">
                <a:latin typeface="Courier" pitchFamily="49" charset="0"/>
              </a:rPr>
              <a:t>  while (</a:t>
            </a:r>
            <a:r>
              <a:rPr lang="en-US" sz="1400" dirty="0" err="1" smtClean="0">
                <a:latin typeface="Courier" pitchFamily="49" charset="0"/>
              </a:rPr>
              <a:t>end_loop</a:t>
            </a:r>
            <a:r>
              <a:rPr lang="en-US" sz="1400" dirty="0" smtClean="0">
                <a:latin typeface="Courier" pitchFamily="49" charset="0"/>
              </a:rPr>
              <a:t> == 0) {</a:t>
            </a:r>
          </a:p>
          <a:p>
            <a:r>
              <a:rPr lang="en-US" sz="1400" dirty="0" smtClean="0">
                <a:latin typeface="Courier" pitchFamily="49" charset="0"/>
              </a:rPr>
              <a:t>    if (event) {</a:t>
            </a:r>
          </a:p>
          <a:p>
            <a:r>
              <a:rPr lang="en-US" sz="1400" dirty="0" smtClean="0">
                <a:latin typeface="Courier" pitchFamily="49" charset="0"/>
              </a:rPr>
              <a:t>      size += </a:t>
            </a:r>
            <a:r>
              <a:rPr lang="en-US" sz="1400" dirty="0" err="1" smtClean="0">
                <a:latin typeface="Courier" pitchFamily="49" charset="0"/>
              </a:rPr>
              <a:t>read_data</a:t>
            </a:r>
            <a:r>
              <a:rPr lang="en-US" sz="1400" dirty="0" smtClean="0">
                <a:latin typeface="Courier" pitchFamily="49" charset="0"/>
              </a:rPr>
              <a:t> (*p);</a:t>
            </a:r>
          </a:p>
          <a:p>
            <a:r>
              <a:rPr lang="en-US" sz="1400" dirty="0" smtClean="0">
                <a:latin typeface="Courier" pitchFamily="49" charset="0"/>
              </a:rPr>
              <a:t>      write (</a:t>
            </a:r>
            <a:r>
              <a:rPr lang="en-US" sz="1400" dirty="0" err="1" smtClean="0">
                <a:latin typeface="Courier" pitchFamily="49" charset="0"/>
              </a:rPr>
              <a:t>fd</a:t>
            </a:r>
            <a:r>
              <a:rPr lang="en-US" sz="1400" dirty="0" smtClean="0">
                <a:latin typeface="Courier" pitchFamily="49" charset="0"/>
              </a:rPr>
              <a:t>, </a:t>
            </a:r>
            <a:r>
              <a:rPr lang="en-US" sz="1400" dirty="0" err="1" smtClean="0">
                <a:latin typeface="Courier" pitchFamily="49" charset="0"/>
              </a:rPr>
              <a:t>ptr</a:t>
            </a:r>
            <a:r>
              <a:rPr lang="en-US" sz="1400" dirty="0" smtClean="0">
                <a:latin typeface="Courier" pitchFamily="49" charset="0"/>
              </a:rPr>
              <a:t>, size);</a:t>
            </a:r>
          </a:p>
          <a:p>
            <a:r>
              <a:rPr lang="en-US" sz="1400" dirty="0" smtClean="0">
                <a:latin typeface="Courier" pitchFamily="49" charset="0"/>
              </a:rPr>
              <a:t>      </a:t>
            </a:r>
            <a:r>
              <a:rPr lang="en-US" sz="1400" dirty="0" err="1" smtClean="0">
                <a:latin typeface="Courier" pitchFamily="49" charset="0"/>
              </a:rPr>
              <a:t>busy_reset</a:t>
            </a:r>
            <a:r>
              <a:rPr lang="en-US" sz="1400" dirty="0" smtClean="0">
                <a:latin typeface="Courier" pitchFamily="49" charset="0"/>
              </a:rPr>
              <a:t> ();</a:t>
            </a:r>
          </a:p>
          <a:p>
            <a:r>
              <a:rPr lang="en-US" sz="1400" dirty="0" smtClean="0">
                <a:latin typeface="Courier" pitchFamily="49" charset="0"/>
              </a:rPr>
              <a:t>      event = FALSE;</a:t>
            </a:r>
          </a:p>
          <a:p>
            <a:r>
              <a:rPr lang="en-US" sz="1400" dirty="0" smtClean="0">
                <a:latin typeface="Courier" pitchFamily="49" charset="0"/>
              </a:rPr>
              <a:t>    }</a:t>
            </a:r>
          </a:p>
          <a:p>
            <a:r>
              <a:rPr lang="en-US" sz="1400" dirty="0" smtClean="0">
                <a:latin typeface="Courier" pitchFamily="49" charset="0"/>
              </a:rPr>
              <a:t>  }</a:t>
            </a:r>
          </a:p>
          <a:p>
            <a:r>
              <a:rPr lang="en-US" sz="1400" dirty="0" smtClean="0">
                <a:latin typeface="Courier" pitchFamily="49" charset="0"/>
              </a:rPr>
              <a:t>}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Feb. </a:t>
            </a:r>
            <a:r>
              <a:rPr lang="en-US" dirty="0"/>
              <a:t>1</a:t>
            </a:r>
            <a:r>
              <a:rPr lang="en-US" dirty="0" smtClean="0"/>
              <a:t>, 2017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16EA7-B28E-42FA-ADD0-175ABD689DA2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E. Pasqualucci, ISOTDAQ </a:t>
            </a:r>
            <a:r>
              <a:rPr lang="en-US" dirty="0" smtClean="0"/>
              <a:t>2017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Fragment buffering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16082"/>
            <a:ext cx="8229600" cy="4895157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Why buffering?</a:t>
            </a:r>
          </a:p>
          <a:p>
            <a:pPr lvl="1"/>
            <a:r>
              <a:rPr lang="en-US" dirty="0" smtClean="0"/>
              <a:t>Triggers are uncorrelated</a:t>
            </a:r>
          </a:p>
          <a:p>
            <a:pPr lvl="1"/>
            <a:r>
              <a:rPr lang="en-US" dirty="0" smtClean="0"/>
              <a:t>Create internal de-randomizers</a:t>
            </a:r>
          </a:p>
          <a:p>
            <a:pPr lvl="2"/>
            <a:r>
              <a:rPr lang="en-US" dirty="0" smtClean="0"/>
              <a:t>Minimize dead time</a:t>
            </a:r>
          </a:p>
          <a:p>
            <a:pPr lvl="3"/>
            <a:r>
              <a:rPr lang="en-US" dirty="0" smtClean="0"/>
              <a:t>See Andrea’s and Francesca’s lecture</a:t>
            </a:r>
          </a:p>
          <a:p>
            <a:pPr lvl="2"/>
            <a:r>
              <a:rPr lang="en-US" dirty="0" smtClean="0"/>
              <a:t>Optimize the usage of output channels</a:t>
            </a:r>
          </a:p>
          <a:p>
            <a:pPr lvl="3"/>
            <a:r>
              <a:rPr lang="en-US" dirty="0" smtClean="0"/>
              <a:t>Disk</a:t>
            </a:r>
          </a:p>
          <a:p>
            <a:pPr lvl="3"/>
            <a:r>
              <a:rPr lang="en-US" dirty="0" smtClean="0"/>
              <a:t>Network</a:t>
            </a:r>
          </a:p>
          <a:p>
            <a:pPr lvl="2"/>
            <a:r>
              <a:rPr lang="en-US" dirty="0" smtClean="0"/>
              <a:t>Avoid back-pressure due to peaks in data rate</a:t>
            </a:r>
          </a:p>
          <a:p>
            <a:pPr lvl="1"/>
            <a:r>
              <a:rPr lang="en-US" dirty="0" smtClean="0"/>
              <a:t>Warning!</a:t>
            </a:r>
          </a:p>
          <a:p>
            <a:pPr lvl="2"/>
            <a:r>
              <a:rPr lang="en-US" dirty="0" smtClean="0"/>
              <a:t>Avoid copies as much as possible</a:t>
            </a:r>
          </a:p>
          <a:p>
            <a:pPr lvl="3"/>
            <a:r>
              <a:rPr lang="en-US" dirty="0" smtClean="0"/>
              <a:t>Copying memory chunks is an expensive operation</a:t>
            </a:r>
          </a:p>
          <a:p>
            <a:pPr lvl="3"/>
            <a:r>
              <a:rPr lang="en-US" dirty="0" smtClean="0"/>
              <a:t>Only move pointers!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Feb. </a:t>
            </a:r>
            <a:r>
              <a:rPr lang="en-US" dirty="0"/>
              <a:t>1</a:t>
            </a:r>
            <a:r>
              <a:rPr lang="en-US" dirty="0" smtClean="0"/>
              <a:t>, 2017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16EA7-B28E-42FA-ADD0-175ABD689DA2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E. Pasqualucci, ISOTDAQ </a:t>
            </a:r>
            <a:r>
              <a:rPr lang="en-US" dirty="0" smtClean="0"/>
              <a:t>2017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anim to="1.5" calcmode="lin" valueType="num">
                                      <p:cBhvr override="childStyle"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5058"/>
            <a:ext cx="8229600" cy="1143000"/>
          </a:xfrm>
        </p:spPr>
        <p:txBody>
          <a:bodyPr/>
          <a:lstStyle/>
          <a:p>
            <a:r>
              <a:rPr lang="en-US" dirty="0" smtClean="0"/>
              <a:t>A simple example…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53998"/>
            <a:ext cx="8229600" cy="4921624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Ring buffers emulate FIFO</a:t>
            </a:r>
          </a:p>
          <a:p>
            <a:pPr lvl="1"/>
            <a:r>
              <a:rPr lang="en-US" dirty="0" smtClean="0"/>
              <a:t>A buffer is created in memory</a:t>
            </a:r>
          </a:p>
          <a:p>
            <a:pPr lvl="2"/>
            <a:r>
              <a:rPr lang="en-US" dirty="0" smtClean="0"/>
              <a:t>Shared memory can be requested to the operating system</a:t>
            </a:r>
          </a:p>
          <a:p>
            <a:pPr lvl="2"/>
            <a:r>
              <a:rPr lang="en-US" dirty="0" smtClean="0"/>
              <a:t>A “master” creates/destroys the memory and a semaphore</a:t>
            </a:r>
          </a:p>
          <a:p>
            <a:pPr lvl="2"/>
            <a:r>
              <a:rPr lang="en-US" dirty="0" smtClean="0"/>
              <a:t>A “slave” attaches/detaches the memory</a:t>
            </a:r>
          </a:p>
          <a:p>
            <a:pPr lvl="1"/>
            <a:r>
              <a:rPr lang="en-US" dirty="0" smtClean="0"/>
              <a:t>Packets (“events”) are </a:t>
            </a:r>
          </a:p>
          <a:p>
            <a:pPr lvl="2"/>
            <a:r>
              <a:rPr lang="en-US" dirty="0" smtClean="0"/>
              <a:t>Written to the buffer by a writer</a:t>
            </a:r>
          </a:p>
          <a:p>
            <a:pPr lvl="2"/>
            <a:r>
              <a:rPr lang="en-US" dirty="0" smtClean="0"/>
              <a:t>Read-out  by a reader</a:t>
            </a:r>
          </a:p>
          <a:p>
            <a:pPr lvl="1"/>
            <a:r>
              <a:rPr lang="en-US" dirty="0" smtClean="0"/>
              <a:t>Works in multi-process and multi-thread environment</a:t>
            </a:r>
          </a:p>
          <a:p>
            <a:pPr lvl="2"/>
            <a:r>
              <a:rPr lang="en-US" dirty="0" smtClean="0"/>
              <a:t>See </a:t>
            </a:r>
            <a:r>
              <a:rPr lang="en-US" dirty="0" smtClean="0"/>
              <a:t>E. </a:t>
            </a:r>
            <a:r>
              <a:rPr lang="en-US" dirty="0" err="1"/>
              <a:t>Ozcan</a:t>
            </a:r>
            <a:r>
              <a:rPr lang="en-US" dirty="0" err="1" smtClean="0"/>
              <a:t>’s</a:t>
            </a:r>
            <a:r>
              <a:rPr lang="en-US" dirty="0" smtClean="0"/>
              <a:t> </a:t>
            </a:r>
            <a:r>
              <a:rPr lang="en-US" dirty="0" smtClean="0"/>
              <a:t>lecture about threading</a:t>
            </a:r>
          </a:p>
          <a:p>
            <a:pPr lvl="1"/>
            <a:r>
              <a:rPr lang="en-US" dirty="0" smtClean="0"/>
              <a:t>Essential point</a:t>
            </a:r>
          </a:p>
          <a:p>
            <a:pPr lvl="2"/>
            <a:r>
              <a:rPr lang="en-US" dirty="0" smtClean="0"/>
              <a:t>Avoid multiple copies!</a:t>
            </a:r>
          </a:p>
          <a:p>
            <a:pPr lvl="2"/>
            <a:r>
              <a:rPr lang="en-US" dirty="0" smtClean="0"/>
              <a:t>If possible, build events directly in buffer memory</a:t>
            </a:r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Feb. </a:t>
            </a:r>
            <a:r>
              <a:rPr lang="en-US" dirty="0" smtClean="0"/>
              <a:t>1, 2017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16EA7-B28E-42FA-ADD0-175ABD689DA2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E. Pasqualucci, ISOTDAQ </a:t>
            </a:r>
            <a:r>
              <a:rPr lang="en-US" dirty="0" smtClean="0"/>
              <a:t>2017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anim to="1.5" calcmode="lin" valueType="num">
                                      <p:cBhvr override="childStyle"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Content Placeholder 91"/>
          <p:cNvSpPr>
            <a:spLocks noGrp="1"/>
          </p:cNvSpPr>
          <p:nvPr>
            <p:ph idx="1"/>
          </p:nvPr>
        </p:nvSpPr>
        <p:spPr>
          <a:xfrm>
            <a:off x="2169762" y="3862953"/>
            <a:ext cx="6819254" cy="2599840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The two processes/threads can run concurrently</a:t>
            </a:r>
          </a:p>
          <a:p>
            <a:pPr lvl="1"/>
            <a:r>
              <a:rPr lang="en-US" dirty="0" smtClean="0"/>
              <a:t>Header protection is enough to insure event protection</a:t>
            </a:r>
          </a:p>
          <a:p>
            <a:pPr lvl="1"/>
            <a:r>
              <a:rPr lang="en-US" dirty="0" smtClean="0"/>
              <a:t>A library can take care of buffer management</a:t>
            </a:r>
          </a:p>
          <a:p>
            <a:pPr lvl="2"/>
            <a:r>
              <a:rPr lang="en-US" dirty="0" smtClean="0"/>
              <a:t>A simple API is important</a:t>
            </a:r>
          </a:p>
          <a:p>
            <a:pPr lvl="1"/>
            <a:r>
              <a:rPr lang="en-US" dirty="0" smtClean="0"/>
              <a:t>We introduced</a:t>
            </a:r>
          </a:p>
          <a:p>
            <a:pPr lvl="2"/>
            <a:r>
              <a:rPr lang="en-US" dirty="0" smtClean="0"/>
              <a:t>Shared memories provided by OS</a:t>
            </a:r>
          </a:p>
          <a:p>
            <a:pPr lvl="2"/>
            <a:r>
              <a:rPr lang="en-US" dirty="0" smtClean="0"/>
              <a:t>Buffer protection (semaphores or </a:t>
            </a:r>
            <a:r>
              <a:rPr lang="en-US" dirty="0" err="1" smtClean="0"/>
              <a:t>mutexes</a:t>
            </a:r>
            <a:r>
              <a:rPr lang="en-US" dirty="0" smtClean="0"/>
              <a:t>)</a:t>
            </a:r>
          </a:p>
          <a:p>
            <a:pPr lvl="2"/>
            <a:r>
              <a:rPr lang="en-US" dirty="0" smtClean="0"/>
              <a:t>Buffer and packed headers (managed by the library)</a:t>
            </a:r>
            <a:endParaRPr lang="en-US" dirty="0"/>
          </a:p>
        </p:txBody>
      </p:sp>
      <p:sp>
        <p:nvSpPr>
          <p:cNvPr id="35" name="TextBox 34"/>
          <p:cNvSpPr txBox="1"/>
          <p:nvPr/>
        </p:nvSpPr>
        <p:spPr>
          <a:xfrm>
            <a:off x="3160059" y="3805518"/>
            <a:ext cx="4503531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Writer:</a:t>
            </a:r>
          </a:p>
          <a:p>
            <a:r>
              <a:rPr lang="en-US" dirty="0" smtClean="0"/>
              <a:t>    Reserve a chunk of memory:</a:t>
            </a:r>
          </a:p>
          <a:p>
            <a:r>
              <a:rPr lang="en-US" dirty="0" smtClean="0"/>
              <a:t>       Build event frame and calculate (max) size</a:t>
            </a:r>
          </a:p>
          <a:p>
            <a:r>
              <a:rPr lang="en-US" dirty="0" smtClean="0"/>
              <a:t>       Protect pointers</a:t>
            </a:r>
          </a:p>
          <a:p>
            <a:r>
              <a:rPr lang="en-US" dirty="0" smtClean="0"/>
              <a:t>       Move the head</a:t>
            </a:r>
          </a:p>
          <a:p>
            <a:r>
              <a:rPr lang="en-US" dirty="0" smtClean="0"/>
              <a:t>       Write the packet header</a:t>
            </a:r>
          </a:p>
          <a:p>
            <a:r>
              <a:rPr lang="en-US" dirty="0" smtClean="0"/>
              <a:t>       Set the packet as FILLING</a:t>
            </a:r>
          </a:p>
          <a:p>
            <a:r>
              <a:rPr lang="en-US" dirty="0" smtClean="0"/>
              <a:t>       Unprotect pointers</a:t>
            </a:r>
            <a:endParaRPr lang="en-US" dirty="0"/>
          </a:p>
        </p:txBody>
      </p:sp>
      <p:sp>
        <p:nvSpPr>
          <p:cNvPr id="58" name="TextBox 57"/>
          <p:cNvSpPr txBox="1"/>
          <p:nvPr/>
        </p:nvSpPr>
        <p:spPr>
          <a:xfrm>
            <a:off x="3170397" y="3815856"/>
            <a:ext cx="3642920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Writer:</a:t>
            </a:r>
          </a:p>
          <a:p>
            <a:r>
              <a:rPr lang="en-US" dirty="0" smtClean="0"/>
              <a:t>    Validate the event:</a:t>
            </a:r>
          </a:p>
          <a:p>
            <a:r>
              <a:rPr lang="en-US" dirty="0" smtClean="0"/>
              <a:t>       Protect the buffer</a:t>
            </a:r>
          </a:p>
          <a:p>
            <a:r>
              <a:rPr lang="en-US" dirty="0" smtClean="0"/>
              <a:t>       Set the packet as READY</a:t>
            </a:r>
          </a:p>
          <a:p>
            <a:r>
              <a:rPr lang="en-US" dirty="0" smtClean="0"/>
              <a:t>       (Move the head to correct value)</a:t>
            </a:r>
          </a:p>
          <a:p>
            <a:r>
              <a:rPr lang="en-US" dirty="0" smtClean="0"/>
              <a:t>       Unprotect the buffer</a:t>
            </a:r>
          </a:p>
        </p:txBody>
      </p:sp>
      <p:sp>
        <p:nvSpPr>
          <p:cNvPr id="86" name="TextBox 85"/>
          <p:cNvSpPr txBox="1"/>
          <p:nvPr/>
        </p:nvSpPr>
        <p:spPr>
          <a:xfrm>
            <a:off x="3147247" y="3810219"/>
            <a:ext cx="2333909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Reader:</a:t>
            </a:r>
          </a:p>
          <a:p>
            <a:r>
              <a:rPr lang="en-US" dirty="0" smtClean="0"/>
              <a:t>    Release</a:t>
            </a:r>
          </a:p>
          <a:p>
            <a:r>
              <a:rPr lang="en-US" dirty="0" smtClean="0"/>
              <a:t>       Protect pointers</a:t>
            </a:r>
          </a:p>
          <a:p>
            <a:r>
              <a:rPr lang="en-US" dirty="0" smtClean="0"/>
              <a:t>       Move tail</a:t>
            </a:r>
          </a:p>
          <a:p>
            <a:r>
              <a:rPr lang="en-US" dirty="0" smtClean="0"/>
              <a:t>       Unprotect pointers</a:t>
            </a:r>
          </a:p>
        </p:txBody>
      </p:sp>
      <p:sp>
        <p:nvSpPr>
          <p:cNvPr id="84" name="TextBox 83"/>
          <p:cNvSpPr txBox="1"/>
          <p:nvPr/>
        </p:nvSpPr>
        <p:spPr>
          <a:xfrm>
            <a:off x="3152365" y="3815342"/>
            <a:ext cx="3350725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Reader:</a:t>
            </a:r>
          </a:p>
          <a:p>
            <a:r>
              <a:rPr lang="en-US" dirty="0" smtClean="0"/>
              <a:t>    Locate next available buffer:</a:t>
            </a:r>
          </a:p>
          <a:p>
            <a:r>
              <a:rPr lang="en-US" dirty="0" smtClean="0"/>
              <a:t>       Protect pointers</a:t>
            </a:r>
          </a:p>
          <a:p>
            <a:r>
              <a:rPr lang="en-US" dirty="0" smtClean="0"/>
              <a:t>       Get oldest event (if any)</a:t>
            </a:r>
          </a:p>
          <a:p>
            <a:r>
              <a:rPr lang="en-US" dirty="0" smtClean="0"/>
              <a:t>       Set event status to EMPTYING</a:t>
            </a:r>
          </a:p>
          <a:p>
            <a:r>
              <a:rPr lang="en-US" dirty="0" smtClean="0"/>
              <a:t>       Unprotect pointers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3157479" y="3818436"/>
            <a:ext cx="3868367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Writer:</a:t>
            </a:r>
          </a:p>
          <a:p>
            <a:r>
              <a:rPr lang="en-US" dirty="0" smtClean="0"/>
              <a:t>    Build the event fragment in memory:</a:t>
            </a:r>
          </a:p>
          <a:p>
            <a:r>
              <a:rPr lang="en-US" dirty="0" smtClean="0"/>
              <a:t>       Prepare event header</a:t>
            </a:r>
          </a:p>
          <a:p>
            <a:r>
              <a:rPr lang="en-US" dirty="0" smtClean="0"/>
              <a:t>       Write data to the buffer</a:t>
            </a:r>
          </a:p>
          <a:p>
            <a:r>
              <a:rPr lang="en-US" dirty="0" smtClean="0"/>
              <a:t>       Complete the event frame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Ring buffer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887506" y="2124635"/>
            <a:ext cx="7382435" cy="106231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887506" y="2138082"/>
            <a:ext cx="403412" cy="104887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 rot="5400000">
            <a:off x="2541494" y="2649070"/>
            <a:ext cx="1048871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rot="5400000">
            <a:off x="3285562" y="2653553"/>
            <a:ext cx="1048871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rot="5400000">
            <a:off x="3720349" y="2658036"/>
            <a:ext cx="1048871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1" name="Group 50"/>
          <p:cNvGrpSpPr/>
          <p:nvPr/>
        </p:nvGrpSpPr>
        <p:grpSpPr>
          <a:xfrm>
            <a:off x="443755" y="3186953"/>
            <a:ext cx="1304364" cy="2796988"/>
            <a:chOff x="443755" y="3186953"/>
            <a:chExt cx="1304364" cy="2796988"/>
          </a:xfrm>
        </p:grpSpPr>
        <p:sp>
          <p:nvSpPr>
            <p:cNvPr id="19" name="Oval 18"/>
            <p:cNvSpPr/>
            <p:nvPr/>
          </p:nvSpPr>
          <p:spPr>
            <a:xfrm>
              <a:off x="443755" y="4450976"/>
              <a:ext cx="1304364" cy="1532965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605119" y="4504765"/>
              <a:ext cx="1005403" cy="13849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err="1" smtClean="0">
                  <a:latin typeface="Times New Roman" pitchFamily="18" charset="0"/>
                  <a:cs typeface="Times New Roman" pitchFamily="18" charset="0"/>
                </a:rPr>
                <a:t>struct</a:t>
              </a:r>
              <a:r>
                <a:rPr lang="en-US" sz="1200" dirty="0" smtClean="0">
                  <a:latin typeface="Times New Roman" pitchFamily="18" charset="0"/>
                  <a:cs typeface="Times New Roman" pitchFamily="18" charset="0"/>
                </a:rPr>
                <a:t> header</a:t>
              </a:r>
            </a:p>
            <a:p>
              <a:r>
                <a:rPr lang="en-US" sz="1200" dirty="0" smtClean="0">
                  <a:latin typeface="Times New Roman" pitchFamily="18" charset="0"/>
                  <a:cs typeface="Times New Roman" pitchFamily="18" charset="0"/>
                </a:rPr>
                <a:t>{</a:t>
              </a:r>
            </a:p>
            <a:p>
              <a:r>
                <a:rPr lang="en-US" sz="1200" dirty="0" smtClean="0">
                  <a:latin typeface="Times New Roman" pitchFamily="18" charset="0"/>
                  <a:cs typeface="Times New Roman" pitchFamily="18" charset="0"/>
                </a:rPr>
                <a:t>    </a:t>
              </a:r>
              <a:r>
                <a:rPr lang="en-US" sz="1200" dirty="0" err="1" smtClean="0">
                  <a:latin typeface="Times New Roman" pitchFamily="18" charset="0"/>
                  <a:cs typeface="Times New Roman" pitchFamily="18" charset="0"/>
                </a:rPr>
                <a:t>int</a:t>
              </a:r>
              <a:r>
                <a:rPr lang="en-US" sz="1200" dirty="0" smtClean="0">
                  <a:latin typeface="Times New Roman" pitchFamily="18" charset="0"/>
                  <a:cs typeface="Times New Roman" pitchFamily="18" charset="0"/>
                </a:rPr>
                <a:t> head;</a:t>
              </a:r>
            </a:p>
            <a:p>
              <a:r>
                <a:rPr lang="en-US" sz="1200" dirty="0" smtClean="0">
                  <a:latin typeface="Times New Roman" pitchFamily="18" charset="0"/>
                  <a:cs typeface="Times New Roman" pitchFamily="18" charset="0"/>
                </a:rPr>
                <a:t>    </a:t>
              </a:r>
              <a:r>
                <a:rPr lang="en-US" sz="1200" dirty="0" err="1" smtClean="0">
                  <a:latin typeface="Times New Roman" pitchFamily="18" charset="0"/>
                  <a:cs typeface="Times New Roman" pitchFamily="18" charset="0"/>
                </a:rPr>
                <a:t>int</a:t>
              </a:r>
              <a:r>
                <a:rPr lang="en-US" sz="1200" dirty="0" smtClean="0">
                  <a:latin typeface="Times New Roman" pitchFamily="18" charset="0"/>
                  <a:cs typeface="Times New Roman" pitchFamily="18" charset="0"/>
                </a:rPr>
                <a:t> tail;</a:t>
              </a:r>
            </a:p>
            <a:p>
              <a:r>
                <a:rPr lang="en-US" sz="1200" dirty="0" smtClean="0">
                  <a:latin typeface="Times New Roman" pitchFamily="18" charset="0"/>
                  <a:cs typeface="Times New Roman" pitchFamily="18" charset="0"/>
                </a:rPr>
                <a:t>    </a:t>
              </a:r>
              <a:r>
                <a:rPr lang="en-US" sz="1200" dirty="0" err="1" smtClean="0">
                  <a:latin typeface="Times New Roman" pitchFamily="18" charset="0"/>
                  <a:cs typeface="Times New Roman" pitchFamily="18" charset="0"/>
                </a:rPr>
                <a:t>int</a:t>
              </a:r>
              <a:r>
                <a:rPr lang="en-US" sz="1200" dirty="0" smtClean="0">
                  <a:latin typeface="Times New Roman" pitchFamily="18" charset="0"/>
                  <a:cs typeface="Times New Roman" pitchFamily="18" charset="0"/>
                </a:rPr>
                <a:t> ceiling;</a:t>
              </a:r>
            </a:p>
            <a:p>
              <a:r>
                <a:rPr lang="en-US" sz="1200" dirty="0" smtClean="0">
                  <a:latin typeface="Times New Roman" pitchFamily="18" charset="0"/>
                  <a:cs typeface="Times New Roman" pitchFamily="18" charset="0"/>
                </a:rPr>
                <a:t>    …</a:t>
              </a:r>
            </a:p>
            <a:p>
              <a:r>
                <a:rPr lang="en-US" sz="1200" dirty="0" smtClean="0">
                  <a:latin typeface="Times New Roman" pitchFamily="18" charset="0"/>
                  <a:cs typeface="Times New Roman" pitchFamily="18" charset="0"/>
                </a:rPr>
                <a:t>}</a:t>
              </a:r>
              <a:endParaRPr lang="en-US" sz="1200" dirty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21" name="Straight Connector 20"/>
            <p:cNvCxnSpPr>
              <a:stCxn id="5" idx="2"/>
            </p:cNvCxnSpPr>
            <p:nvPr/>
          </p:nvCxnSpPr>
          <p:spPr>
            <a:xfrm rot="5400000">
              <a:off x="-87407" y="3745008"/>
              <a:ext cx="1734674" cy="618565"/>
            </a:xfrm>
            <a:prstGeom prst="line">
              <a:avLst/>
            </a:prstGeom>
            <a:ln>
              <a:solidFill>
                <a:schemeClr val="tx2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>
              <a:stCxn id="5" idx="2"/>
            </p:cNvCxnSpPr>
            <p:nvPr/>
          </p:nvCxnSpPr>
          <p:spPr>
            <a:xfrm rot="16200000" flipH="1">
              <a:off x="524435" y="3751730"/>
              <a:ext cx="1748118" cy="618564"/>
            </a:xfrm>
            <a:prstGeom prst="line">
              <a:avLst/>
            </a:prstGeom>
            <a:ln>
              <a:solidFill>
                <a:schemeClr val="tx2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" name="Rectangle 23"/>
          <p:cNvSpPr/>
          <p:nvPr/>
        </p:nvSpPr>
        <p:spPr>
          <a:xfrm>
            <a:off x="4988848" y="2124635"/>
            <a:ext cx="107577" cy="1062318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2" name="Group 51"/>
          <p:cNvGrpSpPr/>
          <p:nvPr/>
        </p:nvGrpSpPr>
        <p:grpSpPr>
          <a:xfrm>
            <a:off x="2211470" y="1237129"/>
            <a:ext cx="441852" cy="1937171"/>
            <a:chOff x="2211470" y="1237129"/>
            <a:chExt cx="441852" cy="1937171"/>
          </a:xfrm>
        </p:grpSpPr>
        <p:cxnSp>
          <p:nvCxnSpPr>
            <p:cNvPr id="8" name="Straight Connector 7"/>
            <p:cNvCxnSpPr/>
            <p:nvPr/>
          </p:nvCxnSpPr>
          <p:spPr>
            <a:xfrm rot="5400000">
              <a:off x="1929653" y="2642347"/>
              <a:ext cx="1062318" cy="1588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/>
            <p:cNvCxnSpPr/>
            <p:nvPr/>
          </p:nvCxnSpPr>
          <p:spPr>
            <a:xfrm rot="5400000">
              <a:off x="2212042" y="1781735"/>
              <a:ext cx="497541" cy="1588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TextBox 35"/>
            <p:cNvSpPr txBox="1"/>
            <p:nvPr/>
          </p:nvSpPr>
          <p:spPr>
            <a:xfrm>
              <a:off x="2211470" y="1237129"/>
              <a:ext cx="44185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tail</a:t>
              </a:r>
              <a:endParaRPr lang="en-US" sz="1600" dirty="0"/>
            </a:p>
          </p:txBody>
        </p:sp>
      </p:grpSp>
      <p:grpSp>
        <p:nvGrpSpPr>
          <p:cNvPr id="53" name="Group 52"/>
          <p:cNvGrpSpPr/>
          <p:nvPr/>
        </p:nvGrpSpPr>
        <p:grpSpPr>
          <a:xfrm>
            <a:off x="4698271" y="1250577"/>
            <a:ext cx="599844" cy="1941653"/>
            <a:chOff x="4698271" y="1250577"/>
            <a:chExt cx="599844" cy="1941653"/>
          </a:xfrm>
        </p:grpSpPr>
        <p:cxnSp>
          <p:nvCxnSpPr>
            <p:cNvPr id="9" name="Straight Connector 8"/>
            <p:cNvCxnSpPr/>
            <p:nvPr/>
          </p:nvCxnSpPr>
          <p:spPr>
            <a:xfrm rot="5400000">
              <a:off x="4448725" y="2660277"/>
              <a:ext cx="1062318" cy="1588"/>
            </a:xfrm>
            <a:prstGeom prst="line">
              <a:avLst/>
            </a:prstGeom>
            <a:ln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/>
            <p:cNvCxnSpPr/>
            <p:nvPr/>
          </p:nvCxnSpPr>
          <p:spPr>
            <a:xfrm rot="5400000">
              <a:off x="4731114" y="1786218"/>
              <a:ext cx="497541" cy="1588"/>
            </a:xfrm>
            <a:prstGeom prst="straightConnector1">
              <a:avLst/>
            </a:prstGeom>
            <a:ln>
              <a:solidFill>
                <a:srgbClr val="00206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TextBox 36"/>
            <p:cNvSpPr txBox="1"/>
            <p:nvPr/>
          </p:nvSpPr>
          <p:spPr>
            <a:xfrm>
              <a:off x="4698271" y="1250577"/>
              <a:ext cx="59984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head</a:t>
              </a:r>
              <a:endParaRPr lang="en-US" sz="1600" dirty="0"/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7879976" y="1223682"/>
            <a:ext cx="716863" cy="1986478"/>
            <a:chOff x="7879976" y="1223682"/>
            <a:chExt cx="716863" cy="1986478"/>
          </a:xfrm>
        </p:grpSpPr>
        <p:cxnSp>
          <p:nvCxnSpPr>
            <p:cNvPr id="10" name="Straight Connector 9"/>
            <p:cNvCxnSpPr/>
            <p:nvPr/>
          </p:nvCxnSpPr>
          <p:spPr>
            <a:xfrm rot="5400000">
              <a:off x="7720829" y="2678207"/>
              <a:ext cx="1062318" cy="1588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/>
            <p:cNvCxnSpPr/>
            <p:nvPr/>
          </p:nvCxnSpPr>
          <p:spPr>
            <a:xfrm rot="5400000">
              <a:off x="7989771" y="1777254"/>
              <a:ext cx="497541" cy="1588"/>
            </a:xfrm>
            <a:prstGeom prst="straightConnector1">
              <a:avLst/>
            </a:prstGeom>
            <a:ln>
              <a:solidFill>
                <a:srgbClr val="00B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TextBox 41"/>
            <p:cNvSpPr txBox="1"/>
            <p:nvPr/>
          </p:nvSpPr>
          <p:spPr>
            <a:xfrm>
              <a:off x="7879976" y="1223682"/>
              <a:ext cx="71686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ceiling</a:t>
              </a:r>
              <a:endParaRPr lang="en-US" sz="1600" dirty="0"/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5749569" y="1241613"/>
            <a:ext cx="599844" cy="1941653"/>
            <a:chOff x="5749569" y="1241613"/>
            <a:chExt cx="599844" cy="1941653"/>
          </a:xfrm>
        </p:grpSpPr>
        <p:cxnSp>
          <p:nvCxnSpPr>
            <p:cNvPr id="47" name="Straight Connector 46"/>
            <p:cNvCxnSpPr/>
            <p:nvPr/>
          </p:nvCxnSpPr>
          <p:spPr>
            <a:xfrm rot="5400000">
              <a:off x="5515521" y="2651313"/>
              <a:ext cx="1062318" cy="1588"/>
            </a:xfrm>
            <a:prstGeom prst="line">
              <a:avLst/>
            </a:prstGeom>
            <a:ln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Arrow Connector 48"/>
            <p:cNvCxnSpPr/>
            <p:nvPr/>
          </p:nvCxnSpPr>
          <p:spPr>
            <a:xfrm rot="5400000">
              <a:off x="5797910" y="1777254"/>
              <a:ext cx="497541" cy="1588"/>
            </a:xfrm>
            <a:prstGeom prst="straightConnector1">
              <a:avLst/>
            </a:prstGeom>
            <a:ln>
              <a:solidFill>
                <a:srgbClr val="00206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TextBox 49"/>
            <p:cNvSpPr txBox="1"/>
            <p:nvPr/>
          </p:nvSpPr>
          <p:spPr>
            <a:xfrm>
              <a:off x="5749569" y="1241613"/>
              <a:ext cx="59984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head</a:t>
              </a:r>
              <a:endParaRPr lang="en-US" sz="1600" dirty="0"/>
            </a:p>
          </p:txBody>
        </p:sp>
      </p:grpSp>
      <p:cxnSp>
        <p:nvCxnSpPr>
          <p:cNvPr id="55" name="Straight Connector 54"/>
          <p:cNvCxnSpPr/>
          <p:nvPr/>
        </p:nvCxnSpPr>
        <p:spPr>
          <a:xfrm rot="5400000">
            <a:off x="4446175" y="2670954"/>
            <a:ext cx="1048871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Rectangle 56"/>
          <p:cNvSpPr/>
          <p:nvPr/>
        </p:nvSpPr>
        <p:spPr>
          <a:xfrm>
            <a:off x="5098942" y="2123268"/>
            <a:ext cx="743919" cy="105388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9" name="Group 58"/>
          <p:cNvGrpSpPr/>
          <p:nvPr/>
        </p:nvGrpSpPr>
        <p:grpSpPr>
          <a:xfrm>
            <a:off x="5530017" y="1239033"/>
            <a:ext cx="599844" cy="1941653"/>
            <a:chOff x="5749569" y="1241613"/>
            <a:chExt cx="599844" cy="1941653"/>
          </a:xfrm>
        </p:grpSpPr>
        <p:cxnSp>
          <p:nvCxnSpPr>
            <p:cNvPr id="60" name="Straight Connector 59"/>
            <p:cNvCxnSpPr/>
            <p:nvPr/>
          </p:nvCxnSpPr>
          <p:spPr>
            <a:xfrm rot="5400000">
              <a:off x="5515521" y="2651313"/>
              <a:ext cx="1062318" cy="1588"/>
            </a:xfrm>
            <a:prstGeom prst="line">
              <a:avLst/>
            </a:prstGeom>
            <a:ln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Arrow Connector 60"/>
            <p:cNvCxnSpPr/>
            <p:nvPr/>
          </p:nvCxnSpPr>
          <p:spPr>
            <a:xfrm rot="5400000">
              <a:off x="5797910" y="1777254"/>
              <a:ext cx="497541" cy="1588"/>
            </a:xfrm>
            <a:prstGeom prst="straightConnector1">
              <a:avLst/>
            </a:prstGeom>
            <a:ln>
              <a:solidFill>
                <a:srgbClr val="00206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2" name="TextBox 61"/>
            <p:cNvSpPr txBox="1"/>
            <p:nvPr/>
          </p:nvSpPr>
          <p:spPr>
            <a:xfrm>
              <a:off x="5749569" y="1241613"/>
              <a:ext cx="59984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head</a:t>
              </a:r>
              <a:endParaRPr lang="en-US" sz="1600" dirty="0"/>
            </a:p>
          </p:txBody>
        </p:sp>
      </p:grpSp>
      <p:grpSp>
        <p:nvGrpSpPr>
          <p:cNvPr id="63" name="Group 62"/>
          <p:cNvGrpSpPr/>
          <p:nvPr/>
        </p:nvGrpSpPr>
        <p:grpSpPr>
          <a:xfrm>
            <a:off x="6444399" y="1239033"/>
            <a:ext cx="599844" cy="1941653"/>
            <a:chOff x="5749569" y="1241613"/>
            <a:chExt cx="599844" cy="1941653"/>
          </a:xfrm>
        </p:grpSpPr>
        <p:cxnSp>
          <p:nvCxnSpPr>
            <p:cNvPr id="64" name="Straight Connector 63"/>
            <p:cNvCxnSpPr/>
            <p:nvPr/>
          </p:nvCxnSpPr>
          <p:spPr>
            <a:xfrm rot="5400000">
              <a:off x="5515521" y="2651313"/>
              <a:ext cx="1062318" cy="1588"/>
            </a:xfrm>
            <a:prstGeom prst="line">
              <a:avLst/>
            </a:prstGeom>
            <a:ln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Arrow Connector 64"/>
            <p:cNvCxnSpPr/>
            <p:nvPr/>
          </p:nvCxnSpPr>
          <p:spPr>
            <a:xfrm rot="5400000">
              <a:off x="5797910" y="1777254"/>
              <a:ext cx="497541" cy="1588"/>
            </a:xfrm>
            <a:prstGeom prst="straightConnector1">
              <a:avLst/>
            </a:prstGeom>
            <a:ln>
              <a:solidFill>
                <a:srgbClr val="00206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6" name="TextBox 65"/>
            <p:cNvSpPr txBox="1"/>
            <p:nvPr/>
          </p:nvSpPr>
          <p:spPr>
            <a:xfrm>
              <a:off x="5749569" y="1241613"/>
              <a:ext cx="59984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head</a:t>
              </a:r>
              <a:endParaRPr lang="en-US" sz="1600" dirty="0"/>
            </a:p>
          </p:txBody>
        </p:sp>
      </p:grpSp>
      <p:cxnSp>
        <p:nvCxnSpPr>
          <p:cNvPr id="67" name="Straight Connector 66"/>
          <p:cNvCxnSpPr/>
          <p:nvPr/>
        </p:nvCxnSpPr>
        <p:spPr>
          <a:xfrm rot="5400000">
            <a:off x="5298565" y="2655456"/>
            <a:ext cx="1048871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8" name="Group 67"/>
          <p:cNvGrpSpPr/>
          <p:nvPr/>
        </p:nvGrpSpPr>
        <p:grpSpPr>
          <a:xfrm>
            <a:off x="7588671" y="1236453"/>
            <a:ext cx="599844" cy="1941653"/>
            <a:chOff x="5749569" y="1241613"/>
            <a:chExt cx="599844" cy="1941653"/>
          </a:xfrm>
        </p:grpSpPr>
        <p:cxnSp>
          <p:nvCxnSpPr>
            <p:cNvPr id="69" name="Straight Connector 68"/>
            <p:cNvCxnSpPr/>
            <p:nvPr/>
          </p:nvCxnSpPr>
          <p:spPr>
            <a:xfrm rot="5400000">
              <a:off x="5515521" y="2651313"/>
              <a:ext cx="1062318" cy="1588"/>
            </a:xfrm>
            <a:prstGeom prst="line">
              <a:avLst/>
            </a:prstGeom>
            <a:ln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Arrow Connector 69"/>
            <p:cNvCxnSpPr/>
            <p:nvPr/>
          </p:nvCxnSpPr>
          <p:spPr>
            <a:xfrm rot="5400000">
              <a:off x="5797910" y="1777254"/>
              <a:ext cx="497541" cy="1588"/>
            </a:xfrm>
            <a:prstGeom prst="straightConnector1">
              <a:avLst/>
            </a:prstGeom>
            <a:ln>
              <a:solidFill>
                <a:srgbClr val="00206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1" name="TextBox 70"/>
            <p:cNvSpPr txBox="1"/>
            <p:nvPr/>
          </p:nvSpPr>
          <p:spPr>
            <a:xfrm>
              <a:off x="5749569" y="1241613"/>
              <a:ext cx="59984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head</a:t>
              </a:r>
              <a:endParaRPr lang="en-US" sz="1600" dirty="0"/>
            </a:p>
          </p:txBody>
        </p:sp>
      </p:grpSp>
      <p:cxnSp>
        <p:nvCxnSpPr>
          <p:cNvPr id="72" name="Straight Connector 71"/>
          <p:cNvCxnSpPr/>
          <p:nvPr/>
        </p:nvCxnSpPr>
        <p:spPr>
          <a:xfrm rot="5400000">
            <a:off x="6212947" y="2655456"/>
            <a:ext cx="1048871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3" name="Group 72"/>
          <p:cNvGrpSpPr/>
          <p:nvPr/>
        </p:nvGrpSpPr>
        <p:grpSpPr>
          <a:xfrm>
            <a:off x="1603863" y="1249371"/>
            <a:ext cx="599844" cy="1941653"/>
            <a:chOff x="5749569" y="1241613"/>
            <a:chExt cx="599844" cy="1941653"/>
          </a:xfrm>
        </p:grpSpPr>
        <p:cxnSp>
          <p:nvCxnSpPr>
            <p:cNvPr id="74" name="Straight Connector 73"/>
            <p:cNvCxnSpPr/>
            <p:nvPr/>
          </p:nvCxnSpPr>
          <p:spPr>
            <a:xfrm rot="5400000">
              <a:off x="5515521" y="2651313"/>
              <a:ext cx="1062318" cy="1588"/>
            </a:xfrm>
            <a:prstGeom prst="line">
              <a:avLst/>
            </a:prstGeom>
            <a:ln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Arrow Connector 74"/>
            <p:cNvCxnSpPr/>
            <p:nvPr/>
          </p:nvCxnSpPr>
          <p:spPr>
            <a:xfrm rot="5400000">
              <a:off x="5797910" y="1777254"/>
              <a:ext cx="497541" cy="1588"/>
            </a:xfrm>
            <a:prstGeom prst="straightConnector1">
              <a:avLst/>
            </a:prstGeom>
            <a:ln>
              <a:solidFill>
                <a:srgbClr val="00206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6" name="TextBox 75"/>
            <p:cNvSpPr txBox="1"/>
            <p:nvPr/>
          </p:nvSpPr>
          <p:spPr>
            <a:xfrm>
              <a:off x="5749569" y="1241613"/>
              <a:ext cx="59984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head</a:t>
              </a:r>
              <a:endParaRPr lang="en-US" sz="1600" dirty="0"/>
            </a:p>
          </p:txBody>
        </p:sp>
      </p:grpSp>
      <p:cxnSp>
        <p:nvCxnSpPr>
          <p:cNvPr id="77" name="Straight Connector 76"/>
          <p:cNvCxnSpPr/>
          <p:nvPr/>
        </p:nvCxnSpPr>
        <p:spPr>
          <a:xfrm rot="5400000">
            <a:off x="7372717" y="2652876"/>
            <a:ext cx="1048871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8" name="Group 77"/>
          <p:cNvGrpSpPr/>
          <p:nvPr/>
        </p:nvGrpSpPr>
        <p:grpSpPr>
          <a:xfrm>
            <a:off x="7536440" y="1205604"/>
            <a:ext cx="716863" cy="1986478"/>
            <a:chOff x="7879976" y="1223682"/>
            <a:chExt cx="716863" cy="1986478"/>
          </a:xfrm>
        </p:grpSpPr>
        <p:cxnSp>
          <p:nvCxnSpPr>
            <p:cNvPr id="79" name="Straight Connector 78"/>
            <p:cNvCxnSpPr/>
            <p:nvPr/>
          </p:nvCxnSpPr>
          <p:spPr>
            <a:xfrm rot="5400000">
              <a:off x="7720829" y="2678207"/>
              <a:ext cx="1062318" cy="1588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Arrow Connector 79"/>
            <p:cNvCxnSpPr/>
            <p:nvPr/>
          </p:nvCxnSpPr>
          <p:spPr>
            <a:xfrm rot="5400000">
              <a:off x="7989771" y="1777254"/>
              <a:ext cx="497541" cy="1588"/>
            </a:xfrm>
            <a:prstGeom prst="straightConnector1">
              <a:avLst/>
            </a:prstGeom>
            <a:ln>
              <a:solidFill>
                <a:srgbClr val="00B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1" name="TextBox 80"/>
            <p:cNvSpPr txBox="1"/>
            <p:nvPr/>
          </p:nvSpPr>
          <p:spPr>
            <a:xfrm>
              <a:off x="7879976" y="1223682"/>
              <a:ext cx="71686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ceiling</a:t>
              </a:r>
              <a:endParaRPr lang="en-US" sz="1600" dirty="0"/>
            </a:p>
          </p:txBody>
        </p:sp>
      </p:grpSp>
      <p:sp>
        <p:nvSpPr>
          <p:cNvPr id="82" name="Rectangle 81"/>
          <p:cNvSpPr/>
          <p:nvPr/>
        </p:nvSpPr>
        <p:spPr>
          <a:xfrm>
            <a:off x="2495227" y="2138766"/>
            <a:ext cx="5393410" cy="1053885"/>
          </a:xfrm>
          <a:prstGeom prst="rect">
            <a:avLst/>
          </a:prstGeom>
          <a:solidFill>
            <a:srgbClr val="00FF00">
              <a:alpha val="50196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Rectangle 82"/>
          <p:cNvSpPr/>
          <p:nvPr/>
        </p:nvSpPr>
        <p:spPr>
          <a:xfrm>
            <a:off x="1301858" y="2138766"/>
            <a:ext cx="588935" cy="1053885"/>
          </a:xfrm>
          <a:prstGeom prst="rect">
            <a:avLst/>
          </a:prstGeom>
          <a:solidFill>
            <a:srgbClr val="00FF00">
              <a:alpha val="50196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TextBox 84"/>
          <p:cNvSpPr txBox="1"/>
          <p:nvPr/>
        </p:nvSpPr>
        <p:spPr>
          <a:xfrm>
            <a:off x="3149782" y="3812761"/>
            <a:ext cx="16624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Reader:</a:t>
            </a:r>
          </a:p>
          <a:p>
            <a:r>
              <a:rPr lang="en-US" dirty="0" smtClean="0"/>
              <a:t>    Work on data</a:t>
            </a:r>
          </a:p>
        </p:txBody>
      </p:sp>
      <p:grpSp>
        <p:nvGrpSpPr>
          <p:cNvPr id="87" name="Group 86"/>
          <p:cNvGrpSpPr/>
          <p:nvPr/>
        </p:nvGrpSpPr>
        <p:grpSpPr>
          <a:xfrm>
            <a:off x="2813312" y="1234549"/>
            <a:ext cx="441852" cy="1937171"/>
            <a:chOff x="2211470" y="1237129"/>
            <a:chExt cx="441852" cy="1937171"/>
          </a:xfrm>
        </p:grpSpPr>
        <p:cxnSp>
          <p:nvCxnSpPr>
            <p:cNvPr id="88" name="Straight Connector 87"/>
            <p:cNvCxnSpPr/>
            <p:nvPr/>
          </p:nvCxnSpPr>
          <p:spPr>
            <a:xfrm rot="5400000">
              <a:off x="1929653" y="2642347"/>
              <a:ext cx="1062318" cy="1588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Arrow Connector 88"/>
            <p:cNvCxnSpPr/>
            <p:nvPr/>
          </p:nvCxnSpPr>
          <p:spPr>
            <a:xfrm rot="5400000">
              <a:off x="2212042" y="1781735"/>
              <a:ext cx="497541" cy="1588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0" name="TextBox 89"/>
            <p:cNvSpPr txBox="1"/>
            <p:nvPr/>
          </p:nvSpPr>
          <p:spPr>
            <a:xfrm>
              <a:off x="2211470" y="1237129"/>
              <a:ext cx="44185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tail</a:t>
              </a:r>
              <a:endParaRPr lang="en-US" sz="1600" dirty="0"/>
            </a:p>
          </p:txBody>
        </p:sp>
      </p:grpSp>
      <p:sp>
        <p:nvSpPr>
          <p:cNvPr id="91" name="Date Placeholder 9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Feb. </a:t>
            </a:r>
            <a:r>
              <a:rPr lang="en-US" dirty="0"/>
              <a:t>1</a:t>
            </a:r>
            <a:r>
              <a:rPr lang="en-US" dirty="0" smtClean="0"/>
              <a:t>, 2017</a:t>
            </a:r>
            <a:endParaRPr lang="en-US" dirty="0"/>
          </a:p>
        </p:txBody>
      </p:sp>
      <p:sp>
        <p:nvSpPr>
          <p:cNvPr id="93" name="Slide Number Placeholder 9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16EA7-B28E-42FA-ADD0-175ABD689DA2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E. Pasqualucci, ISOTDAQ </a:t>
            </a:r>
            <a:r>
              <a:rPr lang="en-US" dirty="0" smtClean="0"/>
              <a:t>2017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3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5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7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8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8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5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" fill="hold">
                            <p:stCondLst>
                              <p:cond delay="500"/>
                            </p:stCondLst>
                            <p:childTnLst>
                              <p:par>
                                <p:cTn id="14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9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0" fill="hold">
                      <p:stCondLst>
                        <p:cond delay="indefinite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4" fill="hold">
                      <p:stCondLst>
                        <p:cond delay="indefinite"/>
                      </p:stCondLst>
                      <p:childTnLst>
                        <p:par>
                          <p:cTn id="155" fill="hold">
                            <p:stCondLst>
                              <p:cond delay="0"/>
                            </p:stCondLst>
                            <p:childTnLst>
                              <p:par>
                                <p:cTn id="15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5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15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0" fill="hold">
                      <p:stCondLst>
                        <p:cond delay="indefinite"/>
                      </p:stCondLst>
                      <p:childTnLst>
                        <p:par>
                          <p:cTn id="161" fill="hold">
                            <p:stCondLst>
                              <p:cond delay="0"/>
                            </p:stCondLst>
                            <p:childTnLst>
                              <p:par>
                                <p:cTn id="162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3" dur="2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4" fill="hold">
                      <p:stCondLst>
                        <p:cond delay="indefinite"/>
                      </p:stCondLst>
                      <p:childTnLst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6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16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0" fill="hold">
                      <p:stCondLst>
                        <p:cond delay="indefinite"/>
                      </p:stCondLst>
                      <p:childTnLst>
                        <p:par>
                          <p:cTn id="171" fill="hold">
                            <p:stCondLst>
                              <p:cond delay="0"/>
                            </p:stCondLst>
                            <p:childTnLst>
                              <p:par>
                                <p:cTn id="17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7" fill="hold">
                      <p:stCondLst>
                        <p:cond delay="indefinite"/>
                      </p:stCondLst>
                      <p:childTnLst>
                        <p:par>
                          <p:cTn id="178" fill="hold">
                            <p:stCondLst>
                              <p:cond delay="0"/>
                            </p:stCondLst>
                            <p:childTnLst>
                              <p:par>
                                <p:cTn id="17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" fill="hold">
                            <p:stCondLst>
                              <p:cond delay="0"/>
                            </p:stCondLst>
                            <p:childTnLst>
                              <p:par>
                                <p:cTn id="18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4" fill="hold">
                      <p:stCondLst>
                        <p:cond delay="indefinite"/>
                      </p:stCondLst>
                      <p:childTnLst>
                        <p:par>
                          <p:cTn id="185" fill="hold">
                            <p:stCondLst>
                              <p:cond delay="0"/>
                            </p:stCondLst>
                            <p:childTnLst>
                              <p:par>
                                <p:cTn id="18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8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18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0" fill="hold">
                      <p:stCondLst>
                        <p:cond delay="indefinite"/>
                      </p:stCondLst>
                      <p:childTnLst>
                        <p:par>
                          <p:cTn id="191" fill="hold">
                            <p:stCondLst>
                              <p:cond delay="0"/>
                            </p:stCondLst>
                            <p:childTnLst>
                              <p:par>
                                <p:cTn id="192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93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96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0" fill="hold">
                            <p:stCondLst>
                              <p:cond delay="500"/>
                            </p:stCondLst>
                            <p:childTnLst>
                              <p:par>
                                <p:cTn id="20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3" fill="hold">
                      <p:stCondLst>
                        <p:cond delay="indefinite"/>
                      </p:stCondLst>
                      <p:childTnLst>
                        <p:par>
                          <p:cTn id="204" fill="hold">
                            <p:stCondLst>
                              <p:cond delay="0"/>
                            </p:stCondLst>
                            <p:childTnLst>
                              <p:par>
                                <p:cTn id="20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20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9" fill="hold">
                      <p:stCondLst>
                        <p:cond delay="indefinite"/>
                      </p:stCondLst>
                      <p:childTnLst>
                        <p:par>
                          <p:cTn id="210" fill="hold">
                            <p:stCondLst>
                              <p:cond delay="0"/>
                            </p:stCondLst>
                            <p:childTnLst>
                              <p:par>
                                <p:cTn id="21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5" dur="500"/>
                                        <p:tgtEl>
                                          <p:spTgt spid="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8" dur="500"/>
                                        <p:tgtEl>
                                          <p:spTgt spid="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1" dur="500"/>
                                        <p:tgtEl>
                                          <p:spTgt spid="9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4" dur="500"/>
                                        <p:tgtEl>
                                          <p:spTgt spid="9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7" dur="500"/>
                                        <p:tgtEl>
                                          <p:spTgt spid="9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0" dur="500"/>
                                        <p:tgtEl>
                                          <p:spTgt spid="9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3" dur="500"/>
                                        <p:tgtEl>
                                          <p:spTgt spid="9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6" dur="500"/>
                                        <p:tgtEl>
                                          <p:spTgt spid="9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" grpId="0" build="p"/>
      <p:bldP spid="35" grpId="0"/>
      <p:bldP spid="35" grpId="1"/>
      <p:bldP spid="58" grpId="0"/>
      <p:bldP spid="58" grpId="1"/>
      <p:bldP spid="86" grpId="0"/>
      <p:bldP spid="86" grpId="1"/>
      <p:bldP spid="84" grpId="0"/>
      <p:bldP spid="84" grpId="1"/>
      <p:bldP spid="56" grpId="0"/>
      <p:bldP spid="56" grpId="1"/>
      <p:bldP spid="5" grpId="0" animBg="1"/>
      <p:bldP spid="24" grpId="0" animBg="1"/>
      <p:bldP spid="24" grpId="1" animBg="1"/>
      <p:bldP spid="57" grpId="0" animBg="1"/>
      <p:bldP spid="57" grpId="1" animBg="1"/>
      <p:bldP spid="82" grpId="0" animBg="1"/>
      <p:bldP spid="82" grpId="1" animBg="1"/>
      <p:bldP spid="83" grpId="0" animBg="1"/>
      <p:bldP spid="83" grpId="1" animBg="1"/>
      <p:bldP spid="85" grpId="0"/>
      <p:bldP spid="85" grpId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" name="Group 51"/>
          <p:cNvGrpSpPr/>
          <p:nvPr/>
        </p:nvGrpSpPr>
        <p:grpSpPr>
          <a:xfrm>
            <a:off x="6359630" y="4442662"/>
            <a:ext cx="2242089" cy="1832176"/>
            <a:chOff x="3972269" y="4067849"/>
            <a:chExt cx="2242089" cy="1930158"/>
          </a:xfrm>
        </p:grpSpPr>
        <p:sp>
          <p:nvSpPr>
            <p:cNvPr id="53" name="TextBox 52"/>
            <p:cNvSpPr txBox="1"/>
            <p:nvPr/>
          </p:nvSpPr>
          <p:spPr>
            <a:xfrm>
              <a:off x="3972269" y="5608924"/>
              <a:ext cx="2242089" cy="38908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chemeClr val="tx2">
                      <a:lumMod val="50000"/>
                    </a:schemeClr>
                  </a:solidFill>
                </a:rPr>
                <a:t>Release the scheduler</a:t>
              </a:r>
              <a:endParaRPr lang="en-US" dirty="0">
                <a:solidFill>
                  <a:schemeClr val="tx2">
                    <a:lumMod val="50000"/>
                  </a:schemeClr>
                </a:solidFill>
              </a:endParaRPr>
            </a:p>
          </p:txBody>
        </p:sp>
        <p:sp>
          <p:nvSpPr>
            <p:cNvPr id="54" name="Right Arrow 53"/>
            <p:cNvSpPr/>
            <p:nvPr/>
          </p:nvSpPr>
          <p:spPr>
            <a:xfrm rot="13867344">
              <a:off x="3668008" y="4850776"/>
              <a:ext cx="1702799" cy="136945"/>
            </a:xfrm>
            <a:prstGeom prst="rightArrow">
              <a:avLst/>
            </a:prstGeom>
            <a:solidFill>
              <a:schemeClr val="accent5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9" name="Group 48"/>
          <p:cNvGrpSpPr/>
          <p:nvPr/>
        </p:nvGrpSpPr>
        <p:grpSpPr>
          <a:xfrm>
            <a:off x="4765908" y="4070204"/>
            <a:ext cx="4145622" cy="1940663"/>
            <a:chOff x="2778919" y="3724979"/>
            <a:chExt cx="4145622" cy="2044447"/>
          </a:xfrm>
        </p:grpSpPr>
        <p:sp>
          <p:nvSpPr>
            <p:cNvPr id="50" name="TextBox 49"/>
            <p:cNvSpPr txBox="1"/>
            <p:nvPr/>
          </p:nvSpPr>
          <p:spPr>
            <a:xfrm>
              <a:off x="2778919" y="5380343"/>
              <a:ext cx="4145622" cy="38908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chemeClr val="tx2">
                      <a:lumMod val="50000"/>
                    </a:schemeClr>
                  </a:solidFill>
                </a:rPr>
                <a:t>Write to the output and release the buffer</a:t>
              </a:r>
              <a:endParaRPr lang="en-US" dirty="0">
                <a:solidFill>
                  <a:schemeClr val="tx2">
                    <a:lumMod val="50000"/>
                  </a:schemeClr>
                </a:solidFill>
              </a:endParaRPr>
            </a:p>
          </p:txBody>
        </p:sp>
        <p:sp>
          <p:nvSpPr>
            <p:cNvPr id="51" name="Right Arrow 50"/>
            <p:cNvSpPr/>
            <p:nvPr/>
          </p:nvSpPr>
          <p:spPr>
            <a:xfrm rot="15769937">
              <a:off x="3900481" y="4507906"/>
              <a:ext cx="1702799" cy="136945"/>
            </a:xfrm>
            <a:prstGeom prst="rightArrow">
              <a:avLst/>
            </a:prstGeom>
            <a:solidFill>
              <a:schemeClr val="accent5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6794035" y="3445008"/>
            <a:ext cx="1631922" cy="2142139"/>
            <a:chOff x="2588210" y="3316804"/>
            <a:chExt cx="1631922" cy="2256700"/>
          </a:xfrm>
        </p:grpSpPr>
        <p:sp>
          <p:nvSpPr>
            <p:cNvPr id="47" name="TextBox 46"/>
            <p:cNvSpPr txBox="1"/>
            <p:nvPr/>
          </p:nvSpPr>
          <p:spPr>
            <a:xfrm>
              <a:off x="2588210" y="5184420"/>
              <a:ext cx="1631922" cy="38908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chemeClr val="tx2">
                      <a:lumMod val="50000"/>
                    </a:schemeClr>
                  </a:solidFill>
                </a:rPr>
                <a:t>Find next event</a:t>
              </a:r>
              <a:endParaRPr lang="en-US" dirty="0">
                <a:solidFill>
                  <a:schemeClr val="tx2">
                    <a:lumMod val="50000"/>
                  </a:schemeClr>
                </a:solidFill>
              </a:endParaRPr>
            </a:p>
          </p:txBody>
        </p:sp>
        <p:sp>
          <p:nvSpPr>
            <p:cNvPr id="48" name="Right Arrow 47"/>
            <p:cNvSpPr/>
            <p:nvPr/>
          </p:nvSpPr>
          <p:spPr>
            <a:xfrm rot="15127257">
              <a:off x="2288656" y="4099732"/>
              <a:ext cx="1702801" cy="136945"/>
            </a:xfrm>
            <a:prstGeom prst="rightArrow">
              <a:avLst/>
            </a:prstGeom>
            <a:solidFill>
              <a:schemeClr val="accent5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2674860" y="4848910"/>
            <a:ext cx="5393399" cy="1205117"/>
            <a:chOff x="1329091" y="4624869"/>
            <a:chExt cx="5393399" cy="1205117"/>
          </a:xfrm>
        </p:grpSpPr>
        <p:sp>
          <p:nvSpPr>
            <p:cNvPr id="29" name="TextBox 28"/>
            <p:cNvSpPr txBox="1"/>
            <p:nvPr/>
          </p:nvSpPr>
          <p:spPr>
            <a:xfrm>
              <a:off x="2102636" y="5460654"/>
              <a:ext cx="461985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chemeClr val="tx2">
                      <a:lumMod val="50000"/>
                    </a:schemeClr>
                  </a:solidFill>
                </a:rPr>
                <a:t>Read data and put them directly into the buffer</a:t>
              </a:r>
              <a:endParaRPr lang="en-US" dirty="0">
                <a:solidFill>
                  <a:schemeClr val="tx2">
                    <a:lumMod val="50000"/>
                  </a:schemeClr>
                </a:solidFill>
              </a:endParaRPr>
            </a:p>
          </p:txBody>
        </p:sp>
        <p:sp>
          <p:nvSpPr>
            <p:cNvPr id="30" name="Right Arrow 29"/>
            <p:cNvSpPr/>
            <p:nvPr/>
          </p:nvSpPr>
          <p:spPr>
            <a:xfrm rot="12876797">
              <a:off x="1329091" y="4624869"/>
              <a:ext cx="2899519" cy="117171"/>
            </a:xfrm>
            <a:prstGeom prst="rightArrow">
              <a:avLst/>
            </a:prstGeom>
            <a:solidFill>
              <a:schemeClr val="accent5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3853910" y="3673897"/>
            <a:ext cx="2006062" cy="2351709"/>
            <a:chOff x="3853910" y="3881225"/>
            <a:chExt cx="2006062" cy="2351709"/>
          </a:xfrm>
        </p:grpSpPr>
        <p:sp>
          <p:nvSpPr>
            <p:cNvPr id="25" name="TextBox 24"/>
            <p:cNvSpPr txBox="1"/>
            <p:nvPr/>
          </p:nvSpPr>
          <p:spPr>
            <a:xfrm>
              <a:off x="3853910" y="5863602"/>
              <a:ext cx="200606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chemeClr val="tx2">
                      <a:lumMod val="50000"/>
                    </a:schemeClr>
                  </a:solidFill>
                </a:rPr>
                <a:t>Prepare the header</a:t>
              </a:r>
              <a:endParaRPr lang="en-US" dirty="0">
                <a:solidFill>
                  <a:schemeClr val="tx2">
                    <a:lumMod val="50000"/>
                  </a:schemeClr>
                </a:solidFill>
              </a:endParaRPr>
            </a:p>
          </p:txBody>
        </p:sp>
        <p:sp>
          <p:nvSpPr>
            <p:cNvPr id="26" name="Right Arrow 25"/>
            <p:cNvSpPr/>
            <p:nvPr/>
          </p:nvSpPr>
          <p:spPr>
            <a:xfrm rot="13582301">
              <a:off x="2938909" y="4993532"/>
              <a:ext cx="2318217" cy="93603"/>
            </a:xfrm>
            <a:prstGeom prst="rightArrow">
              <a:avLst/>
            </a:prstGeom>
            <a:solidFill>
              <a:schemeClr val="accent5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3701510" y="2794547"/>
            <a:ext cx="4026102" cy="3336875"/>
            <a:chOff x="3701510" y="3001875"/>
            <a:chExt cx="4026102" cy="3336875"/>
          </a:xfrm>
        </p:grpSpPr>
        <p:sp>
          <p:nvSpPr>
            <p:cNvPr id="21" name="TextBox 20"/>
            <p:cNvSpPr txBox="1"/>
            <p:nvPr/>
          </p:nvSpPr>
          <p:spPr>
            <a:xfrm>
              <a:off x="3701510" y="5871284"/>
              <a:ext cx="402610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chemeClr val="tx2">
                      <a:lumMod val="50000"/>
                    </a:schemeClr>
                  </a:solidFill>
                </a:rPr>
                <a:t>Reserve the buffer (maximum event size)</a:t>
              </a:r>
              <a:endParaRPr lang="en-US" dirty="0">
                <a:solidFill>
                  <a:schemeClr val="tx2">
                    <a:lumMod val="50000"/>
                  </a:schemeClr>
                </a:solidFill>
              </a:endParaRPr>
            </a:p>
          </p:txBody>
        </p:sp>
        <p:sp>
          <p:nvSpPr>
            <p:cNvPr id="22" name="Right Arrow 21"/>
            <p:cNvSpPr/>
            <p:nvPr/>
          </p:nvSpPr>
          <p:spPr>
            <a:xfrm rot="13582301">
              <a:off x="2841576" y="4621548"/>
              <a:ext cx="3336875" cy="97529"/>
            </a:xfrm>
            <a:prstGeom prst="rightArrow">
              <a:avLst/>
            </a:prstGeom>
            <a:solidFill>
              <a:schemeClr val="accent5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1079385" y="3734153"/>
            <a:ext cx="7056612" cy="2299135"/>
            <a:chOff x="1079385" y="3941481"/>
            <a:chExt cx="7056612" cy="2299135"/>
          </a:xfrm>
        </p:grpSpPr>
        <p:sp>
          <p:nvSpPr>
            <p:cNvPr id="15" name="TextBox 14"/>
            <p:cNvSpPr txBox="1"/>
            <p:nvPr/>
          </p:nvSpPr>
          <p:spPr>
            <a:xfrm>
              <a:off x="3438044" y="5871284"/>
              <a:ext cx="469795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chemeClr val="tx2">
                      <a:lumMod val="50000"/>
                    </a:schemeClr>
                  </a:solidFill>
                </a:rPr>
                <a:t>Set TRUE by a signal handler upon trigger arrival</a:t>
              </a:r>
              <a:endParaRPr lang="en-US" dirty="0">
                <a:solidFill>
                  <a:schemeClr val="tx2">
                    <a:lumMod val="50000"/>
                  </a:schemeClr>
                </a:solidFill>
              </a:endParaRPr>
            </a:p>
          </p:txBody>
        </p:sp>
        <p:sp>
          <p:nvSpPr>
            <p:cNvPr id="16" name="Right Arrow 15"/>
            <p:cNvSpPr/>
            <p:nvPr/>
          </p:nvSpPr>
          <p:spPr>
            <a:xfrm rot="13444786">
              <a:off x="1079385" y="3941481"/>
              <a:ext cx="5310053" cy="126001"/>
            </a:xfrm>
            <a:prstGeom prst="rightArrow">
              <a:avLst/>
            </a:prstGeom>
            <a:solidFill>
              <a:schemeClr val="accent5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3440624" y="1477205"/>
            <a:ext cx="3217291" cy="4543165"/>
            <a:chOff x="3440624" y="1684533"/>
            <a:chExt cx="3217291" cy="4543165"/>
          </a:xfrm>
        </p:grpSpPr>
        <p:sp>
          <p:nvSpPr>
            <p:cNvPr id="11" name="TextBox 10"/>
            <p:cNvSpPr txBox="1"/>
            <p:nvPr/>
          </p:nvSpPr>
          <p:spPr>
            <a:xfrm>
              <a:off x="3440624" y="5858366"/>
              <a:ext cx="321729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chemeClr val="tx2">
                      <a:lumMod val="50000"/>
                    </a:schemeClr>
                  </a:solidFill>
                </a:rPr>
                <a:t>Open the buffer in master mode</a:t>
              </a:r>
              <a:endParaRPr lang="en-US" dirty="0">
                <a:solidFill>
                  <a:schemeClr val="tx2">
                    <a:lumMod val="50000"/>
                  </a:schemeClr>
                </a:solidFill>
              </a:endParaRPr>
            </a:p>
          </p:txBody>
        </p:sp>
        <p:sp>
          <p:nvSpPr>
            <p:cNvPr id="12" name="Right Arrow 11"/>
            <p:cNvSpPr/>
            <p:nvPr/>
          </p:nvSpPr>
          <p:spPr>
            <a:xfrm rot="14734269">
              <a:off x="1828225" y="3810537"/>
              <a:ext cx="4360433" cy="108425"/>
            </a:xfrm>
            <a:prstGeom prst="rightArrow">
              <a:avLst/>
            </a:prstGeom>
            <a:solidFill>
              <a:schemeClr val="accent5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0974"/>
            <a:ext cx="8229600" cy="787680"/>
          </a:xfrm>
        </p:spPr>
        <p:txBody>
          <a:bodyPr/>
          <a:lstStyle/>
          <a:p>
            <a:r>
              <a:rPr lang="en-US" dirty="0" smtClean="0"/>
              <a:t>Event buffering example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half" idx="1"/>
          </p:nvPr>
        </p:nvSpPr>
        <p:spPr>
          <a:xfrm>
            <a:off x="457200" y="922228"/>
            <a:ext cx="4038600" cy="457198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Data collector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sz="half" idx="2"/>
          </p:nvPr>
        </p:nvSpPr>
        <p:spPr>
          <a:xfrm>
            <a:off x="4648200" y="922228"/>
            <a:ext cx="4038600" cy="457198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Data writer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295842" y="1419766"/>
            <a:ext cx="4424076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err="1" smtClean="0">
                <a:latin typeface="Courier" pitchFamily="49" charset="0"/>
              </a:rPr>
              <a:t>int</a:t>
            </a:r>
            <a:r>
              <a:rPr lang="en-US" sz="1200" dirty="0" smtClean="0">
                <a:latin typeface="Courier" pitchFamily="49" charset="0"/>
              </a:rPr>
              <a:t> cid = </a:t>
            </a:r>
            <a:r>
              <a:rPr lang="en-US" sz="1200" dirty="0" err="1" smtClean="0">
                <a:latin typeface="Courier" pitchFamily="49" charset="0"/>
              </a:rPr>
              <a:t>CircOpen</a:t>
            </a:r>
            <a:r>
              <a:rPr lang="en-US" sz="1200" dirty="0" smtClean="0">
                <a:latin typeface="Courier" pitchFamily="49" charset="0"/>
              </a:rPr>
              <a:t> (NULL, </a:t>
            </a:r>
            <a:r>
              <a:rPr lang="en-US" sz="1200" dirty="0" err="1" smtClean="0">
                <a:latin typeface="Courier" pitchFamily="49" charset="0"/>
              </a:rPr>
              <a:t>Circ_key</a:t>
            </a:r>
            <a:r>
              <a:rPr lang="en-US" sz="1200" dirty="0" smtClean="0">
                <a:latin typeface="Courier" pitchFamily="49" charset="0"/>
              </a:rPr>
              <a:t>, size));</a:t>
            </a:r>
          </a:p>
          <a:p>
            <a:r>
              <a:rPr lang="en-US" sz="1200" dirty="0" smtClean="0">
                <a:latin typeface="Courier" pitchFamily="49" charset="0"/>
              </a:rPr>
              <a:t>while (</a:t>
            </a:r>
            <a:r>
              <a:rPr lang="en-US" sz="1200" dirty="0" err="1" smtClean="0">
                <a:latin typeface="Courier" pitchFamily="49" charset="0"/>
              </a:rPr>
              <a:t>end_loop</a:t>
            </a:r>
            <a:r>
              <a:rPr lang="en-US" sz="1200" dirty="0" smtClean="0">
                <a:latin typeface="Courier" pitchFamily="49" charset="0"/>
              </a:rPr>
              <a:t> == 0) {</a:t>
            </a:r>
          </a:p>
          <a:p>
            <a:r>
              <a:rPr lang="en-US" sz="1200" dirty="0" smtClean="0">
                <a:latin typeface="Courier" pitchFamily="49" charset="0"/>
              </a:rPr>
              <a:t>  if (event) {</a:t>
            </a:r>
          </a:p>
          <a:p>
            <a:r>
              <a:rPr lang="en-US" sz="1200" dirty="0" smtClean="0">
                <a:latin typeface="Courier" pitchFamily="49" charset="0"/>
              </a:rPr>
              <a:t>    </a:t>
            </a:r>
            <a:r>
              <a:rPr lang="en-US" sz="1200" dirty="0" err="1" smtClean="0">
                <a:latin typeface="Courier" pitchFamily="49" charset="0"/>
              </a:rPr>
              <a:t>int</a:t>
            </a:r>
            <a:r>
              <a:rPr lang="en-US" sz="1200" dirty="0" smtClean="0">
                <a:latin typeface="Courier" pitchFamily="49" charset="0"/>
              </a:rPr>
              <a:t> </a:t>
            </a:r>
            <a:r>
              <a:rPr lang="en-US" sz="1200" dirty="0" err="1" smtClean="0">
                <a:latin typeface="Courier" pitchFamily="49" charset="0"/>
              </a:rPr>
              <a:t>maxsize</a:t>
            </a:r>
            <a:r>
              <a:rPr lang="en-US" sz="1200" dirty="0" smtClean="0">
                <a:latin typeface="Courier" pitchFamily="49" charset="0"/>
              </a:rPr>
              <a:t> = 512;</a:t>
            </a:r>
          </a:p>
          <a:p>
            <a:r>
              <a:rPr lang="fr-FR" sz="1200" dirty="0" smtClean="0">
                <a:latin typeface="Courier" pitchFamily="49" charset="0"/>
              </a:rPr>
              <a:t>    char *</a:t>
            </a:r>
            <a:r>
              <a:rPr lang="fr-FR" sz="1200" dirty="0" err="1" smtClean="0">
                <a:latin typeface="Courier" pitchFamily="49" charset="0"/>
              </a:rPr>
              <a:t>ptr</a:t>
            </a:r>
            <a:r>
              <a:rPr lang="fr-FR" sz="1200" dirty="0" smtClean="0">
                <a:latin typeface="Courier" pitchFamily="49" charset="0"/>
              </a:rPr>
              <a:t>; uint32_t *p; uint32_t *</a:t>
            </a:r>
            <a:r>
              <a:rPr lang="fr-FR" sz="1200" dirty="0" err="1" smtClean="0">
                <a:latin typeface="Courier" pitchFamily="49" charset="0"/>
              </a:rPr>
              <a:t>words</a:t>
            </a:r>
            <a:r>
              <a:rPr lang="fr-FR" sz="1200" dirty="0" smtClean="0">
                <a:latin typeface="Courier" pitchFamily="49" charset="0"/>
              </a:rPr>
              <a:t>;</a:t>
            </a:r>
          </a:p>
          <a:p>
            <a:r>
              <a:rPr lang="en-US" sz="1200" dirty="0" smtClean="0">
                <a:latin typeface="Courier" pitchFamily="49" charset="0"/>
              </a:rPr>
              <a:t>    </a:t>
            </a:r>
            <a:r>
              <a:rPr lang="en-US" sz="1200" dirty="0" err="1" smtClean="0">
                <a:latin typeface="Courier" pitchFamily="49" charset="0"/>
              </a:rPr>
              <a:t>int</a:t>
            </a:r>
            <a:r>
              <a:rPr lang="en-US" sz="1200" dirty="0" smtClean="0">
                <a:latin typeface="Courier" pitchFamily="49" charset="0"/>
              </a:rPr>
              <a:t> number = 0, size = 0;</a:t>
            </a:r>
          </a:p>
          <a:p>
            <a:endParaRPr lang="en-US" sz="1200" dirty="0" smtClean="0">
              <a:latin typeface="Courier" pitchFamily="49" charset="0"/>
            </a:endParaRPr>
          </a:p>
          <a:p>
            <a:r>
              <a:rPr lang="en-US" sz="1200" dirty="0" smtClean="0">
                <a:latin typeface="Courier" pitchFamily="49" charset="0"/>
              </a:rPr>
              <a:t>    while ((</a:t>
            </a:r>
            <a:r>
              <a:rPr lang="en-US" sz="1200" dirty="0" err="1" smtClean="0">
                <a:latin typeface="Courier" pitchFamily="49" charset="0"/>
              </a:rPr>
              <a:t>ptr</a:t>
            </a:r>
            <a:r>
              <a:rPr lang="en-US" sz="1200" dirty="0" smtClean="0">
                <a:latin typeface="Courier" pitchFamily="49" charset="0"/>
              </a:rPr>
              <a:t> = </a:t>
            </a:r>
            <a:r>
              <a:rPr lang="en-US" sz="1200" dirty="0" err="1" smtClean="0">
                <a:latin typeface="Courier" pitchFamily="49" charset="0"/>
              </a:rPr>
              <a:t>CircReserve</a:t>
            </a:r>
            <a:r>
              <a:rPr lang="en-US" sz="1200" dirty="0" smtClean="0">
                <a:latin typeface="Courier" pitchFamily="49" charset="0"/>
              </a:rPr>
              <a:t> (cid, number, </a:t>
            </a:r>
          </a:p>
          <a:p>
            <a:r>
              <a:rPr lang="en-US" sz="1200" dirty="0" smtClean="0">
                <a:latin typeface="Courier" pitchFamily="49" charset="0"/>
              </a:rPr>
              <a:t>            </a:t>
            </a:r>
            <a:r>
              <a:rPr lang="en-US" sz="1200" dirty="0" err="1" smtClean="0">
                <a:latin typeface="Courier" pitchFamily="49" charset="0"/>
              </a:rPr>
              <a:t>maxsize</a:t>
            </a:r>
            <a:r>
              <a:rPr lang="en-US" sz="1200" dirty="0" smtClean="0">
                <a:latin typeface="Courier" pitchFamily="49" charset="0"/>
              </a:rPr>
              <a:t>)) == (char *) -1)</a:t>
            </a:r>
          </a:p>
          <a:p>
            <a:r>
              <a:rPr lang="en-US" sz="1200" dirty="0" smtClean="0">
                <a:latin typeface="Courier" pitchFamily="49" charset="0"/>
              </a:rPr>
              <a:t>      </a:t>
            </a:r>
            <a:r>
              <a:rPr lang="en-US" sz="1200" dirty="0" err="1" smtClean="0">
                <a:latin typeface="Courier" pitchFamily="49" charset="0"/>
              </a:rPr>
              <a:t>sched_yield</a:t>
            </a:r>
            <a:r>
              <a:rPr lang="en-US" sz="1200" dirty="0" smtClean="0">
                <a:latin typeface="Courier" pitchFamily="49" charset="0"/>
              </a:rPr>
              <a:t> ();</a:t>
            </a:r>
          </a:p>
          <a:p>
            <a:endParaRPr lang="en-US" sz="1200" dirty="0" smtClean="0">
              <a:latin typeface="Courier" pitchFamily="49" charset="0"/>
            </a:endParaRPr>
          </a:p>
          <a:p>
            <a:r>
              <a:rPr lang="en-US" sz="1200" dirty="0" smtClean="0">
                <a:latin typeface="Courier" pitchFamily="49" charset="0"/>
              </a:rPr>
              <a:t>    p = (</a:t>
            </a:r>
            <a:r>
              <a:rPr lang="en-US" sz="1200" dirty="0" err="1" smtClean="0">
                <a:latin typeface="Courier" pitchFamily="49" charset="0"/>
              </a:rPr>
              <a:t>int</a:t>
            </a:r>
            <a:r>
              <a:rPr lang="en-US" sz="1200" dirty="0" smtClean="0">
                <a:latin typeface="Courier" pitchFamily="49" charset="0"/>
              </a:rPr>
              <a:t> *) </a:t>
            </a:r>
            <a:r>
              <a:rPr lang="en-US" sz="1200" dirty="0" err="1" smtClean="0">
                <a:latin typeface="Courier" pitchFamily="49" charset="0"/>
              </a:rPr>
              <a:t>ptr</a:t>
            </a:r>
            <a:r>
              <a:rPr lang="en-US" sz="1200" dirty="0" smtClean="0">
                <a:latin typeface="Courier" pitchFamily="49" charset="0"/>
              </a:rPr>
              <a:t>;</a:t>
            </a:r>
          </a:p>
          <a:p>
            <a:r>
              <a:rPr lang="en-US" sz="1200" dirty="0" smtClean="0">
                <a:latin typeface="Courier" pitchFamily="49" charset="0"/>
              </a:rPr>
              <a:t>    *p++ = </a:t>
            </a:r>
            <a:r>
              <a:rPr lang="en-US" sz="1200" dirty="0" err="1" smtClean="0">
                <a:latin typeface="Courier" pitchFamily="49" charset="0"/>
              </a:rPr>
              <a:t>crate_number</a:t>
            </a:r>
            <a:r>
              <a:rPr lang="en-US" sz="1200" dirty="0" smtClean="0">
                <a:latin typeface="Courier" pitchFamily="49" charset="0"/>
              </a:rPr>
              <a:t>; ++size;</a:t>
            </a:r>
          </a:p>
          <a:p>
            <a:r>
              <a:rPr lang="en-US" sz="1200" dirty="0" smtClean="0">
                <a:latin typeface="Courier" pitchFamily="49" charset="0"/>
              </a:rPr>
              <a:t>    *p++; words = p; ++size;</a:t>
            </a:r>
          </a:p>
          <a:p>
            <a:r>
              <a:rPr lang="en-US" sz="1200" dirty="0" smtClean="0">
                <a:latin typeface="Courier" pitchFamily="49" charset="0"/>
              </a:rPr>
              <a:t>    size += </a:t>
            </a:r>
            <a:r>
              <a:rPr lang="en-US" sz="1200" dirty="0" err="1" smtClean="0">
                <a:latin typeface="Courier" pitchFamily="49" charset="0"/>
              </a:rPr>
              <a:t>read_data</a:t>
            </a:r>
            <a:r>
              <a:rPr lang="en-US" sz="1200" dirty="0" smtClean="0">
                <a:latin typeface="Courier" pitchFamily="49" charset="0"/>
              </a:rPr>
              <a:t> (*p);</a:t>
            </a:r>
          </a:p>
          <a:p>
            <a:r>
              <a:rPr lang="en-US" sz="1200" dirty="0" smtClean="0">
                <a:latin typeface="Courier" pitchFamily="49" charset="0"/>
              </a:rPr>
              <a:t>    *words = size;</a:t>
            </a:r>
          </a:p>
          <a:p>
            <a:r>
              <a:rPr lang="en-US" sz="1200" dirty="0" smtClean="0">
                <a:latin typeface="Courier" pitchFamily="49" charset="0"/>
              </a:rPr>
              <a:t>    </a:t>
            </a:r>
            <a:r>
              <a:rPr lang="en-US" sz="1200" dirty="0" err="1" smtClean="0">
                <a:latin typeface="Courier" pitchFamily="49" charset="0"/>
              </a:rPr>
              <a:t>CircValidate</a:t>
            </a:r>
            <a:r>
              <a:rPr lang="en-US" sz="1200" dirty="0" smtClean="0">
                <a:latin typeface="Courier" pitchFamily="49" charset="0"/>
              </a:rPr>
              <a:t> (cid, number, </a:t>
            </a:r>
            <a:r>
              <a:rPr lang="en-US" sz="1200" dirty="0" err="1" smtClean="0">
                <a:latin typeface="Courier" pitchFamily="49" charset="0"/>
              </a:rPr>
              <a:t>ptr</a:t>
            </a:r>
            <a:r>
              <a:rPr lang="en-US" sz="1200" dirty="0" smtClean="0">
                <a:latin typeface="Courier" pitchFamily="49" charset="0"/>
              </a:rPr>
              <a:t>, </a:t>
            </a:r>
          </a:p>
          <a:p>
            <a:r>
              <a:rPr lang="en-US" sz="1200" dirty="0" smtClean="0">
                <a:latin typeface="Courier" pitchFamily="49" charset="0"/>
              </a:rPr>
              <a:t>                  size * </a:t>
            </a:r>
            <a:r>
              <a:rPr lang="en-US" sz="1200" dirty="0" err="1" smtClean="0">
                <a:latin typeface="Courier" pitchFamily="49" charset="0"/>
              </a:rPr>
              <a:t>sizeof</a:t>
            </a:r>
            <a:r>
              <a:rPr lang="en-US" sz="1200" dirty="0" smtClean="0">
                <a:latin typeface="Courier" pitchFamily="49" charset="0"/>
              </a:rPr>
              <a:t> (uint32_t));</a:t>
            </a:r>
          </a:p>
          <a:p>
            <a:r>
              <a:rPr lang="en-US" sz="1200" dirty="0" smtClean="0">
                <a:latin typeface="Courier" pitchFamily="49" charset="0"/>
              </a:rPr>
              <a:t>    ++number;</a:t>
            </a:r>
          </a:p>
          <a:p>
            <a:endParaRPr lang="en-US" sz="1200" dirty="0" smtClean="0">
              <a:latin typeface="Courier" pitchFamily="49" charset="0"/>
            </a:endParaRPr>
          </a:p>
          <a:p>
            <a:r>
              <a:rPr lang="en-US" sz="1200" dirty="0" smtClean="0">
                <a:latin typeface="Courier" pitchFamily="49" charset="0"/>
              </a:rPr>
              <a:t>    </a:t>
            </a:r>
            <a:r>
              <a:rPr lang="en-US" sz="1200" dirty="0" err="1" smtClean="0">
                <a:latin typeface="Courier" pitchFamily="49" charset="0"/>
              </a:rPr>
              <a:t>busy_reset</a:t>
            </a:r>
            <a:r>
              <a:rPr lang="en-US" sz="1200" dirty="0" smtClean="0">
                <a:latin typeface="Courier" pitchFamily="49" charset="0"/>
              </a:rPr>
              <a:t> ();</a:t>
            </a:r>
          </a:p>
          <a:p>
            <a:r>
              <a:rPr lang="en-US" sz="1200" dirty="0" smtClean="0">
                <a:latin typeface="Courier" pitchFamily="49" charset="0"/>
              </a:rPr>
              <a:t>    event = FALSE;</a:t>
            </a:r>
          </a:p>
          <a:p>
            <a:r>
              <a:rPr lang="en-US" sz="1200" dirty="0" smtClean="0">
                <a:latin typeface="Courier" pitchFamily="49" charset="0"/>
              </a:rPr>
              <a:t>  }</a:t>
            </a:r>
          </a:p>
          <a:p>
            <a:r>
              <a:rPr lang="en-US" sz="1200" dirty="0" smtClean="0">
                <a:latin typeface="Courier" pitchFamily="49" charset="0"/>
              </a:rPr>
              <a:t>  </a:t>
            </a:r>
            <a:r>
              <a:rPr lang="en-US" sz="1200" dirty="0" err="1" smtClean="0">
                <a:latin typeface="Courier" pitchFamily="49" charset="0"/>
              </a:rPr>
              <a:t>sched_yield</a:t>
            </a:r>
            <a:r>
              <a:rPr lang="en-US" sz="1200" dirty="0" smtClean="0">
                <a:latin typeface="Courier" pitchFamily="49" charset="0"/>
              </a:rPr>
              <a:t> ();</a:t>
            </a:r>
          </a:p>
          <a:p>
            <a:r>
              <a:rPr lang="en-US" sz="1200" dirty="0" smtClean="0">
                <a:latin typeface="Courier" pitchFamily="49" charset="0"/>
              </a:rPr>
              <a:t>}</a:t>
            </a:r>
          </a:p>
          <a:p>
            <a:r>
              <a:rPr lang="en-US" sz="1200" dirty="0" err="1" smtClean="0">
                <a:latin typeface="Courier" pitchFamily="49" charset="0"/>
              </a:rPr>
              <a:t>CircClose</a:t>
            </a:r>
            <a:r>
              <a:rPr lang="en-US" sz="1200" dirty="0" smtClean="0">
                <a:latin typeface="Courier" pitchFamily="49" charset="0"/>
              </a:rPr>
              <a:t> (cid);</a:t>
            </a:r>
          </a:p>
        </p:txBody>
      </p:sp>
      <p:sp>
        <p:nvSpPr>
          <p:cNvPr id="8" name="Rectangle 7"/>
          <p:cNvSpPr/>
          <p:nvPr/>
        </p:nvSpPr>
        <p:spPr>
          <a:xfrm>
            <a:off x="4988857" y="1423466"/>
            <a:ext cx="403411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err="1" smtClean="0">
                <a:latin typeface="Courier" pitchFamily="49" charset="0"/>
              </a:rPr>
              <a:t>int</a:t>
            </a:r>
            <a:r>
              <a:rPr lang="en-US" sz="1200" dirty="0" smtClean="0">
                <a:latin typeface="Courier" pitchFamily="49" charset="0"/>
              </a:rPr>
              <a:t> </a:t>
            </a:r>
            <a:r>
              <a:rPr lang="en-US" sz="1200" dirty="0" err="1" smtClean="0">
                <a:latin typeface="Courier" pitchFamily="49" charset="0"/>
              </a:rPr>
              <a:t>fd</a:t>
            </a:r>
            <a:r>
              <a:rPr lang="en-US" sz="1200" dirty="0" smtClean="0">
                <a:latin typeface="Courier" pitchFamily="49" charset="0"/>
              </a:rPr>
              <a:t>, cid;</a:t>
            </a:r>
          </a:p>
          <a:p>
            <a:endParaRPr lang="en-US" sz="1200" dirty="0" smtClean="0">
              <a:latin typeface="Courier" pitchFamily="49" charset="0"/>
            </a:endParaRPr>
          </a:p>
          <a:p>
            <a:r>
              <a:rPr lang="en-US" sz="1200" dirty="0" err="1" smtClean="0">
                <a:latin typeface="Courier" pitchFamily="49" charset="0"/>
              </a:rPr>
              <a:t>fd</a:t>
            </a:r>
            <a:r>
              <a:rPr lang="en-US" sz="1200" dirty="0" smtClean="0">
                <a:latin typeface="Courier" pitchFamily="49" charset="0"/>
              </a:rPr>
              <a:t> = open (pathname, O_WRONLY | O_CREAT);</a:t>
            </a:r>
          </a:p>
          <a:p>
            <a:r>
              <a:rPr lang="en-US" sz="1200" dirty="0" smtClean="0">
                <a:latin typeface="Courier" pitchFamily="49" charset="0"/>
              </a:rPr>
              <a:t>cid = </a:t>
            </a:r>
            <a:r>
              <a:rPr lang="en-US" sz="1200" dirty="0" err="1" smtClean="0">
                <a:latin typeface="Courier" pitchFamily="49" charset="0"/>
              </a:rPr>
              <a:t>CircOpen</a:t>
            </a:r>
            <a:r>
              <a:rPr lang="en-US" sz="1200" dirty="0" smtClean="0">
                <a:latin typeface="Courier" pitchFamily="49" charset="0"/>
              </a:rPr>
              <a:t> (NULL, key, 0));</a:t>
            </a:r>
          </a:p>
          <a:p>
            <a:endParaRPr lang="en-US" sz="1200" dirty="0" smtClean="0">
              <a:latin typeface="Courier" pitchFamily="49" charset="0"/>
            </a:endParaRPr>
          </a:p>
          <a:p>
            <a:r>
              <a:rPr lang="en-US" sz="1200" dirty="0" smtClean="0">
                <a:latin typeface="Courier" pitchFamily="49" charset="0"/>
              </a:rPr>
              <a:t>while (</a:t>
            </a:r>
            <a:r>
              <a:rPr lang="en-US" sz="1200" dirty="0" err="1" smtClean="0">
                <a:latin typeface="Courier" pitchFamily="49" charset="0"/>
              </a:rPr>
              <a:t>end_loop</a:t>
            </a:r>
            <a:r>
              <a:rPr lang="en-US" sz="1200" dirty="0" smtClean="0">
                <a:latin typeface="Courier" pitchFamily="49" charset="0"/>
              </a:rPr>
              <a:t> == 0)</a:t>
            </a:r>
          </a:p>
          <a:p>
            <a:r>
              <a:rPr lang="en-US" sz="1200" dirty="0" smtClean="0">
                <a:latin typeface="Courier" pitchFamily="49" charset="0"/>
              </a:rPr>
              <a:t>{</a:t>
            </a:r>
          </a:p>
          <a:p>
            <a:r>
              <a:rPr lang="en-US" sz="1200" dirty="0" smtClean="0">
                <a:latin typeface="Courier" pitchFamily="49" charset="0"/>
              </a:rPr>
              <a:t>  char *</a:t>
            </a:r>
            <a:r>
              <a:rPr lang="en-US" sz="1200" dirty="0" err="1" smtClean="0">
                <a:latin typeface="Courier" pitchFamily="49" charset="0"/>
              </a:rPr>
              <a:t>ptr</a:t>
            </a:r>
            <a:r>
              <a:rPr lang="en-US" sz="1200" dirty="0" smtClean="0">
                <a:latin typeface="Courier" pitchFamily="49" charset="0"/>
              </a:rPr>
              <a:t>;</a:t>
            </a:r>
          </a:p>
          <a:p>
            <a:endParaRPr lang="en-US" sz="1200" dirty="0" smtClean="0">
              <a:latin typeface="Courier" pitchFamily="49" charset="0"/>
            </a:endParaRPr>
          </a:p>
          <a:p>
            <a:r>
              <a:rPr lang="en-US" sz="1200" dirty="0" smtClean="0">
                <a:latin typeface="Courier" pitchFamily="49" charset="0"/>
              </a:rPr>
              <a:t>  if ((</a:t>
            </a:r>
            <a:r>
              <a:rPr lang="en-US" sz="1200" dirty="0" err="1" smtClean="0">
                <a:latin typeface="Courier" pitchFamily="49" charset="0"/>
              </a:rPr>
              <a:t>ptr</a:t>
            </a:r>
            <a:r>
              <a:rPr lang="en-US" sz="1200" dirty="0" smtClean="0">
                <a:latin typeface="Courier" pitchFamily="49" charset="0"/>
              </a:rPr>
              <a:t> = </a:t>
            </a:r>
            <a:r>
              <a:rPr lang="en-US" sz="1200" dirty="0" err="1" smtClean="0">
                <a:latin typeface="Courier" pitchFamily="49" charset="0"/>
              </a:rPr>
              <a:t>CircLocate</a:t>
            </a:r>
            <a:r>
              <a:rPr lang="en-US" sz="1200" dirty="0" smtClean="0">
                <a:latin typeface="Courier" pitchFamily="49" charset="0"/>
              </a:rPr>
              <a:t> (cid, &amp;number,                    </a:t>
            </a:r>
          </a:p>
          <a:p>
            <a:r>
              <a:rPr lang="en-US" sz="1200" dirty="0" smtClean="0">
                <a:latin typeface="Courier" pitchFamily="49" charset="0"/>
              </a:rPr>
              <a:t>       &amp;</a:t>
            </a:r>
            <a:r>
              <a:rPr lang="en-US" sz="1200" dirty="0" err="1" smtClean="0">
                <a:latin typeface="Courier" pitchFamily="49" charset="0"/>
              </a:rPr>
              <a:t>evtsize</a:t>
            </a:r>
            <a:r>
              <a:rPr lang="en-US" sz="1200" dirty="0" smtClean="0">
                <a:latin typeface="Courier" pitchFamily="49" charset="0"/>
              </a:rPr>
              <a:t>)) &gt; (char *) 0)</a:t>
            </a:r>
          </a:p>
          <a:p>
            <a:r>
              <a:rPr lang="en-US" sz="1200" dirty="0" smtClean="0">
                <a:latin typeface="Courier" pitchFamily="49" charset="0"/>
              </a:rPr>
              <a:t>  {</a:t>
            </a:r>
          </a:p>
          <a:p>
            <a:r>
              <a:rPr lang="en-US" sz="1200" dirty="0" smtClean="0">
                <a:latin typeface="Courier" pitchFamily="49" charset="0"/>
              </a:rPr>
              <a:t>    write (</a:t>
            </a:r>
            <a:r>
              <a:rPr lang="en-US" sz="1200" dirty="0" err="1" smtClean="0">
                <a:latin typeface="Courier" pitchFamily="49" charset="0"/>
              </a:rPr>
              <a:t>fd</a:t>
            </a:r>
            <a:r>
              <a:rPr lang="en-US" sz="1200" dirty="0" smtClean="0">
                <a:latin typeface="Courier" pitchFamily="49" charset="0"/>
              </a:rPr>
              <a:t>, </a:t>
            </a:r>
            <a:r>
              <a:rPr lang="en-US" sz="1200" dirty="0" err="1" smtClean="0">
                <a:latin typeface="Courier" pitchFamily="49" charset="0"/>
              </a:rPr>
              <a:t>ptr</a:t>
            </a:r>
            <a:r>
              <a:rPr lang="en-US" sz="1200" dirty="0" smtClean="0">
                <a:latin typeface="Courier" pitchFamily="49" charset="0"/>
              </a:rPr>
              <a:t>, </a:t>
            </a:r>
            <a:r>
              <a:rPr lang="en-US" sz="1200" dirty="0" err="1" smtClean="0">
                <a:latin typeface="Courier" pitchFamily="49" charset="0"/>
              </a:rPr>
              <a:t>evtsize</a:t>
            </a:r>
            <a:r>
              <a:rPr lang="en-US" sz="1200" dirty="0" smtClean="0">
                <a:latin typeface="Courier" pitchFamily="49" charset="0"/>
              </a:rPr>
              <a:t>);</a:t>
            </a:r>
          </a:p>
          <a:p>
            <a:r>
              <a:rPr lang="en-US" sz="1200" dirty="0" smtClean="0">
                <a:latin typeface="Courier" pitchFamily="49" charset="0"/>
              </a:rPr>
              <a:t>    </a:t>
            </a:r>
            <a:r>
              <a:rPr lang="en-US" sz="1200" dirty="0" err="1" smtClean="0">
                <a:latin typeface="Courier" pitchFamily="49" charset="0"/>
              </a:rPr>
              <a:t>CircRelease</a:t>
            </a:r>
            <a:r>
              <a:rPr lang="en-US" sz="1200" dirty="0" smtClean="0">
                <a:latin typeface="Courier" pitchFamily="49" charset="0"/>
              </a:rPr>
              <a:t> (cid);</a:t>
            </a:r>
          </a:p>
          <a:p>
            <a:r>
              <a:rPr lang="en-US" sz="1200" dirty="0" smtClean="0">
                <a:latin typeface="Courier" pitchFamily="49" charset="0"/>
              </a:rPr>
              <a:t>  }</a:t>
            </a:r>
          </a:p>
          <a:p>
            <a:endParaRPr lang="en-US" sz="1200" dirty="0" smtClean="0">
              <a:latin typeface="Courier" pitchFamily="49" charset="0"/>
            </a:endParaRPr>
          </a:p>
          <a:p>
            <a:r>
              <a:rPr lang="en-US" sz="1200" dirty="0" smtClean="0">
                <a:latin typeface="Courier" pitchFamily="49" charset="0"/>
              </a:rPr>
              <a:t>  </a:t>
            </a:r>
            <a:r>
              <a:rPr lang="en-US" sz="1200" dirty="0" err="1" smtClean="0">
                <a:latin typeface="Courier" pitchFamily="49" charset="0"/>
              </a:rPr>
              <a:t>sched_yield</a:t>
            </a:r>
            <a:r>
              <a:rPr lang="en-US" sz="1200" dirty="0" smtClean="0">
                <a:latin typeface="Courier" pitchFamily="49" charset="0"/>
              </a:rPr>
              <a:t> ();</a:t>
            </a:r>
          </a:p>
          <a:p>
            <a:r>
              <a:rPr lang="en-US" sz="1200" dirty="0" smtClean="0">
                <a:latin typeface="Courier" pitchFamily="49" charset="0"/>
              </a:rPr>
              <a:t>}</a:t>
            </a:r>
          </a:p>
          <a:p>
            <a:endParaRPr lang="en-US" sz="1200" dirty="0" smtClean="0">
              <a:latin typeface="Courier" pitchFamily="49" charset="0"/>
            </a:endParaRPr>
          </a:p>
          <a:p>
            <a:r>
              <a:rPr lang="en-US" sz="1200" dirty="0" err="1" smtClean="0">
                <a:latin typeface="Courier" pitchFamily="49" charset="0"/>
              </a:rPr>
              <a:t>CircClose</a:t>
            </a:r>
            <a:r>
              <a:rPr lang="en-US" sz="1200" dirty="0" smtClean="0">
                <a:latin typeface="Courier" pitchFamily="49" charset="0"/>
              </a:rPr>
              <a:t> (cid);</a:t>
            </a:r>
          </a:p>
          <a:p>
            <a:r>
              <a:rPr lang="en-US" sz="1200" dirty="0" smtClean="0">
                <a:latin typeface="Courier" pitchFamily="49" charset="0"/>
              </a:rPr>
              <a:t>close (</a:t>
            </a:r>
            <a:r>
              <a:rPr lang="en-US" sz="1200" dirty="0" err="1" smtClean="0">
                <a:latin typeface="Courier" pitchFamily="49" charset="0"/>
              </a:rPr>
              <a:t>fd</a:t>
            </a:r>
            <a:r>
              <a:rPr lang="en-US" sz="1200" dirty="0" smtClean="0">
                <a:latin typeface="Courier" pitchFamily="49" charset="0"/>
              </a:rPr>
              <a:t>);</a:t>
            </a:r>
          </a:p>
        </p:txBody>
      </p:sp>
      <p:grpSp>
        <p:nvGrpSpPr>
          <p:cNvPr id="31" name="Group 30"/>
          <p:cNvGrpSpPr/>
          <p:nvPr/>
        </p:nvGrpSpPr>
        <p:grpSpPr>
          <a:xfrm>
            <a:off x="3057710" y="5163691"/>
            <a:ext cx="2480356" cy="882547"/>
            <a:chOff x="1544043" y="4343005"/>
            <a:chExt cx="2480356" cy="882547"/>
          </a:xfrm>
        </p:grpSpPr>
        <p:sp>
          <p:nvSpPr>
            <p:cNvPr id="32" name="TextBox 31"/>
            <p:cNvSpPr txBox="1"/>
            <p:nvPr/>
          </p:nvSpPr>
          <p:spPr>
            <a:xfrm>
              <a:off x="2092267" y="4856220"/>
              <a:ext cx="193213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chemeClr val="tx2">
                      <a:lumMod val="50000"/>
                    </a:schemeClr>
                  </a:solidFill>
                </a:rPr>
                <a:t>Validate the buffer</a:t>
              </a:r>
              <a:endParaRPr lang="en-US" dirty="0">
                <a:solidFill>
                  <a:schemeClr val="tx2">
                    <a:lumMod val="50000"/>
                  </a:schemeClr>
                </a:solidFill>
              </a:endParaRPr>
            </a:p>
          </p:txBody>
        </p:sp>
        <p:sp>
          <p:nvSpPr>
            <p:cNvPr id="33" name="Right Arrow 32"/>
            <p:cNvSpPr/>
            <p:nvPr/>
          </p:nvSpPr>
          <p:spPr>
            <a:xfrm rot="12876797">
              <a:off x="1544043" y="4343005"/>
              <a:ext cx="1616358" cy="144270"/>
            </a:xfrm>
            <a:prstGeom prst="rightArrow">
              <a:avLst/>
            </a:prstGeom>
            <a:solidFill>
              <a:schemeClr val="accent5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2091657" y="5571815"/>
            <a:ext cx="2478189" cy="745645"/>
            <a:chOff x="1525965" y="4448911"/>
            <a:chExt cx="2478189" cy="745645"/>
          </a:xfrm>
        </p:grpSpPr>
        <p:sp>
          <p:nvSpPr>
            <p:cNvPr id="36" name="TextBox 35"/>
            <p:cNvSpPr txBox="1"/>
            <p:nvPr/>
          </p:nvSpPr>
          <p:spPr>
            <a:xfrm>
              <a:off x="2448728" y="4825224"/>
              <a:ext cx="155542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chemeClr val="tx2">
                      <a:lumMod val="50000"/>
                    </a:schemeClr>
                  </a:solidFill>
                </a:rPr>
                <a:t>Reset the busy</a:t>
              </a:r>
              <a:endParaRPr lang="en-US" dirty="0">
                <a:solidFill>
                  <a:schemeClr val="tx2">
                    <a:lumMod val="50000"/>
                  </a:schemeClr>
                </a:solidFill>
              </a:endParaRPr>
            </a:p>
          </p:txBody>
        </p:sp>
        <p:sp>
          <p:nvSpPr>
            <p:cNvPr id="38" name="Right Arrow 37"/>
            <p:cNvSpPr/>
            <p:nvPr/>
          </p:nvSpPr>
          <p:spPr>
            <a:xfrm rot="12335654">
              <a:off x="1525965" y="4448911"/>
              <a:ext cx="1616358" cy="144270"/>
            </a:xfrm>
            <a:prstGeom prst="rightArrow">
              <a:avLst/>
            </a:prstGeom>
            <a:solidFill>
              <a:schemeClr val="accent5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1890793" y="5894698"/>
            <a:ext cx="3924266" cy="500253"/>
            <a:chOff x="921531" y="4634892"/>
            <a:chExt cx="3924266" cy="527009"/>
          </a:xfrm>
        </p:grpSpPr>
        <p:sp>
          <p:nvSpPr>
            <p:cNvPr id="40" name="TextBox 39"/>
            <p:cNvSpPr txBox="1"/>
            <p:nvPr/>
          </p:nvSpPr>
          <p:spPr>
            <a:xfrm>
              <a:off x="2603708" y="4792569"/>
              <a:ext cx="224208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chemeClr val="tx2">
                      <a:lumMod val="50000"/>
                    </a:schemeClr>
                  </a:solidFill>
                </a:rPr>
                <a:t>Release the scheduler</a:t>
              </a:r>
              <a:endParaRPr lang="en-US" dirty="0">
                <a:solidFill>
                  <a:schemeClr val="tx2">
                    <a:lumMod val="50000"/>
                  </a:schemeClr>
                </a:solidFill>
              </a:endParaRPr>
            </a:p>
          </p:txBody>
        </p:sp>
        <p:sp>
          <p:nvSpPr>
            <p:cNvPr id="41" name="Right Arrow 40"/>
            <p:cNvSpPr/>
            <p:nvPr/>
          </p:nvSpPr>
          <p:spPr>
            <a:xfrm rot="11934937">
              <a:off x="921531" y="4634892"/>
              <a:ext cx="1616358" cy="144270"/>
            </a:xfrm>
            <a:prstGeom prst="rightArrow">
              <a:avLst/>
            </a:prstGeom>
            <a:solidFill>
              <a:schemeClr val="accent5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2030278" y="6072805"/>
            <a:ext cx="3362445" cy="369334"/>
            <a:chOff x="921531" y="4792570"/>
            <a:chExt cx="3362445" cy="389086"/>
          </a:xfrm>
        </p:grpSpPr>
        <p:sp>
          <p:nvSpPr>
            <p:cNvPr id="44" name="TextBox 43"/>
            <p:cNvSpPr txBox="1"/>
            <p:nvPr/>
          </p:nvSpPr>
          <p:spPr>
            <a:xfrm>
              <a:off x="2603708" y="4792570"/>
              <a:ext cx="1680268" cy="3890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chemeClr val="tx2">
                      <a:lumMod val="50000"/>
                    </a:schemeClr>
                  </a:solidFill>
                </a:rPr>
                <a:t>Close the buffer</a:t>
              </a:r>
              <a:endParaRPr lang="en-US" dirty="0">
                <a:solidFill>
                  <a:schemeClr val="tx2">
                    <a:lumMod val="50000"/>
                  </a:schemeClr>
                </a:solidFill>
              </a:endParaRPr>
            </a:p>
          </p:txBody>
        </p:sp>
        <p:sp>
          <p:nvSpPr>
            <p:cNvPr id="45" name="Right Arrow 44"/>
            <p:cNvSpPr/>
            <p:nvPr/>
          </p:nvSpPr>
          <p:spPr>
            <a:xfrm rot="11169705">
              <a:off x="921531" y="4830793"/>
              <a:ext cx="1616358" cy="144269"/>
            </a:xfrm>
            <a:prstGeom prst="rightArrow">
              <a:avLst/>
            </a:prstGeom>
            <a:solidFill>
              <a:schemeClr val="accent5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5" name="Date Placeholder 54"/>
          <p:cNvSpPr>
            <a:spLocks noGrp="1"/>
          </p:cNvSpPr>
          <p:nvPr>
            <p:ph type="dt" sz="half" idx="10"/>
          </p:nvPr>
        </p:nvSpPr>
        <p:spPr>
          <a:xfrm>
            <a:off x="457200" y="6343392"/>
            <a:ext cx="2133600" cy="365125"/>
          </a:xfrm>
        </p:spPr>
        <p:txBody>
          <a:bodyPr/>
          <a:lstStyle/>
          <a:p>
            <a:r>
              <a:rPr lang="en-US" dirty="0" smtClean="0"/>
              <a:t>Feb. </a:t>
            </a:r>
            <a:r>
              <a:rPr lang="en-US" dirty="0"/>
              <a:t>1</a:t>
            </a:r>
            <a:r>
              <a:rPr lang="en-US" dirty="0" smtClean="0"/>
              <a:t>, 2017</a:t>
            </a:r>
            <a:endParaRPr lang="en-US" dirty="0"/>
          </a:p>
        </p:txBody>
      </p:sp>
      <p:sp>
        <p:nvSpPr>
          <p:cNvPr id="56" name="Slide Number Placeholder 55"/>
          <p:cNvSpPr>
            <a:spLocks noGrp="1"/>
          </p:cNvSpPr>
          <p:nvPr>
            <p:ph type="sldNum" sz="quarter" idx="12"/>
          </p:nvPr>
        </p:nvSpPr>
        <p:spPr>
          <a:xfrm>
            <a:off x="6553200" y="6343392"/>
            <a:ext cx="2133600" cy="365125"/>
          </a:xfrm>
        </p:spPr>
        <p:txBody>
          <a:bodyPr/>
          <a:lstStyle/>
          <a:p>
            <a:fld id="{CAA16EA7-B28E-42FA-ADD0-175ABD689DA2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43392"/>
            <a:ext cx="2895600" cy="365125"/>
          </a:xfrm>
        </p:spPr>
        <p:txBody>
          <a:bodyPr/>
          <a:lstStyle/>
          <a:p>
            <a:r>
              <a:rPr lang="en-US" dirty="0" smtClean="0"/>
              <a:t>E. Pasqualucci, ISOTDAQ </a:t>
            </a:r>
            <a:r>
              <a:rPr lang="en-US" dirty="0" smtClean="0"/>
              <a:t>2017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Feb. </a:t>
            </a:r>
            <a:r>
              <a:rPr lang="en-US" dirty="0"/>
              <a:t>1</a:t>
            </a:r>
            <a:r>
              <a:rPr lang="en-US" dirty="0" smtClean="0"/>
              <a:t>, 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E. Pasqualucci, ISOTDAQ </a:t>
            </a:r>
            <a:r>
              <a:rPr lang="en-US" dirty="0" smtClean="0"/>
              <a:t>2017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16EA7-B28E-42FA-ADD0-175ABD689DA2}" type="slidenum">
              <a:rPr lang="en-US" smtClean="0"/>
              <a:pPr/>
              <a:t>2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4552" y="3988194"/>
            <a:ext cx="2006545" cy="138228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18047" y="4653972"/>
            <a:ext cx="2006545" cy="138228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843" y="3428356"/>
            <a:ext cx="2006545" cy="138228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2104" y="4121155"/>
            <a:ext cx="2006545" cy="1382286"/>
          </a:xfrm>
          <a:prstGeom prst="rect">
            <a:avLst/>
          </a:prstGeom>
        </p:spPr>
      </p:pic>
      <p:grpSp>
        <p:nvGrpSpPr>
          <p:cNvPr id="22" name="Group 21"/>
          <p:cNvGrpSpPr/>
          <p:nvPr/>
        </p:nvGrpSpPr>
        <p:grpSpPr>
          <a:xfrm>
            <a:off x="5393900" y="2121065"/>
            <a:ext cx="2039571" cy="1405037"/>
            <a:chOff x="5393900" y="2121065"/>
            <a:chExt cx="2039571" cy="1405037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393900" y="2121065"/>
              <a:ext cx="2039571" cy="1405037"/>
            </a:xfrm>
            <a:prstGeom prst="rect">
              <a:avLst/>
            </a:prstGeom>
          </p:spPr>
        </p:pic>
        <p:sp>
          <p:nvSpPr>
            <p:cNvPr id="14" name="TextBox 13"/>
            <p:cNvSpPr txBox="1"/>
            <p:nvPr/>
          </p:nvSpPr>
          <p:spPr>
            <a:xfrm rot="20215624">
              <a:off x="6363981" y="2688484"/>
              <a:ext cx="62570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FFFFF"/>
                  </a:solidFill>
                </a:rPr>
                <a:t>VME</a:t>
              </a:r>
              <a:endParaRPr lang="en-US" dirty="0">
                <a:solidFill>
                  <a:srgbClr val="FFFFFF"/>
                </a:solidFill>
              </a:endParaRPr>
            </a:p>
          </p:txBody>
        </p:sp>
      </p:grpSp>
      <p:sp>
        <p:nvSpPr>
          <p:cNvPr id="15" name="TextBox 14"/>
          <p:cNvSpPr txBox="1"/>
          <p:nvPr/>
        </p:nvSpPr>
        <p:spPr>
          <a:xfrm rot="20215624">
            <a:off x="3810281" y="5187831"/>
            <a:ext cx="941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Threads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 rot="20215624">
            <a:off x="5444503" y="4633922"/>
            <a:ext cx="12044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FFFF"/>
                </a:solidFill>
              </a:rPr>
              <a:t>E</a:t>
            </a:r>
            <a:r>
              <a:rPr lang="en-US" dirty="0" smtClean="0">
                <a:solidFill>
                  <a:srgbClr val="FFFFFF"/>
                </a:solidFill>
              </a:rPr>
              <a:t>lectronics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 rot="20215624">
            <a:off x="3823793" y="3971932"/>
            <a:ext cx="997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Network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 rot="20212960">
            <a:off x="1837582" y="4539351"/>
            <a:ext cx="8432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Trigger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067419" y="1134838"/>
            <a:ext cx="504915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You saw many bricks up to now…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8188766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"/>
                            </p:stCondLst>
                            <p:childTnLst>
                              <p:par>
                                <p:cTn id="1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"/>
                            </p:stCondLst>
                            <p:childTnLst>
                              <p:par>
                                <p:cTn id="1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"/>
                            </p:stCondLst>
                            <p:childTnLst>
                              <p:par>
                                <p:cTn id="2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800"/>
                            </p:stCondLst>
                            <p:childTnLst>
                              <p:par>
                                <p:cTn id="2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203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638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32" tmFilter="0, 0; 0.125,0.2665; 0.25,0.4; 0.375,0.465; 0.5,0.5;  0.625,0.535; 0.75,0.6; 0.875,0.7335; 1,1">
                                          <p:stCondLst>
                                            <p:cond delay="23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16" tmFilter="0, 0; 0.125,0.2665; 0.25,0.4; 0.375,0.465; 0.5,0.5;  0.625,0.535; 0.75,0.6; 0.875,0.7335; 1,1">
                                          <p:stCondLst>
                                            <p:cond delay="463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7" tmFilter="0, 0; 0.125,0.2665; 0.25,0.4; 0.375,0.465; 0.5,0.5;  0.625,0.535; 0.75,0.6; 0.875,0.7335; 1,1">
                                          <p:stCondLst>
                                            <p:cond delay="58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3" dur="9">
                                          <p:stCondLst>
                                            <p:cond delay="227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4" dur="58" decel="50000">
                                          <p:stCondLst>
                                            <p:cond delay="237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9">
                                          <p:stCondLst>
                                            <p:cond delay="45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6" dur="58" decel="50000">
                                          <p:stCondLst>
                                            <p:cond delay="46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9">
                                          <p:stCondLst>
                                            <p:cond delay="575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8" dur="58" decel="50000">
                                          <p:stCondLst>
                                            <p:cond delay="58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9">
                                          <p:stCondLst>
                                            <p:cond delay="633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0" dur="58" decel="50000">
                                          <p:stCondLst>
                                            <p:cond delay="64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9142"/>
            <a:ext cx="8229600" cy="1143000"/>
          </a:xfrm>
        </p:spPr>
        <p:txBody>
          <a:bodyPr/>
          <a:lstStyle/>
          <a:p>
            <a:r>
              <a:rPr lang="en-US" dirty="0" smtClean="0"/>
              <a:t>By the way…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1460"/>
            <a:ext cx="8229600" cy="4525963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In these examples we were</a:t>
            </a:r>
          </a:p>
          <a:p>
            <a:pPr lvl="1"/>
            <a:r>
              <a:rPr lang="en-US" dirty="0" smtClean="0"/>
              <a:t>Polling for events in a buffer</a:t>
            </a:r>
          </a:p>
          <a:p>
            <a:pPr lvl="1"/>
            <a:r>
              <a:rPr lang="en-US" dirty="0" smtClean="0"/>
              <a:t>Polling for buffer descriptor pointers in a queue</a:t>
            </a:r>
          </a:p>
          <a:p>
            <a:pPr lvl="1"/>
            <a:r>
              <a:rPr lang="en-US" dirty="0" smtClean="0"/>
              <a:t>We could have used</a:t>
            </a:r>
          </a:p>
          <a:p>
            <a:pPr lvl="2"/>
            <a:r>
              <a:rPr lang="en-US" dirty="0" smtClean="0"/>
              <a:t>Signals to communicate that events were available</a:t>
            </a:r>
          </a:p>
          <a:p>
            <a:pPr lvl="2"/>
            <a:r>
              <a:rPr lang="en-US" dirty="0" smtClean="0"/>
              <a:t>Handlers to catch signals and start buffer readout</a:t>
            </a:r>
          </a:p>
          <a:p>
            <a:r>
              <a:rPr lang="en-US" dirty="0" smtClean="0"/>
              <a:t>If a buffer gets full</a:t>
            </a:r>
          </a:p>
          <a:p>
            <a:pPr lvl="1"/>
            <a:r>
              <a:rPr lang="en-US" dirty="0" smtClean="0"/>
              <a:t>Because:</a:t>
            </a:r>
          </a:p>
          <a:p>
            <a:pPr lvl="2"/>
            <a:r>
              <a:rPr lang="en-US" dirty="0" smtClean="0"/>
              <a:t>The output link throughput is too small</a:t>
            </a:r>
          </a:p>
          <a:p>
            <a:pPr lvl="2"/>
            <a:r>
              <a:rPr lang="en-US" dirty="0" smtClean="0"/>
              <a:t>There is a large peak in data rate</a:t>
            </a:r>
          </a:p>
          <a:p>
            <a:pPr lvl="1">
              <a:buClr>
                <a:srgbClr val="FF0000"/>
              </a:buClr>
              <a:buFont typeface="Symbol" pitchFamily="18" charset="2"/>
              <a:buChar char="Þ"/>
            </a:pPr>
            <a:r>
              <a:rPr lang="en-US" dirty="0" smtClean="0"/>
              <a:t>The buffer gets “busy” and generates back-pressure</a:t>
            </a:r>
          </a:p>
          <a:p>
            <a:pPr lvl="2">
              <a:buClr>
                <a:srgbClr val="FF0000"/>
              </a:buClr>
              <a:buFont typeface="Symbol" pitchFamily="18" charset="2"/>
              <a:buChar char="Þ"/>
            </a:pPr>
            <a:r>
              <a:rPr lang="en-US" dirty="0" smtClean="0"/>
              <a:t>Thresholds must be set to accommodate events generated during busy transmission when redirecting data flow</a:t>
            </a:r>
          </a:p>
          <a:p>
            <a:r>
              <a:rPr lang="en-US" dirty="0" smtClean="0"/>
              <a:t>These concepts are very general…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Feb. </a:t>
            </a:r>
            <a:r>
              <a:rPr lang="en-US" dirty="0"/>
              <a:t>1</a:t>
            </a:r>
            <a:r>
              <a:rPr lang="en-US" dirty="0" smtClean="0"/>
              <a:t>, 2017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16EA7-B28E-42FA-ADD0-175ABD689DA2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E. Pasqualucci, ISOTDAQ </a:t>
            </a:r>
            <a:r>
              <a:rPr lang="en-US" dirty="0" smtClean="0"/>
              <a:t>2017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0168"/>
            <a:ext cx="8229600" cy="1143000"/>
          </a:xfrm>
        </p:spPr>
        <p:txBody>
          <a:bodyPr/>
          <a:lstStyle/>
          <a:p>
            <a:r>
              <a:rPr lang="en-US" dirty="0" smtClean="0"/>
              <a:t>Event framing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0987"/>
            <a:ext cx="8229600" cy="4993623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en-US" sz="2400" dirty="0" smtClean="0"/>
              <a:t>Fragment header/trailer </a:t>
            </a:r>
            <a:endParaRPr lang="en-US" sz="2000" dirty="0" smtClean="0"/>
          </a:p>
          <a:p>
            <a:pPr>
              <a:lnSpc>
                <a:spcPct val="90000"/>
              </a:lnSpc>
            </a:pPr>
            <a:r>
              <a:rPr lang="en-US" sz="2400" dirty="0" smtClean="0"/>
              <a:t>Identify fragments and characteristics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/>
              <a:t>Useful for subsequent DAQ processes</a:t>
            </a:r>
          </a:p>
          <a:p>
            <a:pPr lvl="2">
              <a:lnSpc>
                <a:spcPct val="90000"/>
              </a:lnSpc>
            </a:pPr>
            <a:r>
              <a:rPr lang="en-US" sz="1800" dirty="0" smtClean="0"/>
              <a:t>Event builder and online monitoring tasks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/>
              <a:t>Fragment origin is easily identified</a:t>
            </a:r>
            <a:endParaRPr lang="en-US" sz="1800" dirty="0" smtClean="0"/>
          </a:p>
          <a:p>
            <a:pPr lvl="2">
              <a:lnSpc>
                <a:spcPct val="90000"/>
              </a:lnSpc>
            </a:pPr>
            <a:r>
              <a:rPr lang="en-US" sz="1800" dirty="0" smtClean="0"/>
              <a:t>Can help in identifying sources of problems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/>
              <a:t>Can (should) contain a trigger ID for event building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/>
              <a:t>Can (should) contain a status word</a:t>
            </a:r>
          </a:p>
          <a:p>
            <a:pPr>
              <a:lnSpc>
                <a:spcPct val="90000"/>
              </a:lnSpc>
            </a:pPr>
            <a:r>
              <a:rPr lang="en-US" sz="2400" dirty="0" smtClean="0"/>
              <a:t>Global event frame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/>
              <a:t>Give global information on the event</a:t>
            </a:r>
          </a:p>
          <a:p>
            <a:pPr>
              <a:lnSpc>
                <a:spcPct val="90000"/>
              </a:lnSpc>
            </a:pPr>
            <a:r>
              <a:rPr lang="en-US" sz="2400" dirty="0" smtClean="0"/>
              <a:t>Very important in networking</a:t>
            </a:r>
          </a:p>
          <a:p>
            <a:pPr lvl="2">
              <a:lnSpc>
                <a:spcPct val="90000"/>
              </a:lnSpc>
            </a:pPr>
            <a:r>
              <a:rPr lang="en-US" sz="1800" dirty="0" smtClean="0"/>
              <a:t>Though you do not see that</a:t>
            </a:r>
          </a:p>
          <a:p>
            <a:pPr lvl="2">
              <a:lnSpc>
                <a:spcPct val="90000"/>
              </a:lnSpc>
            </a:pPr>
            <a:r>
              <a:rPr lang="en-US" sz="1800" dirty="0" smtClean="0"/>
              <a:t>See networking lecture</a:t>
            </a:r>
            <a:endParaRPr lang="en-US" sz="1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Feb. </a:t>
            </a:r>
            <a:r>
              <a:rPr lang="en-US" dirty="0"/>
              <a:t>1</a:t>
            </a:r>
            <a:r>
              <a:rPr lang="en-US" dirty="0" smtClean="0"/>
              <a:t>, 2017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16EA7-B28E-42FA-ADD0-175ABD689DA2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E. Pasqualucci, ISOTDAQ </a:t>
            </a:r>
            <a:r>
              <a:rPr lang="en-US" dirty="0" smtClean="0"/>
              <a:t>2017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Framing example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605118" y="1702004"/>
            <a:ext cx="396688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>
                <a:latin typeface="Comic Sans MS" pitchFamily="66" charset="0"/>
              </a:rPr>
              <a:t> </a:t>
            </a:r>
            <a:r>
              <a:rPr lang="en-US" sz="1600" dirty="0" err="1" smtClean="0">
                <a:latin typeface="Comic Sans MS" pitchFamily="66" charset="0"/>
              </a:rPr>
              <a:t>typedef</a:t>
            </a:r>
            <a:r>
              <a:rPr lang="en-US" sz="1600" dirty="0" smtClean="0">
                <a:latin typeface="Comic Sans MS" pitchFamily="66" charset="0"/>
              </a:rPr>
              <a:t> </a:t>
            </a:r>
            <a:r>
              <a:rPr lang="en-US" sz="1600" dirty="0" err="1" smtClean="0">
                <a:latin typeface="Comic Sans MS" pitchFamily="66" charset="0"/>
              </a:rPr>
              <a:t>struct</a:t>
            </a:r>
            <a:r>
              <a:rPr lang="en-US" sz="1600" dirty="0" smtClean="0">
                <a:latin typeface="Comic Sans MS" pitchFamily="66" charset="0"/>
              </a:rPr>
              <a:t> </a:t>
            </a:r>
          </a:p>
          <a:p>
            <a:r>
              <a:rPr lang="en-US" sz="1600" dirty="0" smtClean="0">
                <a:latin typeface="Comic Sans MS" pitchFamily="66" charset="0"/>
              </a:rPr>
              <a:t>      {</a:t>
            </a:r>
          </a:p>
          <a:p>
            <a:r>
              <a:rPr lang="en-US" sz="1600" dirty="0" smtClean="0">
                <a:latin typeface="Comic Sans MS" pitchFamily="66" charset="0"/>
              </a:rPr>
              <a:t>         </a:t>
            </a:r>
            <a:r>
              <a:rPr lang="en-US" sz="1600" dirty="0" err="1" smtClean="0">
                <a:latin typeface="Comic Sans MS" pitchFamily="66" charset="0"/>
              </a:rPr>
              <a:t>u_int</a:t>
            </a:r>
            <a:r>
              <a:rPr lang="en-US" sz="1600" dirty="0" smtClean="0">
                <a:latin typeface="Comic Sans MS" pitchFamily="66" charset="0"/>
              </a:rPr>
              <a:t> </a:t>
            </a:r>
            <a:r>
              <a:rPr lang="en-US" sz="1600" dirty="0" err="1" smtClean="0">
                <a:latin typeface="Comic Sans MS" pitchFamily="66" charset="0"/>
              </a:rPr>
              <a:t>startOfHeaderMarker</a:t>
            </a:r>
            <a:r>
              <a:rPr lang="en-US" sz="1600" dirty="0" smtClean="0">
                <a:latin typeface="Comic Sans MS" pitchFamily="66" charset="0"/>
              </a:rPr>
              <a:t>;</a:t>
            </a:r>
          </a:p>
          <a:p>
            <a:r>
              <a:rPr lang="en-US" sz="1600" dirty="0" smtClean="0">
                <a:latin typeface="Comic Sans MS" pitchFamily="66" charset="0"/>
              </a:rPr>
              <a:t>         </a:t>
            </a:r>
            <a:r>
              <a:rPr lang="en-US" sz="1600" dirty="0" err="1" smtClean="0">
                <a:latin typeface="Comic Sans MS" pitchFamily="66" charset="0"/>
              </a:rPr>
              <a:t>u_int</a:t>
            </a:r>
            <a:r>
              <a:rPr lang="en-US" sz="1600" dirty="0" smtClean="0">
                <a:latin typeface="Comic Sans MS" pitchFamily="66" charset="0"/>
              </a:rPr>
              <a:t> </a:t>
            </a:r>
            <a:r>
              <a:rPr lang="en-US" sz="1600" dirty="0" err="1" smtClean="0">
                <a:latin typeface="Comic Sans MS" pitchFamily="66" charset="0"/>
              </a:rPr>
              <a:t>totalFragmentsize</a:t>
            </a:r>
            <a:r>
              <a:rPr lang="en-US" sz="1600" dirty="0" smtClean="0">
                <a:latin typeface="Comic Sans MS" pitchFamily="66" charset="0"/>
              </a:rPr>
              <a:t>;</a:t>
            </a:r>
          </a:p>
          <a:p>
            <a:r>
              <a:rPr lang="en-US" sz="1600" dirty="0" smtClean="0">
                <a:latin typeface="Comic Sans MS" pitchFamily="66" charset="0"/>
              </a:rPr>
              <a:t>         </a:t>
            </a:r>
            <a:r>
              <a:rPr lang="en-US" sz="1600" dirty="0" err="1" smtClean="0">
                <a:latin typeface="Comic Sans MS" pitchFamily="66" charset="0"/>
              </a:rPr>
              <a:t>u_int</a:t>
            </a:r>
            <a:r>
              <a:rPr lang="en-US" sz="1600" dirty="0" smtClean="0">
                <a:latin typeface="Comic Sans MS" pitchFamily="66" charset="0"/>
              </a:rPr>
              <a:t> </a:t>
            </a:r>
            <a:r>
              <a:rPr lang="en-US" sz="1600" dirty="0" err="1" smtClean="0">
                <a:latin typeface="Comic Sans MS" pitchFamily="66" charset="0"/>
              </a:rPr>
              <a:t>headerSize</a:t>
            </a:r>
            <a:r>
              <a:rPr lang="en-US" sz="1600" dirty="0" smtClean="0">
                <a:latin typeface="Comic Sans MS" pitchFamily="66" charset="0"/>
              </a:rPr>
              <a:t>;</a:t>
            </a:r>
          </a:p>
          <a:p>
            <a:r>
              <a:rPr lang="en-US" sz="1600" dirty="0" smtClean="0">
                <a:latin typeface="Comic Sans MS" pitchFamily="66" charset="0"/>
              </a:rPr>
              <a:t>         </a:t>
            </a:r>
            <a:r>
              <a:rPr lang="en-US" sz="1600" dirty="0" err="1" smtClean="0">
                <a:latin typeface="Comic Sans MS" pitchFamily="66" charset="0"/>
              </a:rPr>
              <a:t>u_int</a:t>
            </a:r>
            <a:r>
              <a:rPr lang="en-US" sz="1600" dirty="0" smtClean="0">
                <a:latin typeface="Comic Sans MS" pitchFamily="66" charset="0"/>
              </a:rPr>
              <a:t> </a:t>
            </a:r>
            <a:r>
              <a:rPr lang="en-US" sz="1600" dirty="0" err="1" smtClean="0">
                <a:latin typeface="Comic Sans MS" pitchFamily="66" charset="0"/>
              </a:rPr>
              <a:t>formatVersionNumber</a:t>
            </a:r>
            <a:r>
              <a:rPr lang="en-US" sz="1600" dirty="0" smtClean="0">
                <a:latin typeface="Comic Sans MS" pitchFamily="66" charset="0"/>
              </a:rPr>
              <a:t>;</a:t>
            </a:r>
          </a:p>
          <a:p>
            <a:r>
              <a:rPr lang="en-US" sz="1600" dirty="0" smtClean="0">
                <a:latin typeface="Comic Sans MS" pitchFamily="66" charset="0"/>
              </a:rPr>
              <a:t>         </a:t>
            </a:r>
            <a:r>
              <a:rPr lang="en-US" sz="1600" dirty="0" err="1" smtClean="0">
                <a:latin typeface="Comic Sans MS" pitchFamily="66" charset="0"/>
              </a:rPr>
              <a:t>u_int</a:t>
            </a:r>
            <a:r>
              <a:rPr lang="en-US" sz="1600" dirty="0" smtClean="0">
                <a:latin typeface="Comic Sans MS" pitchFamily="66" charset="0"/>
              </a:rPr>
              <a:t> </a:t>
            </a:r>
            <a:r>
              <a:rPr lang="en-US" sz="1600" dirty="0" err="1" smtClean="0">
                <a:latin typeface="Comic Sans MS" pitchFamily="66" charset="0"/>
              </a:rPr>
              <a:t>sourceIdentifier</a:t>
            </a:r>
            <a:r>
              <a:rPr lang="en-US" sz="1600" dirty="0" smtClean="0">
                <a:latin typeface="Comic Sans MS" pitchFamily="66" charset="0"/>
              </a:rPr>
              <a:t>;</a:t>
            </a:r>
          </a:p>
          <a:p>
            <a:r>
              <a:rPr lang="en-US" sz="1600" dirty="0" smtClean="0">
                <a:latin typeface="Comic Sans MS" pitchFamily="66" charset="0"/>
              </a:rPr>
              <a:t>         </a:t>
            </a:r>
            <a:r>
              <a:rPr lang="en-US" sz="1600" dirty="0" err="1" smtClean="0">
                <a:latin typeface="Comic Sans MS" pitchFamily="66" charset="0"/>
              </a:rPr>
              <a:t>u_int</a:t>
            </a:r>
            <a:r>
              <a:rPr lang="en-US" sz="1600" dirty="0" smtClean="0">
                <a:latin typeface="Comic Sans MS" pitchFamily="66" charset="0"/>
              </a:rPr>
              <a:t> </a:t>
            </a:r>
            <a:r>
              <a:rPr lang="en-US" sz="1600" dirty="0" err="1" smtClean="0">
                <a:latin typeface="Comic Sans MS" pitchFamily="66" charset="0"/>
              </a:rPr>
              <a:t>numberOfStatusElements</a:t>
            </a:r>
            <a:r>
              <a:rPr lang="en-US" sz="1600" dirty="0" smtClean="0">
                <a:latin typeface="Comic Sans MS" pitchFamily="66" charset="0"/>
              </a:rPr>
              <a:t>;</a:t>
            </a:r>
          </a:p>
          <a:p>
            <a:r>
              <a:rPr lang="en-US" sz="1600" dirty="0" smtClean="0">
                <a:latin typeface="Comic Sans MS" pitchFamily="66" charset="0"/>
              </a:rPr>
              <a:t>      }  </a:t>
            </a:r>
            <a:r>
              <a:rPr lang="en-US" sz="1600" dirty="0" err="1" smtClean="0">
                <a:latin typeface="Comic Sans MS" pitchFamily="66" charset="0"/>
              </a:rPr>
              <a:t>GenericHeader</a:t>
            </a:r>
            <a:r>
              <a:rPr lang="en-US" sz="1600" dirty="0" smtClean="0">
                <a:latin typeface="Comic Sans MS" pitchFamily="66" charset="0"/>
              </a:rPr>
              <a:t>; </a:t>
            </a:r>
            <a:endParaRPr lang="en-US" sz="1600" dirty="0">
              <a:latin typeface="Comic Sans MS" pitchFamily="66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499847" y="1761565"/>
            <a:ext cx="2541494" cy="3886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Event</a:t>
            </a:r>
          </a:p>
          <a:p>
            <a:pPr algn="ctr"/>
            <a:r>
              <a:rPr lang="en-US" dirty="0" smtClean="0"/>
              <a:t>Payload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5499847" y="1761565"/>
            <a:ext cx="2541494" cy="806823"/>
          </a:xfrm>
          <a:prstGeom prst="rect">
            <a:avLst/>
          </a:prstGeom>
          <a:solidFill>
            <a:srgbClr val="66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Header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5513294" y="2581835"/>
            <a:ext cx="2528047" cy="551330"/>
          </a:xfrm>
          <a:prstGeom prst="rect">
            <a:avLst/>
          </a:prstGeom>
          <a:solidFill>
            <a:srgbClr val="00FF0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Status words</a:t>
            </a:r>
            <a:endParaRPr lang="en-US" dirty="0"/>
          </a:p>
        </p:txBody>
      </p:sp>
      <p:cxnSp>
        <p:nvCxnSpPr>
          <p:cNvPr id="8" name="Straight Connector 7"/>
          <p:cNvCxnSpPr>
            <a:stCxn id="5" idx="1"/>
            <a:endCxn id="3" idx="0"/>
          </p:cNvCxnSpPr>
          <p:nvPr/>
        </p:nvCxnSpPr>
        <p:spPr>
          <a:xfrm rot="10800000">
            <a:off x="2588559" y="1702005"/>
            <a:ext cx="2911288" cy="46297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>
            <a:stCxn id="5" idx="1"/>
          </p:cNvCxnSpPr>
          <p:nvPr/>
        </p:nvCxnSpPr>
        <p:spPr>
          <a:xfrm rot="10800000" flipV="1">
            <a:off x="4276165" y="2164977"/>
            <a:ext cx="1223682" cy="17077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Feb. </a:t>
            </a:r>
            <a:r>
              <a:rPr lang="en-US" dirty="0"/>
              <a:t>1</a:t>
            </a:r>
            <a:r>
              <a:rPr lang="en-US" dirty="0" smtClean="0"/>
              <a:t>, 2017</a:t>
            </a: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16EA7-B28E-42FA-ADD0-175ABD689DA2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E. Pasqualucci, ISOTDAQ </a:t>
            </a:r>
            <a:r>
              <a:rPr lang="en-US" dirty="0" smtClean="0"/>
              <a:t>2017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can we do now….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are now able to</a:t>
            </a:r>
          </a:p>
          <a:p>
            <a:pPr lvl="1"/>
            <a:r>
              <a:rPr lang="en-US" dirty="0"/>
              <a:t>B</a:t>
            </a:r>
            <a:r>
              <a:rPr lang="en-US" dirty="0" smtClean="0"/>
              <a:t>uild a readout (set of) application(s) with</a:t>
            </a:r>
          </a:p>
          <a:p>
            <a:pPr lvl="2"/>
            <a:r>
              <a:rPr lang="en-US" dirty="0" smtClean="0"/>
              <a:t>An input thread (process)</a:t>
            </a:r>
          </a:p>
          <a:p>
            <a:pPr lvl="2"/>
            <a:r>
              <a:rPr lang="en-US" dirty="0" smtClean="0"/>
              <a:t>An output thread (process)</a:t>
            </a:r>
          </a:p>
          <a:p>
            <a:pPr lvl="2"/>
            <a:r>
              <a:rPr lang="en-US" dirty="0" smtClean="0"/>
              <a:t>A de-randomizing buffer</a:t>
            </a:r>
          </a:p>
          <a:p>
            <a:pPr lvl="1"/>
            <a:r>
              <a:rPr lang="en-US" dirty="0" smtClean="0"/>
              <a:t>Let’s elaborate a bit…</a:t>
            </a:r>
          </a:p>
          <a:p>
            <a:pPr lvl="2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Feb. </a:t>
            </a:r>
            <a:r>
              <a:rPr lang="en-US" dirty="0"/>
              <a:t>1</a:t>
            </a:r>
            <a:r>
              <a:rPr lang="en-US" dirty="0" smtClean="0"/>
              <a:t>, 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E. Pasqualucci, ISOTDAQ </a:t>
            </a:r>
            <a:r>
              <a:rPr lang="en-US" dirty="0" smtClean="0"/>
              <a:t>2017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16EA7-B28E-42FA-ADD0-175ABD689DA2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0107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1030"/>
            <a:ext cx="8229600" cy="1143000"/>
          </a:xfrm>
        </p:spPr>
        <p:txBody>
          <a:bodyPr/>
          <a:lstStyle/>
          <a:p>
            <a:r>
              <a:rPr lang="en-US" dirty="0" smtClean="0"/>
              <a:t>A more general buffer manager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79598"/>
            <a:ext cx="8229600" cy="4375773"/>
          </a:xfrm>
        </p:spPr>
        <p:txBody>
          <a:bodyPr>
            <a:noAutofit/>
          </a:bodyPr>
          <a:lstStyle/>
          <a:p>
            <a:pPr>
              <a:lnSpc>
                <a:spcPts val="2800"/>
              </a:lnSpc>
            </a:pPr>
            <a:r>
              <a:rPr lang="en-US" sz="2800" dirty="0" smtClean="0"/>
              <a:t>Same basic idea</a:t>
            </a:r>
          </a:p>
          <a:p>
            <a:pPr lvl="1">
              <a:lnSpc>
                <a:spcPts val="2800"/>
              </a:lnSpc>
            </a:pPr>
            <a:r>
              <a:rPr lang="en-US" sz="2400" dirty="0" smtClean="0"/>
              <a:t>Use a pre-allocated memory pool to pass “events”</a:t>
            </a:r>
          </a:p>
          <a:p>
            <a:pPr>
              <a:lnSpc>
                <a:spcPts val="2800"/>
              </a:lnSpc>
            </a:pPr>
            <a:r>
              <a:rPr lang="en-US" sz="2800" dirty="0" smtClean="0"/>
              <a:t>Paged memory</a:t>
            </a:r>
          </a:p>
          <a:p>
            <a:pPr lvl="1">
              <a:lnSpc>
                <a:spcPts val="2800"/>
              </a:lnSpc>
            </a:pPr>
            <a:r>
              <a:rPr lang="en-US" sz="2400" dirty="0" smtClean="0"/>
              <a:t>Can be used to minimize pointer arithmetic</a:t>
            </a:r>
          </a:p>
          <a:p>
            <a:pPr lvl="1">
              <a:lnSpc>
                <a:spcPts val="2800"/>
              </a:lnSpc>
            </a:pPr>
            <a:r>
              <a:rPr lang="en-US" sz="2400" dirty="0" smtClean="0"/>
              <a:t>Convenient if event sizes are comparable</a:t>
            </a:r>
          </a:p>
          <a:p>
            <a:pPr lvl="2">
              <a:lnSpc>
                <a:spcPts val="2800"/>
              </a:lnSpc>
            </a:pPr>
            <a:r>
              <a:rPr lang="en-US" sz="2000" dirty="0" smtClean="0"/>
              <a:t>At the price of some memory</a:t>
            </a:r>
          </a:p>
          <a:p>
            <a:pPr>
              <a:lnSpc>
                <a:spcPts val="2800"/>
              </a:lnSpc>
            </a:pPr>
            <a:r>
              <a:rPr lang="en-US" sz="2800" dirty="0" smtClean="0"/>
              <a:t>Buffer descriptors</a:t>
            </a:r>
          </a:p>
          <a:p>
            <a:pPr lvl="1">
              <a:lnSpc>
                <a:spcPts val="2800"/>
              </a:lnSpc>
            </a:pPr>
            <a:r>
              <a:rPr lang="en-US" sz="2400" dirty="0" smtClean="0"/>
              <a:t>Built in an on-purpose pre-allocate memory</a:t>
            </a:r>
          </a:p>
          <a:p>
            <a:pPr lvl="1">
              <a:lnSpc>
                <a:spcPts val="2800"/>
              </a:lnSpc>
            </a:pPr>
            <a:r>
              <a:rPr lang="en-US" sz="2400" dirty="0" smtClean="0"/>
              <a:t>Pointers to descriptors are queued</a:t>
            </a:r>
            <a:endParaRPr lang="en-US" sz="2000" dirty="0" smtClean="0"/>
          </a:p>
          <a:p>
            <a:pPr>
              <a:lnSpc>
                <a:spcPts val="2800"/>
              </a:lnSpc>
            </a:pPr>
            <a:r>
              <a:rPr lang="en-US" sz="2800" dirty="0" smtClean="0"/>
              <a:t>Allows any number of input and output threads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Feb. </a:t>
            </a:r>
            <a:r>
              <a:rPr lang="en-US" dirty="0" smtClean="0"/>
              <a:t>1, 2017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16EA7-B28E-42FA-ADD0-175ABD689DA2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E. Pasqualucci, ISOTDAQ </a:t>
            </a:r>
            <a:r>
              <a:rPr lang="en-US" dirty="0" smtClean="0"/>
              <a:t>2017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paged memory pool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914400" y="2474259"/>
            <a:ext cx="3697941" cy="6858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5499847" y="2487706"/>
            <a:ext cx="2770094" cy="685800"/>
          </a:xfrm>
          <a:prstGeom prst="rect">
            <a:avLst/>
          </a:prstGeom>
          <a:solidFill>
            <a:srgbClr val="99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rot="16200000" flipH="1">
            <a:off x="779937" y="2817159"/>
            <a:ext cx="6858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6200000" flipH="1">
            <a:off x="999572" y="2821642"/>
            <a:ext cx="6858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rot="16200000" flipH="1">
            <a:off x="1219207" y="2826125"/>
            <a:ext cx="6858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rot="16200000" flipH="1">
            <a:off x="1438842" y="2830608"/>
            <a:ext cx="6858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rot="16200000" flipH="1">
            <a:off x="1658477" y="2821644"/>
            <a:ext cx="6858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rot="16200000" flipH="1">
            <a:off x="1878112" y="2799233"/>
            <a:ext cx="6858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rot="16200000" flipH="1">
            <a:off x="2097747" y="2803716"/>
            <a:ext cx="6858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rot="16200000" flipH="1">
            <a:off x="2317382" y="2808199"/>
            <a:ext cx="6858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rot="16200000" flipH="1">
            <a:off x="2537017" y="2812682"/>
            <a:ext cx="6858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rot="16200000" flipH="1">
            <a:off x="2734235" y="2794748"/>
            <a:ext cx="6858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rot="16200000" flipH="1">
            <a:off x="2953870" y="2799231"/>
            <a:ext cx="6858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rot="16200000" flipH="1">
            <a:off x="3173505" y="2803714"/>
            <a:ext cx="6858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rot="16200000" flipH="1">
            <a:off x="3393140" y="2808197"/>
            <a:ext cx="6858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rot="16200000" flipH="1">
            <a:off x="3612775" y="2799233"/>
            <a:ext cx="6858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rot="16200000" flipH="1">
            <a:off x="3832410" y="2803716"/>
            <a:ext cx="6858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rot="16200000" flipH="1">
            <a:off x="4052045" y="2808199"/>
            <a:ext cx="6858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/>
        </p:nvSpPr>
        <p:spPr>
          <a:xfrm>
            <a:off x="5499847" y="2487706"/>
            <a:ext cx="147918" cy="685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5652247" y="2492189"/>
            <a:ext cx="147918" cy="685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5791200" y="2483225"/>
            <a:ext cx="147918" cy="685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/>
          <p:cNvSpPr/>
          <p:nvPr/>
        </p:nvSpPr>
        <p:spPr>
          <a:xfrm>
            <a:off x="5943600" y="2485657"/>
            <a:ext cx="147918" cy="685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6096000" y="2492191"/>
            <a:ext cx="147918" cy="685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900953" y="2474259"/>
            <a:ext cx="874059" cy="685800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/>
          <p:cNvSpPr/>
          <p:nvPr/>
        </p:nvSpPr>
        <p:spPr>
          <a:xfrm>
            <a:off x="1143000" y="4437531"/>
            <a:ext cx="1694329" cy="605118"/>
          </a:xfrm>
          <a:prstGeom prst="ellipse">
            <a:avLst/>
          </a:prstGeom>
          <a:solidFill>
            <a:srgbClr val="FF0000"/>
          </a:solidFill>
          <a:ln>
            <a:solidFill>
              <a:srgbClr val="CC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FFFF00"/>
                </a:solidFill>
                <a:latin typeface="Comic Sans MS" pitchFamily="66" charset="0"/>
              </a:rPr>
              <a:t>Writer</a:t>
            </a:r>
            <a:endParaRPr lang="en-US" dirty="0">
              <a:solidFill>
                <a:srgbClr val="FFFF00"/>
              </a:solidFill>
              <a:latin typeface="Comic Sans MS" pitchFamily="66" charset="0"/>
            </a:endParaRPr>
          </a:p>
        </p:txBody>
      </p:sp>
      <p:sp>
        <p:nvSpPr>
          <p:cNvPr id="36" name="Oval 35"/>
          <p:cNvSpPr/>
          <p:nvPr/>
        </p:nvSpPr>
        <p:spPr>
          <a:xfrm>
            <a:off x="5517758" y="4455461"/>
            <a:ext cx="1694329" cy="605118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rgbClr val="CC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FFFF00"/>
                </a:solidFill>
                <a:latin typeface="Comic Sans MS" pitchFamily="66" charset="0"/>
              </a:rPr>
              <a:t>Reader</a:t>
            </a:r>
            <a:endParaRPr lang="en-US" dirty="0">
              <a:solidFill>
                <a:srgbClr val="FFFF00"/>
              </a:solidFill>
              <a:latin typeface="Comic Sans MS" pitchFamily="66" charset="0"/>
            </a:endParaRPr>
          </a:p>
        </p:txBody>
      </p:sp>
      <p:grpSp>
        <p:nvGrpSpPr>
          <p:cNvPr id="45" name="Group 44"/>
          <p:cNvGrpSpPr/>
          <p:nvPr/>
        </p:nvGrpSpPr>
        <p:grpSpPr>
          <a:xfrm>
            <a:off x="2589200" y="3177992"/>
            <a:ext cx="3580759" cy="1348157"/>
            <a:chOff x="2589200" y="3177992"/>
            <a:chExt cx="3580759" cy="1348157"/>
          </a:xfrm>
        </p:grpSpPr>
        <p:cxnSp>
          <p:nvCxnSpPr>
            <p:cNvPr id="39" name="Straight Arrow Connector 38"/>
            <p:cNvCxnSpPr>
              <a:stCxn id="35" idx="7"/>
              <a:endCxn id="28" idx="2"/>
            </p:cNvCxnSpPr>
            <p:nvPr/>
          </p:nvCxnSpPr>
          <p:spPr>
            <a:xfrm rot="5400000" flipH="1" flipV="1">
              <a:off x="3705501" y="2061691"/>
              <a:ext cx="1348157" cy="3580759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TextBox 39"/>
            <p:cNvSpPr txBox="1"/>
            <p:nvPr/>
          </p:nvSpPr>
          <p:spPr>
            <a:xfrm rot="20341120">
              <a:off x="3314461" y="3648037"/>
              <a:ext cx="168668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latin typeface="Comic Sans MS" pitchFamily="66" charset="0"/>
                </a:rPr>
                <a:t>Create descriptor</a:t>
              </a:r>
              <a:endParaRPr lang="en-US" sz="1400" dirty="0">
                <a:latin typeface="Comic Sans MS" pitchFamily="66" charset="0"/>
              </a:endParaRPr>
            </a:p>
          </p:txBody>
        </p:sp>
      </p:grpSp>
      <p:sp>
        <p:nvSpPr>
          <p:cNvPr id="46" name="Rectangle 45"/>
          <p:cNvSpPr/>
          <p:nvPr/>
        </p:nvSpPr>
        <p:spPr>
          <a:xfrm>
            <a:off x="1782305" y="2479729"/>
            <a:ext cx="216976" cy="681925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grpSp>
        <p:nvGrpSpPr>
          <p:cNvPr id="48" name="Group 47"/>
          <p:cNvGrpSpPr/>
          <p:nvPr/>
        </p:nvGrpSpPr>
        <p:grpSpPr>
          <a:xfrm>
            <a:off x="1896035" y="1348357"/>
            <a:ext cx="4262718" cy="1919279"/>
            <a:chOff x="1896035" y="1348357"/>
            <a:chExt cx="4262718" cy="1919279"/>
          </a:xfrm>
        </p:grpSpPr>
        <p:sp>
          <p:nvSpPr>
            <p:cNvPr id="44" name="Arc 43"/>
            <p:cNvSpPr/>
            <p:nvPr/>
          </p:nvSpPr>
          <p:spPr>
            <a:xfrm>
              <a:off x="1896035" y="1667436"/>
              <a:ext cx="4262718" cy="1600200"/>
            </a:xfrm>
            <a:prstGeom prst="arc">
              <a:avLst>
                <a:gd name="adj1" fmla="val 10824065"/>
                <a:gd name="adj2" fmla="val 0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Comic Sans MS" pitchFamily="66" charset="0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3239150" y="1348357"/>
              <a:ext cx="155523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latin typeface="Comic Sans MS" pitchFamily="66" charset="0"/>
                </a:rPr>
                <a:t>Reserve memory</a:t>
              </a:r>
              <a:endParaRPr lang="en-US" sz="1400" dirty="0">
                <a:latin typeface="Comic Sans MS" pitchFamily="66" charset="0"/>
              </a:endParaRPr>
            </a:p>
          </p:txBody>
        </p:sp>
      </p:grpSp>
      <p:cxnSp>
        <p:nvCxnSpPr>
          <p:cNvPr id="50" name="Straight Arrow Connector 49"/>
          <p:cNvCxnSpPr>
            <a:stCxn id="35" idx="0"/>
            <a:endCxn id="46" idx="2"/>
          </p:cNvCxnSpPr>
          <p:nvPr/>
        </p:nvCxnSpPr>
        <p:spPr>
          <a:xfrm rot="16200000" flipV="1">
            <a:off x="1302541" y="3749907"/>
            <a:ext cx="1275877" cy="993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1" name="Group 50"/>
          <p:cNvGrpSpPr/>
          <p:nvPr/>
        </p:nvGrpSpPr>
        <p:grpSpPr>
          <a:xfrm>
            <a:off x="2586620" y="3175412"/>
            <a:ext cx="3580759" cy="1348157"/>
            <a:chOff x="2589200" y="3162494"/>
            <a:chExt cx="3580759" cy="1348157"/>
          </a:xfrm>
        </p:grpSpPr>
        <p:cxnSp>
          <p:nvCxnSpPr>
            <p:cNvPr id="52" name="Straight Arrow Connector 51"/>
            <p:cNvCxnSpPr/>
            <p:nvPr/>
          </p:nvCxnSpPr>
          <p:spPr>
            <a:xfrm rot="5400000" flipH="1" flipV="1">
              <a:off x="3705501" y="2046193"/>
              <a:ext cx="1348157" cy="3580759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TextBox 52"/>
            <p:cNvSpPr txBox="1"/>
            <p:nvPr/>
          </p:nvSpPr>
          <p:spPr>
            <a:xfrm rot="20341120">
              <a:off x="3447510" y="3648037"/>
              <a:ext cx="142058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latin typeface="Comic Sans MS" pitchFamily="66" charset="0"/>
                </a:rPr>
                <a:t>Buffer release</a:t>
              </a:r>
              <a:endParaRPr lang="en-US" sz="1400" dirty="0">
                <a:latin typeface="Comic Sans MS" pitchFamily="66" charset="0"/>
              </a:endParaRPr>
            </a:p>
          </p:txBody>
        </p:sp>
      </p:grpSp>
      <p:sp>
        <p:nvSpPr>
          <p:cNvPr id="54" name="Rectangle 53"/>
          <p:cNvSpPr/>
          <p:nvPr/>
        </p:nvSpPr>
        <p:spPr>
          <a:xfrm>
            <a:off x="3750590" y="4819973"/>
            <a:ext cx="821410" cy="170481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ectangle 54"/>
          <p:cNvSpPr/>
          <p:nvPr/>
        </p:nvSpPr>
        <p:spPr>
          <a:xfrm>
            <a:off x="3748010" y="4972373"/>
            <a:ext cx="821410" cy="170481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ectangle 55"/>
          <p:cNvSpPr/>
          <p:nvPr/>
        </p:nvSpPr>
        <p:spPr>
          <a:xfrm>
            <a:off x="3745430" y="5124773"/>
            <a:ext cx="821410" cy="170481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3756297" y="5277173"/>
            <a:ext cx="821410" cy="170481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3755768" y="5445071"/>
            <a:ext cx="821410" cy="170481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4" name="Group 63"/>
          <p:cNvGrpSpPr/>
          <p:nvPr/>
        </p:nvGrpSpPr>
        <p:grpSpPr>
          <a:xfrm>
            <a:off x="4577179" y="3177991"/>
            <a:ext cx="1592781" cy="2352321"/>
            <a:chOff x="4577179" y="3177991"/>
            <a:chExt cx="1592781" cy="2352321"/>
          </a:xfrm>
        </p:grpSpPr>
        <p:cxnSp>
          <p:nvCxnSpPr>
            <p:cNvPr id="62" name="Straight Arrow Connector 61"/>
            <p:cNvCxnSpPr>
              <a:stCxn id="28" idx="2"/>
              <a:endCxn id="58" idx="3"/>
            </p:cNvCxnSpPr>
            <p:nvPr/>
          </p:nvCxnSpPr>
          <p:spPr>
            <a:xfrm rot="5400000">
              <a:off x="4197409" y="3557761"/>
              <a:ext cx="2352321" cy="1592781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3" name="TextBox 62"/>
            <p:cNvSpPr txBox="1"/>
            <p:nvPr/>
          </p:nvSpPr>
          <p:spPr>
            <a:xfrm rot="18233278">
              <a:off x="4265531" y="4110165"/>
              <a:ext cx="199926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latin typeface="Comic Sans MS" pitchFamily="66" charset="0"/>
                </a:rPr>
                <a:t>Queue buffer pointer</a:t>
              </a:r>
              <a:endParaRPr lang="en-US" sz="1400" dirty="0">
                <a:latin typeface="Comic Sans MS" pitchFamily="66" charset="0"/>
              </a:endParaRPr>
            </a:p>
          </p:txBody>
        </p:sp>
      </p:grpSp>
      <p:sp>
        <p:nvSpPr>
          <p:cNvPr id="65" name="Rectangle 64"/>
          <p:cNvSpPr/>
          <p:nvPr/>
        </p:nvSpPr>
        <p:spPr>
          <a:xfrm>
            <a:off x="898373" y="2487177"/>
            <a:ext cx="1100908" cy="685800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7" name="Straight Arrow Connector 66"/>
          <p:cNvCxnSpPr>
            <a:stCxn id="54" idx="3"/>
            <a:endCxn id="36" idx="2"/>
          </p:cNvCxnSpPr>
          <p:nvPr/>
        </p:nvCxnSpPr>
        <p:spPr>
          <a:xfrm flipV="1">
            <a:off x="4572000" y="4758020"/>
            <a:ext cx="945758" cy="1471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/>
          <p:cNvCxnSpPr>
            <a:stCxn id="36" idx="0"/>
            <a:endCxn id="24" idx="2"/>
          </p:cNvCxnSpPr>
          <p:nvPr/>
        </p:nvCxnSpPr>
        <p:spPr>
          <a:xfrm rot="16200000" flipV="1">
            <a:off x="5328388" y="3418925"/>
            <a:ext cx="1281955" cy="79111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Rectangle 69"/>
          <p:cNvSpPr/>
          <p:nvPr/>
        </p:nvSpPr>
        <p:spPr>
          <a:xfrm>
            <a:off x="1115345" y="2487177"/>
            <a:ext cx="874059" cy="685800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896339" y="2477149"/>
            <a:ext cx="216976" cy="681925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73" name="Straight Arrow Connector 72"/>
          <p:cNvCxnSpPr>
            <a:stCxn id="36" idx="1"/>
            <a:endCxn id="71" idx="2"/>
          </p:cNvCxnSpPr>
          <p:nvPr/>
        </p:nvCxnSpPr>
        <p:spPr>
          <a:xfrm rot="16200000" flipV="1">
            <a:off x="2692855" y="1471046"/>
            <a:ext cx="1385004" cy="476106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TextBox 73"/>
          <p:cNvSpPr txBox="1"/>
          <p:nvPr/>
        </p:nvSpPr>
        <p:spPr>
          <a:xfrm>
            <a:off x="3332144" y="5687884"/>
            <a:ext cx="16850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Comic Sans MS" pitchFamily="66" charset="0"/>
              </a:rPr>
              <a:t>Queue (or vector)</a:t>
            </a:r>
            <a:endParaRPr lang="en-US" sz="1400" dirty="0">
              <a:latin typeface="Comic Sans MS" pitchFamily="66" charset="0"/>
            </a:endParaRPr>
          </a:p>
        </p:txBody>
      </p:sp>
      <p:sp>
        <p:nvSpPr>
          <p:cNvPr id="59" name="Date Placeholder 5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Feb. </a:t>
            </a:r>
            <a:r>
              <a:rPr lang="en-US" dirty="0" smtClean="0"/>
              <a:t>1, 2017</a:t>
            </a:r>
            <a:endParaRPr lang="en-US" dirty="0"/>
          </a:p>
        </p:txBody>
      </p:sp>
      <p:sp>
        <p:nvSpPr>
          <p:cNvPr id="60" name="Slide Number Placeholder 5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16EA7-B28E-42FA-ADD0-175ABD689DA2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E. Pasqualucci, ISOTDAQ </a:t>
            </a:r>
            <a:r>
              <a:rPr lang="en-US" dirty="0" smtClean="0"/>
              <a:t>2017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"/>
                            </p:stCondLst>
                            <p:childTnLst>
                              <p:par>
                                <p:cTn id="4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500"/>
                            </p:stCondLst>
                            <p:childTnLst>
                              <p:par>
                                <p:cTn id="4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9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8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6FFFF"/>
                                      </p:to>
                                    </p:animClr>
                                    <p:set>
                                      <p:cBhvr>
                                        <p:cTn id="7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7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500"/>
                            </p:stCondLst>
                            <p:childTnLst>
                              <p:par>
                                <p:cTn id="83" presetID="22" presetClass="exit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8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000"/>
                            </p:stCondLst>
                            <p:childTnLst>
                              <p:par>
                                <p:cTn id="87" presetID="22" presetClass="exit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88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500"/>
                            </p:stCondLst>
                            <p:childTnLst>
                              <p:par>
                                <p:cTn id="9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9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5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2000"/>
                            </p:stCondLst>
                            <p:childTnLst>
                              <p:par>
                                <p:cTn id="104" presetID="2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0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1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500"/>
                            </p:stCondLst>
                            <p:childTnLst>
                              <p:par>
                                <p:cTn id="113" presetID="2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1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0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500"/>
                            </p:stCondLst>
                            <p:childTnLst>
                              <p:par>
                                <p:cTn id="122" presetID="22" presetClass="exit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2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6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8" grpId="0" animBg="1"/>
      <p:bldP spid="29" grpId="0" animBg="1"/>
      <p:bldP spid="46" grpId="0" animBg="1"/>
      <p:bldP spid="46" grpId="1" animBg="1"/>
      <p:bldP spid="54" grpId="0" animBg="1"/>
      <p:bldP spid="58" grpId="0" animBg="1"/>
      <p:bldP spid="65" grpId="1" animBg="1"/>
      <p:bldP spid="65" grpId="2" animBg="1"/>
      <p:bldP spid="70" grpId="0" animBg="1"/>
      <p:bldP spid="71" grpId="0" animBg="1"/>
      <p:bldP spid="71" grpId="1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6002"/>
            <a:ext cx="7501467" cy="801127"/>
          </a:xfrm>
        </p:spPr>
        <p:txBody>
          <a:bodyPr/>
          <a:lstStyle/>
          <a:p>
            <a:r>
              <a:rPr lang="en-US" dirty="0" smtClean="0"/>
              <a:t>Generic readout application</a:t>
            </a:r>
            <a:endParaRPr lang="en-US" dirty="0"/>
          </a:p>
        </p:txBody>
      </p:sp>
      <p:grpSp>
        <p:nvGrpSpPr>
          <p:cNvPr id="11" name="Group 10"/>
          <p:cNvGrpSpPr/>
          <p:nvPr/>
        </p:nvGrpSpPr>
        <p:grpSpPr>
          <a:xfrm>
            <a:off x="1253067" y="1676400"/>
            <a:ext cx="6891866" cy="4097867"/>
            <a:chOff x="1573306" y="2729753"/>
            <a:chExt cx="6082527" cy="3635189"/>
          </a:xfrm>
        </p:grpSpPr>
        <p:grpSp>
          <p:nvGrpSpPr>
            <p:cNvPr id="10" name="Group 9"/>
            <p:cNvGrpSpPr/>
            <p:nvPr/>
          </p:nvGrpSpPr>
          <p:grpSpPr>
            <a:xfrm>
              <a:off x="1573306" y="2729753"/>
              <a:ext cx="5951167" cy="3630706"/>
              <a:chOff x="1573306" y="2729753"/>
              <a:chExt cx="5951167" cy="3630706"/>
            </a:xfrm>
          </p:grpSpPr>
          <p:grpSp>
            <p:nvGrpSpPr>
              <p:cNvPr id="7" name="Group 6"/>
              <p:cNvGrpSpPr/>
              <p:nvPr/>
            </p:nvGrpSpPr>
            <p:grpSpPr>
              <a:xfrm>
                <a:off x="1573306" y="2729753"/>
                <a:ext cx="5951167" cy="3630706"/>
                <a:chOff x="1573306" y="2729753"/>
                <a:chExt cx="5951167" cy="3630706"/>
              </a:xfrm>
            </p:grpSpPr>
            <p:pic>
              <p:nvPicPr>
                <p:cNvPr id="1026" name="Picture 2"/>
                <p:cNvPicPr>
                  <a:picLocks noChangeAspect="1" noChangeArrowheads="1"/>
                </p:cNvPicPr>
                <p:nvPr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1694332" y="2801546"/>
                  <a:ext cx="5830141" cy="344181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sp>
              <p:nvSpPr>
                <p:cNvPr id="5" name="Rectangle 4"/>
                <p:cNvSpPr/>
                <p:nvPr/>
              </p:nvSpPr>
              <p:spPr>
                <a:xfrm>
                  <a:off x="1573306" y="2729753"/>
                  <a:ext cx="121023" cy="3630706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8" name="Rectangle 7"/>
              <p:cNvSpPr/>
              <p:nvPr/>
            </p:nvSpPr>
            <p:spPr>
              <a:xfrm>
                <a:off x="5056094" y="5795682"/>
                <a:ext cx="1613647" cy="2151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 smtClean="0">
                    <a:solidFill>
                      <a:srgbClr val="00B050"/>
                    </a:solidFill>
                    <a:latin typeface="Times New Roman" pitchFamily="18" charset="0"/>
                    <a:cs typeface="Times New Roman" pitchFamily="18" charset="0"/>
                  </a:rPr>
                  <a:t>Input Handler </a:t>
                </a:r>
                <a:endParaRPr lang="en-US" sz="1200" dirty="0">
                  <a:solidFill>
                    <a:srgbClr val="00B050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9" name="Rectangle 8"/>
              <p:cNvSpPr/>
              <p:nvPr/>
            </p:nvSpPr>
            <p:spPr>
              <a:xfrm>
                <a:off x="5419165" y="5271247"/>
                <a:ext cx="874059" cy="201706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dirty="0" smtClean="0">
                    <a:solidFill>
                      <a:schemeClr val="tx1"/>
                    </a:solidFill>
                  </a:rPr>
                  <a:t>Module</a:t>
                </a:r>
                <a:endParaRPr lang="en-US" sz="1600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6" name="Rectangle 5"/>
            <p:cNvSpPr/>
            <p:nvPr/>
          </p:nvSpPr>
          <p:spPr>
            <a:xfrm>
              <a:off x="7534810" y="2734236"/>
              <a:ext cx="121023" cy="363070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Feb. </a:t>
            </a:r>
            <a:r>
              <a:rPr lang="en-US" dirty="0"/>
              <a:t>1</a:t>
            </a:r>
            <a:r>
              <a:rPr lang="en-US" dirty="0" smtClean="0"/>
              <a:t>, 2017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16EA7-B28E-42FA-ADD0-175ABD689DA2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E. Pasqualucci, ISOTDAQ </a:t>
            </a:r>
            <a:r>
              <a:rPr lang="en-US" dirty="0" smtClean="0"/>
              <a:t>2017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0268"/>
            <a:ext cx="8229600" cy="1143000"/>
          </a:xfrm>
        </p:spPr>
        <p:txBody>
          <a:bodyPr/>
          <a:lstStyle/>
          <a:p>
            <a:r>
              <a:rPr lang="en-US" dirty="0" smtClean="0"/>
              <a:t>Configurable applications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05592"/>
            <a:ext cx="8229600" cy="1721224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Ambitious idea</a:t>
            </a:r>
          </a:p>
          <a:p>
            <a:pPr lvl="1"/>
            <a:r>
              <a:rPr lang="en-US" dirty="0" smtClean="0"/>
              <a:t>Support all the systems with a single application</a:t>
            </a:r>
          </a:p>
          <a:p>
            <a:pPr lvl="2"/>
            <a:r>
              <a:rPr lang="en-US" dirty="0" smtClean="0"/>
              <a:t>Through plug-in mechanism</a:t>
            </a:r>
          </a:p>
          <a:p>
            <a:pPr lvl="2"/>
            <a:r>
              <a:rPr lang="en-US" dirty="0" smtClean="0"/>
              <a:t>Requires a configuration mechanism</a:t>
            </a:r>
          </a:p>
          <a:p>
            <a:pPr lvl="2"/>
            <a:r>
              <a:rPr lang="en-US" dirty="0" smtClean="0"/>
              <a:t>You will (not) see an example in exercise 4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20330" y="2949716"/>
            <a:ext cx="4303339" cy="34542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Feb. </a:t>
            </a:r>
            <a:r>
              <a:rPr lang="en-US" dirty="0"/>
              <a:t>1</a:t>
            </a:r>
            <a:r>
              <a:rPr lang="en-US" dirty="0" smtClean="0"/>
              <a:t>, 2017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16EA7-B28E-42FA-ADD0-175ABD689DA2}" type="slidenum">
              <a:rPr lang="en-US" smtClean="0"/>
              <a:pPr/>
              <a:t>27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E. Pasqualucci, ISOTDAQ </a:t>
            </a:r>
            <a:r>
              <a:rPr lang="en-US" dirty="0" smtClean="0"/>
              <a:t>2017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35156"/>
            <a:ext cx="8229600" cy="1143000"/>
          </a:xfrm>
        </p:spPr>
        <p:txBody>
          <a:bodyPr/>
          <a:lstStyle/>
          <a:p>
            <a:r>
              <a:rPr lang="en-US" dirty="0" smtClean="0"/>
              <a:t>Some basic components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2725"/>
            <a:ext cx="8229600" cy="5034843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en-US" sz="2800" dirty="0" smtClean="0"/>
              <a:t>We introduced basic elements of IPC…</a:t>
            </a:r>
          </a:p>
          <a:p>
            <a:pPr lvl="1">
              <a:lnSpc>
                <a:spcPct val="90000"/>
              </a:lnSpc>
            </a:pPr>
            <a:r>
              <a:rPr lang="en-US" sz="2400" dirty="0" smtClean="0"/>
              <a:t>Signals and signal catching</a:t>
            </a:r>
          </a:p>
          <a:p>
            <a:pPr lvl="1">
              <a:lnSpc>
                <a:spcPct val="90000"/>
              </a:lnSpc>
            </a:pPr>
            <a:r>
              <a:rPr lang="en-US" sz="2400" dirty="0" smtClean="0"/>
              <a:t>Shared memories</a:t>
            </a:r>
          </a:p>
          <a:p>
            <a:pPr lvl="1">
              <a:lnSpc>
                <a:spcPct val="90000"/>
              </a:lnSpc>
            </a:pPr>
            <a:r>
              <a:rPr lang="en-US" sz="2400" dirty="0" smtClean="0"/>
              <a:t>Semaphores (or </a:t>
            </a:r>
            <a:r>
              <a:rPr lang="en-US" sz="2400" dirty="0" err="1" smtClean="0"/>
              <a:t>mutexes</a:t>
            </a:r>
            <a:r>
              <a:rPr lang="en-US" sz="2400" dirty="0" smtClean="0"/>
              <a:t>)</a:t>
            </a:r>
          </a:p>
          <a:p>
            <a:pPr lvl="1">
              <a:lnSpc>
                <a:spcPct val="90000"/>
              </a:lnSpc>
            </a:pPr>
            <a:r>
              <a:rPr lang="en-US" sz="2400" dirty="0" smtClean="0"/>
              <a:t>Message queues</a:t>
            </a:r>
          </a:p>
          <a:p>
            <a:pPr>
              <a:lnSpc>
                <a:spcPct val="90000"/>
              </a:lnSpc>
            </a:pPr>
            <a:r>
              <a:rPr lang="en-US" sz="2800" dirty="0" smtClean="0"/>
              <a:t>…and some standard DAQ concepts</a:t>
            </a:r>
          </a:p>
          <a:p>
            <a:pPr lvl="1">
              <a:lnSpc>
                <a:spcPct val="90000"/>
              </a:lnSpc>
            </a:pPr>
            <a:r>
              <a:rPr lang="en-US" sz="2400" dirty="0" smtClean="0"/>
              <a:t>Trigger management, busy, back-pressure</a:t>
            </a:r>
          </a:p>
          <a:p>
            <a:pPr lvl="1">
              <a:lnSpc>
                <a:spcPct val="90000"/>
              </a:lnSpc>
            </a:pPr>
            <a:r>
              <a:rPr lang="en-US" sz="2400" dirty="0" smtClean="0"/>
              <a:t>Synchronous </a:t>
            </a:r>
            <a:r>
              <a:rPr lang="en-US" sz="2400" dirty="0" err="1" smtClean="0"/>
              <a:t>vs</a:t>
            </a:r>
            <a:r>
              <a:rPr lang="en-US" sz="2400" dirty="0" smtClean="0"/>
              <a:t> asynchronous systems</a:t>
            </a:r>
          </a:p>
          <a:p>
            <a:pPr lvl="1">
              <a:lnSpc>
                <a:spcPct val="90000"/>
              </a:lnSpc>
            </a:pPr>
            <a:r>
              <a:rPr lang="en-US" sz="2400" dirty="0" smtClean="0"/>
              <a:t>Polling </a:t>
            </a:r>
            <a:r>
              <a:rPr lang="en-US" sz="2400" dirty="0" err="1" smtClean="0"/>
              <a:t>vs</a:t>
            </a:r>
            <a:r>
              <a:rPr lang="en-US" sz="2400" dirty="0" smtClean="0"/>
              <a:t> interrupts</a:t>
            </a:r>
          </a:p>
          <a:p>
            <a:pPr lvl="1">
              <a:lnSpc>
                <a:spcPct val="90000"/>
              </a:lnSpc>
            </a:pPr>
            <a:r>
              <a:rPr lang="en-US" sz="2400" dirty="0" smtClean="0"/>
              <a:t>Real time programming</a:t>
            </a:r>
          </a:p>
          <a:p>
            <a:pPr lvl="1">
              <a:lnSpc>
                <a:spcPct val="90000"/>
              </a:lnSpc>
            </a:pPr>
            <a:r>
              <a:rPr lang="en-US" sz="2400" dirty="0" smtClean="0"/>
              <a:t>Event framing</a:t>
            </a:r>
          </a:p>
          <a:p>
            <a:pPr lvl="1">
              <a:lnSpc>
                <a:spcPct val="90000"/>
              </a:lnSpc>
            </a:pPr>
            <a:r>
              <a:rPr lang="en-US" sz="2400" dirty="0" smtClean="0"/>
              <a:t>Memory management</a:t>
            </a:r>
          </a:p>
          <a:p>
            <a:pPr lvl="1">
              <a:lnSpc>
                <a:spcPct val="90000"/>
              </a:lnSpc>
            </a:pPr>
            <a:endParaRPr lang="en-US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Feb. </a:t>
            </a:r>
            <a:r>
              <a:rPr lang="en-US" dirty="0"/>
              <a:t>1</a:t>
            </a:r>
            <a:r>
              <a:rPr lang="en-US" dirty="0" smtClean="0"/>
              <a:t>, 2017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16EA7-B28E-42FA-ADD0-175ABD689DA2}" type="slidenum">
              <a:rPr lang="en-US" smtClean="0"/>
              <a:pPr/>
              <a:t>28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E. Pasqualucci, ISOTDAQ </a:t>
            </a:r>
            <a:r>
              <a:rPr lang="en-US" dirty="0" smtClean="0"/>
              <a:t>2017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50667" cy="1143000"/>
          </a:xfrm>
        </p:spPr>
        <p:txBody>
          <a:bodyPr/>
          <a:lstStyle/>
          <a:p>
            <a:r>
              <a:rPr lang="en-US" dirty="0" smtClean="0"/>
              <a:t>What will you find in the lab?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Theory at work…</a:t>
            </a:r>
          </a:p>
          <a:p>
            <a:r>
              <a:rPr lang="en-US" dirty="0" smtClean="0"/>
              <a:t>Exercise 4</a:t>
            </a:r>
          </a:p>
          <a:p>
            <a:pPr lvl="1"/>
            <a:r>
              <a:rPr lang="en-US" dirty="0" smtClean="0"/>
              <a:t>Simple DAQ with</a:t>
            </a:r>
          </a:p>
          <a:p>
            <a:pPr lvl="2"/>
            <a:r>
              <a:rPr lang="en-US" dirty="0" smtClean="0"/>
              <a:t>VME crate controller</a:t>
            </a:r>
          </a:p>
          <a:p>
            <a:pPr lvl="2"/>
            <a:r>
              <a:rPr lang="en-US" dirty="0" smtClean="0"/>
              <a:t>CORBO module</a:t>
            </a:r>
          </a:p>
          <a:p>
            <a:pPr lvl="3"/>
            <a:r>
              <a:rPr lang="en-US" dirty="0" smtClean="0"/>
              <a:t>Upon trigger reception</a:t>
            </a:r>
          </a:p>
          <a:p>
            <a:pPr lvl="4"/>
            <a:r>
              <a:rPr lang="en-US" dirty="0" smtClean="0"/>
              <a:t>Sets busy</a:t>
            </a:r>
          </a:p>
          <a:p>
            <a:pPr lvl="4"/>
            <a:r>
              <a:rPr lang="en-US" dirty="0" smtClean="0"/>
              <a:t>Sends a VME interrupt</a:t>
            </a:r>
          </a:p>
          <a:p>
            <a:pPr lvl="4"/>
            <a:r>
              <a:rPr lang="en-US" dirty="0" smtClean="0"/>
              <a:t>Latch the trigger in a register</a:t>
            </a:r>
          </a:p>
          <a:p>
            <a:pPr lvl="2"/>
            <a:r>
              <a:rPr lang="en-US" dirty="0" smtClean="0"/>
              <a:t>QDC</a:t>
            </a:r>
          </a:p>
          <a:p>
            <a:pPr lvl="2"/>
            <a:r>
              <a:rPr lang="en-US" dirty="0" smtClean="0"/>
              <a:t>TDC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6585" y="1613648"/>
            <a:ext cx="2565402" cy="4516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Feb. </a:t>
            </a:r>
            <a:r>
              <a:rPr lang="en-US" dirty="0" smtClean="0"/>
              <a:t>1, 2017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16EA7-B28E-42FA-ADD0-175ABD689DA2}" type="slidenum">
              <a:rPr lang="en-US" smtClean="0"/>
              <a:pPr/>
              <a:t>29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E. Pasqualucci, ISOTDAQ </a:t>
            </a:r>
            <a:r>
              <a:rPr lang="en-US" dirty="0" smtClean="0"/>
              <a:t>2017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Feb. </a:t>
            </a:r>
            <a:r>
              <a:rPr lang="en-US" dirty="0"/>
              <a:t>1</a:t>
            </a:r>
            <a:r>
              <a:rPr lang="en-US" dirty="0" smtClean="0"/>
              <a:t>, 2017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E. Pasqualucci, ISOTDAQ </a:t>
            </a:r>
            <a:r>
              <a:rPr lang="en-US" dirty="0" smtClean="0"/>
              <a:t>2017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16EA7-B28E-42FA-ADD0-175ABD689DA2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783675" y="986228"/>
            <a:ext cx="56556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… and you will see some cathedrals …</a:t>
            </a:r>
            <a:endParaRPr lang="en-US" sz="28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8232" y="2479992"/>
            <a:ext cx="3385368" cy="2207969"/>
          </a:xfrm>
          <a:prstGeom prst="rect">
            <a:avLst/>
          </a:prstGeom>
        </p:spPr>
      </p:pic>
      <p:pic>
        <p:nvPicPr>
          <p:cNvPr id="11" name="Picture 10" descr="venezia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3667" y="2155210"/>
            <a:ext cx="3327400" cy="40386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79420" y="4675513"/>
            <a:ext cx="2053769" cy="1096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29215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multi-crate system again…</a:t>
            </a:r>
            <a:endParaRPr lang="en-US" dirty="0"/>
          </a:p>
        </p:txBody>
      </p:sp>
      <p:grpSp>
        <p:nvGrpSpPr>
          <p:cNvPr id="25" name="Group 24"/>
          <p:cNvGrpSpPr/>
          <p:nvPr/>
        </p:nvGrpSpPr>
        <p:grpSpPr>
          <a:xfrm>
            <a:off x="914403" y="1461240"/>
            <a:ext cx="2259105" cy="1577796"/>
            <a:chOff x="4155141" y="2380125"/>
            <a:chExt cx="2460812" cy="1698820"/>
          </a:xfrm>
        </p:grpSpPr>
        <p:sp>
          <p:nvSpPr>
            <p:cNvPr id="5" name="Rectangle 4"/>
            <p:cNvSpPr/>
            <p:nvPr/>
          </p:nvSpPr>
          <p:spPr>
            <a:xfrm>
              <a:off x="4155142" y="2845013"/>
              <a:ext cx="2460811" cy="123119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2"/>
              </a:solidFill>
            </a:ln>
            <a:effectLst>
              <a:outerShdw blurRad="76200" dir="18900000" sy="23000" kx="-1200000" algn="b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 dirty="0">
                <a:latin typeface="Comic Sans MS" pitchFamily="66" charset="0"/>
              </a:endParaRPr>
            </a:p>
          </p:txBody>
        </p:sp>
        <p:sp>
          <p:nvSpPr>
            <p:cNvPr id="6" name="Rectangle 5"/>
            <p:cNvSpPr/>
            <p:nvPr/>
          </p:nvSpPr>
          <p:spPr>
            <a:xfrm>
              <a:off x="4155141" y="2853221"/>
              <a:ext cx="228155" cy="121477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 smtClean="0">
                  <a:latin typeface="Comic Sans MS" pitchFamily="66" charset="0"/>
                </a:rPr>
                <a:t>C</a:t>
              </a:r>
            </a:p>
            <a:p>
              <a:pPr algn="ctr"/>
              <a:r>
                <a:rPr lang="en-US" sz="1000" dirty="0" smtClean="0">
                  <a:latin typeface="Comic Sans MS" pitchFamily="66" charset="0"/>
                </a:rPr>
                <a:t>P</a:t>
              </a:r>
            </a:p>
            <a:p>
              <a:pPr algn="ctr"/>
              <a:r>
                <a:rPr lang="en-US" sz="1000" dirty="0" smtClean="0">
                  <a:latin typeface="Comic Sans MS" pitchFamily="66" charset="0"/>
                </a:rPr>
                <a:t>U</a:t>
              </a:r>
            </a:p>
          </p:txBody>
        </p:sp>
        <p:sp>
          <p:nvSpPr>
            <p:cNvPr id="7" name="Rectangle 6"/>
            <p:cNvSpPr/>
            <p:nvPr/>
          </p:nvSpPr>
          <p:spPr>
            <a:xfrm>
              <a:off x="5852714" y="2855957"/>
              <a:ext cx="187413" cy="1214778"/>
            </a:xfrm>
            <a:prstGeom prst="rect">
              <a:avLst/>
            </a:prstGeom>
            <a:solidFill>
              <a:srgbClr val="FFFF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 smtClean="0">
                  <a:solidFill>
                    <a:schemeClr val="tx1"/>
                  </a:solidFill>
                  <a:latin typeface="Comic Sans MS" pitchFamily="66" charset="0"/>
                </a:rPr>
                <a:t>A</a:t>
              </a:r>
            </a:p>
            <a:p>
              <a:pPr algn="ctr"/>
              <a:r>
                <a:rPr lang="en-US" sz="1000" dirty="0" smtClean="0">
                  <a:solidFill>
                    <a:schemeClr val="tx1"/>
                  </a:solidFill>
                  <a:latin typeface="Comic Sans MS" pitchFamily="66" charset="0"/>
                </a:rPr>
                <a:t>D</a:t>
              </a:r>
            </a:p>
            <a:p>
              <a:pPr algn="ctr"/>
              <a:r>
                <a:rPr lang="en-US" sz="1000" dirty="0" smtClean="0">
                  <a:solidFill>
                    <a:schemeClr val="tx1"/>
                  </a:solidFill>
                  <a:latin typeface="Comic Sans MS" pitchFamily="66" charset="0"/>
                </a:rPr>
                <a:t>C</a:t>
              </a:r>
              <a:endParaRPr lang="en-US" sz="1000" dirty="0">
                <a:solidFill>
                  <a:schemeClr val="tx1"/>
                </a:solidFill>
                <a:latin typeface="Comic Sans MS" pitchFamily="66" charset="0"/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>
              <a:off x="6042842" y="2858694"/>
              <a:ext cx="187413" cy="1214778"/>
            </a:xfrm>
            <a:prstGeom prst="rect">
              <a:avLst/>
            </a:prstGeom>
            <a:solidFill>
              <a:srgbClr val="FFFF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 smtClean="0">
                  <a:solidFill>
                    <a:schemeClr val="tx1"/>
                  </a:solidFill>
                  <a:latin typeface="Comic Sans MS" pitchFamily="66" charset="0"/>
                </a:rPr>
                <a:t>A</a:t>
              </a:r>
            </a:p>
            <a:p>
              <a:pPr algn="ctr"/>
              <a:r>
                <a:rPr lang="en-US" sz="1000" dirty="0" smtClean="0">
                  <a:solidFill>
                    <a:schemeClr val="tx1"/>
                  </a:solidFill>
                  <a:latin typeface="Comic Sans MS" pitchFamily="66" charset="0"/>
                </a:rPr>
                <a:t>D</a:t>
              </a:r>
            </a:p>
            <a:p>
              <a:pPr algn="ctr"/>
              <a:r>
                <a:rPr lang="en-US" sz="1000" dirty="0" smtClean="0">
                  <a:solidFill>
                    <a:schemeClr val="tx1"/>
                  </a:solidFill>
                  <a:latin typeface="Comic Sans MS" pitchFamily="66" charset="0"/>
                </a:rPr>
                <a:t>C</a:t>
              </a:r>
              <a:endParaRPr lang="en-US" sz="1000" dirty="0">
                <a:solidFill>
                  <a:schemeClr val="tx1"/>
                </a:solidFill>
                <a:latin typeface="Comic Sans MS" pitchFamily="66" charset="0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6232971" y="2861430"/>
              <a:ext cx="187413" cy="1214778"/>
            </a:xfrm>
            <a:prstGeom prst="rect">
              <a:avLst/>
            </a:prstGeom>
            <a:solidFill>
              <a:srgbClr val="FFFF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 smtClean="0">
                  <a:solidFill>
                    <a:schemeClr val="tx1"/>
                  </a:solidFill>
                  <a:latin typeface="Comic Sans MS" pitchFamily="66" charset="0"/>
                </a:rPr>
                <a:t>T</a:t>
              </a:r>
            </a:p>
            <a:p>
              <a:pPr algn="ctr"/>
              <a:r>
                <a:rPr lang="en-US" sz="1000" dirty="0" smtClean="0">
                  <a:solidFill>
                    <a:schemeClr val="tx1"/>
                  </a:solidFill>
                  <a:latin typeface="Comic Sans MS" pitchFamily="66" charset="0"/>
                </a:rPr>
                <a:t>D</a:t>
              </a:r>
            </a:p>
            <a:p>
              <a:pPr algn="ctr"/>
              <a:r>
                <a:rPr lang="en-US" sz="1000" dirty="0" smtClean="0">
                  <a:solidFill>
                    <a:schemeClr val="tx1"/>
                  </a:solidFill>
                  <a:latin typeface="Comic Sans MS" pitchFamily="66" charset="0"/>
                </a:rPr>
                <a:t>C</a:t>
              </a:r>
              <a:endParaRPr lang="en-US" sz="1000" dirty="0">
                <a:solidFill>
                  <a:schemeClr val="tx1"/>
                </a:solidFill>
                <a:latin typeface="Comic Sans MS" pitchFamily="66" charset="0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6423099" y="2864167"/>
              <a:ext cx="187413" cy="1214778"/>
            </a:xfrm>
            <a:prstGeom prst="rect">
              <a:avLst/>
            </a:prstGeom>
            <a:solidFill>
              <a:srgbClr val="FFFF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 smtClean="0">
                  <a:solidFill>
                    <a:schemeClr val="tx1"/>
                  </a:solidFill>
                  <a:latin typeface="Comic Sans MS" pitchFamily="66" charset="0"/>
                </a:rPr>
                <a:t>T</a:t>
              </a:r>
            </a:p>
            <a:p>
              <a:pPr algn="ctr"/>
              <a:r>
                <a:rPr lang="en-US" sz="1000" dirty="0" smtClean="0">
                  <a:solidFill>
                    <a:schemeClr val="tx1"/>
                  </a:solidFill>
                  <a:latin typeface="Comic Sans MS" pitchFamily="66" charset="0"/>
                </a:rPr>
                <a:t>D</a:t>
              </a:r>
            </a:p>
            <a:p>
              <a:pPr algn="ctr"/>
              <a:r>
                <a:rPr lang="en-US" sz="1000" dirty="0" smtClean="0">
                  <a:solidFill>
                    <a:schemeClr val="tx1"/>
                  </a:solidFill>
                  <a:latin typeface="Comic Sans MS" pitchFamily="66" charset="0"/>
                </a:rPr>
                <a:t>C</a:t>
              </a:r>
              <a:endParaRPr lang="en-US" sz="1000" dirty="0">
                <a:solidFill>
                  <a:schemeClr val="tx1"/>
                </a:solidFill>
                <a:latin typeface="Comic Sans MS" pitchFamily="66" charset="0"/>
              </a:endParaRPr>
            </a:p>
          </p:txBody>
        </p:sp>
        <p:cxnSp>
          <p:nvCxnSpPr>
            <p:cNvPr id="11" name="Straight Arrow Connector 10"/>
            <p:cNvCxnSpPr/>
            <p:nvPr/>
          </p:nvCxnSpPr>
          <p:spPr>
            <a:xfrm>
              <a:off x="4383296" y="3206165"/>
              <a:ext cx="1469418" cy="273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/>
            <p:cNvCxnSpPr/>
            <p:nvPr/>
          </p:nvCxnSpPr>
          <p:spPr>
            <a:xfrm>
              <a:off x="4386012" y="3717793"/>
              <a:ext cx="1469418" cy="2736"/>
            </a:xfrm>
            <a:prstGeom prst="straightConnector1">
              <a:avLst/>
            </a:prstGeom>
            <a:ln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Rectangle 12"/>
            <p:cNvSpPr/>
            <p:nvPr/>
          </p:nvSpPr>
          <p:spPr>
            <a:xfrm>
              <a:off x="5428198" y="2864165"/>
              <a:ext cx="187413" cy="1214778"/>
            </a:xfrm>
            <a:prstGeom prst="rect">
              <a:avLst/>
            </a:prstGeom>
            <a:solidFill>
              <a:srgbClr val="00B05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 smtClean="0">
                  <a:latin typeface="Comic Sans MS" pitchFamily="66" charset="0"/>
                </a:rPr>
                <a:t>Trigger</a:t>
              </a:r>
              <a:endParaRPr lang="en-US" sz="1000" dirty="0">
                <a:latin typeface="Comic Sans MS" pitchFamily="66" charset="0"/>
              </a:endParaRPr>
            </a:p>
          </p:txBody>
        </p:sp>
        <p:cxnSp>
          <p:nvCxnSpPr>
            <p:cNvPr id="14" name="Straight Arrow Connector 13"/>
            <p:cNvCxnSpPr>
              <a:stCxn id="13" idx="1"/>
              <a:endCxn id="6" idx="3"/>
            </p:cNvCxnSpPr>
            <p:nvPr/>
          </p:nvCxnSpPr>
          <p:spPr>
            <a:xfrm rot="10800000">
              <a:off x="4383296" y="3460610"/>
              <a:ext cx="1044902" cy="1094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/>
            <p:cNvSpPr txBox="1"/>
            <p:nvPr/>
          </p:nvSpPr>
          <p:spPr>
            <a:xfrm>
              <a:off x="4332759" y="2971101"/>
              <a:ext cx="98937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Comic Sans MS" pitchFamily="66" charset="0"/>
                </a:rPr>
                <a:t>Configuration</a:t>
              </a:r>
              <a:endParaRPr lang="en-US" sz="1000" dirty="0">
                <a:latin typeface="Comic Sans MS" pitchFamily="66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4332759" y="3233756"/>
              <a:ext cx="63350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Comic Sans MS" pitchFamily="66" charset="0"/>
                </a:rPr>
                <a:t>Trigger</a:t>
              </a:r>
              <a:endParaRPr lang="en-US" sz="1000" dirty="0">
                <a:latin typeface="Comic Sans MS" pitchFamily="66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4332758" y="3496411"/>
              <a:ext cx="671979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Comic Sans MS" pitchFamily="66" charset="0"/>
                </a:rPr>
                <a:t>Readout</a:t>
              </a:r>
              <a:endParaRPr lang="en-US" sz="1000" dirty="0">
                <a:latin typeface="Comic Sans MS" pitchFamily="66" charset="0"/>
              </a:endParaRPr>
            </a:p>
          </p:txBody>
        </p:sp>
        <p:cxnSp>
          <p:nvCxnSpPr>
            <p:cNvPr id="18" name="Straight Arrow Connector 17"/>
            <p:cNvCxnSpPr/>
            <p:nvPr/>
          </p:nvCxnSpPr>
          <p:spPr>
            <a:xfrm rot="5400000">
              <a:off x="5387896" y="2726001"/>
              <a:ext cx="254447" cy="962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/>
            <p:cNvCxnSpPr/>
            <p:nvPr/>
          </p:nvCxnSpPr>
          <p:spPr>
            <a:xfrm rot="5400000">
              <a:off x="5806980" y="2728737"/>
              <a:ext cx="254447" cy="962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/>
            <p:nvPr/>
          </p:nvCxnSpPr>
          <p:spPr>
            <a:xfrm rot="5400000">
              <a:off x="6005257" y="2723266"/>
              <a:ext cx="254447" cy="962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/>
            <p:cNvCxnSpPr/>
            <p:nvPr/>
          </p:nvCxnSpPr>
          <p:spPr>
            <a:xfrm rot="5400000">
              <a:off x="6203533" y="2726002"/>
              <a:ext cx="254447" cy="962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/>
            <p:cNvCxnSpPr/>
            <p:nvPr/>
          </p:nvCxnSpPr>
          <p:spPr>
            <a:xfrm rot="5400000">
              <a:off x="6393662" y="2728738"/>
              <a:ext cx="254447" cy="962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22"/>
            <p:cNvSpPr txBox="1"/>
            <p:nvPr/>
          </p:nvSpPr>
          <p:spPr>
            <a:xfrm>
              <a:off x="5165942" y="2380129"/>
              <a:ext cx="63350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Comic Sans MS" pitchFamily="66" charset="0"/>
                </a:rPr>
                <a:t>Trigger</a:t>
              </a:r>
              <a:endParaRPr lang="en-US" sz="1000" dirty="0">
                <a:latin typeface="Comic Sans MS" pitchFamily="66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5755339" y="2380125"/>
              <a:ext cx="83067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Comic Sans MS" pitchFamily="66" charset="0"/>
                </a:rPr>
                <a:t>Detector 1</a:t>
              </a:r>
              <a:endParaRPr lang="en-US" sz="1000" dirty="0">
                <a:latin typeface="Comic Sans MS" pitchFamily="66" charset="0"/>
              </a:endParaRPr>
            </a:p>
          </p:txBody>
        </p:sp>
      </p:grpSp>
      <p:pic>
        <p:nvPicPr>
          <p:cNvPr id="26" name="Picture 233" descr="switch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56647" y="3859308"/>
            <a:ext cx="2380781" cy="3120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7" name="Group 26"/>
          <p:cNvGrpSpPr/>
          <p:nvPr/>
        </p:nvGrpSpPr>
        <p:grpSpPr>
          <a:xfrm>
            <a:off x="4589917" y="1465723"/>
            <a:ext cx="2344596" cy="1577796"/>
            <a:chOff x="4155141" y="2380125"/>
            <a:chExt cx="2553936" cy="1698820"/>
          </a:xfrm>
        </p:grpSpPr>
        <p:sp>
          <p:nvSpPr>
            <p:cNvPr id="28" name="Rectangle 27"/>
            <p:cNvSpPr/>
            <p:nvPr/>
          </p:nvSpPr>
          <p:spPr>
            <a:xfrm>
              <a:off x="4155142" y="2845013"/>
              <a:ext cx="2460811" cy="123119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2"/>
              </a:solidFill>
            </a:ln>
            <a:effectLst>
              <a:outerShdw blurRad="76200" dir="18900000" sy="23000" kx="-1200000" algn="b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 dirty="0">
                <a:latin typeface="Comic Sans MS" pitchFamily="66" charset="0"/>
              </a:endParaRP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4155141" y="2853221"/>
              <a:ext cx="228155" cy="121477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 smtClean="0">
                  <a:latin typeface="Comic Sans MS" pitchFamily="66" charset="0"/>
                </a:rPr>
                <a:t>C</a:t>
              </a:r>
            </a:p>
            <a:p>
              <a:pPr algn="ctr"/>
              <a:r>
                <a:rPr lang="en-US" sz="1000" dirty="0" smtClean="0">
                  <a:latin typeface="Comic Sans MS" pitchFamily="66" charset="0"/>
                </a:rPr>
                <a:t>P</a:t>
              </a:r>
            </a:p>
            <a:p>
              <a:pPr algn="ctr"/>
              <a:r>
                <a:rPr lang="en-US" sz="1000" dirty="0" smtClean="0">
                  <a:latin typeface="Comic Sans MS" pitchFamily="66" charset="0"/>
                </a:rPr>
                <a:t>U</a:t>
              </a: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5852714" y="2855957"/>
              <a:ext cx="187413" cy="1214778"/>
            </a:xfrm>
            <a:prstGeom prst="rect">
              <a:avLst/>
            </a:prstGeom>
            <a:solidFill>
              <a:srgbClr val="FFFF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 smtClean="0">
                  <a:solidFill>
                    <a:schemeClr val="tx1"/>
                  </a:solidFill>
                  <a:latin typeface="Comic Sans MS" pitchFamily="66" charset="0"/>
                </a:rPr>
                <a:t>A</a:t>
              </a:r>
            </a:p>
            <a:p>
              <a:pPr algn="ctr"/>
              <a:r>
                <a:rPr lang="en-US" sz="1000" dirty="0" smtClean="0">
                  <a:solidFill>
                    <a:schemeClr val="tx1"/>
                  </a:solidFill>
                  <a:latin typeface="Comic Sans MS" pitchFamily="66" charset="0"/>
                </a:rPr>
                <a:t>D</a:t>
              </a:r>
            </a:p>
            <a:p>
              <a:pPr algn="ctr"/>
              <a:r>
                <a:rPr lang="en-US" sz="1000" dirty="0" smtClean="0">
                  <a:solidFill>
                    <a:schemeClr val="tx1"/>
                  </a:solidFill>
                  <a:latin typeface="Comic Sans MS" pitchFamily="66" charset="0"/>
                </a:rPr>
                <a:t>C</a:t>
              </a:r>
              <a:endParaRPr lang="en-US" sz="1000" dirty="0">
                <a:solidFill>
                  <a:schemeClr val="tx1"/>
                </a:solidFill>
                <a:latin typeface="Comic Sans MS" pitchFamily="66" charset="0"/>
              </a:endParaRPr>
            </a:p>
          </p:txBody>
        </p:sp>
        <p:sp>
          <p:nvSpPr>
            <p:cNvPr id="31" name="Rectangle 30"/>
            <p:cNvSpPr/>
            <p:nvPr/>
          </p:nvSpPr>
          <p:spPr>
            <a:xfrm>
              <a:off x="6042842" y="2858694"/>
              <a:ext cx="187413" cy="1214778"/>
            </a:xfrm>
            <a:prstGeom prst="rect">
              <a:avLst/>
            </a:prstGeom>
            <a:solidFill>
              <a:srgbClr val="FFFF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 smtClean="0">
                  <a:solidFill>
                    <a:schemeClr val="tx1"/>
                  </a:solidFill>
                  <a:latin typeface="Comic Sans MS" pitchFamily="66" charset="0"/>
                </a:rPr>
                <a:t>A</a:t>
              </a:r>
            </a:p>
            <a:p>
              <a:pPr algn="ctr"/>
              <a:r>
                <a:rPr lang="en-US" sz="1000" dirty="0" smtClean="0">
                  <a:solidFill>
                    <a:schemeClr val="tx1"/>
                  </a:solidFill>
                  <a:latin typeface="Comic Sans MS" pitchFamily="66" charset="0"/>
                </a:rPr>
                <a:t>D</a:t>
              </a:r>
            </a:p>
            <a:p>
              <a:pPr algn="ctr"/>
              <a:r>
                <a:rPr lang="en-US" sz="1000" dirty="0" smtClean="0">
                  <a:solidFill>
                    <a:schemeClr val="tx1"/>
                  </a:solidFill>
                  <a:latin typeface="Comic Sans MS" pitchFamily="66" charset="0"/>
                </a:rPr>
                <a:t>C</a:t>
              </a:r>
              <a:endParaRPr lang="en-US" sz="1000" dirty="0">
                <a:solidFill>
                  <a:schemeClr val="tx1"/>
                </a:solidFill>
                <a:latin typeface="Comic Sans MS" pitchFamily="66" charset="0"/>
              </a:endParaRPr>
            </a:p>
          </p:txBody>
        </p:sp>
        <p:sp>
          <p:nvSpPr>
            <p:cNvPr id="32" name="Rectangle 31"/>
            <p:cNvSpPr/>
            <p:nvPr/>
          </p:nvSpPr>
          <p:spPr>
            <a:xfrm>
              <a:off x="6232971" y="2861430"/>
              <a:ext cx="187413" cy="1214778"/>
            </a:xfrm>
            <a:prstGeom prst="rect">
              <a:avLst/>
            </a:prstGeom>
            <a:solidFill>
              <a:srgbClr val="FFFF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 smtClean="0">
                  <a:solidFill>
                    <a:schemeClr val="tx1"/>
                  </a:solidFill>
                  <a:latin typeface="Comic Sans MS" pitchFamily="66" charset="0"/>
                </a:rPr>
                <a:t>T</a:t>
              </a:r>
            </a:p>
            <a:p>
              <a:pPr algn="ctr"/>
              <a:r>
                <a:rPr lang="en-US" sz="1000" dirty="0" smtClean="0">
                  <a:solidFill>
                    <a:schemeClr val="tx1"/>
                  </a:solidFill>
                  <a:latin typeface="Comic Sans MS" pitchFamily="66" charset="0"/>
                </a:rPr>
                <a:t>D</a:t>
              </a:r>
            </a:p>
            <a:p>
              <a:pPr algn="ctr"/>
              <a:r>
                <a:rPr lang="en-US" sz="1000" dirty="0" smtClean="0">
                  <a:solidFill>
                    <a:schemeClr val="tx1"/>
                  </a:solidFill>
                  <a:latin typeface="Comic Sans MS" pitchFamily="66" charset="0"/>
                </a:rPr>
                <a:t>C</a:t>
              </a:r>
              <a:endParaRPr lang="en-US" sz="1000" dirty="0">
                <a:solidFill>
                  <a:schemeClr val="tx1"/>
                </a:solidFill>
                <a:latin typeface="Comic Sans MS" pitchFamily="66" charset="0"/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6423099" y="2864167"/>
              <a:ext cx="187413" cy="1214778"/>
            </a:xfrm>
            <a:prstGeom prst="rect">
              <a:avLst/>
            </a:prstGeom>
            <a:solidFill>
              <a:srgbClr val="FFFF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 smtClean="0">
                  <a:solidFill>
                    <a:schemeClr val="tx1"/>
                  </a:solidFill>
                  <a:latin typeface="Comic Sans MS" pitchFamily="66" charset="0"/>
                </a:rPr>
                <a:t>T</a:t>
              </a:r>
            </a:p>
            <a:p>
              <a:pPr algn="ctr"/>
              <a:r>
                <a:rPr lang="en-US" sz="1000" dirty="0" smtClean="0">
                  <a:solidFill>
                    <a:schemeClr val="tx1"/>
                  </a:solidFill>
                  <a:latin typeface="Comic Sans MS" pitchFamily="66" charset="0"/>
                </a:rPr>
                <a:t>D</a:t>
              </a:r>
            </a:p>
            <a:p>
              <a:pPr algn="ctr"/>
              <a:r>
                <a:rPr lang="en-US" sz="1000" dirty="0" smtClean="0">
                  <a:solidFill>
                    <a:schemeClr val="tx1"/>
                  </a:solidFill>
                  <a:latin typeface="Comic Sans MS" pitchFamily="66" charset="0"/>
                </a:rPr>
                <a:t>C</a:t>
              </a:r>
              <a:endParaRPr lang="en-US" sz="1000" dirty="0">
                <a:solidFill>
                  <a:schemeClr val="tx1"/>
                </a:solidFill>
                <a:latin typeface="Comic Sans MS" pitchFamily="66" charset="0"/>
              </a:endParaRPr>
            </a:p>
          </p:txBody>
        </p:sp>
        <p:cxnSp>
          <p:nvCxnSpPr>
            <p:cNvPr id="34" name="Straight Arrow Connector 33"/>
            <p:cNvCxnSpPr/>
            <p:nvPr/>
          </p:nvCxnSpPr>
          <p:spPr>
            <a:xfrm>
              <a:off x="4383296" y="3206165"/>
              <a:ext cx="1469418" cy="273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Arrow Connector 34"/>
            <p:cNvCxnSpPr/>
            <p:nvPr/>
          </p:nvCxnSpPr>
          <p:spPr>
            <a:xfrm>
              <a:off x="4386012" y="3717793"/>
              <a:ext cx="1469418" cy="2736"/>
            </a:xfrm>
            <a:prstGeom prst="straightConnector1">
              <a:avLst/>
            </a:prstGeom>
            <a:ln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Rectangle 35"/>
            <p:cNvSpPr/>
            <p:nvPr/>
          </p:nvSpPr>
          <p:spPr>
            <a:xfrm>
              <a:off x="5428198" y="2864165"/>
              <a:ext cx="187413" cy="1214778"/>
            </a:xfrm>
            <a:prstGeom prst="rect">
              <a:avLst/>
            </a:prstGeom>
            <a:solidFill>
              <a:srgbClr val="00B05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 smtClean="0">
                  <a:latin typeface="Comic Sans MS" pitchFamily="66" charset="0"/>
                </a:rPr>
                <a:t>Trigger</a:t>
              </a:r>
              <a:endParaRPr lang="en-US" sz="1000" dirty="0">
                <a:latin typeface="Comic Sans MS" pitchFamily="66" charset="0"/>
              </a:endParaRPr>
            </a:p>
          </p:txBody>
        </p:sp>
        <p:cxnSp>
          <p:nvCxnSpPr>
            <p:cNvPr id="37" name="Straight Arrow Connector 36"/>
            <p:cNvCxnSpPr>
              <a:stCxn id="36" idx="1"/>
              <a:endCxn id="29" idx="3"/>
            </p:cNvCxnSpPr>
            <p:nvPr/>
          </p:nvCxnSpPr>
          <p:spPr>
            <a:xfrm rot="10800000">
              <a:off x="4383296" y="3460610"/>
              <a:ext cx="1044902" cy="1094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TextBox 37"/>
            <p:cNvSpPr txBox="1"/>
            <p:nvPr/>
          </p:nvSpPr>
          <p:spPr>
            <a:xfrm>
              <a:off x="4332759" y="2971101"/>
              <a:ext cx="98937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Comic Sans MS" pitchFamily="66" charset="0"/>
                </a:rPr>
                <a:t>Configuration</a:t>
              </a:r>
              <a:endParaRPr lang="en-US" sz="1000" dirty="0">
                <a:latin typeface="Comic Sans MS" pitchFamily="66" charset="0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4332759" y="3233756"/>
              <a:ext cx="63350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Comic Sans MS" pitchFamily="66" charset="0"/>
                </a:rPr>
                <a:t>Trigger</a:t>
              </a:r>
              <a:endParaRPr lang="en-US" sz="1000" dirty="0">
                <a:latin typeface="Comic Sans MS" pitchFamily="66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4332758" y="3496411"/>
              <a:ext cx="671979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Comic Sans MS" pitchFamily="66" charset="0"/>
                </a:rPr>
                <a:t>Readout</a:t>
              </a:r>
              <a:endParaRPr lang="en-US" sz="1000" dirty="0">
                <a:latin typeface="Comic Sans MS" pitchFamily="66" charset="0"/>
              </a:endParaRPr>
            </a:p>
          </p:txBody>
        </p:sp>
        <p:cxnSp>
          <p:nvCxnSpPr>
            <p:cNvPr id="41" name="Straight Arrow Connector 40"/>
            <p:cNvCxnSpPr/>
            <p:nvPr/>
          </p:nvCxnSpPr>
          <p:spPr>
            <a:xfrm rot="5400000">
              <a:off x="5387896" y="2726001"/>
              <a:ext cx="254447" cy="962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Arrow Connector 41"/>
            <p:cNvCxnSpPr/>
            <p:nvPr/>
          </p:nvCxnSpPr>
          <p:spPr>
            <a:xfrm rot="5400000">
              <a:off x="5806980" y="2728737"/>
              <a:ext cx="254447" cy="962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Arrow Connector 42"/>
            <p:cNvCxnSpPr/>
            <p:nvPr/>
          </p:nvCxnSpPr>
          <p:spPr>
            <a:xfrm rot="5400000">
              <a:off x="6005257" y="2723266"/>
              <a:ext cx="254447" cy="962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Arrow Connector 43"/>
            <p:cNvCxnSpPr/>
            <p:nvPr/>
          </p:nvCxnSpPr>
          <p:spPr>
            <a:xfrm rot="5400000">
              <a:off x="6203533" y="2726002"/>
              <a:ext cx="254447" cy="962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Arrow Connector 44"/>
            <p:cNvCxnSpPr/>
            <p:nvPr/>
          </p:nvCxnSpPr>
          <p:spPr>
            <a:xfrm rot="5400000">
              <a:off x="6393662" y="2728738"/>
              <a:ext cx="254447" cy="962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TextBox 45"/>
            <p:cNvSpPr txBox="1"/>
            <p:nvPr/>
          </p:nvSpPr>
          <p:spPr>
            <a:xfrm>
              <a:off x="5165942" y="2380129"/>
              <a:ext cx="63350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Comic Sans MS" pitchFamily="66" charset="0"/>
                </a:rPr>
                <a:t>Trigger</a:t>
              </a:r>
              <a:endParaRPr lang="en-US" sz="1000" dirty="0">
                <a:latin typeface="Comic Sans MS" pitchFamily="66" charset="0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5755340" y="2380125"/>
              <a:ext cx="953737" cy="2651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Comic Sans MS" pitchFamily="66" charset="0"/>
                </a:rPr>
                <a:t>Detector N</a:t>
              </a:r>
              <a:endParaRPr lang="en-US" sz="1000" dirty="0">
                <a:latin typeface="Comic Sans MS" pitchFamily="66" charset="0"/>
              </a:endParaRPr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1129370" y="4924431"/>
            <a:ext cx="1647824" cy="1025519"/>
            <a:chOff x="1774826" y="4924431"/>
            <a:chExt cx="1647824" cy="1025519"/>
          </a:xfrm>
        </p:grpSpPr>
        <p:grpSp>
          <p:nvGrpSpPr>
            <p:cNvPr id="49" name="Group 263"/>
            <p:cNvGrpSpPr>
              <a:grpSpLocks/>
            </p:cNvGrpSpPr>
            <p:nvPr/>
          </p:nvGrpSpPr>
          <p:grpSpPr bwMode="auto">
            <a:xfrm>
              <a:off x="1774826" y="4924431"/>
              <a:ext cx="1089027" cy="914401"/>
              <a:chOff x="176" y="1870"/>
              <a:chExt cx="686" cy="576"/>
            </a:xfrm>
          </p:grpSpPr>
          <p:sp>
            <p:nvSpPr>
              <p:cNvPr id="52" name="Text Box 264"/>
              <p:cNvSpPr txBox="1">
                <a:spLocks noChangeArrowheads="1"/>
              </p:cNvSpPr>
              <p:nvPr/>
            </p:nvSpPr>
            <p:spPr bwMode="auto">
              <a:xfrm>
                <a:off x="176" y="2039"/>
                <a:ext cx="261" cy="34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r>
                  <a:rPr lang="fr-FR" sz="1000" dirty="0" smtClean="0">
                    <a:latin typeface="Verdana" pitchFamily="34" charset="0"/>
                  </a:rPr>
                  <a:t> E</a:t>
                </a:r>
                <a:endParaRPr lang="fr-FR" sz="1000" dirty="0">
                  <a:latin typeface="Verdana" pitchFamily="34" charset="0"/>
                </a:endParaRPr>
              </a:p>
              <a:p>
                <a:r>
                  <a:rPr lang="fr-FR" sz="1000" dirty="0" smtClean="0">
                    <a:latin typeface="Verdana" pitchFamily="34" charset="0"/>
                  </a:rPr>
                  <a:t> B</a:t>
                </a:r>
              </a:p>
              <a:p>
                <a:r>
                  <a:rPr lang="fr-FR" sz="1000" dirty="0" smtClean="0">
                    <a:latin typeface="Verdana" pitchFamily="34" charset="0"/>
                  </a:rPr>
                  <a:t>(1)</a:t>
                </a:r>
                <a:endParaRPr lang="fr-FR" sz="1000" dirty="0">
                  <a:latin typeface="Verdana" pitchFamily="34" charset="0"/>
                </a:endParaRPr>
              </a:p>
            </p:txBody>
          </p:sp>
          <p:grpSp>
            <p:nvGrpSpPr>
              <p:cNvPr id="53" name="Group 265"/>
              <p:cNvGrpSpPr>
                <a:grpSpLocks/>
              </p:cNvGrpSpPr>
              <p:nvPr/>
            </p:nvGrpSpPr>
            <p:grpSpPr bwMode="auto">
              <a:xfrm>
                <a:off x="388" y="1870"/>
                <a:ext cx="474" cy="576"/>
                <a:chOff x="398" y="3224"/>
                <a:chExt cx="474" cy="576"/>
              </a:xfrm>
            </p:grpSpPr>
            <p:pic>
              <p:nvPicPr>
                <p:cNvPr id="54" name="Picture 266" descr="PC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398" y="3345"/>
                  <a:ext cx="275" cy="455"/>
                </a:xfrm>
                <a:prstGeom prst="rect">
                  <a:avLst/>
                </a:prstGeom>
                <a:noFill/>
                <a:effectLst>
                  <a:outerShdw dist="393700" dir="19859993" algn="ctr" rotWithShape="0">
                    <a:schemeClr val="bg2">
                      <a:alpha val="53000"/>
                    </a:schemeClr>
                  </a:outerShdw>
                </a:effectLst>
              </p:spPr>
            </p:pic>
            <p:sp>
              <p:nvSpPr>
                <p:cNvPr id="55" name="Line 267"/>
                <p:cNvSpPr>
                  <a:spLocks noChangeShapeType="1"/>
                </p:cNvSpPr>
                <p:nvPr/>
              </p:nvSpPr>
              <p:spPr bwMode="auto">
                <a:xfrm flipV="1">
                  <a:off x="678" y="3466"/>
                  <a:ext cx="194" cy="121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56" name="Line 268"/>
                <p:cNvSpPr>
                  <a:spLocks noChangeShapeType="1"/>
                </p:cNvSpPr>
                <p:nvPr/>
              </p:nvSpPr>
              <p:spPr bwMode="auto">
                <a:xfrm flipH="1">
                  <a:off x="678" y="3466"/>
                  <a:ext cx="19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57" name="Line 269"/>
                <p:cNvSpPr>
                  <a:spLocks noChangeShapeType="1"/>
                </p:cNvSpPr>
                <p:nvPr/>
              </p:nvSpPr>
              <p:spPr bwMode="auto">
                <a:xfrm flipV="1">
                  <a:off x="678" y="3224"/>
                  <a:ext cx="194" cy="121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58" name="Line 270"/>
                <p:cNvSpPr>
                  <a:spLocks noChangeShapeType="1"/>
                </p:cNvSpPr>
                <p:nvPr/>
              </p:nvSpPr>
              <p:spPr bwMode="auto">
                <a:xfrm flipV="1">
                  <a:off x="412" y="3224"/>
                  <a:ext cx="194" cy="121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59" name="Line 271"/>
                <p:cNvSpPr>
                  <a:spLocks noChangeShapeType="1"/>
                </p:cNvSpPr>
                <p:nvPr/>
              </p:nvSpPr>
              <p:spPr bwMode="auto">
                <a:xfrm flipV="1">
                  <a:off x="678" y="3660"/>
                  <a:ext cx="194" cy="121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60" name="Line 272"/>
                <p:cNvSpPr>
                  <a:spLocks noChangeShapeType="1"/>
                </p:cNvSpPr>
                <p:nvPr/>
              </p:nvSpPr>
              <p:spPr bwMode="auto">
                <a:xfrm>
                  <a:off x="606" y="3224"/>
                  <a:ext cx="266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61" name="Line 273"/>
                <p:cNvSpPr>
                  <a:spLocks noChangeShapeType="1"/>
                </p:cNvSpPr>
                <p:nvPr/>
              </p:nvSpPr>
              <p:spPr bwMode="auto">
                <a:xfrm>
                  <a:off x="872" y="3224"/>
                  <a:ext cx="0" cy="43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</p:grpSp>
        <p:sp>
          <p:nvSpPr>
            <p:cNvPr id="50" name="AutoShape 276"/>
            <p:cNvSpPr>
              <a:spLocks noChangeArrowheads="1"/>
            </p:cNvSpPr>
            <p:nvPr/>
          </p:nvSpPr>
          <p:spPr bwMode="auto">
            <a:xfrm>
              <a:off x="3041650" y="5721350"/>
              <a:ext cx="381000" cy="228600"/>
            </a:xfrm>
            <a:prstGeom prst="can">
              <a:avLst>
                <a:gd name="adj" fmla="val 25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51" name="Line 277"/>
            <p:cNvSpPr>
              <a:spLocks noChangeShapeType="1"/>
            </p:cNvSpPr>
            <p:nvPr/>
          </p:nvSpPr>
          <p:spPr bwMode="auto">
            <a:xfrm>
              <a:off x="2730500" y="5708650"/>
              <a:ext cx="304800" cy="1270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 dirty="0"/>
            </a:p>
          </p:txBody>
        </p:sp>
      </p:grpSp>
      <p:grpSp>
        <p:nvGrpSpPr>
          <p:cNvPr id="62" name="Group 61"/>
          <p:cNvGrpSpPr/>
          <p:nvPr/>
        </p:nvGrpSpPr>
        <p:grpSpPr>
          <a:xfrm>
            <a:off x="3670386" y="4915468"/>
            <a:ext cx="1706562" cy="1025518"/>
            <a:chOff x="1716088" y="4924432"/>
            <a:chExt cx="1706562" cy="1025518"/>
          </a:xfrm>
        </p:grpSpPr>
        <p:grpSp>
          <p:nvGrpSpPr>
            <p:cNvPr id="63" name="Group 263"/>
            <p:cNvGrpSpPr>
              <a:grpSpLocks/>
            </p:cNvGrpSpPr>
            <p:nvPr/>
          </p:nvGrpSpPr>
          <p:grpSpPr bwMode="auto">
            <a:xfrm>
              <a:off x="1716088" y="4924432"/>
              <a:ext cx="1147765" cy="914401"/>
              <a:chOff x="139" y="1870"/>
              <a:chExt cx="723" cy="576"/>
            </a:xfrm>
          </p:grpSpPr>
          <p:sp>
            <p:nvSpPr>
              <p:cNvPr id="66" name="Text Box 264"/>
              <p:cNvSpPr txBox="1">
                <a:spLocks noChangeArrowheads="1"/>
              </p:cNvSpPr>
              <p:nvPr/>
            </p:nvSpPr>
            <p:spPr bwMode="auto">
              <a:xfrm>
                <a:off x="139" y="2039"/>
                <a:ext cx="298" cy="34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r>
                  <a:rPr lang="fr-FR" sz="1000" dirty="0" smtClean="0">
                    <a:latin typeface="Verdana" pitchFamily="34" charset="0"/>
                  </a:rPr>
                  <a:t> E</a:t>
                </a:r>
                <a:endParaRPr lang="fr-FR" sz="1000" dirty="0">
                  <a:latin typeface="Verdana" pitchFamily="34" charset="0"/>
                </a:endParaRPr>
              </a:p>
              <a:p>
                <a:r>
                  <a:rPr lang="fr-FR" sz="1000" dirty="0" smtClean="0">
                    <a:latin typeface="Verdana" pitchFamily="34" charset="0"/>
                  </a:rPr>
                  <a:t> B</a:t>
                </a:r>
              </a:p>
              <a:p>
                <a:r>
                  <a:rPr lang="fr-FR" sz="1000" dirty="0" smtClean="0">
                    <a:latin typeface="Verdana" pitchFamily="34" charset="0"/>
                  </a:rPr>
                  <a:t>(M)</a:t>
                </a:r>
                <a:endParaRPr lang="fr-FR" sz="1000" dirty="0">
                  <a:latin typeface="Verdana" pitchFamily="34" charset="0"/>
                </a:endParaRPr>
              </a:p>
            </p:txBody>
          </p:sp>
          <p:grpSp>
            <p:nvGrpSpPr>
              <p:cNvPr id="67" name="Group 265"/>
              <p:cNvGrpSpPr>
                <a:grpSpLocks/>
              </p:cNvGrpSpPr>
              <p:nvPr/>
            </p:nvGrpSpPr>
            <p:grpSpPr bwMode="auto">
              <a:xfrm>
                <a:off x="388" y="1870"/>
                <a:ext cx="474" cy="576"/>
                <a:chOff x="398" y="3224"/>
                <a:chExt cx="474" cy="576"/>
              </a:xfrm>
            </p:grpSpPr>
            <p:pic>
              <p:nvPicPr>
                <p:cNvPr id="68" name="Picture 266" descr="PC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398" y="3345"/>
                  <a:ext cx="275" cy="455"/>
                </a:xfrm>
                <a:prstGeom prst="rect">
                  <a:avLst/>
                </a:prstGeom>
                <a:noFill/>
                <a:effectLst>
                  <a:outerShdw dist="393700" dir="19859993" algn="ctr" rotWithShape="0">
                    <a:schemeClr val="bg2">
                      <a:alpha val="53000"/>
                    </a:schemeClr>
                  </a:outerShdw>
                </a:effectLst>
              </p:spPr>
            </p:pic>
            <p:sp>
              <p:nvSpPr>
                <p:cNvPr id="69" name="Line 267"/>
                <p:cNvSpPr>
                  <a:spLocks noChangeShapeType="1"/>
                </p:cNvSpPr>
                <p:nvPr/>
              </p:nvSpPr>
              <p:spPr bwMode="auto">
                <a:xfrm flipV="1">
                  <a:off x="678" y="3466"/>
                  <a:ext cx="194" cy="121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70" name="Line 268"/>
                <p:cNvSpPr>
                  <a:spLocks noChangeShapeType="1"/>
                </p:cNvSpPr>
                <p:nvPr/>
              </p:nvSpPr>
              <p:spPr bwMode="auto">
                <a:xfrm flipH="1">
                  <a:off x="678" y="3466"/>
                  <a:ext cx="19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71" name="Line 269"/>
                <p:cNvSpPr>
                  <a:spLocks noChangeShapeType="1"/>
                </p:cNvSpPr>
                <p:nvPr/>
              </p:nvSpPr>
              <p:spPr bwMode="auto">
                <a:xfrm flipV="1">
                  <a:off x="678" y="3224"/>
                  <a:ext cx="194" cy="121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72" name="Line 270"/>
                <p:cNvSpPr>
                  <a:spLocks noChangeShapeType="1"/>
                </p:cNvSpPr>
                <p:nvPr/>
              </p:nvSpPr>
              <p:spPr bwMode="auto">
                <a:xfrm flipV="1">
                  <a:off x="412" y="3224"/>
                  <a:ext cx="194" cy="121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73" name="Line 271"/>
                <p:cNvSpPr>
                  <a:spLocks noChangeShapeType="1"/>
                </p:cNvSpPr>
                <p:nvPr/>
              </p:nvSpPr>
              <p:spPr bwMode="auto">
                <a:xfrm flipV="1">
                  <a:off x="678" y="3660"/>
                  <a:ext cx="194" cy="121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74" name="Line 272"/>
                <p:cNvSpPr>
                  <a:spLocks noChangeShapeType="1"/>
                </p:cNvSpPr>
                <p:nvPr/>
              </p:nvSpPr>
              <p:spPr bwMode="auto">
                <a:xfrm>
                  <a:off x="606" y="3224"/>
                  <a:ext cx="266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75" name="Line 273"/>
                <p:cNvSpPr>
                  <a:spLocks noChangeShapeType="1"/>
                </p:cNvSpPr>
                <p:nvPr/>
              </p:nvSpPr>
              <p:spPr bwMode="auto">
                <a:xfrm>
                  <a:off x="872" y="3224"/>
                  <a:ext cx="0" cy="43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</p:grpSp>
        <p:sp>
          <p:nvSpPr>
            <p:cNvPr id="64" name="AutoShape 276"/>
            <p:cNvSpPr>
              <a:spLocks noChangeArrowheads="1"/>
            </p:cNvSpPr>
            <p:nvPr/>
          </p:nvSpPr>
          <p:spPr bwMode="auto">
            <a:xfrm>
              <a:off x="3041650" y="5721350"/>
              <a:ext cx="381000" cy="228600"/>
            </a:xfrm>
            <a:prstGeom prst="can">
              <a:avLst>
                <a:gd name="adj" fmla="val 25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65" name="Line 277"/>
            <p:cNvSpPr>
              <a:spLocks noChangeShapeType="1"/>
            </p:cNvSpPr>
            <p:nvPr/>
          </p:nvSpPr>
          <p:spPr bwMode="auto">
            <a:xfrm>
              <a:off x="2730500" y="5708650"/>
              <a:ext cx="304800" cy="1270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 dirty="0"/>
            </a:p>
          </p:txBody>
        </p:sp>
      </p:grpSp>
      <p:sp>
        <p:nvSpPr>
          <p:cNvPr id="76" name="TextBox 75"/>
          <p:cNvSpPr txBox="1"/>
          <p:nvPr/>
        </p:nvSpPr>
        <p:spPr>
          <a:xfrm>
            <a:off x="2810435" y="5082988"/>
            <a:ext cx="73930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latin typeface="Comic Sans MS" pitchFamily="66" charset="0"/>
              </a:rPr>
              <a:t>. . .</a:t>
            </a:r>
            <a:endParaRPr lang="en-US" sz="3200" dirty="0">
              <a:latin typeface="Comic Sans MS" pitchFamily="66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3527611" y="2088776"/>
            <a:ext cx="73930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latin typeface="Comic Sans MS" pitchFamily="66" charset="0"/>
              </a:rPr>
              <a:t>. . .</a:t>
            </a:r>
            <a:endParaRPr lang="en-US" sz="3200" dirty="0">
              <a:latin typeface="Comic Sans MS" pitchFamily="66" charset="0"/>
            </a:endParaRPr>
          </a:p>
        </p:txBody>
      </p:sp>
      <p:cxnSp>
        <p:nvCxnSpPr>
          <p:cNvPr id="79" name="Straight Connector 78"/>
          <p:cNvCxnSpPr>
            <a:stCxn id="6" idx="2"/>
          </p:cNvCxnSpPr>
          <p:nvPr/>
        </p:nvCxnSpPr>
        <p:spPr>
          <a:xfrm rot="16200000" flipH="1">
            <a:off x="1681100" y="2366899"/>
            <a:ext cx="843883" cy="216782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/>
          <p:cNvCxnSpPr>
            <a:stCxn id="29" idx="2"/>
          </p:cNvCxnSpPr>
          <p:nvPr/>
        </p:nvCxnSpPr>
        <p:spPr>
          <a:xfrm rot="5400000">
            <a:off x="4206105" y="3398454"/>
            <a:ext cx="853641" cy="1234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/>
          <p:cNvCxnSpPr/>
          <p:nvPr/>
        </p:nvCxnSpPr>
        <p:spPr>
          <a:xfrm rot="10800000" flipV="1">
            <a:off x="1990166" y="4168588"/>
            <a:ext cx="1237129" cy="739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/>
          <p:cNvCxnSpPr/>
          <p:nvPr/>
        </p:nvCxnSpPr>
        <p:spPr>
          <a:xfrm rot="5400000">
            <a:off x="4195482" y="4545106"/>
            <a:ext cx="753036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9" name="Picture 296" descr="igui_runni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48546" y="5412533"/>
            <a:ext cx="1006475" cy="731837"/>
          </a:xfrm>
          <a:prstGeom prst="rect">
            <a:avLst/>
          </a:prstGeom>
          <a:noFill/>
        </p:spPr>
      </p:pic>
      <p:pic>
        <p:nvPicPr>
          <p:cNvPr id="90" name="Picture 299" descr="gnam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696667" y="3171542"/>
            <a:ext cx="977559" cy="728103"/>
          </a:xfrm>
          <a:prstGeom prst="rect">
            <a:avLst/>
          </a:prstGeom>
          <a:noFill/>
        </p:spPr>
      </p:pic>
      <p:grpSp>
        <p:nvGrpSpPr>
          <p:cNvPr id="91" name="Group 224"/>
          <p:cNvGrpSpPr>
            <a:grpSpLocks/>
          </p:cNvGrpSpPr>
          <p:nvPr/>
        </p:nvGrpSpPr>
        <p:grpSpPr bwMode="auto">
          <a:xfrm>
            <a:off x="7960659" y="2393576"/>
            <a:ext cx="605117" cy="671603"/>
            <a:chOff x="398" y="3224"/>
            <a:chExt cx="474" cy="576"/>
          </a:xfrm>
        </p:grpSpPr>
        <p:pic>
          <p:nvPicPr>
            <p:cNvPr id="92" name="Picture 225" descr="PC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398" y="3345"/>
              <a:ext cx="275" cy="455"/>
            </a:xfrm>
            <a:prstGeom prst="rect">
              <a:avLst/>
            </a:prstGeom>
            <a:noFill/>
            <a:effectLst>
              <a:outerShdw dist="393700" dir="19859993" algn="ctr" rotWithShape="0">
                <a:schemeClr val="bg2">
                  <a:alpha val="53000"/>
                </a:schemeClr>
              </a:outerShdw>
            </a:effectLst>
          </p:spPr>
        </p:pic>
        <p:sp>
          <p:nvSpPr>
            <p:cNvPr id="93" name="Line 226"/>
            <p:cNvSpPr>
              <a:spLocks noChangeShapeType="1"/>
            </p:cNvSpPr>
            <p:nvPr/>
          </p:nvSpPr>
          <p:spPr bwMode="auto">
            <a:xfrm flipV="1">
              <a:off x="678" y="3466"/>
              <a:ext cx="194" cy="12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94" name="Line 227"/>
            <p:cNvSpPr>
              <a:spLocks noChangeShapeType="1"/>
            </p:cNvSpPr>
            <p:nvPr/>
          </p:nvSpPr>
          <p:spPr bwMode="auto">
            <a:xfrm flipH="1">
              <a:off x="678" y="3466"/>
              <a:ext cx="19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95" name="Line 228"/>
            <p:cNvSpPr>
              <a:spLocks noChangeShapeType="1"/>
            </p:cNvSpPr>
            <p:nvPr/>
          </p:nvSpPr>
          <p:spPr bwMode="auto">
            <a:xfrm flipV="1">
              <a:off x="678" y="3224"/>
              <a:ext cx="194" cy="12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96" name="Line 229"/>
            <p:cNvSpPr>
              <a:spLocks noChangeShapeType="1"/>
            </p:cNvSpPr>
            <p:nvPr/>
          </p:nvSpPr>
          <p:spPr bwMode="auto">
            <a:xfrm flipV="1">
              <a:off x="412" y="3224"/>
              <a:ext cx="194" cy="12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97" name="Line 230"/>
            <p:cNvSpPr>
              <a:spLocks noChangeShapeType="1"/>
            </p:cNvSpPr>
            <p:nvPr/>
          </p:nvSpPr>
          <p:spPr bwMode="auto">
            <a:xfrm flipV="1">
              <a:off x="678" y="3660"/>
              <a:ext cx="194" cy="12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98" name="Line 231"/>
            <p:cNvSpPr>
              <a:spLocks noChangeShapeType="1"/>
            </p:cNvSpPr>
            <p:nvPr/>
          </p:nvSpPr>
          <p:spPr bwMode="auto">
            <a:xfrm>
              <a:off x="606" y="3224"/>
              <a:ext cx="26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99" name="Line 232"/>
            <p:cNvSpPr>
              <a:spLocks noChangeShapeType="1"/>
            </p:cNvSpPr>
            <p:nvPr/>
          </p:nvSpPr>
          <p:spPr bwMode="auto">
            <a:xfrm>
              <a:off x="872" y="3224"/>
              <a:ext cx="0" cy="4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100" name="Group 224"/>
          <p:cNvGrpSpPr>
            <a:grpSpLocks/>
          </p:cNvGrpSpPr>
          <p:nvPr/>
        </p:nvGrpSpPr>
        <p:grpSpPr bwMode="auto">
          <a:xfrm>
            <a:off x="6943170" y="4684049"/>
            <a:ext cx="605117" cy="671603"/>
            <a:chOff x="398" y="3224"/>
            <a:chExt cx="474" cy="576"/>
          </a:xfrm>
        </p:grpSpPr>
        <p:pic>
          <p:nvPicPr>
            <p:cNvPr id="101" name="Picture 225" descr="PC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398" y="3345"/>
              <a:ext cx="275" cy="455"/>
            </a:xfrm>
            <a:prstGeom prst="rect">
              <a:avLst/>
            </a:prstGeom>
            <a:noFill/>
            <a:effectLst>
              <a:outerShdw dist="393700" dir="19859993" algn="ctr" rotWithShape="0">
                <a:schemeClr val="bg2">
                  <a:alpha val="53000"/>
                </a:schemeClr>
              </a:outerShdw>
            </a:effectLst>
          </p:spPr>
        </p:pic>
        <p:sp>
          <p:nvSpPr>
            <p:cNvPr id="102" name="Line 226"/>
            <p:cNvSpPr>
              <a:spLocks noChangeShapeType="1"/>
            </p:cNvSpPr>
            <p:nvPr/>
          </p:nvSpPr>
          <p:spPr bwMode="auto">
            <a:xfrm flipV="1">
              <a:off x="678" y="3466"/>
              <a:ext cx="194" cy="12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03" name="Line 227"/>
            <p:cNvSpPr>
              <a:spLocks noChangeShapeType="1"/>
            </p:cNvSpPr>
            <p:nvPr/>
          </p:nvSpPr>
          <p:spPr bwMode="auto">
            <a:xfrm flipH="1">
              <a:off x="678" y="3466"/>
              <a:ext cx="19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04" name="Line 228"/>
            <p:cNvSpPr>
              <a:spLocks noChangeShapeType="1"/>
            </p:cNvSpPr>
            <p:nvPr/>
          </p:nvSpPr>
          <p:spPr bwMode="auto">
            <a:xfrm flipV="1">
              <a:off x="678" y="3224"/>
              <a:ext cx="194" cy="12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05" name="Line 229"/>
            <p:cNvSpPr>
              <a:spLocks noChangeShapeType="1"/>
            </p:cNvSpPr>
            <p:nvPr/>
          </p:nvSpPr>
          <p:spPr bwMode="auto">
            <a:xfrm flipV="1">
              <a:off x="412" y="3224"/>
              <a:ext cx="194" cy="12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06" name="Line 230"/>
            <p:cNvSpPr>
              <a:spLocks noChangeShapeType="1"/>
            </p:cNvSpPr>
            <p:nvPr/>
          </p:nvSpPr>
          <p:spPr bwMode="auto">
            <a:xfrm flipV="1">
              <a:off x="678" y="3660"/>
              <a:ext cx="194" cy="12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07" name="Line 231"/>
            <p:cNvSpPr>
              <a:spLocks noChangeShapeType="1"/>
            </p:cNvSpPr>
            <p:nvPr/>
          </p:nvSpPr>
          <p:spPr bwMode="auto">
            <a:xfrm>
              <a:off x="606" y="3224"/>
              <a:ext cx="26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08" name="Line 232"/>
            <p:cNvSpPr>
              <a:spLocks noChangeShapeType="1"/>
            </p:cNvSpPr>
            <p:nvPr/>
          </p:nvSpPr>
          <p:spPr bwMode="auto">
            <a:xfrm>
              <a:off x="872" y="3224"/>
              <a:ext cx="0" cy="4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 dirty="0"/>
            </a:p>
          </p:txBody>
        </p:sp>
      </p:grpSp>
      <p:cxnSp>
        <p:nvCxnSpPr>
          <p:cNvPr id="110" name="Straight Connector 109"/>
          <p:cNvCxnSpPr>
            <a:stCxn id="26" idx="3"/>
            <a:endCxn id="92" idx="1"/>
          </p:cNvCxnSpPr>
          <p:nvPr/>
        </p:nvCxnSpPr>
        <p:spPr>
          <a:xfrm flipV="1">
            <a:off x="5137428" y="2799919"/>
            <a:ext cx="2823231" cy="121539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Connector 111"/>
          <p:cNvCxnSpPr>
            <a:stCxn id="26" idx="3"/>
            <a:endCxn id="101" idx="1"/>
          </p:cNvCxnSpPr>
          <p:nvPr/>
        </p:nvCxnSpPr>
        <p:spPr>
          <a:xfrm>
            <a:off x="5137428" y="4015318"/>
            <a:ext cx="1805742" cy="107507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9" name="TextBox 108"/>
          <p:cNvSpPr txBox="1"/>
          <p:nvPr/>
        </p:nvSpPr>
        <p:spPr>
          <a:xfrm>
            <a:off x="7664823" y="2124635"/>
            <a:ext cx="122982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Comic Sans MS" pitchFamily="66" charset="0"/>
              </a:rPr>
              <a:t>Online monitoring</a:t>
            </a:r>
            <a:endParaRPr lang="en-US" sz="1000" dirty="0">
              <a:latin typeface="Comic Sans MS" pitchFamily="66" charset="0"/>
            </a:endParaRPr>
          </a:p>
        </p:txBody>
      </p:sp>
      <p:sp>
        <p:nvSpPr>
          <p:cNvPr id="111" name="TextBox 110"/>
          <p:cNvSpPr txBox="1"/>
          <p:nvPr/>
        </p:nvSpPr>
        <p:spPr>
          <a:xfrm>
            <a:off x="7593101" y="4666129"/>
            <a:ext cx="13837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Comic Sans MS" pitchFamily="66" charset="0"/>
              </a:rPr>
              <a:t>Run Control</a:t>
            </a:r>
          </a:p>
          <a:p>
            <a:r>
              <a:rPr lang="en-US" sz="1000" dirty="0" smtClean="0">
                <a:latin typeface="Comic Sans MS" pitchFamily="66" charset="0"/>
              </a:rPr>
              <a:t>Event Flow Manager</a:t>
            </a:r>
            <a:endParaRPr lang="en-US" sz="1000" dirty="0">
              <a:latin typeface="Comic Sans MS" pitchFamily="66" charset="0"/>
            </a:endParaRPr>
          </a:p>
        </p:txBody>
      </p:sp>
      <p:sp>
        <p:nvSpPr>
          <p:cNvPr id="113" name="Oval 112"/>
          <p:cNvSpPr/>
          <p:nvPr/>
        </p:nvSpPr>
        <p:spPr>
          <a:xfrm>
            <a:off x="389965" y="1264024"/>
            <a:ext cx="3334871" cy="2164976"/>
          </a:xfrm>
          <a:prstGeom prst="ellipse">
            <a:avLst/>
          </a:prstGeom>
          <a:solidFill>
            <a:srgbClr val="99FFCC">
              <a:alpha val="2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4" name="Date Placeholder 1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Feb. </a:t>
            </a:r>
            <a:r>
              <a:rPr lang="en-US" dirty="0"/>
              <a:t>1</a:t>
            </a:r>
            <a:r>
              <a:rPr lang="en-US" dirty="0" smtClean="0"/>
              <a:t>, 2017</a:t>
            </a:r>
            <a:endParaRPr lang="en-US" dirty="0"/>
          </a:p>
        </p:txBody>
      </p:sp>
      <p:sp>
        <p:nvSpPr>
          <p:cNvPr id="115" name="Slide Number Placeholder 1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16EA7-B28E-42FA-ADD0-175ABD689DA2}" type="slidenum">
              <a:rPr lang="en-US" smtClean="0"/>
              <a:pPr/>
              <a:t>30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E. Pasqualucci, ISOTDAQ </a:t>
            </a:r>
            <a:r>
              <a:rPr lang="en-US" dirty="0" smtClean="0"/>
              <a:t>2017</a:t>
            </a:r>
            <a:endParaRPr lang="en-US" dirty="0"/>
          </a:p>
        </p:txBody>
      </p:sp>
      <p:sp>
        <p:nvSpPr>
          <p:cNvPr id="4" name="Oval 3"/>
          <p:cNvSpPr/>
          <p:nvPr/>
        </p:nvSpPr>
        <p:spPr>
          <a:xfrm>
            <a:off x="735263" y="4384842"/>
            <a:ext cx="5360737" cy="1871579"/>
          </a:xfrm>
          <a:prstGeom prst="ellipse">
            <a:avLst/>
          </a:prstGeom>
          <a:solidFill>
            <a:srgbClr val="66CCFF">
              <a:alpha val="10000"/>
            </a:srgbClr>
          </a:solidFill>
          <a:ln w="19050" cmpd="sng">
            <a:solidFill>
              <a:srgbClr val="3366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Oval 115"/>
          <p:cNvSpPr/>
          <p:nvPr/>
        </p:nvSpPr>
        <p:spPr>
          <a:xfrm>
            <a:off x="4111621" y="1269376"/>
            <a:ext cx="3334871" cy="2164976"/>
          </a:xfrm>
          <a:prstGeom prst="ellipse">
            <a:avLst/>
          </a:prstGeom>
          <a:solidFill>
            <a:srgbClr val="99FFCC">
              <a:alpha val="2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18050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xit" presetSubtype="32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18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6" presetClass="exit" presetSubtype="3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21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3" grpId="2" animBg="1"/>
      <p:bldP spid="113" grpId="3" animBg="1"/>
      <p:bldP spid="4" grpId="0" animBg="1"/>
      <p:bldP spid="116" grpId="1" animBg="1"/>
      <p:bldP spid="116" grpId="2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Event building</a:t>
            </a:r>
            <a:endParaRPr lang="en-US" dirty="0"/>
          </a:p>
        </p:txBody>
      </p:sp>
      <p:grpSp>
        <p:nvGrpSpPr>
          <p:cNvPr id="790" name="Group 341"/>
          <p:cNvGrpSpPr>
            <a:grpSpLocks/>
          </p:cNvGrpSpPr>
          <p:nvPr/>
        </p:nvGrpSpPr>
        <p:grpSpPr bwMode="auto">
          <a:xfrm>
            <a:off x="5407025" y="3608388"/>
            <a:ext cx="2136775" cy="547687"/>
            <a:chOff x="1975" y="1944"/>
            <a:chExt cx="1787" cy="415"/>
          </a:xfrm>
        </p:grpSpPr>
        <p:sp>
          <p:nvSpPr>
            <p:cNvPr id="791" name="Line 342"/>
            <p:cNvSpPr>
              <a:spLocks noChangeShapeType="1"/>
            </p:cNvSpPr>
            <p:nvPr/>
          </p:nvSpPr>
          <p:spPr bwMode="auto">
            <a:xfrm>
              <a:off x="1982" y="1944"/>
              <a:ext cx="494" cy="409"/>
            </a:xfrm>
            <a:prstGeom prst="line">
              <a:avLst/>
            </a:prstGeom>
            <a:noFill/>
            <a:ln w="19050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92" name="Line 343"/>
            <p:cNvSpPr>
              <a:spLocks noChangeShapeType="1"/>
            </p:cNvSpPr>
            <p:nvPr/>
          </p:nvSpPr>
          <p:spPr bwMode="auto">
            <a:xfrm flipH="1">
              <a:off x="2222" y="1944"/>
              <a:ext cx="4" cy="415"/>
            </a:xfrm>
            <a:prstGeom prst="line">
              <a:avLst/>
            </a:prstGeom>
            <a:noFill/>
            <a:ln w="19050">
              <a:solidFill>
                <a:schemeClr val="tx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93" name="Line 344"/>
            <p:cNvSpPr>
              <a:spLocks noChangeShapeType="1"/>
            </p:cNvSpPr>
            <p:nvPr/>
          </p:nvSpPr>
          <p:spPr bwMode="auto">
            <a:xfrm flipH="1">
              <a:off x="1975" y="1944"/>
              <a:ext cx="499" cy="415"/>
            </a:xfrm>
            <a:prstGeom prst="line">
              <a:avLst/>
            </a:prstGeom>
            <a:noFill/>
            <a:ln w="19050">
              <a:solidFill>
                <a:srgbClr val="02E017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94" name="Line 345"/>
            <p:cNvSpPr>
              <a:spLocks noChangeShapeType="1"/>
            </p:cNvSpPr>
            <p:nvPr/>
          </p:nvSpPr>
          <p:spPr bwMode="auto">
            <a:xfrm>
              <a:off x="2725" y="1944"/>
              <a:ext cx="1031" cy="409"/>
            </a:xfrm>
            <a:prstGeom prst="line">
              <a:avLst/>
            </a:prstGeom>
            <a:noFill/>
            <a:ln w="19050">
              <a:solidFill>
                <a:srgbClr val="A321AE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95" name="Line 346"/>
            <p:cNvSpPr>
              <a:spLocks noChangeShapeType="1"/>
            </p:cNvSpPr>
            <p:nvPr/>
          </p:nvSpPr>
          <p:spPr bwMode="auto">
            <a:xfrm flipH="1">
              <a:off x="3510" y="1944"/>
              <a:ext cx="0" cy="415"/>
            </a:xfrm>
            <a:prstGeom prst="line">
              <a:avLst/>
            </a:prstGeom>
            <a:noFill/>
            <a:ln w="19050">
              <a:solidFill>
                <a:srgbClr val="FF99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96" name="Line 347"/>
            <p:cNvSpPr>
              <a:spLocks noChangeShapeType="1"/>
            </p:cNvSpPr>
            <p:nvPr/>
          </p:nvSpPr>
          <p:spPr bwMode="auto">
            <a:xfrm flipH="1">
              <a:off x="2718" y="1944"/>
              <a:ext cx="1044" cy="409"/>
            </a:xfrm>
            <a:prstGeom prst="line">
              <a:avLst/>
            </a:prstGeom>
            <a:noFill/>
            <a:ln w="19050">
              <a:solidFill>
                <a:srgbClr val="DCF715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797" name="AutoShape 136"/>
          <p:cNvSpPr>
            <a:spLocks noChangeArrowheads="1"/>
          </p:cNvSpPr>
          <p:nvPr/>
        </p:nvSpPr>
        <p:spPr bwMode="auto">
          <a:xfrm>
            <a:off x="5295900" y="3611563"/>
            <a:ext cx="2379663" cy="536575"/>
          </a:xfrm>
          <a:prstGeom prst="roundRect">
            <a:avLst>
              <a:gd name="adj" fmla="val 7852"/>
            </a:avLst>
          </a:prstGeom>
          <a:blipFill dpi="0" rotWithShape="0">
            <a:blip r:embed="rId2"/>
            <a:srcRect/>
            <a:tile tx="0" ty="0" sx="100000" sy="100000" flip="none" algn="tl"/>
          </a:blipFill>
          <a:ln w="11113">
            <a:solidFill>
              <a:srgbClr val="555555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98" name="Line 192"/>
          <p:cNvSpPr>
            <a:spLocks noChangeShapeType="1"/>
          </p:cNvSpPr>
          <p:nvPr/>
        </p:nvSpPr>
        <p:spPr bwMode="auto">
          <a:xfrm flipH="1">
            <a:off x="5416550" y="3611563"/>
            <a:ext cx="142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99" name="Line 205"/>
          <p:cNvSpPr>
            <a:spLocks noChangeShapeType="1"/>
          </p:cNvSpPr>
          <p:nvPr/>
        </p:nvSpPr>
        <p:spPr bwMode="auto">
          <a:xfrm>
            <a:off x="6303963" y="3608388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800" name="Group 206"/>
          <p:cNvGrpSpPr>
            <a:grpSpLocks/>
          </p:cNvGrpSpPr>
          <p:nvPr/>
        </p:nvGrpSpPr>
        <p:grpSpPr bwMode="auto">
          <a:xfrm>
            <a:off x="5403850" y="3608388"/>
            <a:ext cx="2143125" cy="563562"/>
            <a:chOff x="1972" y="1944"/>
            <a:chExt cx="1793" cy="427"/>
          </a:xfrm>
        </p:grpSpPr>
        <p:grpSp>
          <p:nvGrpSpPr>
            <p:cNvPr id="801" name="Group 207"/>
            <p:cNvGrpSpPr>
              <a:grpSpLocks/>
            </p:cNvGrpSpPr>
            <p:nvPr/>
          </p:nvGrpSpPr>
          <p:grpSpPr bwMode="auto">
            <a:xfrm>
              <a:off x="1982" y="1944"/>
              <a:ext cx="1774" cy="417"/>
              <a:chOff x="1982" y="1944"/>
              <a:chExt cx="1774" cy="417"/>
            </a:xfrm>
          </p:grpSpPr>
          <p:sp>
            <p:nvSpPr>
              <p:cNvPr id="838" name="Line 208"/>
              <p:cNvSpPr>
                <a:spLocks noChangeShapeType="1"/>
              </p:cNvSpPr>
              <p:nvPr/>
            </p:nvSpPr>
            <p:spPr bwMode="auto">
              <a:xfrm flipH="1">
                <a:off x="2224" y="1946"/>
                <a:ext cx="0" cy="409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39" name="Line 209"/>
              <p:cNvSpPr>
                <a:spLocks noChangeShapeType="1"/>
              </p:cNvSpPr>
              <p:nvPr/>
            </p:nvSpPr>
            <p:spPr bwMode="auto">
              <a:xfrm>
                <a:off x="2224" y="1946"/>
                <a:ext cx="244" cy="415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40" name="Line 210"/>
              <p:cNvSpPr>
                <a:spLocks noChangeShapeType="1"/>
              </p:cNvSpPr>
              <p:nvPr/>
            </p:nvSpPr>
            <p:spPr bwMode="auto">
              <a:xfrm>
                <a:off x="2224" y="1946"/>
                <a:ext cx="488" cy="409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41" name="Line 211"/>
              <p:cNvSpPr>
                <a:spLocks noChangeShapeType="1"/>
              </p:cNvSpPr>
              <p:nvPr/>
            </p:nvSpPr>
            <p:spPr bwMode="auto">
              <a:xfrm>
                <a:off x="2230" y="1946"/>
                <a:ext cx="1526" cy="409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42" name="Line 212"/>
              <p:cNvSpPr>
                <a:spLocks noChangeShapeType="1"/>
              </p:cNvSpPr>
              <p:nvPr/>
            </p:nvSpPr>
            <p:spPr bwMode="auto">
              <a:xfrm flipH="1">
                <a:off x="1982" y="1944"/>
                <a:ext cx="244" cy="415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43" name="Line 213"/>
              <p:cNvSpPr>
                <a:spLocks noChangeShapeType="1"/>
              </p:cNvSpPr>
              <p:nvPr/>
            </p:nvSpPr>
            <p:spPr bwMode="auto">
              <a:xfrm>
                <a:off x="2226" y="1944"/>
                <a:ext cx="1288" cy="409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802" name="Group 214"/>
            <p:cNvGrpSpPr>
              <a:grpSpLocks/>
            </p:cNvGrpSpPr>
            <p:nvPr/>
          </p:nvGrpSpPr>
          <p:grpSpPr bwMode="auto">
            <a:xfrm>
              <a:off x="1972" y="1944"/>
              <a:ext cx="1793" cy="427"/>
              <a:chOff x="1972" y="1944"/>
              <a:chExt cx="1793" cy="427"/>
            </a:xfrm>
          </p:grpSpPr>
          <p:grpSp>
            <p:nvGrpSpPr>
              <p:cNvPr id="803" name="Group 215"/>
              <p:cNvGrpSpPr>
                <a:grpSpLocks/>
              </p:cNvGrpSpPr>
              <p:nvPr/>
            </p:nvGrpSpPr>
            <p:grpSpPr bwMode="auto">
              <a:xfrm>
                <a:off x="1982" y="1944"/>
                <a:ext cx="1780" cy="415"/>
                <a:chOff x="1982" y="1944"/>
                <a:chExt cx="1780" cy="415"/>
              </a:xfrm>
            </p:grpSpPr>
            <p:sp>
              <p:nvSpPr>
                <p:cNvPr id="832" name="Line 216"/>
                <p:cNvSpPr>
                  <a:spLocks noChangeShapeType="1"/>
                </p:cNvSpPr>
                <p:nvPr/>
              </p:nvSpPr>
              <p:spPr bwMode="auto">
                <a:xfrm flipH="1">
                  <a:off x="1982" y="1944"/>
                  <a:ext cx="0" cy="409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833" name="Line 217"/>
                <p:cNvSpPr>
                  <a:spLocks noChangeShapeType="1"/>
                </p:cNvSpPr>
                <p:nvPr/>
              </p:nvSpPr>
              <p:spPr bwMode="auto">
                <a:xfrm>
                  <a:off x="1982" y="1944"/>
                  <a:ext cx="244" cy="415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834" name="Line 218"/>
                <p:cNvSpPr>
                  <a:spLocks noChangeShapeType="1"/>
                </p:cNvSpPr>
                <p:nvPr/>
              </p:nvSpPr>
              <p:spPr bwMode="auto">
                <a:xfrm>
                  <a:off x="1982" y="1944"/>
                  <a:ext cx="488" cy="409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835" name="Line 219"/>
                <p:cNvSpPr>
                  <a:spLocks noChangeShapeType="1"/>
                </p:cNvSpPr>
                <p:nvPr/>
              </p:nvSpPr>
              <p:spPr bwMode="auto">
                <a:xfrm>
                  <a:off x="1982" y="1944"/>
                  <a:ext cx="743" cy="409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836" name="Line 220"/>
                <p:cNvSpPr>
                  <a:spLocks noChangeShapeType="1"/>
                </p:cNvSpPr>
                <p:nvPr/>
              </p:nvSpPr>
              <p:spPr bwMode="auto">
                <a:xfrm>
                  <a:off x="1988" y="1944"/>
                  <a:ext cx="1526" cy="409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837" name="Line 221"/>
                <p:cNvSpPr>
                  <a:spLocks noChangeShapeType="1"/>
                </p:cNvSpPr>
                <p:nvPr/>
              </p:nvSpPr>
              <p:spPr bwMode="auto">
                <a:xfrm>
                  <a:off x="1988" y="1944"/>
                  <a:ext cx="1774" cy="409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804" name="Group 222"/>
              <p:cNvGrpSpPr>
                <a:grpSpLocks/>
              </p:cNvGrpSpPr>
              <p:nvPr/>
            </p:nvGrpSpPr>
            <p:grpSpPr bwMode="auto">
              <a:xfrm>
                <a:off x="1982" y="1944"/>
                <a:ext cx="1774" cy="421"/>
                <a:chOff x="1982" y="1944"/>
                <a:chExt cx="1774" cy="421"/>
              </a:xfrm>
            </p:grpSpPr>
            <p:sp>
              <p:nvSpPr>
                <p:cNvPr id="826" name="Line 223"/>
                <p:cNvSpPr>
                  <a:spLocks noChangeShapeType="1"/>
                </p:cNvSpPr>
                <p:nvPr/>
              </p:nvSpPr>
              <p:spPr bwMode="auto">
                <a:xfrm flipH="1">
                  <a:off x="2466" y="1952"/>
                  <a:ext cx="0" cy="409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827" name="Line 224"/>
                <p:cNvSpPr>
                  <a:spLocks noChangeShapeType="1"/>
                </p:cNvSpPr>
                <p:nvPr/>
              </p:nvSpPr>
              <p:spPr bwMode="auto">
                <a:xfrm>
                  <a:off x="2466" y="1952"/>
                  <a:ext cx="244" cy="409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828" name="Line 225"/>
                <p:cNvSpPr>
                  <a:spLocks noChangeShapeType="1"/>
                </p:cNvSpPr>
                <p:nvPr/>
              </p:nvSpPr>
              <p:spPr bwMode="auto">
                <a:xfrm flipH="1">
                  <a:off x="2213" y="1950"/>
                  <a:ext cx="255" cy="415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829" name="Line 226"/>
                <p:cNvSpPr>
                  <a:spLocks noChangeShapeType="1"/>
                </p:cNvSpPr>
                <p:nvPr/>
              </p:nvSpPr>
              <p:spPr bwMode="auto">
                <a:xfrm>
                  <a:off x="2468" y="1950"/>
                  <a:ext cx="1288" cy="409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830" name="Line 227"/>
                <p:cNvSpPr>
                  <a:spLocks noChangeShapeType="1"/>
                </p:cNvSpPr>
                <p:nvPr/>
              </p:nvSpPr>
              <p:spPr bwMode="auto">
                <a:xfrm flipH="1">
                  <a:off x="1982" y="1944"/>
                  <a:ext cx="488" cy="415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831" name="Line 228"/>
                <p:cNvSpPr>
                  <a:spLocks noChangeShapeType="1"/>
                </p:cNvSpPr>
                <p:nvPr/>
              </p:nvSpPr>
              <p:spPr bwMode="auto">
                <a:xfrm>
                  <a:off x="2470" y="1944"/>
                  <a:ext cx="1044" cy="409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805" name="Group 229"/>
              <p:cNvGrpSpPr>
                <a:grpSpLocks/>
              </p:cNvGrpSpPr>
              <p:nvPr/>
            </p:nvGrpSpPr>
            <p:grpSpPr bwMode="auto">
              <a:xfrm>
                <a:off x="1982" y="1944"/>
                <a:ext cx="1783" cy="427"/>
                <a:chOff x="1982" y="1944"/>
                <a:chExt cx="1783" cy="427"/>
              </a:xfrm>
            </p:grpSpPr>
            <p:sp>
              <p:nvSpPr>
                <p:cNvPr id="820" name="Line 230"/>
                <p:cNvSpPr>
                  <a:spLocks noChangeShapeType="1"/>
                </p:cNvSpPr>
                <p:nvPr/>
              </p:nvSpPr>
              <p:spPr bwMode="auto">
                <a:xfrm flipH="1">
                  <a:off x="2717" y="1958"/>
                  <a:ext cx="0" cy="409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821" name="Line 231"/>
                <p:cNvSpPr>
                  <a:spLocks noChangeShapeType="1"/>
                </p:cNvSpPr>
                <p:nvPr/>
              </p:nvSpPr>
              <p:spPr bwMode="auto">
                <a:xfrm flipH="1">
                  <a:off x="2464" y="1956"/>
                  <a:ext cx="255" cy="415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822" name="Line 232"/>
                <p:cNvSpPr>
                  <a:spLocks noChangeShapeType="1"/>
                </p:cNvSpPr>
                <p:nvPr/>
              </p:nvSpPr>
              <p:spPr bwMode="auto">
                <a:xfrm flipH="1">
                  <a:off x="2224" y="1950"/>
                  <a:ext cx="497" cy="409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823" name="Line 233"/>
                <p:cNvSpPr>
                  <a:spLocks noChangeShapeType="1"/>
                </p:cNvSpPr>
                <p:nvPr/>
              </p:nvSpPr>
              <p:spPr bwMode="auto">
                <a:xfrm>
                  <a:off x="2721" y="1950"/>
                  <a:ext cx="1044" cy="409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824" name="Line 234"/>
                <p:cNvSpPr>
                  <a:spLocks noChangeShapeType="1"/>
                </p:cNvSpPr>
                <p:nvPr/>
              </p:nvSpPr>
              <p:spPr bwMode="auto">
                <a:xfrm>
                  <a:off x="2719" y="1944"/>
                  <a:ext cx="795" cy="409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825" name="Line 235"/>
                <p:cNvSpPr>
                  <a:spLocks noChangeShapeType="1"/>
                </p:cNvSpPr>
                <p:nvPr/>
              </p:nvSpPr>
              <p:spPr bwMode="auto">
                <a:xfrm flipH="1">
                  <a:off x="1982" y="1944"/>
                  <a:ext cx="743" cy="409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806" name="Group 236"/>
              <p:cNvGrpSpPr>
                <a:grpSpLocks/>
              </p:cNvGrpSpPr>
              <p:nvPr/>
            </p:nvGrpSpPr>
            <p:grpSpPr bwMode="auto">
              <a:xfrm>
                <a:off x="1988" y="1944"/>
                <a:ext cx="1768" cy="415"/>
                <a:chOff x="1988" y="1944"/>
                <a:chExt cx="1768" cy="415"/>
              </a:xfrm>
            </p:grpSpPr>
            <p:sp>
              <p:nvSpPr>
                <p:cNvPr id="814" name="Line 237"/>
                <p:cNvSpPr>
                  <a:spLocks noChangeShapeType="1"/>
                </p:cNvSpPr>
                <p:nvPr/>
              </p:nvSpPr>
              <p:spPr bwMode="auto">
                <a:xfrm>
                  <a:off x="3515" y="1944"/>
                  <a:ext cx="241" cy="415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815" name="Line 238"/>
                <p:cNvSpPr>
                  <a:spLocks noChangeShapeType="1"/>
                </p:cNvSpPr>
                <p:nvPr/>
              </p:nvSpPr>
              <p:spPr bwMode="auto">
                <a:xfrm flipH="1">
                  <a:off x="3514" y="1944"/>
                  <a:ext cx="1" cy="409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816" name="Line 239"/>
                <p:cNvSpPr>
                  <a:spLocks noChangeShapeType="1"/>
                </p:cNvSpPr>
                <p:nvPr/>
              </p:nvSpPr>
              <p:spPr bwMode="auto">
                <a:xfrm flipH="1">
                  <a:off x="2721" y="1944"/>
                  <a:ext cx="794" cy="409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817" name="Line 240"/>
                <p:cNvSpPr>
                  <a:spLocks noChangeShapeType="1"/>
                </p:cNvSpPr>
                <p:nvPr/>
              </p:nvSpPr>
              <p:spPr bwMode="auto">
                <a:xfrm flipH="1">
                  <a:off x="2466" y="1944"/>
                  <a:ext cx="1049" cy="409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818" name="Line 241"/>
                <p:cNvSpPr>
                  <a:spLocks noChangeShapeType="1"/>
                </p:cNvSpPr>
                <p:nvPr/>
              </p:nvSpPr>
              <p:spPr bwMode="auto">
                <a:xfrm flipH="1">
                  <a:off x="2224" y="1944"/>
                  <a:ext cx="1291" cy="409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819" name="Line 242"/>
                <p:cNvSpPr>
                  <a:spLocks noChangeShapeType="1"/>
                </p:cNvSpPr>
                <p:nvPr/>
              </p:nvSpPr>
              <p:spPr bwMode="auto">
                <a:xfrm flipH="1">
                  <a:off x="1988" y="1944"/>
                  <a:ext cx="1526" cy="415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807" name="Group 243"/>
              <p:cNvGrpSpPr>
                <a:grpSpLocks/>
              </p:cNvGrpSpPr>
              <p:nvPr/>
            </p:nvGrpSpPr>
            <p:grpSpPr bwMode="auto">
              <a:xfrm>
                <a:off x="1972" y="1944"/>
                <a:ext cx="1785" cy="409"/>
                <a:chOff x="1972" y="1944"/>
                <a:chExt cx="1785" cy="409"/>
              </a:xfrm>
            </p:grpSpPr>
            <p:sp>
              <p:nvSpPr>
                <p:cNvPr id="808" name="Line 244"/>
                <p:cNvSpPr>
                  <a:spLocks noChangeShapeType="1"/>
                </p:cNvSpPr>
                <p:nvPr/>
              </p:nvSpPr>
              <p:spPr bwMode="auto">
                <a:xfrm flipH="1">
                  <a:off x="3756" y="1944"/>
                  <a:ext cx="1" cy="409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809" name="Line 245"/>
                <p:cNvSpPr>
                  <a:spLocks noChangeShapeType="1"/>
                </p:cNvSpPr>
                <p:nvPr/>
              </p:nvSpPr>
              <p:spPr bwMode="auto">
                <a:xfrm flipH="1">
                  <a:off x="2708" y="1944"/>
                  <a:ext cx="1049" cy="409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810" name="Line 246"/>
                <p:cNvSpPr>
                  <a:spLocks noChangeShapeType="1"/>
                </p:cNvSpPr>
                <p:nvPr/>
              </p:nvSpPr>
              <p:spPr bwMode="auto">
                <a:xfrm flipH="1">
                  <a:off x="2449" y="1944"/>
                  <a:ext cx="1308" cy="409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811" name="Line 247"/>
                <p:cNvSpPr>
                  <a:spLocks noChangeShapeType="1"/>
                </p:cNvSpPr>
                <p:nvPr/>
              </p:nvSpPr>
              <p:spPr bwMode="auto">
                <a:xfrm flipH="1">
                  <a:off x="2213" y="1944"/>
                  <a:ext cx="1543" cy="409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812" name="Line 248"/>
                <p:cNvSpPr>
                  <a:spLocks noChangeShapeType="1"/>
                </p:cNvSpPr>
                <p:nvPr/>
              </p:nvSpPr>
              <p:spPr bwMode="auto">
                <a:xfrm flipH="1">
                  <a:off x="3514" y="1944"/>
                  <a:ext cx="242" cy="409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813" name="Line 249"/>
                <p:cNvSpPr>
                  <a:spLocks noChangeShapeType="1"/>
                </p:cNvSpPr>
                <p:nvPr/>
              </p:nvSpPr>
              <p:spPr bwMode="auto">
                <a:xfrm flipH="1">
                  <a:off x="1972" y="1944"/>
                  <a:ext cx="1784" cy="409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</p:grpSp>
      <p:sp>
        <p:nvSpPr>
          <p:cNvPr id="844" name="Line 251"/>
          <p:cNvSpPr>
            <a:spLocks noChangeShapeType="1"/>
          </p:cNvSpPr>
          <p:nvPr/>
        </p:nvSpPr>
        <p:spPr bwMode="auto">
          <a:xfrm flipH="1">
            <a:off x="5422900" y="3598863"/>
            <a:ext cx="0" cy="555625"/>
          </a:xfrm>
          <a:prstGeom prst="line">
            <a:avLst/>
          </a:prstGeom>
          <a:noFill/>
          <a:ln w="19050">
            <a:solidFill>
              <a:srgbClr val="00FF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845" name="Group 260"/>
          <p:cNvGrpSpPr>
            <a:grpSpLocks/>
          </p:cNvGrpSpPr>
          <p:nvPr/>
        </p:nvGrpSpPr>
        <p:grpSpPr bwMode="auto">
          <a:xfrm>
            <a:off x="5407025" y="3608388"/>
            <a:ext cx="300038" cy="539750"/>
            <a:chOff x="1975" y="1944"/>
            <a:chExt cx="251" cy="409"/>
          </a:xfrm>
        </p:grpSpPr>
        <p:sp>
          <p:nvSpPr>
            <p:cNvPr id="846" name="Line 261"/>
            <p:cNvSpPr>
              <a:spLocks noChangeShapeType="1"/>
            </p:cNvSpPr>
            <p:nvPr/>
          </p:nvSpPr>
          <p:spPr bwMode="auto">
            <a:xfrm flipH="1">
              <a:off x="1975" y="1944"/>
              <a:ext cx="251" cy="409"/>
            </a:xfrm>
            <a:prstGeom prst="line">
              <a:avLst/>
            </a:prstGeom>
            <a:noFill/>
            <a:ln w="19050">
              <a:solidFill>
                <a:srgbClr val="00CE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47" name="Line 262"/>
            <p:cNvSpPr>
              <a:spLocks noChangeShapeType="1"/>
            </p:cNvSpPr>
            <p:nvPr/>
          </p:nvSpPr>
          <p:spPr bwMode="auto">
            <a:xfrm>
              <a:off x="1982" y="1944"/>
              <a:ext cx="242" cy="409"/>
            </a:xfrm>
            <a:prstGeom prst="line">
              <a:avLst/>
            </a:prstGeom>
            <a:noFill/>
            <a:ln w="19050">
              <a:solidFill>
                <a:srgbClr val="267A4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848" name="Group 263"/>
          <p:cNvGrpSpPr>
            <a:grpSpLocks/>
          </p:cNvGrpSpPr>
          <p:nvPr/>
        </p:nvGrpSpPr>
        <p:grpSpPr bwMode="auto">
          <a:xfrm>
            <a:off x="5407025" y="3608388"/>
            <a:ext cx="592138" cy="547687"/>
            <a:chOff x="1975" y="1944"/>
            <a:chExt cx="495" cy="415"/>
          </a:xfrm>
        </p:grpSpPr>
        <p:sp>
          <p:nvSpPr>
            <p:cNvPr id="849" name="Line 264"/>
            <p:cNvSpPr>
              <a:spLocks noChangeShapeType="1"/>
            </p:cNvSpPr>
            <p:nvPr/>
          </p:nvSpPr>
          <p:spPr bwMode="auto">
            <a:xfrm flipH="1">
              <a:off x="2224" y="1944"/>
              <a:ext cx="2" cy="409"/>
            </a:xfrm>
            <a:prstGeom prst="line">
              <a:avLst/>
            </a:prstGeom>
            <a:noFill/>
            <a:ln w="19050">
              <a:solidFill>
                <a:srgbClr val="267A4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50" name="Line 265"/>
            <p:cNvSpPr>
              <a:spLocks noChangeShapeType="1"/>
            </p:cNvSpPr>
            <p:nvPr/>
          </p:nvSpPr>
          <p:spPr bwMode="auto">
            <a:xfrm>
              <a:off x="1982" y="1944"/>
              <a:ext cx="486" cy="409"/>
            </a:xfrm>
            <a:prstGeom prst="line">
              <a:avLst/>
            </a:prstGeom>
            <a:noFill/>
            <a:ln w="19050">
              <a:solidFill>
                <a:srgbClr val="FF1424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51" name="Line 266"/>
            <p:cNvSpPr>
              <a:spLocks noChangeShapeType="1"/>
            </p:cNvSpPr>
            <p:nvPr/>
          </p:nvSpPr>
          <p:spPr bwMode="auto">
            <a:xfrm flipH="1">
              <a:off x="1975" y="1944"/>
              <a:ext cx="495" cy="415"/>
            </a:xfrm>
            <a:prstGeom prst="line">
              <a:avLst/>
            </a:prstGeom>
            <a:noFill/>
            <a:ln w="19050">
              <a:solidFill>
                <a:srgbClr val="00CE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852" name="Group 272"/>
          <p:cNvGrpSpPr>
            <a:grpSpLocks/>
          </p:cNvGrpSpPr>
          <p:nvPr/>
        </p:nvGrpSpPr>
        <p:grpSpPr bwMode="auto">
          <a:xfrm>
            <a:off x="5416550" y="3608388"/>
            <a:ext cx="881063" cy="547687"/>
            <a:chOff x="1982" y="1944"/>
            <a:chExt cx="737" cy="415"/>
          </a:xfrm>
        </p:grpSpPr>
        <p:sp>
          <p:nvSpPr>
            <p:cNvPr id="853" name="Line 273"/>
            <p:cNvSpPr>
              <a:spLocks noChangeShapeType="1"/>
            </p:cNvSpPr>
            <p:nvPr/>
          </p:nvSpPr>
          <p:spPr bwMode="auto">
            <a:xfrm>
              <a:off x="1988" y="1944"/>
              <a:ext cx="731" cy="409"/>
            </a:xfrm>
            <a:prstGeom prst="line">
              <a:avLst/>
            </a:prstGeom>
            <a:noFill/>
            <a:ln w="19050">
              <a:solidFill>
                <a:srgbClr val="F5FA2C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54" name="Line 274"/>
            <p:cNvSpPr>
              <a:spLocks noChangeShapeType="1"/>
            </p:cNvSpPr>
            <p:nvPr/>
          </p:nvSpPr>
          <p:spPr bwMode="auto">
            <a:xfrm>
              <a:off x="2226" y="1944"/>
              <a:ext cx="240" cy="409"/>
            </a:xfrm>
            <a:prstGeom prst="line">
              <a:avLst/>
            </a:prstGeom>
            <a:noFill/>
            <a:ln w="19050">
              <a:solidFill>
                <a:srgbClr val="FF1424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55" name="Line 275"/>
            <p:cNvSpPr>
              <a:spLocks noChangeShapeType="1"/>
            </p:cNvSpPr>
            <p:nvPr/>
          </p:nvSpPr>
          <p:spPr bwMode="auto">
            <a:xfrm flipH="1">
              <a:off x="2226" y="1944"/>
              <a:ext cx="248" cy="409"/>
            </a:xfrm>
            <a:prstGeom prst="line">
              <a:avLst/>
            </a:prstGeom>
            <a:noFill/>
            <a:ln w="19050">
              <a:solidFill>
                <a:srgbClr val="267A4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56" name="Line 276"/>
            <p:cNvSpPr>
              <a:spLocks noChangeShapeType="1"/>
            </p:cNvSpPr>
            <p:nvPr/>
          </p:nvSpPr>
          <p:spPr bwMode="auto">
            <a:xfrm flipH="1">
              <a:off x="1982" y="1944"/>
              <a:ext cx="737" cy="415"/>
            </a:xfrm>
            <a:prstGeom prst="line">
              <a:avLst/>
            </a:prstGeom>
            <a:noFill/>
            <a:ln w="19050">
              <a:solidFill>
                <a:srgbClr val="00CE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857" name="Group 277"/>
          <p:cNvGrpSpPr>
            <a:grpSpLocks/>
          </p:cNvGrpSpPr>
          <p:nvPr/>
        </p:nvGrpSpPr>
        <p:grpSpPr bwMode="auto">
          <a:xfrm>
            <a:off x="5416550" y="3608388"/>
            <a:ext cx="1831975" cy="555625"/>
            <a:chOff x="1982" y="1944"/>
            <a:chExt cx="1533" cy="421"/>
          </a:xfrm>
        </p:grpSpPr>
        <p:sp>
          <p:nvSpPr>
            <p:cNvPr id="858" name="Line 278"/>
            <p:cNvSpPr>
              <a:spLocks noChangeShapeType="1"/>
            </p:cNvSpPr>
            <p:nvPr/>
          </p:nvSpPr>
          <p:spPr bwMode="auto">
            <a:xfrm>
              <a:off x="1982" y="1944"/>
              <a:ext cx="1532" cy="409"/>
            </a:xfrm>
            <a:prstGeom prst="line">
              <a:avLst/>
            </a:prstGeom>
            <a:noFill/>
            <a:ln w="19050">
              <a:solidFill>
                <a:srgbClr val="FF99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59" name="Line 279"/>
            <p:cNvSpPr>
              <a:spLocks noChangeShapeType="1"/>
            </p:cNvSpPr>
            <p:nvPr/>
          </p:nvSpPr>
          <p:spPr bwMode="auto">
            <a:xfrm>
              <a:off x="2226" y="1944"/>
              <a:ext cx="493" cy="409"/>
            </a:xfrm>
            <a:prstGeom prst="line">
              <a:avLst/>
            </a:prstGeom>
            <a:noFill/>
            <a:ln w="19050">
              <a:solidFill>
                <a:srgbClr val="F5FA2C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60" name="Line 280"/>
            <p:cNvSpPr>
              <a:spLocks noChangeShapeType="1"/>
            </p:cNvSpPr>
            <p:nvPr/>
          </p:nvSpPr>
          <p:spPr bwMode="auto">
            <a:xfrm flipH="1">
              <a:off x="2464" y="1944"/>
              <a:ext cx="4" cy="409"/>
            </a:xfrm>
            <a:prstGeom prst="line">
              <a:avLst/>
            </a:prstGeom>
            <a:noFill/>
            <a:ln w="19050">
              <a:solidFill>
                <a:srgbClr val="FF1424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61" name="Line 281"/>
            <p:cNvSpPr>
              <a:spLocks noChangeShapeType="1"/>
            </p:cNvSpPr>
            <p:nvPr/>
          </p:nvSpPr>
          <p:spPr bwMode="auto">
            <a:xfrm flipH="1">
              <a:off x="2213" y="1950"/>
              <a:ext cx="512" cy="415"/>
            </a:xfrm>
            <a:prstGeom prst="line">
              <a:avLst/>
            </a:prstGeom>
            <a:noFill/>
            <a:ln w="19050">
              <a:solidFill>
                <a:srgbClr val="267A4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62" name="Line 282"/>
            <p:cNvSpPr>
              <a:spLocks noChangeShapeType="1"/>
            </p:cNvSpPr>
            <p:nvPr/>
          </p:nvSpPr>
          <p:spPr bwMode="auto">
            <a:xfrm flipH="1">
              <a:off x="1982" y="1944"/>
              <a:ext cx="1533" cy="409"/>
            </a:xfrm>
            <a:prstGeom prst="line">
              <a:avLst/>
            </a:prstGeom>
            <a:noFill/>
            <a:ln w="19050">
              <a:solidFill>
                <a:srgbClr val="00CE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863" name="Line 296"/>
          <p:cNvSpPr>
            <a:spLocks noChangeShapeType="1"/>
          </p:cNvSpPr>
          <p:nvPr/>
        </p:nvSpPr>
        <p:spPr bwMode="auto">
          <a:xfrm flipH="1">
            <a:off x="5692775" y="3608388"/>
            <a:ext cx="1549400" cy="547687"/>
          </a:xfrm>
          <a:prstGeom prst="line">
            <a:avLst/>
          </a:prstGeom>
          <a:noFill/>
          <a:ln w="9525">
            <a:solidFill>
              <a:srgbClr val="00CC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864" name="Group 297"/>
          <p:cNvGrpSpPr>
            <a:grpSpLocks/>
          </p:cNvGrpSpPr>
          <p:nvPr/>
        </p:nvGrpSpPr>
        <p:grpSpPr bwMode="auto">
          <a:xfrm>
            <a:off x="5403850" y="3608388"/>
            <a:ext cx="2132013" cy="539750"/>
            <a:chOff x="1972" y="1944"/>
            <a:chExt cx="1784" cy="409"/>
          </a:xfrm>
        </p:grpSpPr>
        <p:sp>
          <p:nvSpPr>
            <p:cNvPr id="865" name="Line 298"/>
            <p:cNvSpPr>
              <a:spLocks noChangeShapeType="1"/>
            </p:cNvSpPr>
            <p:nvPr/>
          </p:nvSpPr>
          <p:spPr bwMode="auto">
            <a:xfrm>
              <a:off x="1994" y="1944"/>
              <a:ext cx="1762" cy="409"/>
            </a:xfrm>
            <a:prstGeom prst="line">
              <a:avLst/>
            </a:prstGeom>
            <a:noFill/>
            <a:ln w="19050">
              <a:solidFill>
                <a:srgbClr val="99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66" name="Line 299"/>
            <p:cNvSpPr>
              <a:spLocks noChangeShapeType="1"/>
            </p:cNvSpPr>
            <p:nvPr/>
          </p:nvSpPr>
          <p:spPr bwMode="auto">
            <a:xfrm>
              <a:off x="2224" y="1944"/>
              <a:ext cx="1286" cy="409"/>
            </a:xfrm>
            <a:prstGeom prst="line">
              <a:avLst/>
            </a:prstGeom>
            <a:noFill/>
            <a:ln w="19050">
              <a:solidFill>
                <a:srgbClr val="FF99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67" name="Line 300"/>
            <p:cNvSpPr>
              <a:spLocks noChangeShapeType="1"/>
            </p:cNvSpPr>
            <p:nvPr/>
          </p:nvSpPr>
          <p:spPr bwMode="auto">
            <a:xfrm>
              <a:off x="2462" y="1944"/>
              <a:ext cx="245" cy="409"/>
            </a:xfrm>
            <a:prstGeom prst="line">
              <a:avLst/>
            </a:prstGeom>
            <a:noFill/>
            <a:ln w="19050">
              <a:solidFill>
                <a:srgbClr val="EFF42A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68" name="Line 301"/>
            <p:cNvSpPr>
              <a:spLocks noChangeShapeType="1"/>
            </p:cNvSpPr>
            <p:nvPr/>
          </p:nvSpPr>
          <p:spPr bwMode="auto">
            <a:xfrm flipH="1">
              <a:off x="2474" y="1944"/>
              <a:ext cx="244" cy="409"/>
            </a:xfrm>
            <a:prstGeom prst="line">
              <a:avLst/>
            </a:prstGeom>
            <a:noFill/>
            <a:ln w="19050">
              <a:solidFill>
                <a:srgbClr val="F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69" name="Line 302"/>
            <p:cNvSpPr>
              <a:spLocks noChangeShapeType="1"/>
            </p:cNvSpPr>
            <p:nvPr/>
          </p:nvSpPr>
          <p:spPr bwMode="auto">
            <a:xfrm flipH="1">
              <a:off x="2224" y="1944"/>
              <a:ext cx="1291" cy="409"/>
            </a:xfrm>
            <a:prstGeom prst="line">
              <a:avLst/>
            </a:prstGeom>
            <a:noFill/>
            <a:ln w="19050">
              <a:solidFill>
                <a:srgbClr val="007D6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70" name="Line 303"/>
            <p:cNvSpPr>
              <a:spLocks noChangeShapeType="1"/>
            </p:cNvSpPr>
            <p:nvPr/>
          </p:nvSpPr>
          <p:spPr bwMode="auto">
            <a:xfrm flipH="1">
              <a:off x="1972" y="1944"/>
              <a:ext cx="1784" cy="409"/>
            </a:xfrm>
            <a:prstGeom prst="line">
              <a:avLst/>
            </a:prstGeom>
            <a:noFill/>
            <a:ln w="19050">
              <a:solidFill>
                <a:srgbClr val="00CC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871" name="Group 311"/>
          <p:cNvGrpSpPr>
            <a:grpSpLocks/>
          </p:cNvGrpSpPr>
          <p:nvPr/>
        </p:nvGrpSpPr>
        <p:grpSpPr bwMode="auto">
          <a:xfrm>
            <a:off x="5421313" y="3608388"/>
            <a:ext cx="2100262" cy="547687"/>
            <a:chOff x="1987" y="1944"/>
            <a:chExt cx="1757" cy="415"/>
          </a:xfrm>
        </p:grpSpPr>
        <p:sp>
          <p:nvSpPr>
            <p:cNvPr id="872" name="Line 312"/>
            <p:cNvSpPr>
              <a:spLocks noChangeShapeType="1"/>
            </p:cNvSpPr>
            <p:nvPr/>
          </p:nvSpPr>
          <p:spPr bwMode="auto">
            <a:xfrm flipH="1">
              <a:off x="1987" y="1946"/>
              <a:ext cx="0" cy="409"/>
            </a:xfrm>
            <a:prstGeom prst="line">
              <a:avLst/>
            </a:prstGeom>
            <a:noFill/>
            <a:ln w="19050">
              <a:solidFill>
                <a:srgbClr val="02E017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873" name="Group 313"/>
            <p:cNvGrpSpPr>
              <a:grpSpLocks/>
            </p:cNvGrpSpPr>
            <p:nvPr/>
          </p:nvGrpSpPr>
          <p:grpSpPr bwMode="auto">
            <a:xfrm>
              <a:off x="1988" y="1944"/>
              <a:ext cx="1756" cy="415"/>
              <a:chOff x="1982" y="1944"/>
              <a:chExt cx="1774" cy="415"/>
            </a:xfrm>
          </p:grpSpPr>
          <p:sp>
            <p:nvSpPr>
              <p:cNvPr id="874" name="Line 314"/>
              <p:cNvSpPr>
                <a:spLocks noChangeShapeType="1"/>
              </p:cNvSpPr>
              <p:nvPr/>
            </p:nvSpPr>
            <p:spPr bwMode="auto">
              <a:xfrm>
                <a:off x="2226" y="1944"/>
                <a:ext cx="1530" cy="409"/>
              </a:xfrm>
              <a:prstGeom prst="line">
                <a:avLst/>
              </a:prstGeom>
              <a:noFill/>
              <a:ln w="19050">
                <a:solidFill>
                  <a:srgbClr val="A321AE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75" name="Line 315"/>
              <p:cNvSpPr>
                <a:spLocks noChangeShapeType="1"/>
              </p:cNvSpPr>
              <p:nvPr/>
            </p:nvSpPr>
            <p:spPr bwMode="auto">
              <a:xfrm>
                <a:off x="2474" y="1944"/>
                <a:ext cx="1036" cy="409"/>
              </a:xfrm>
              <a:prstGeom prst="line">
                <a:avLst/>
              </a:prstGeom>
              <a:noFill/>
              <a:ln w="19050">
                <a:solidFill>
                  <a:srgbClr val="F1AF0B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76" name="Line 316"/>
              <p:cNvSpPr>
                <a:spLocks noChangeShapeType="1"/>
              </p:cNvSpPr>
              <p:nvPr/>
            </p:nvSpPr>
            <p:spPr bwMode="auto">
              <a:xfrm>
                <a:off x="2718" y="1944"/>
                <a:ext cx="0" cy="409"/>
              </a:xfrm>
              <a:prstGeom prst="line">
                <a:avLst/>
              </a:prstGeom>
              <a:noFill/>
              <a:ln w="19050">
                <a:solidFill>
                  <a:srgbClr val="DCF715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77" name="Line 317"/>
              <p:cNvSpPr>
                <a:spLocks noChangeShapeType="1"/>
              </p:cNvSpPr>
              <p:nvPr/>
            </p:nvSpPr>
            <p:spPr bwMode="auto">
              <a:xfrm flipH="1">
                <a:off x="2462" y="1944"/>
                <a:ext cx="1048" cy="415"/>
              </a:xfrm>
              <a:prstGeom prst="line">
                <a:avLst/>
              </a:prstGeom>
              <a:noFill/>
              <a:ln w="19050">
                <a:solidFill>
                  <a:srgbClr val="BE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78" name="Line 318"/>
              <p:cNvSpPr>
                <a:spLocks noChangeShapeType="1"/>
              </p:cNvSpPr>
              <p:nvPr/>
            </p:nvSpPr>
            <p:spPr bwMode="auto">
              <a:xfrm flipH="1">
                <a:off x="2213" y="1944"/>
                <a:ext cx="1543" cy="415"/>
              </a:xfrm>
              <a:prstGeom prst="line">
                <a:avLst/>
              </a:prstGeom>
              <a:noFill/>
              <a:ln w="19050">
                <a:solidFill>
                  <a:srgbClr val="007D6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79" name="Line 319"/>
              <p:cNvSpPr>
                <a:spLocks noChangeShapeType="1"/>
              </p:cNvSpPr>
              <p:nvPr/>
            </p:nvSpPr>
            <p:spPr bwMode="auto">
              <a:xfrm flipH="1">
                <a:off x="1982" y="1944"/>
                <a:ext cx="0" cy="415"/>
              </a:xfrm>
              <a:prstGeom prst="line">
                <a:avLst/>
              </a:prstGeom>
              <a:noFill/>
              <a:ln w="19050">
                <a:solidFill>
                  <a:srgbClr val="02E017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grpSp>
        <p:nvGrpSpPr>
          <p:cNvPr id="880" name="Group 327"/>
          <p:cNvGrpSpPr>
            <a:grpSpLocks/>
          </p:cNvGrpSpPr>
          <p:nvPr/>
        </p:nvGrpSpPr>
        <p:grpSpPr bwMode="auto">
          <a:xfrm>
            <a:off x="5416550" y="3608388"/>
            <a:ext cx="2127250" cy="547687"/>
            <a:chOff x="1982" y="1944"/>
            <a:chExt cx="1780" cy="415"/>
          </a:xfrm>
        </p:grpSpPr>
        <p:sp>
          <p:nvSpPr>
            <p:cNvPr id="881" name="Line 328"/>
            <p:cNvSpPr>
              <a:spLocks noChangeShapeType="1"/>
            </p:cNvSpPr>
            <p:nvPr/>
          </p:nvSpPr>
          <p:spPr bwMode="auto">
            <a:xfrm>
              <a:off x="1982" y="1944"/>
              <a:ext cx="240" cy="409"/>
            </a:xfrm>
            <a:prstGeom prst="line">
              <a:avLst/>
            </a:prstGeom>
            <a:noFill/>
            <a:ln w="19050">
              <a:solidFill>
                <a:schemeClr val="tx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82" name="Line 329"/>
            <p:cNvSpPr>
              <a:spLocks noChangeShapeType="1"/>
            </p:cNvSpPr>
            <p:nvPr/>
          </p:nvSpPr>
          <p:spPr bwMode="auto">
            <a:xfrm flipH="1">
              <a:off x="1982" y="1944"/>
              <a:ext cx="250" cy="409"/>
            </a:xfrm>
            <a:prstGeom prst="line">
              <a:avLst/>
            </a:prstGeom>
            <a:noFill/>
            <a:ln w="19050">
              <a:solidFill>
                <a:srgbClr val="02E017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83" name="Line 330"/>
            <p:cNvSpPr>
              <a:spLocks noChangeShapeType="1"/>
            </p:cNvSpPr>
            <p:nvPr/>
          </p:nvSpPr>
          <p:spPr bwMode="auto">
            <a:xfrm>
              <a:off x="2474" y="1944"/>
              <a:ext cx="1282" cy="415"/>
            </a:xfrm>
            <a:prstGeom prst="line">
              <a:avLst/>
            </a:prstGeom>
            <a:noFill/>
            <a:ln w="19050">
              <a:solidFill>
                <a:srgbClr val="A321AE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84" name="Line 331"/>
            <p:cNvSpPr>
              <a:spLocks noChangeShapeType="1"/>
            </p:cNvSpPr>
            <p:nvPr/>
          </p:nvSpPr>
          <p:spPr bwMode="auto">
            <a:xfrm>
              <a:off x="2725" y="1944"/>
              <a:ext cx="785" cy="409"/>
            </a:xfrm>
            <a:prstGeom prst="line">
              <a:avLst/>
            </a:prstGeom>
            <a:noFill/>
            <a:ln w="19050">
              <a:solidFill>
                <a:srgbClr val="FF99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85" name="Line 332"/>
            <p:cNvSpPr>
              <a:spLocks noChangeShapeType="1"/>
            </p:cNvSpPr>
            <p:nvPr/>
          </p:nvSpPr>
          <p:spPr bwMode="auto">
            <a:xfrm flipH="1">
              <a:off x="2712" y="1944"/>
              <a:ext cx="803" cy="409"/>
            </a:xfrm>
            <a:prstGeom prst="line">
              <a:avLst/>
            </a:prstGeom>
            <a:noFill/>
            <a:ln w="19050">
              <a:solidFill>
                <a:srgbClr val="DCF715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86" name="Line 333"/>
            <p:cNvSpPr>
              <a:spLocks noChangeShapeType="1"/>
            </p:cNvSpPr>
            <p:nvPr/>
          </p:nvSpPr>
          <p:spPr bwMode="auto">
            <a:xfrm flipH="1">
              <a:off x="2466" y="1944"/>
              <a:ext cx="1296" cy="409"/>
            </a:xfrm>
            <a:prstGeom prst="line">
              <a:avLst/>
            </a:prstGeom>
            <a:noFill/>
            <a:ln w="19050">
              <a:solidFill>
                <a:srgbClr val="BE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887" name="Line 5"/>
          <p:cNvSpPr>
            <a:spLocks noChangeShapeType="1"/>
          </p:cNvSpPr>
          <p:nvPr/>
        </p:nvSpPr>
        <p:spPr bwMode="auto">
          <a:xfrm>
            <a:off x="5421313" y="5740400"/>
            <a:ext cx="0" cy="173038"/>
          </a:xfrm>
          <a:prstGeom prst="line">
            <a:avLst/>
          </a:prstGeom>
          <a:noFill/>
          <a:ln w="222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88" name="Line 6"/>
          <p:cNvSpPr>
            <a:spLocks noChangeShapeType="1"/>
          </p:cNvSpPr>
          <p:nvPr/>
        </p:nvSpPr>
        <p:spPr bwMode="auto">
          <a:xfrm>
            <a:off x="7246938" y="2136775"/>
            <a:ext cx="1587" cy="3602038"/>
          </a:xfrm>
          <a:prstGeom prst="line">
            <a:avLst/>
          </a:prstGeom>
          <a:noFill/>
          <a:ln w="222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89" name="Line 7"/>
          <p:cNvSpPr>
            <a:spLocks noChangeShapeType="1"/>
          </p:cNvSpPr>
          <p:nvPr/>
        </p:nvSpPr>
        <p:spPr bwMode="auto">
          <a:xfrm>
            <a:off x="7542213" y="2127250"/>
            <a:ext cx="1587" cy="3598863"/>
          </a:xfrm>
          <a:prstGeom prst="line">
            <a:avLst/>
          </a:prstGeom>
          <a:noFill/>
          <a:ln w="222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90" name="Line 8"/>
          <p:cNvSpPr>
            <a:spLocks noChangeShapeType="1"/>
          </p:cNvSpPr>
          <p:nvPr/>
        </p:nvSpPr>
        <p:spPr bwMode="auto">
          <a:xfrm>
            <a:off x="5230813" y="3313113"/>
            <a:ext cx="2306637" cy="1587"/>
          </a:xfrm>
          <a:prstGeom prst="line">
            <a:avLst/>
          </a:prstGeom>
          <a:noFill/>
          <a:ln w="11113">
            <a:solidFill>
              <a:srgbClr val="71717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91" name="Line 9"/>
          <p:cNvSpPr>
            <a:spLocks noChangeShapeType="1"/>
          </p:cNvSpPr>
          <p:nvPr/>
        </p:nvSpPr>
        <p:spPr bwMode="auto">
          <a:xfrm>
            <a:off x="5078413" y="2439988"/>
            <a:ext cx="2435225" cy="1587"/>
          </a:xfrm>
          <a:prstGeom prst="line">
            <a:avLst/>
          </a:prstGeom>
          <a:noFill/>
          <a:ln w="11113">
            <a:solidFill>
              <a:srgbClr val="71717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92" name="Line 10"/>
          <p:cNvSpPr>
            <a:spLocks noChangeShapeType="1"/>
          </p:cNvSpPr>
          <p:nvPr/>
        </p:nvSpPr>
        <p:spPr bwMode="auto">
          <a:xfrm flipH="1">
            <a:off x="5416550" y="2909888"/>
            <a:ext cx="2911475" cy="1587"/>
          </a:xfrm>
          <a:prstGeom prst="line">
            <a:avLst/>
          </a:prstGeom>
          <a:noFill/>
          <a:ln w="11113">
            <a:solidFill>
              <a:srgbClr val="71717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93" name="Line 11"/>
          <p:cNvSpPr>
            <a:spLocks noChangeShapeType="1"/>
          </p:cNvSpPr>
          <p:nvPr/>
        </p:nvSpPr>
        <p:spPr bwMode="auto">
          <a:xfrm>
            <a:off x="5424488" y="5732463"/>
            <a:ext cx="0" cy="173037"/>
          </a:xfrm>
          <a:prstGeom prst="line">
            <a:avLst/>
          </a:prstGeom>
          <a:noFill/>
          <a:ln w="22225">
            <a:solidFill>
              <a:srgbClr val="00FF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94" name="Line 12"/>
          <p:cNvSpPr>
            <a:spLocks noChangeShapeType="1"/>
          </p:cNvSpPr>
          <p:nvPr/>
        </p:nvSpPr>
        <p:spPr bwMode="auto">
          <a:xfrm>
            <a:off x="5707063" y="5754688"/>
            <a:ext cx="0" cy="171450"/>
          </a:xfrm>
          <a:prstGeom prst="line">
            <a:avLst/>
          </a:prstGeom>
          <a:noFill/>
          <a:ln w="222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95" name="Line 13"/>
          <p:cNvSpPr>
            <a:spLocks noChangeShapeType="1"/>
          </p:cNvSpPr>
          <p:nvPr/>
        </p:nvSpPr>
        <p:spPr bwMode="auto">
          <a:xfrm>
            <a:off x="6007100" y="5715000"/>
            <a:ext cx="0" cy="171450"/>
          </a:xfrm>
          <a:prstGeom prst="line">
            <a:avLst/>
          </a:prstGeom>
          <a:noFill/>
          <a:ln w="222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96" name="Line 14"/>
          <p:cNvSpPr>
            <a:spLocks noChangeShapeType="1"/>
          </p:cNvSpPr>
          <p:nvPr/>
        </p:nvSpPr>
        <p:spPr bwMode="auto">
          <a:xfrm>
            <a:off x="6303963" y="5715000"/>
            <a:ext cx="0" cy="171450"/>
          </a:xfrm>
          <a:prstGeom prst="line">
            <a:avLst/>
          </a:prstGeom>
          <a:noFill/>
          <a:ln w="222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97" name="Line 15"/>
          <p:cNvSpPr>
            <a:spLocks noChangeShapeType="1"/>
          </p:cNvSpPr>
          <p:nvPr/>
        </p:nvSpPr>
        <p:spPr bwMode="auto">
          <a:xfrm>
            <a:off x="7248525" y="5748338"/>
            <a:ext cx="0" cy="173037"/>
          </a:xfrm>
          <a:prstGeom prst="line">
            <a:avLst/>
          </a:prstGeom>
          <a:noFill/>
          <a:ln w="222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98" name="Line 16"/>
          <p:cNvSpPr>
            <a:spLocks noChangeShapeType="1"/>
          </p:cNvSpPr>
          <p:nvPr/>
        </p:nvSpPr>
        <p:spPr bwMode="auto">
          <a:xfrm>
            <a:off x="7572375" y="5726113"/>
            <a:ext cx="0" cy="173037"/>
          </a:xfrm>
          <a:prstGeom prst="line">
            <a:avLst/>
          </a:prstGeom>
          <a:noFill/>
          <a:ln w="222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99" name="Rectangle 17"/>
          <p:cNvSpPr>
            <a:spLocks noChangeArrowheads="1"/>
          </p:cNvSpPr>
          <p:nvPr/>
        </p:nvSpPr>
        <p:spPr bwMode="auto">
          <a:xfrm>
            <a:off x="7432675" y="2400300"/>
            <a:ext cx="220663" cy="1047750"/>
          </a:xfrm>
          <a:prstGeom prst="rect">
            <a:avLst/>
          </a:prstGeom>
          <a:solidFill>
            <a:schemeClr val="bg1"/>
          </a:solidFill>
          <a:ln w="222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900" name="Rectangle 18"/>
          <p:cNvSpPr>
            <a:spLocks noChangeArrowheads="1"/>
          </p:cNvSpPr>
          <p:nvPr/>
        </p:nvSpPr>
        <p:spPr bwMode="auto">
          <a:xfrm>
            <a:off x="7134225" y="2400300"/>
            <a:ext cx="222250" cy="1038225"/>
          </a:xfrm>
          <a:prstGeom prst="rect">
            <a:avLst/>
          </a:prstGeom>
          <a:solidFill>
            <a:schemeClr val="bg1"/>
          </a:solidFill>
          <a:ln w="222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901" name="Rectangle 19"/>
          <p:cNvSpPr>
            <a:spLocks noChangeArrowheads="1"/>
          </p:cNvSpPr>
          <p:nvPr/>
        </p:nvSpPr>
        <p:spPr bwMode="auto">
          <a:xfrm>
            <a:off x="5599113" y="2400300"/>
            <a:ext cx="222250" cy="1047750"/>
          </a:xfrm>
          <a:prstGeom prst="rect">
            <a:avLst/>
          </a:prstGeom>
          <a:solidFill>
            <a:schemeClr val="bg1"/>
          </a:solidFill>
          <a:ln w="222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902" name="Rectangle 20"/>
          <p:cNvSpPr>
            <a:spLocks noChangeArrowheads="1"/>
          </p:cNvSpPr>
          <p:nvPr/>
        </p:nvSpPr>
        <p:spPr bwMode="auto">
          <a:xfrm>
            <a:off x="5895975" y="2400300"/>
            <a:ext cx="220663" cy="1047750"/>
          </a:xfrm>
          <a:prstGeom prst="rect">
            <a:avLst/>
          </a:prstGeom>
          <a:solidFill>
            <a:schemeClr val="bg1"/>
          </a:solidFill>
          <a:ln w="222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903" name="Rectangle 21"/>
          <p:cNvSpPr>
            <a:spLocks noChangeArrowheads="1"/>
          </p:cNvSpPr>
          <p:nvPr/>
        </p:nvSpPr>
        <p:spPr bwMode="auto">
          <a:xfrm>
            <a:off x="6194425" y="2400300"/>
            <a:ext cx="219075" cy="1047750"/>
          </a:xfrm>
          <a:prstGeom prst="rect">
            <a:avLst/>
          </a:prstGeom>
          <a:solidFill>
            <a:schemeClr val="bg1"/>
          </a:solidFill>
          <a:ln w="222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904" name="Rectangle 22"/>
          <p:cNvSpPr>
            <a:spLocks noChangeArrowheads="1"/>
          </p:cNvSpPr>
          <p:nvPr/>
        </p:nvSpPr>
        <p:spPr bwMode="auto">
          <a:xfrm>
            <a:off x="5310188" y="2400300"/>
            <a:ext cx="222250" cy="1047750"/>
          </a:xfrm>
          <a:prstGeom prst="rect">
            <a:avLst/>
          </a:prstGeom>
          <a:solidFill>
            <a:schemeClr val="bg1"/>
          </a:solidFill>
          <a:ln w="222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905" name="Rectangle 24"/>
          <p:cNvSpPr>
            <a:spLocks noChangeArrowheads="1"/>
          </p:cNvSpPr>
          <p:nvPr/>
        </p:nvSpPr>
        <p:spPr bwMode="auto">
          <a:xfrm>
            <a:off x="8942388" y="4203700"/>
            <a:ext cx="3810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200" b="1">
                <a:latin typeface="Helvetica" charset="0"/>
              </a:rPr>
              <a:t> </a:t>
            </a:r>
            <a:endParaRPr lang="en-US" sz="2000" b="1">
              <a:latin typeface="Helvetica" charset="0"/>
            </a:endParaRPr>
          </a:p>
        </p:txBody>
      </p:sp>
      <p:sp>
        <p:nvSpPr>
          <p:cNvPr id="906" name="Line 27"/>
          <p:cNvSpPr>
            <a:spLocks noChangeShapeType="1"/>
          </p:cNvSpPr>
          <p:nvPr/>
        </p:nvSpPr>
        <p:spPr bwMode="auto">
          <a:xfrm>
            <a:off x="5422900" y="3446463"/>
            <a:ext cx="0" cy="165100"/>
          </a:xfrm>
          <a:prstGeom prst="line">
            <a:avLst/>
          </a:prstGeom>
          <a:noFill/>
          <a:ln w="222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907" name="Rectangle 28"/>
          <p:cNvSpPr>
            <a:spLocks noChangeArrowheads="1"/>
          </p:cNvSpPr>
          <p:nvPr/>
        </p:nvSpPr>
        <p:spPr bwMode="auto">
          <a:xfrm>
            <a:off x="4886325" y="4256088"/>
            <a:ext cx="85725" cy="111125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22225">
            <a:solidFill>
              <a:srgbClr val="0065FF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908" name="Rectangle 29"/>
          <p:cNvSpPr>
            <a:spLocks noChangeArrowheads="1"/>
          </p:cNvSpPr>
          <p:nvPr/>
        </p:nvSpPr>
        <p:spPr bwMode="auto">
          <a:xfrm>
            <a:off x="5073650" y="4256088"/>
            <a:ext cx="93663" cy="111125"/>
          </a:xfrm>
          <a:prstGeom prst="rect">
            <a:avLst/>
          </a:prstGeom>
          <a:blipFill dpi="0" rotWithShape="0">
            <a:blip r:embed="rId4"/>
            <a:srcRect/>
            <a:tile tx="0" ty="0" sx="100000" sy="100000" flip="none" algn="tl"/>
          </a:blipFill>
          <a:ln w="22225">
            <a:solidFill>
              <a:srgbClr val="09997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909" name="Rectangle 30"/>
          <p:cNvSpPr>
            <a:spLocks noChangeArrowheads="1"/>
          </p:cNvSpPr>
          <p:nvPr/>
        </p:nvSpPr>
        <p:spPr bwMode="auto">
          <a:xfrm>
            <a:off x="4979988" y="4256088"/>
            <a:ext cx="84137" cy="111125"/>
          </a:xfrm>
          <a:prstGeom prst="rect">
            <a:avLst/>
          </a:prstGeom>
          <a:blipFill dpi="0" rotWithShape="0">
            <a:blip r:embed="rId5"/>
            <a:srcRect/>
            <a:tile tx="0" ty="0" sx="100000" sy="100000" flip="none" algn="tl"/>
          </a:blipFill>
          <a:ln w="22225">
            <a:solidFill>
              <a:srgbClr val="DD000B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910" name="Rectangle 31"/>
          <p:cNvSpPr>
            <a:spLocks noChangeArrowheads="1"/>
          </p:cNvSpPr>
          <p:nvPr/>
        </p:nvSpPr>
        <p:spPr bwMode="auto">
          <a:xfrm>
            <a:off x="5175250" y="4256088"/>
            <a:ext cx="82550" cy="111125"/>
          </a:xfrm>
          <a:prstGeom prst="rect">
            <a:avLst/>
          </a:prstGeom>
          <a:blipFill dpi="0" rotWithShape="0">
            <a:blip r:embed="rId6"/>
            <a:srcRect/>
            <a:tile tx="0" ty="0" sx="100000" sy="100000" flip="none" algn="tl"/>
          </a:blipFill>
          <a:ln w="22225">
            <a:solidFill>
              <a:srgbClr val="FF0C76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911" name="Line 32"/>
          <p:cNvSpPr>
            <a:spLocks noChangeShapeType="1"/>
          </p:cNvSpPr>
          <p:nvPr/>
        </p:nvSpPr>
        <p:spPr bwMode="auto">
          <a:xfrm flipH="1">
            <a:off x="5097463" y="2439988"/>
            <a:ext cx="157162" cy="1587"/>
          </a:xfrm>
          <a:prstGeom prst="line">
            <a:avLst/>
          </a:prstGeom>
          <a:noFill/>
          <a:ln w="11113">
            <a:solidFill>
              <a:srgbClr val="71717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912" name="Freeform 33"/>
          <p:cNvSpPr>
            <a:spLocks/>
          </p:cNvSpPr>
          <p:nvPr/>
        </p:nvSpPr>
        <p:spPr bwMode="auto">
          <a:xfrm>
            <a:off x="5051425" y="2413000"/>
            <a:ext cx="52388" cy="53975"/>
          </a:xfrm>
          <a:custGeom>
            <a:avLst/>
            <a:gdLst/>
            <a:ahLst/>
            <a:cxnLst>
              <a:cxn ang="0">
                <a:pos x="44" y="21"/>
              </a:cxn>
              <a:cxn ang="0">
                <a:pos x="39" y="0"/>
              </a:cxn>
              <a:cxn ang="0">
                <a:pos x="0" y="21"/>
              </a:cxn>
              <a:cxn ang="0">
                <a:pos x="39" y="41"/>
              </a:cxn>
              <a:cxn ang="0">
                <a:pos x="44" y="21"/>
              </a:cxn>
            </a:cxnLst>
            <a:rect l="0" t="0" r="r" b="b"/>
            <a:pathLst>
              <a:path w="44" h="41">
                <a:moveTo>
                  <a:pt x="44" y="21"/>
                </a:moveTo>
                <a:lnTo>
                  <a:pt x="39" y="0"/>
                </a:lnTo>
                <a:lnTo>
                  <a:pt x="0" y="21"/>
                </a:lnTo>
                <a:lnTo>
                  <a:pt x="39" y="41"/>
                </a:lnTo>
                <a:lnTo>
                  <a:pt x="44" y="21"/>
                </a:lnTo>
                <a:close/>
              </a:path>
            </a:pathLst>
          </a:custGeom>
          <a:solidFill>
            <a:srgbClr val="71717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913" name="Line 34"/>
          <p:cNvSpPr>
            <a:spLocks noChangeShapeType="1"/>
          </p:cNvSpPr>
          <p:nvPr/>
        </p:nvSpPr>
        <p:spPr bwMode="auto">
          <a:xfrm flipV="1">
            <a:off x="4635500" y="2154238"/>
            <a:ext cx="1588" cy="1401762"/>
          </a:xfrm>
          <a:prstGeom prst="line">
            <a:avLst/>
          </a:prstGeom>
          <a:noFill/>
          <a:ln w="11113">
            <a:solidFill>
              <a:srgbClr val="71717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914" name="Freeform 35"/>
          <p:cNvSpPr>
            <a:spLocks/>
          </p:cNvSpPr>
          <p:nvPr/>
        </p:nvSpPr>
        <p:spPr bwMode="auto">
          <a:xfrm>
            <a:off x="4611688" y="2101850"/>
            <a:ext cx="49212" cy="60325"/>
          </a:xfrm>
          <a:custGeom>
            <a:avLst/>
            <a:gdLst/>
            <a:ahLst/>
            <a:cxnLst>
              <a:cxn ang="0">
                <a:pos x="20" y="45"/>
              </a:cxn>
              <a:cxn ang="0">
                <a:pos x="41" y="39"/>
              </a:cxn>
              <a:cxn ang="0">
                <a:pos x="20" y="0"/>
              </a:cxn>
              <a:cxn ang="0">
                <a:pos x="0" y="39"/>
              </a:cxn>
              <a:cxn ang="0">
                <a:pos x="20" y="45"/>
              </a:cxn>
            </a:cxnLst>
            <a:rect l="0" t="0" r="r" b="b"/>
            <a:pathLst>
              <a:path w="41" h="45">
                <a:moveTo>
                  <a:pt x="20" y="45"/>
                </a:moveTo>
                <a:lnTo>
                  <a:pt x="41" y="39"/>
                </a:lnTo>
                <a:lnTo>
                  <a:pt x="20" y="0"/>
                </a:lnTo>
                <a:lnTo>
                  <a:pt x="0" y="39"/>
                </a:lnTo>
                <a:lnTo>
                  <a:pt x="20" y="45"/>
                </a:lnTo>
                <a:close/>
              </a:path>
            </a:pathLst>
          </a:custGeom>
          <a:solidFill>
            <a:srgbClr val="71717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915" name="Freeform 36"/>
          <p:cNvSpPr>
            <a:spLocks/>
          </p:cNvSpPr>
          <p:nvPr/>
        </p:nvSpPr>
        <p:spPr bwMode="auto">
          <a:xfrm>
            <a:off x="4832350" y="3295650"/>
            <a:ext cx="295275" cy="636588"/>
          </a:xfrm>
          <a:custGeom>
            <a:avLst/>
            <a:gdLst/>
            <a:ahLst/>
            <a:cxnLst>
              <a:cxn ang="0">
                <a:pos x="0" y="455"/>
              </a:cxn>
              <a:cxn ang="0">
                <a:pos x="0" y="482"/>
              </a:cxn>
              <a:cxn ang="0">
                <a:pos x="0" y="0"/>
              </a:cxn>
              <a:cxn ang="0">
                <a:pos x="248" y="0"/>
              </a:cxn>
            </a:cxnLst>
            <a:rect l="0" t="0" r="r" b="b"/>
            <a:pathLst>
              <a:path w="248" h="482">
                <a:moveTo>
                  <a:pt x="0" y="455"/>
                </a:moveTo>
                <a:lnTo>
                  <a:pt x="0" y="482"/>
                </a:lnTo>
                <a:lnTo>
                  <a:pt x="0" y="0"/>
                </a:lnTo>
                <a:lnTo>
                  <a:pt x="248" y="0"/>
                </a:lnTo>
              </a:path>
            </a:pathLst>
          </a:custGeom>
          <a:noFill/>
          <a:ln w="11113">
            <a:solidFill>
              <a:srgbClr val="71717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916" name="Line 37"/>
          <p:cNvSpPr>
            <a:spLocks noChangeShapeType="1"/>
          </p:cNvSpPr>
          <p:nvPr/>
        </p:nvSpPr>
        <p:spPr bwMode="auto">
          <a:xfrm>
            <a:off x="5407025" y="4851400"/>
            <a:ext cx="2921000" cy="1588"/>
          </a:xfrm>
          <a:prstGeom prst="line">
            <a:avLst/>
          </a:prstGeom>
          <a:noFill/>
          <a:ln w="11113">
            <a:solidFill>
              <a:srgbClr val="71717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917" name="Freeform 38"/>
          <p:cNvSpPr>
            <a:spLocks/>
          </p:cNvSpPr>
          <p:nvPr/>
        </p:nvSpPr>
        <p:spPr bwMode="auto">
          <a:xfrm>
            <a:off x="4764088" y="2114550"/>
            <a:ext cx="3579812" cy="353218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996" y="13"/>
              </a:cxn>
              <a:cxn ang="0">
                <a:pos x="2996" y="2677"/>
              </a:cxn>
              <a:cxn ang="0">
                <a:pos x="660" y="2677"/>
              </a:cxn>
            </a:cxnLst>
            <a:rect l="0" t="0" r="r" b="b"/>
            <a:pathLst>
              <a:path w="2996" h="2677">
                <a:moveTo>
                  <a:pt x="0" y="0"/>
                </a:moveTo>
                <a:lnTo>
                  <a:pt x="2996" y="13"/>
                </a:lnTo>
                <a:lnTo>
                  <a:pt x="2996" y="2677"/>
                </a:lnTo>
                <a:lnTo>
                  <a:pt x="660" y="2677"/>
                </a:lnTo>
              </a:path>
            </a:pathLst>
          </a:custGeom>
          <a:noFill/>
          <a:ln w="11113">
            <a:solidFill>
              <a:srgbClr val="71717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918" name="Line 39"/>
          <p:cNvSpPr>
            <a:spLocks noChangeShapeType="1"/>
          </p:cNvSpPr>
          <p:nvPr/>
        </p:nvSpPr>
        <p:spPr bwMode="auto">
          <a:xfrm flipH="1">
            <a:off x="5254625" y="4381500"/>
            <a:ext cx="2317750" cy="1588"/>
          </a:xfrm>
          <a:prstGeom prst="line">
            <a:avLst/>
          </a:prstGeom>
          <a:noFill/>
          <a:ln w="11113">
            <a:solidFill>
              <a:srgbClr val="71717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919" name="Freeform 40"/>
          <p:cNvSpPr>
            <a:spLocks/>
          </p:cNvSpPr>
          <p:nvPr/>
        </p:nvSpPr>
        <p:spPr bwMode="auto">
          <a:xfrm>
            <a:off x="4832350" y="3790950"/>
            <a:ext cx="254000" cy="590550"/>
          </a:xfrm>
          <a:custGeom>
            <a:avLst/>
            <a:gdLst/>
            <a:ahLst/>
            <a:cxnLst>
              <a:cxn ang="0">
                <a:pos x="213" y="447"/>
              </a:cxn>
              <a:cxn ang="0">
                <a:pos x="0" y="447"/>
              </a:cxn>
              <a:cxn ang="0">
                <a:pos x="0" y="0"/>
              </a:cxn>
              <a:cxn ang="0">
                <a:pos x="7" y="63"/>
              </a:cxn>
            </a:cxnLst>
            <a:rect l="0" t="0" r="r" b="b"/>
            <a:pathLst>
              <a:path w="213" h="447">
                <a:moveTo>
                  <a:pt x="213" y="447"/>
                </a:moveTo>
                <a:lnTo>
                  <a:pt x="0" y="447"/>
                </a:lnTo>
                <a:lnTo>
                  <a:pt x="0" y="0"/>
                </a:lnTo>
                <a:lnTo>
                  <a:pt x="7" y="63"/>
                </a:lnTo>
              </a:path>
            </a:pathLst>
          </a:custGeom>
          <a:noFill/>
          <a:ln w="11113">
            <a:solidFill>
              <a:srgbClr val="71717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920" name="Line 41"/>
          <p:cNvSpPr>
            <a:spLocks noChangeShapeType="1"/>
          </p:cNvSpPr>
          <p:nvPr/>
        </p:nvSpPr>
        <p:spPr bwMode="auto">
          <a:xfrm>
            <a:off x="4440238" y="2141538"/>
            <a:ext cx="1587" cy="1382712"/>
          </a:xfrm>
          <a:prstGeom prst="line">
            <a:avLst/>
          </a:prstGeom>
          <a:noFill/>
          <a:ln w="11113">
            <a:solidFill>
              <a:srgbClr val="71717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921" name="Freeform 42"/>
          <p:cNvSpPr>
            <a:spLocks/>
          </p:cNvSpPr>
          <p:nvPr/>
        </p:nvSpPr>
        <p:spPr bwMode="auto">
          <a:xfrm>
            <a:off x="4416425" y="3517900"/>
            <a:ext cx="47625" cy="58738"/>
          </a:xfrm>
          <a:custGeom>
            <a:avLst/>
            <a:gdLst/>
            <a:ahLst/>
            <a:cxnLst>
              <a:cxn ang="0">
                <a:pos x="21" y="0"/>
              </a:cxn>
              <a:cxn ang="0">
                <a:pos x="0" y="5"/>
              </a:cxn>
              <a:cxn ang="0">
                <a:pos x="21" y="45"/>
              </a:cxn>
              <a:cxn ang="0">
                <a:pos x="41" y="5"/>
              </a:cxn>
              <a:cxn ang="0">
                <a:pos x="21" y="0"/>
              </a:cxn>
            </a:cxnLst>
            <a:rect l="0" t="0" r="r" b="b"/>
            <a:pathLst>
              <a:path w="41" h="45">
                <a:moveTo>
                  <a:pt x="21" y="0"/>
                </a:moveTo>
                <a:lnTo>
                  <a:pt x="0" y="5"/>
                </a:lnTo>
                <a:lnTo>
                  <a:pt x="21" y="45"/>
                </a:lnTo>
                <a:lnTo>
                  <a:pt x="41" y="5"/>
                </a:lnTo>
                <a:lnTo>
                  <a:pt x="21" y="0"/>
                </a:lnTo>
                <a:close/>
              </a:path>
            </a:pathLst>
          </a:custGeom>
          <a:solidFill>
            <a:srgbClr val="71717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922" name="Line 43"/>
          <p:cNvSpPr>
            <a:spLocks noChangeShapeType="1"/>
          </p:cNvSpPr>
          <p:nvPr/>
        </p:nvSpPr>
        <p:spPr bwMode="auto">
          <a:xfrm>
            <a:off x="5018088" y="3295650"/>
            <a:ext cx="149225" cy="1588"/>
          </a:xfrm>
          <a:prstGeom prst="line">
            <a:avLst/>
          </a:prstGeom>
          <a:noFill/>
          <a:ln w="11113">
            <a:solidFill>
              <a:srgbClr val="71717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923" name="Freeform 44"/>
          <p:cNvSpPr>
            <a:spLocks/>
          </p:cNvSpPr>
          <p:nvPr/>
        </p:nvSpPr>
        <p:spPr bwMode="auto">
          <a:xfrm>
            <a:off x="5160963" y="3267075"/>
            <a:ext cx="52387" cy="55563"/>
          </a:xfrm>
          <a:custGeom>
            <a:avLst/>
            <a:gdLst/>
            <a:ahLst/>
            <a:cxnLst>
              <a:cxn ang="0">
                <a:pos x="0" y="21"/>
              </a:cxn>
              <a:cxn ang="0">
                <a:pos x="5" y="41"/>
              </a:cxn>
              <a:cxn ang="0">
                <a:pos x="44" y="21"/>
              </a:cxn>
              <a:cxn ang="0">
                <a:pos x="5" y="0"/>
              </a:cxn>
              <a:cxn ang="0">
                <a:pos x="0" y="21"/>
              </a:cxn>
            </a:cxnLst>
            <a:rect l="0" t="0" r="r" b="b"/>
            <a:pathLst>
              <a:path w="44" h="41">
                <a:moveTo>
                  <a:pt x="0" y="21"/>
                </a:moveTo>
                <a:lnTo>
                  <a:pt x="5" y="41"/>
                </a:lnTo>
                <a:lnTo>
                  <a:pt x="44" y="21"/>
                </a:lnTo>
                <a:lnTo>
                  <a:pt x="5" y="0"/>
                </a:lnTo>
                <a:lnTo>
                  <a:pt x="0" y="21"/>
                </a:lnTo>
                <a:close/>
              </a:path>
            </a:pathLst>
          </a:custGeom>
          <a:solidFill>
            <a:srgbClr val="71717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924" name="Line 45"/>
          <p:cNvSpPr>
            <a:spLocks noChangeShapeType="1"/>
          </p:cNvSpPr>
          <p:nvPr/>
        </p:nvSpPr>
        <p:spPr bwMode="auto">
          <a:xfrm>
            <a:off x="5068888" y="2197100"/>
            <a:ext cx="157162" cy="1588"/>
          </a:xfrm>
          <a:prstGeom prst="line">
            <a:avLst/>
          </a:prstGeom>
          <a:noFill/>
          <a:ln w="11113">
            <a:solidFill>
              <a:srgbClr val="71717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925" name="Freeform 46"/>
          <p:cNvSpPr>
            <a:spLocks/>
          </p:cNvSpPr>
          <p:nvPr/>
        </p:nvSpPr>
        <p:spPr bwMode="auto">
          <a:xfrm>
            <a:off x="5219700" y="2170113"/>
            <a:ext cx="52388" cy="53975"/>
          </a:xfrm>
          <a:custGeom>
            <a:avLst/>
            <a:gdLst/>
            <a:ahLst/>
            <a:cxnLst>
              <a:cxn ang="0">
                <a:pos x="0" y="21"/>
              </a:cxn>
              <a:cxn ang="0">
                <a:pos x="5" y="41"/>
              </a:cxn>
              <a:cxn ang="0">
                <a:pos x="44" y="21"/>
              </a:cxn>
              <a:cxn ang="0">
                <a:pos x="5" y="0"/>
              </a:cxn>
              <a:cxn ang="0">
                <a:pos x="0" y="21"/>
              </a:cxn>
            </a:cxnLst>
            <a:rect l="0" t="0" r="r" b="b"/>
            <a:pathLst>
              <a:path w="44" h="41">
                <a:moveTo>
                  <a:pt x="0" y="21"/>
                </a:moveTo>
                <a:lnTo>
                  <a:pt x="5" y="41"/>
                </a:lnTo>
                <a:lnTo>
                  <a:pt x="44" y="21"/>
                </a:lnTo>
                <a:lnTo>
                  <a:pt x="5" y="0"/>
                </a:lnTo>
                <a:lnTo>
                  <a:pt x="0" y="21"/>
                </a:lnTo>
                <a:close/>
              </a:path>
            </a:pathLst>
          </a:custGeom>
          <a:solidFill>
            <a:srgbClr val="71717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926" name="Line 47"/>
          <p:cNvSpPr>
            <a:spLocks noChangeShapeType="1"/>
          </p:cNvSpPr>
          <p:nvPr/>
        </p:nvSpPr>
        <p:spPr bwMode="auto">
          <a:xfrm flipH="1">
            <a:off x="5097463" y="2028825"/>
            <a:ext cx="157162" cy="1588"/>
          </a:xfrm>
          <a:prstGeom prst="line">
            <a:avLst/>
          </a:prstGeom>
          <a:noFill/>
          <a:ln w="11113">
            <a:solidFill>
              <a:srgbClr val="71717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927" name="Freeform 48"/>
          <p:cNvSpPr>
            <a:spLocks/>
          </p:cNvSpPr>
          <p:nvPr/>
        </p:nvSpPr>
        <p:spPr bwMode="auto">
          <a:xfrm>
            <a:off x="5051425" y="2001838"/>
            <a:ext cx="52388" cy="53975"/>
          </a:xfrm>
          <a:custGeom>
            <a:avLst/>
            <a:gdLst/>
            <a:ahLst/>
            <a:cxnLst>
              <a:cxn ang="0">
                <a:pos x="44" y="20"/>
              </a:cxn>
              <a:cxn ang="0">
                <a:pos x="39" y="0"/>
              </a:cxn>
              <a:cxn ang="0">
                <a:pos x="0" y="20"/>
              </a:cxn>
              <a:cxn ang="0">
                <a:pos x="39" y="40"/>
              </a:cxn>
              <a:cxn ang="0">
                <a:pos x="44" y="20"/>
              </a:cxn>
            </a:cxnLst>
            <a:rect l="0" t="0" r="r" b="b"/>
            <a:pathLst>
              <a:path w="44" h="40">
                <a:moveTo>
                  <a:pt x="44" y="20"/>
                </a:moveTo>
                <a:lnTo>
                  <a:pt x="39" y="0"/>
                </a:lnTo>
                <a:lnTo>
                  <a:pt x="0" y="20"/>
                </a:lnTo>
                <a:lnTo>
                  <a:pt x="39" y="40"/>
                </a:lnTo>
                <a:lnTo>
                  <a:pt x="44" y="20"/>
                </a:lnTo>
                <a:close/>
              </a:path>
            </a:pathLst>
          </a:custGeom>
          <a:solidFill>
            <a:srgbClr val="71717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928" name="Line 49"/>
          <p:cNvSpPr>
            <a:spLocks noChangeShapeType="1"/>
          </p:cNvSpPr>
          <p:nvPr/>
        </p:nvSpPr>
        <p:spPr bwMode="auto">
          <a:xfrm flipH="1" flipV="1">
            <a:off x="4865688" y="3868738"/>
            <a:ext cx="3211512" cy="17462"/>
          </a:xfrm>
          <a:prstGeom prst="line">
            <a:avLst/>
          </a:prstGeom>
          <a:noFill/>
          <a:ln w="11113">
            <a:solidFill>
              <a:srgbClr val="71717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929" name="Line 50"/>
          <p:cNvSpPr>
            <a:spLocks noChangeShapeType="1"/>
          </p:cNvSpPr>
          <p:nvPr/>
        </p:nvSpPr>
        <p:spPr bwMode="auto">
          <a:xfrm flipH="1">
            <a:off x="5124450" y="4362450"/>
            <a:ext cx="157163" cy="1588"/>
          </a:xfrm>
          <a:prstGeom prst="line">
            <a:avLst/>
          </a:prstGeom>
          <a:noFill/>
          <a:ln w="11113">
            <a:solidFill>
              <a:srgbClr val="71717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930" name="Freeform 51"/>
          <p:cNvSpPr>
            <a:spLocks/>
          </p:cNvSpPr>
          <p:nvPr/>
        </p:nvSpPr>
        <p:spPr bwMode="auto">
          <a:xfrm>
            <a:off x="5078413" y="4337050"/>
            <a:ext cx="52387" cy="53975"/>
          </a:xfrm>
          <a:custGeom>
            <a:avLst/>
            <a:gdLst/>
            <a:ahLst/>
            <a:cxnLst>
              <a:cxn ang="0">
                <a:pos x="44" y="20"/>
              </a:cxn>
              <a:cxn ang="0">
                <a:pos x="39" y="0"/>
              </a:cxn>
              <a:cxn ang="0">
                <a:pos x="0" y="20"/>
              </a:cxn>
              <a:cxn ang="0">
                <a:pos x="39" y="41"/>
              </a:cxn>
              <a:cxn ang="0">
                <a:pos x="44" y="20"/>
              </a:cxn>
            </a:cxnLst>
            <a:rect l="0" t="0" r="r" b="b"/>
            <a:pathLst>
              <a:path w="44" h="41">
                <a:moveTo>
                  <a:pt x="44" y="20"/>
                </a:moveTo>
                <a:lnTo>
                  <a:pt x="39" y="0"/>
                </a:lnTo>
                <a:lnTo>
                  <a:pt x="0" y="20"/>
                </a:lnTo>
                <a:lnTo>
                  <a:pt x="39" y="41"/>
                </a:lnTo>
                <a:lnTo>
                  <a:pt x="44" y="20"/>
                </a:lnTo>
                <a:close/>
              </a:path>
            </a:pathLst>
          </a:custGeom>
          <a:solidFill>
            <a:srgbClr val="71717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931" name="AutoShape 52"/>
          <p:cNvSpPr>
            <a:spLocks noChangeArrowheads="1"/>
          </p:cNvSpPr>
          <p:nvPr/>
        </p:nvSpPr>
        <p:spPr bwMode="auto">
          <a:xfrm>
            <a:off x="4211638" y="3611563"/>
            <a:ext cx="850900" cy="536575"/>
          </a:xfrm>
          <a:prstGeom prst="roundRect">
            <a:avLst>
              <a:gd name="adj" fmla="val 6819"/>
            </a:avLst>
          </a:prstGeom>
          <a:blipFill dpi="0" rotWithShape="0">
            <a:blip r:embed="rId2"/>
            <a:srcRect/>
            <a:tile tx="0" ty="0" sx="100000" sy="100000" flip="none" algn="tl"/>
          </a:blipFill>
          <a:ln w="11113">
            <a:solidFill>
              <a:srgbClr val="555555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932" name="Rectangle 53"/>
          <p:cNvSpPr>
            <a:spLocks noChangeArrowheads="1"/>
          </p:cNvSpPr>
          <p:nvPr/>
        </p:nvSpPr>
        <p:spPr bwMode="auto">
          <a:xfrm>
            <a:off x="7713663" y="2733675"/>
            <a:ext cx="5334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000" b="1">
                <a:latin typeface="Helvetica" charset="0"/>
              </a:rPr>
              <a:t>Readout</a:t>
            </a:r>
            <a:endParaRPr lang="en-US" sz="2000" b="1">
              <a:latin typeface="Helvetica" charset="0"/>
            </a:endParaRPr>
          </a:p>
        </p:txBody>
      </p:sp>
      <p:sp>
        <p:nvSpPr>
          <p:cNvPr id="933" name="Rectangle 54"/>
          <p:cNvSpPr>
            <a:spLocks noChangeArrowheads="1"/>
          </p:cNvSpPr>
          <p:nvPr/>
        </p:nvSpPr>
        <p:spPr bwMode="auto">
          <a:xfrm>
            <a:off x="8374063" y="2733675"/>
            <a:ext cx="381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000" b="1">
                <a:latin typeface="Helvetica" charset="0"/>
              </a:rPr>
              <a:t> </a:t>
            </a:r>
            <a:endParaRPr lang="en-US" sz="2000" b="1">
              <a:latin typeface="Helvetica" charset="0"/>
            </a:endParaRPr>
          </a:p>
        </p:txBody>
      </p:sp>
      <p:sp>
        <p:nvSpPr>
          <p:cNvPr id="934" name="Rectangle 55"/>
          <p:cNvSpPr>
            <a:spLocks noChangeArrowheads="1"/>
          </p:cNvSpPr>
          <p:nvPr/>
        </p:nvSpPr>
        <p:spPr bwMode="auto">
          <a:xfrm>
            <a:off x="7713663" y="2894013"/>
            <a:ext cx="5588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000" b="1">
                <a:latin typeface="Helvetica" charset="0"/>
              </a:rPr>
              <a:t>Systems</a:t>
            </a:r>
            <a:endParaRPr lang="en-US" sz="2000" b="1">
              <a:latin typeface="Helvetica" charset="0"/>
            </a:endParaRPr>
          </a:p>
        </p:txBody>
      </p:sp>
      <p:sp>
        <p:nvSpPr>
          <p:cNvPr id="935" name="Rectangle 56"/>
          <p:cNvSpPr>
            <a:spLocks noChangeArrowheads="1"/>
          </p:cNvSpPr>
          <p:nvPr/>
        </p:nvSpPr>
        <p:spPr bwMode="auto">
          <a:xfrm>
            <a:off x="7704138" y="4738688"/>
            <a:ext cx="2921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000" b="1">
                <a:latin typeface="Helvetica" charset="0"/>
              </a:rPr>
              <a:t>Filter</a:t>
            </a:r>
            <a:endParaRPr lang="en-US" sz="2000" b="1">
              <a:latin typeface="Helvetica" charset="0"/>
            </a:endParaRPr>
          </a:p>
        </p:txBody>
      </p:sp>
      <p:sp>
        <p:nvSpPr>
          <p:cNvPr id="936" name="Rectangle 57"/>
          <p:cNvSpPr>
            <a:spLocks noChangeArrowheads="1"/>
          </p:cNvSpPr>
          <p:nvPr/>
        </p:nvSpPr>
        <p:spPr bwMode="auto">
          <a:xfrm>
            <a:off x="8156575" y="4738688"/>
            <a:ext cx="381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000" b="1">
                <a:latin typeface="Helvetica" charset="0"/>
              </a:rPr>
              <a:t> </a:t>
            </a:r>
            <a:endParaRPr lang="en-US" sz="2000" b="1">
              <a:latin typeface="Helvetica" charset="0"/>
            </a:endParaRPr>
          </a:p>
        </p:txBody>
      </p:sp>
      <p:sp>
        <p:nvSpPr>
          <p:cNvPr id="937" name="Rectangle 58"/>
          <p:cNvSpPr>
            <a:spLocks noChangeArrowheads="1"/>
          </p:cNvSpPr>
          <p:nvPr/>
        </p:nvSpPr>
        <p:spPr bwMode="auto">
          <a:xfrm>
            <a:off x="7704138" y="4908550"/>
            <a:ext cx="5588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000" b="1">
                <a:latin typeface="Helvetica" charset="0"/>
              </a:rPr>
              <a:t>Systems</a:t>
            </a:r>
            <a:endParaRPr lang="en-US" sz="2000" b="1">
              <a:latin typeface="Helvetica" charset="0"/>
            </a:endParaRPr>
          </a:p>
        </p:txBody>
      </p:sp>
      <p:sp>
        <p:nvSpPr>
          <p:cNvPr id="938" name="Rectangle 59"/>
          <p:cNvSpPr>
            <a:spLocks noChangeArrowheads="1"/>
          </p:cNvSpPr>
          <p:nvPr/>
        </p:nvSpPr>
        <p:spPr bwMode="auto">
          <a:xfrm>
            <a:off x="4454525" y="3717925"/>
            <a:ext cx="3810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000" b="1">
                <a:latin typeface="Helvetica" charset="0"/>
              </a:rPr>
              <a:t>Event</a:t>
            </a:r>
            <a:endParaRPr lang="en-US" sz="2000" b="1">
              <a:latin typeface="Helvetica" charset="0"/>
            </a:endParaRPr>
          </a:p>
        </p:txBody>
      </p:sp>
      <p:sp>
        <p:nvSpPr>
          <p:cNvPr id="939" name="Rectangle 60"/>
          <p:cNvSpPr>
            <a:spLocks noChangeArrowheads="1"/>
          </p:cNvSpPr>
          <p:nvPr/>
        </p:nvSpPr>
        <p:spPr bwMode="auto">
          <a:xfrm>
            <a:off x="4797425" y="3717925"/>
            <a:ext cx="762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000" b="1">
                <a:latin typeface="Helvetica" charset="0"/>
              </a:rPr>
              <a:t>  </a:t>
            </a:r>
            <a:endParaRPr lang="en-US" sz="2000" b="1">
              <a:latin typeface="Helvetica" charset="0"/>
            </a:endParaRPr>
          </a:p>
        </p:txBody>
      </p:sp>
      <p:sp>
        <p:nvSpPr>
          <p:cNvPr id="940" name="Rectangle 61"/>
          <p:cNvSpPr>
            <a:spLocks noChangeArrowheads="1"/>
          </p:cNvSpPr>
          <p:nvPr/>
        </p:nvSpPr>
        <p:spPr bwMode="auto">
          <a:xfrm>
            <a:off x="4360863" y="3868738"/>
            <a:ext cx="5334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000" b="1">
                <a:latin typeface="Helvetica" charset="0"/>
              </a:rPr>
              <a:t>Manager</a:t>
            </a:r>
            <a:endParaRPr lang="en-US" sz="2000" b="1">
              <a:latin typeface="Helvetica" charset="0"/>
            </a:endParaRPr>
          </a:p>
        </p:txBody>
      </p:sp>
      <p:sp>
        <p:nvSpPr>
          <p:cNvPr id="941" name="AutoShape 62"/>
          <p:cNvSpPr>
            <a:spLocks noChangeArrowheads="1"/>
          </p:cNvSpPr>
          <p:nvPr/>
        </p:nvSpPr>
        <p:spPr bwMode="auto">
          <a:xfrm>
            <a:off x="8080375" y="3611563"/>
            <a:ext cx="858838" cy="536575"/>
          </a:xfrm>
          <a:prstGeom prst="roundRect">
            <a:avLst>
              <a:gd name="adj" fmla="val 6819"/>
            </a:avLst>
          </a:prstGeom>
          <a:blipFill dpi="0" rotWithShape="0">
            <a:blip r:embed="rId2"/>
            <a:srcRect/>
            <a:tile tx="0" ty="0" sx="100000" sy="100000" flip="none" algn="tl"/>
          </a:blipFill>
          <a:ln w="11113">
            <a:solidFill>
              <a:srgbClr val="555555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942" name="Rectangle 63"/>
          <p:cNvSpPr>
            <a:spLocks noChangeArrowheads="1"/>
          </p:cNvSpPr>
          <p:nvPr/>
        </p:nvSpPr>
        <p:spPr bwMode="auto">
          <a:xfrm>
            <a:off x="7443788" y="4337050"/>
            <a:ext cx="217487" cy="1403350"/>
          </a:xfrm>
          <a:prstGeom prst="rect">
            <a:avLst/>
          </a:prstGeom>
          <a:solidFill>
            <a:schemeClr val="bg1"/>
          </a:solidFill>
          <a:ln w="22225">
            <a:solidFill>
              <a:srgbClr val="158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943" name="Rectangle 64"/>
          <p:cNvSpPr>
            <a:spLocks noChangeArrowheads="1"/>
          </p:cNvSpPr>
          <p:nvPr/>
        </p:nvSpPr>
        <p:spPr bwMode="auto">
          <a:xfrm>
            <a:off x="7424738" y="2617788"/>
            <a:ext cx="227012" cy="88900"/>
          </a:xfrm>
          <a:prstGeom prst="rect">
            <a:avLst/>
          </a:prstGeom>
          <a:solidFill>
            <a:srgbClr val="02E017"/>
          </a:solidFill>
          <a:ln w="31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944" name="Rectangle 65"/>
          <p:cNvSpPr>
            <a:spLocks noChangeArrowheads="1"/>
          </p:cNvSpPr>
          <p:nvPr/>
        </p:nvSpPr>
        <p:spPr bwMode="auto">
          <a:xfrm>
            <a:off x="7424738" y="2401888"/>
            <a:ext cx="227012" cy="119062"/>
          </a:xfrm>
          <a:prstGeom prst="rect">
            <a:avLst/>
          </a:prstGeom>
          <a:solidFill>
            <a:schemeClr val="accent2"/>
          </a:solidFill>
          <a:ln w="31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945" name="Rectangle 66"/>
          <p:cNvSpPr>
            <a:spLocks noChangeArrowheads="1"/>
          </p:cNvSpPr>
          <p:nvPr/>
        </p:nvSpPr>
        <p:spPr bwMode="auto">
          <a:xfrm>
            <a:off x="7424738" y="2522538"/>
            <a:ext cx="227012" cy="101600"/>
          </a:xfrm>
          <a:prstGeom prst="rect">
            <a:avLst/>
          </a:prstGeom>
          <a:solidFill>
            <a:srgbClr val="002780"/>
          </a:solidFill>
          <a:ln w="31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946" name="Group 67"/>
          <p:cNvGrpSpPr>
            <a:grpSpLocks/>
          </p:cNvGrpSpPr>
          <p:nvPr/>
        </p:nvGrpSpPr>
        <p:grpSpPr bwMode="auto">
          <a:xfrm>
            <a:off x="5302250" y="3159125"/>
            <a:ext cx="519113" cy="287338"/>
            <a:chOff x="1887" y="1604"/>
            <a:chExt cx="434" cy="217"/>
          </a:xfrm>
        </p:grpSpPr>
        <p:sp>
          <p:nvSpPr>
            <p:cNvPr id="947" name="Rectangle 68"/>
            <p:cNvSpPr>
              <a:spLocks noChangeArrowheads="1"/>
            </p:cNvSpPr>
            <p:nvPr/>
          </p:nvSpPr>
          <p:spPr bwMode="auto">
            <a:xfrm>
              <a:off x="1887" y="1604"/>
              <a:ext cx="191" cy="56"/>
            </a:xfrm>
            <a:prstGeom prst="rect">
              <a:avLst/>
            </a:prstGeom>
            <a:solidFill>
              <a:srgbClr val="099970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48" name="Rectangle 69"/>
            <p:cNvSpPr>
              <a:spLocks noChangeArrowheads="1"/>
            </p:cNvSpPr>
            <p:nvPr/>
          </p:nvSpPr>
          <p:spPr bwMode="auto">
            <a:xfrm>
              <a:off x="2129" y="1716"/>
              <a:ext cx="192" cy="105"/>
            </a:xfrm>
            <a:prstGeom prst="rect">
              <a:avLst/>
            </a:prstGeom>
            <a:solidFill>
              <a:srgbClr val="80DAFF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949" name="Group 70"/>
          <p:cNvGrpSpPr>
            <a:grpSpLocks/>
          </p:cNvGrpSpPr>
          <p:nvPr/>
        </p:nvGrpSpPr>
        <p:grpSpPr bwMode="auto">
          <a:xfrm>
            <a:off x="5302250" y="3067050"/>
            <a:ext cx="812800" cy="379413"/>
            <a:chOff x="1887" y="1534"/>
            <a:chExt cx="680" cy="287"/>
          </a:xfrm>
        </p:grpSpPr>
        <p:sp>
          <p:nvSpPr>
            <p:cNvPr id="950" name="Rectangle 71"/>
            <p:cNvSpPr>
              <a:spLocks noChangeArrowheads="1"/>
            </p:cNvSpPr>
            <p:nvPr/>
          </p:nvSpPr>
          <p:spPr bwMode="auto">
            <a:xfrm>
              <a:off x="1887" y="1534"/>
              <a:ext cx="191" cy="74"/>
            </a:xfrm>
            <a:prstGeom prst="rect">
              <a:avLst/>
            </a:prstGeom>
            <a:solidFill>
              <a:srgbClr val="DD000B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51" name="Rectangle 72"/>
            <p:cNvSpPr>
              <a:spLocks noChangeArrowheads="1"/>
            </p:cNvSpPr>
            <p:nvPr/>
          </p:nvSpPr>
          <p:spPr bwMode="auto">
            <a:xfrm>
              <a:off x="2129" y="1604"/>
              <a:ext cx="191" cy="112"/>
            </a:xfrm>
            <a:prstGeom prst="rect">
              <a:avLst/>
            </a:prstGeom>
            <a:solidFill>
              <a:srgbClr val="099970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52" name="Rectangle 73"/>
            <p:cNvSpPr>
              <a:spLocks noChangeArrowheads="1"/>
            </p:cNvSpPr>
            <p:nvPr/>
          </p:nvSpPr>
          <p:spPr bwMode="auto">
            <a:xfrm>
              <a:off x="2378" y="1774"/>
              <a:ext cx="189" cy="47"/>
            </a:xfrm>
            <a:prstGeom prst="rect">
              <a:avLst/>
            </a:prstGeom>
            <a:solidFill>
              <a:srgbClr val="80DAFF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953" name="Group 74"/>
          <p:cNvGrpSpPr>
            <a:grpSpLocks/>
          </p:cNvGrpSpPr>
          <p:nvPr/>
        </p:nvGrpSpPr>
        <p:grpSpPr bwMode="auto">
          <a:xfrm>
            <a:off x="5302250" y="2962275"/>
            <a:ext cx="1111250" cy="484188"/>
            <a:chOff x="1887" y="1455"/>
            <a:chExt cx="929" cy="366"/>
          </a:xfrm>
        </p:grpSpPr>
        <p:sp>
          <p:nvSpPr>
            <p:cNvPr id="954" name="Rectangle 75"/>
            <p:cNvSpPr>
              <a:spLocks noChangeArrowheads="1"/>
            </p:cNvSpPr>
            <p:nvPr/>
          </p:nvSpPr>
          <p:spPr bwMode="auto">
            <a:xfrm>
              <a:off x="1887" y="1455"/>
              <a:ext cx="191" cy="84"/>
            </a:xfrm>
            <a:prstGeom prst="rect">
              <a:avLst/>
            </a:prstGeom>
            <a:solidFill>
              <a:srgbClr val="F5FA2C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55" name="Rectangle 76"/>
            <p:cNvSpPr>
              <a:spLocks noChangeArrowheads="1"/>
            </p:cNvSpPr>
            <p:nvPr/>
          </p:nvSpPr>
          <p:spPr bwMode="auto">
            <a:xfrm>
              <a:off x="2129" y="1476"/>
              <a:ext cx="191" cy="132"/>
            </a:xfrm>
            <a:prstGeom prst="rect">
              <a:avLst/>
            </a:prstGeom>
            <a:solidFill>
              <a:srgbClr val="DD000B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56" name="Rectangle 77"/>
            <p:cNvSpPr>
              <a:spLocks noChangeArrowheads="1"/>
            </p:cNvSpPr>
            <p:nvPr/>
          </p:nvSpPr>
          <p:spPr bwMode="auto">
            <a:xfrm>
              <a:off x="2378" y="1718"/>
              <a:ext cx="189" cy="76"/>
            </a:xfrm>
            <a:prstGeom prst="rect">
              <a:avLst/>
            </a:prstGeom>
            <a:solidFill>
              <a:srgbClr val="099970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57" name="Rectangle 78"/>
            <p:cNvSpPr>
              <a:spLocks noChangeArrowheads="1"/>
            </p:cNvSpPr>
            <p:nvPr/>
          </p:nvSpPr>
          <p:spPr bwMode="auto">
            <a:xfrm>
              <a:off x="2627" y="1711"/>
              <a:ext cx="189" cy="110"/>
            </a:xfrm>
            <a:prstGeom prst="rect">
              <a:avLst/>
            </a:prstGeom>
            <a:solidFill>
              <a:srgbClr val="80DAFF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958" name="Rectangle 79"/>
          <p:cNvSpPr>
            <a:spLocks noChangeArrowheads="1"/>
          </p:cNvSpPr>
          <p:nvPr/>
        </p:nvSpPr>
        <p:spPr bwMode="auto">
          <a:xfrm>
            <a:off x="6186488" y="2400300"/>
            <a:ext cx="227012" cy="66675"/>
          </a:xfrm>
          <a:prstGeom prst="rect">
            <a:avLst/>
          </a:prstGeom>
          <a:solidFill>
            <a:schemeClr val="accent2"/>
          </a:solidFill>
          <a:ln w="31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959" name="Group 80"/>
          <p:cNvGrpSpPr>
            <a:grpSpLocks/>
          </p:cNvGrpSpPr>
          <p:nvPr/>
        </p:nvGrpSpPr>
        <p:grpSpPr bwMode="auto">
          <a:xfrm>
            <a:off x="5302250" y="2513013"/>
            <a:ext cx="2349500" cy="663575"/>
            <a:chOff x="1887" y="1114"/>
            <a:chExt cx="1966" cy="503"/>
          </a:xfrm>
        </p:grpSpPr>
        <p:sp>
          <p:nvSpPr>
            <p:cNvPr id="960" name="Rectangle 81"/>
            <p:cNvSpPr>
              <a:spLocks noChangeArrowheads="1"/>
            </p:cNvSpPr>
            <p:nvPr/>
          </p:nvSpPr>
          <p:spPr bwMode="auto">
            <a:xfrm>
              <a:off x="1887" y="1114"/>
              <a:ext cx="191" cy="75"/>
            </a:xfrm>
            <a:prstGeom prst="rect">
              <a:avLst/>
            </a:prstGeom>
            <a:solidFill>
              <a:srgbClr val="002780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61" name="Rectangle 82"/>
            <p:cNvSpPr>
              <a:spLocks noChangeArrowheads="1"/>
            </p:cNvSpPr>
            <p:nvPr/>
          </p:nvSpPr>
          <p:spPr bwMode="auto">
            <a:xfrm>
              <a:off x="3663" y="1484"/>
              <a:ext cx="190" cy="133"/>
            </a:xfrm>
            <a:prstGeom prst="rect">
              <a:avLst/>
            </a:prstGeom>
            <a:solidFill>
              <a:srgbClr val="DD000B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62" name="Rectangle 83"/>
            <p:cNvSpPr>
              <a:spLocks noChangeArrowheads="1"/>
            </p:cNvSpPr>
            <p:nvPr/>
          </p:nvSpPr>
          <p:spPr bwMode="auto">
            <a:xfrm>
              <a:off x="2129" y="1184"/>
              <a:ext cx="184" cy="67"/>
            </a:xfrm>
            <a:prstGeom prst="rect">
              <a:avLst/>
            </a:prstGeom>
            <a:solidFill>
              <a:srgbClr val="02E017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63" name="Rectangle 84"/>
            <p:cNvSpPr>
              <a:spLocks noChangeArrowheads="1"/>
            </p:cNvSpPr>
            <p:nvPr/>
          </p:nvSpPr>
          <p:spPr bwMode="auto">
            <a:xfrm>
              <a:off x="2378" y="1285"/>
              <a:ext cx="189" cy="104"/>
            </a:xfrm>
            <a:prstGeom prst="rect">
              <a:avLst/>
            </a:prstGeom>
            <a:solidFill>
              <a:srgbClr val="C900D5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64" name="Rectangle 85"/>
            <p:cNvSpPr>
              <a:spLocks noChangeArrowheads="1"/>
            </p:cNvSpPr>
            <p:nvPr/>
          </p:nvSpPr>
          <p:spPr bwMode="auto">
            <a:xfrm>
              <a:off x="2627" y="1355"/>
              <a:ext cx="189" cy="98"/>
            </a:xfrm>
            <a:prstGeom prst="rect">
              <a:avLst/>
            </a:prstGeom>
            <a:solidFill>
              <a:srgbClr val="FFBB00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65" name="Rectangle 86"/>
            <p:cNvSpPr>
              <a:spLocks noChangeArrowheads="1"/>
            </p:cNvSpPr>
            <p:nvPr/>
          </p:nvSpPr>
          <p:spPr bwMode="auto">
            <a:xfrm>
              <a:off x="3414" y="1484"/>
              <a:ext cx="191" cy="55"/>
            </a:xfrm>
            <a:prstGeom prst="rect">
              <a:avLst/>
            </a:prstGeom>
            <a:solidFill>
              <a:srgbClr val="F5FA2C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966" name="Group 87"/>
          <p:cNvGrpSpPr>
            <a:grpSpLocks/>
          </p:cNvGrpSpPr>
          <p:nvPr/>
        </p:nvGrpSpPr>
        <p:grpSpPr bwMode="auto">
          <a:xfrm>
            <a:off x="5302250" y="2886075"/>
            <a:ext cx="2054225" cy="560388"/>
            <a:chOff x="1887" y="1397"/>
            <a:chExt cx="1718" cy="424"/>
          </a:xfrm>
        </p:grpSpPr>
        <p:grpSp>
          <p:nvGrpSpPr>
            <p:cNvPr id="967" name="Group 88"/>
            <p:cNvGrpSpPr>
              <a:grpSpLocks/>
            </p:cNvGrpSpPr>
            <p:nvPr/>
          </p:nvGrpSpPr>
          <p:grpSpPr bwMode="auto">
            <a:xfrm>
              <a:off x="1887" y="1397"/>
              <a:ext cx="929" cy="332"/>
              <a:chOff x="1887" y="1397"/>
              <a:chExt cx="929" cy="332"/>
            </a:xfrm>
          </p:grpSpPr>
          <p:sp>
            <p:nvSpPr>
              <p:cNvPr id="969" name="Rectangle 89"/>
              <p:cNvSpPr>
                <a:spLocks noChangeArrowheads="1"/>
              </p:cNvSpPr>
              <p:nvPr/>
            </p:nvSpPr>
            <p:spPr bwMode="auto">
              <a:xfrm>
                <a:off x="1887" y="1397"/>
                <a:ext cx="191" cy="63"/>
              </a:xfrm>
              <a:prstGeom prst="rect">
                <a:avLst/>
              </a:prstGeom>
              <a:solidFill>
                <a:srgbClr val="FFBB00"/>
              </a:solidFill>
              <a:ln w="31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970" name="Group 90"/>
              <p:cNvGrpSpPr>
                <a:grpSpLocks/>
              </p:cNvGrpSpPr>
              <p:nvPr/>
            </p:nvGrpSpPr>
            <p:grpSpPr bwMode="auto">
              <a:xfrm>
                <a:off x="2129" y="1406"/>
                <a:ext cx="687" cy="323"/>
                <a:chOff x="2129" y="1406"/>
                <a:chExt cx="687" cy="323"/>
              </a:xfrm>
            </p:grpSpPr>
            <p:sp>
              <p:nvSpPr>
                <p:cNvPr id="971" name="Rectangle 91"/>
                <p:cNvSpPr>
                  <a:spLocks noChangeArrowheads="1"/>
                </p:cNvSpPr>
                <p:nvPr/>
              </p:nvSpPr>
              <p:spPr bwMode="auto">
                <a:xfrm>
                  <a:off x="2129" y="1406"/>
                  <a:ext cx="192" cy="70"/>
                </a:xfrm>
                <a:prstGeom prst="rect">
                  <a:avLst/>
                </a:prstGeom>
                <a:solidFill>
                  <a:srgbClr val="F5FA2C"/>
                </a:solidFill>
                <a:ln w="31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972" name="Rectangle 92"/>
                <p:cNvSpPr>
                  <a:spLocks noChangeArrowheads="1"/>
                </p:cNvSpPr>
                <p:nvPr/>
              </p:nvSpPr>
              <p:spPr bwMode="auto">
                <a:xfrm>
                  <a:off x="2378" y="1597"/>
                  <a:ext cx="189" cy="132"/>
                </a:xfrm>
                <a:prstGeom prst="rect">
                  <a:avLst/>
                </a:prstGeom>
                <a:solidFill>
                  <a:srgbClr val="DD000B"/>
                </a:solidFill>
                <a:ln w="31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973" name="Rectangle 93"/>
                <p:cNvSpPr>
                  <a:spLocks noChangeArrowheads="1"/>
                </p:cNvSpPr>
                <p:nvPr/>
              </p:nvSpPr>
              <p:spPr bwMode="auto">
                <a:xfrm>
                  <a:off x="2627" y="1597"/>
                  <a:ext cx="189" cy="126"/>
                </a:xfrm>
                <a:prstGeom prst="rect">
                  <a:avLst/>
                </a:prstGeom>
                <a:solidFill>
                  <a:srgbClr val="099970"/>
                </a:solidFill>
                <a:ln w="31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sp>
          <p:nvSpPr>
            <p:cNvPr id="968" name="Rectangle 94"/>
            <p:cNvSpPr>
              <a:spLocks noChangeArrowheads="1"/>
            </p:cNvSpPr>
            <p:nvPr/>
          </p:nvSpPr>
          <p:spPr bwMode="auto">
            <a:xfrm>
              <a:off x="3414" y="1758"/>
              <a:ext cx="191" cy="63"/>
            </a:xfrm>
            <a:prstGeom prst="rect">
              <a:avLst/>
            </a:prstGeom>
            <a:solidFill>
              <a:srgbClr val="80DAFF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974" name="Group 95"/>
          <p:cNvGrpSpPr>
            <a:grpSpLocks/>
          </p:cNvGrpSpPr>
          <p:nvPr/>
        </p:nvGrpSpPr>
        <p:grpSpPr bwMode="auto">
          <a:xfrm>
            <a:off x="5889625" y="2400300"/>
            <a:ext cx="1744663" cy="400050"/>
            <a:chOff x="2378" y="1029"/>
            <a:chExt cx="1460" cy="303"/>
          </a:xfrm>
        </p:grpSpPr>
        <p:sp>
          <p:nvSpPr>
            <p:cNvPr id="975" name="Rectangle 96"/>
            <p:cNvSpPr>
              <a:spLocks noChangeArrowheads="1"/>
            </p:cNvSpPr>
            <p:nvPr/>
          </p:nvSpPr>
          <p:spPr bwMode="auto">
            <a:xfrm>
              <a:off x="3663" y="1249"/>
              <a:ext cx="175" cy="77"/>
            </a:xfrm>
            <a:prstGeom prst="rect">
              <a:avLst/>
            </a:prstGeom>
            <a:solidFill>
              <a:srgbClr val="C900D5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76" name="Rectangle 97"/>
            <p:cNvSpPr>
              <a:spLocks noChangeArrowheads="1"/>
            </p:cNvSpPr>
            <p:nvPr/>
          </p:nvSpPr>
          <p:spPr bwMode="auto">
            <a:xfrm>
              <a:off x="2378" y="1029"/>
              <a:ext cx="189" cy="126"/>
            </a:xfrm>
            <a:prstGeom prst="rect">
              <a:avLst/>
            </a:prstGeom>
            <a:solidFill>
              <a:schemeClr val="accent2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77" name="Rectangle 98"/>
            <p:cNvSpPr>
              <a:spLocks noChangeArrowheads="1"/>
            </p:cNvSpPr>
            <p:nvPr/>
          </p:nvSpPr>
          <p:spPr bwMode="auto">
            <a:xfrm>
              <a:off x="2627" y="1079"/>
              <a:ext cx="189" cy="119"/>
            </a:xfrm>
            <a:prstGeom prst="rect">
              <a:avLst/>
            </a:prstGeom>
            <a:solidFill>
              <a:srgbClr val="002780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78" name="Rectangle 99"/>
            <p:cNvSpPr>
              <a:spLocks noChangeArrowheads="1"/>
            </p:cNvSpPr>
            <p:nvPr/>
          </p:nvSpPr>
          <p:spPr bwMode="auto">
            <a:xfrm>
              <a:off x="3414" y="1249"/>
              <a:ext cx="184" cy="83"/>
            </a:xfrm>
            <a:prstGeom prst="rect">
              <a:avLst/>
            </a:prstGeom>
            <a:solidFill>
              <a:srgbClr val="02E017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979" name="Rectangle 100"/>
          <p:cNvSpPr>
            <a:spLocks noChangeArrowheads="1"/>
          </p:cNvSpPr>
          <p:nvPr/>
        </p:nvSpPr>
        <p:spPr bwMode="auto">
          <a:xfrm>
            <a:off x="7127875" y="2400300"/>
            <a:ext cx="228600" cy="53975"/>
          </a:xfrm>
          <a:prstGeom prst="rect">
            <a:avLst/>
          </a:prstGeom>
          <a:solidFill>
            <a:schemeClr val="accent2"/>
          </a:solidFill>
          <a:ln w="31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980" name="Group 101"/>
          <p:cNvGrpSpPr>
            <a:grpSpLocks/>
          </p:cNvGrpSpPr>
          <p:nvPr/>
        </p:nvGrpSpPr>
        <p:grpSpPr bwMode="auto">
          <a:xfrm>
            <a:off x="5310188" y="2605088"/>
            <a:ext cx="2341562" cy="711200"/>
            <a:chOff x="1893" y="1184"/>
            <a:chExt cx="1960" cy="539"/>
          </a:xfrm>
        </p:grpSpPr>
        <p:sp>
          <p:nvSpPr>
            <p:cNvPr id="981" name="Rectangle 102"/>
            <p:cNvSpPr>
              <a:spLocks noChangeArrowheads="1"/>
            </p:cNvSpPr>
            <p:nvPr/>
          </p:nvSpPr>
          <p:spPr bwMode="auto">
            <a:xfrm>
              <a:off x="3663" y="1612"/>
              <a:ext cx="190" cy="111"/>
            </a:xfrm>
            <a:prstGeom prst="rect">
              <a:avLst/>
            </a:prstGeom>
            <a:solidFill>
              <a:srgbClr val="099970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82" name="Rectangle 103"/>
            <p:cNvSpPr>
              <a:spLocks noChangeArrowheads="1"/>
            </p:cNvSpPr>
            <p:nvPr/>
          </p:nvSpPr>
          <p:spPr bwMode="auto">
            <a:xfrm>
              <a:off x="1893" y="1184"/>
              <a:ext cx="184" cy="149"/>
            </a:xfrm>
            <a:prstGeom prst="rect">
              <a:avLst/>
            </a:prstGeom>
            <a:solidFill>
              <a:srgbClr val="02E017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83" name="Rectangle 104"/>
            <p:cNvSpPr>
              <a:spLocks noChangeArrowheads="1"/>
            </p:cNvSpPr>
            <p:nvPr/>
          </p:nvSpPr>
          <p:spPr bwMode="auto">
            <a:xfrm>
              <a:off x="2129" y="1242"/>
              <a:ext cx="192" cy="84"/>
            </a:xfrm>
            <a:prstGeom prst="rect">
              <a:avLst/>
            </a:prstGeom>
            <a:solidFill>
              <a:srgbClr val="C900D5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84" name="Rectangle 105"/>
            <p:cNvSpPr>
              <a:spLocks noChangeArrowheads="1"/>
            </p:cNvSpPr>
            <p:nvPr/>
          </p:nvSpPr>
          <p:spPr bwMode="auto">
            <a:xfrm>
              <a:off x="2378" y="1384"/>
              <a:ext cx="189" cy="126"/>
            </a:xfrm>
            <a:prstGeom prst="rect">
              <a:avLst/>
            </a:prstGeom>
            <a:solidFill>
              <a:srgbClr val="FFBB00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85" name="Rectangle 106"/>
            <p:cNvSpPr>
              <a:spLocks noChangeArrowheads="1"/>
            </p:cNvSpPr>
            <p:nvPr/>
          </p:nvSpPr>
          <p:spPr bwMode="auto">
            <a:xfrm>
              <a:off x="2627" y="1449"/>
              <a:ext cx="189" cy="110"/>
            </a:xfrm>
            <a:prstGeom prst="rect">
              <a:avLst/>
            </a:prstGeom>
            <a:solidFill>
              <a:srgbClr val="F5FA2C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86" name="Rectangle 107"/>
            <p:cNvSpPr>
              <a:spLocks noChangeArrowheads="1"/>
            </p:cNvSpPr>
            <p:nvPr/>
          </p:nvSpPr>
          <p:spPr bwMode="auto">
            <a:xfrm>
              <a:off x="3414" y="1512"/>
              <a:ext cx="191" cy="96"/>
            </a:xfrm>
            <a:prstGeom prst="rect">
              <a:avLst/>
            </a:prstGeom>
            <a:solidFill>
              <a:srgbClr val="DD000B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987" name="Group 108"/>
          <p:cNvGrpSpPr>
            <a:grpSpLocks/>
          </p:cNvGrpSpPr>
          <p:nvPr/>
        </p:nvGrpSpPr>
        <p:grpSpPr bwMode="auto">
          <a:xfrm>
            <a:off x="5591175" y="2400300"/>
            <a:ext cx="2060575" cy="560388"/>
            <a:chOff x="2129" y="1029"/>
            <a:chExt cx="1724" cy="424"/>
          </a:xfrm>
        </p:grpSpPr>
        <p:sp>
          <p:nvSpPr>
            <p:cNvPr id="988" name="Rectangle 109"/>
            <p:cNvSpPr>
              <a:spLocks noChangeArrowheads="1"/>
            </p:cNvSpPr>
            <p:nvPr/>
          </p:nvSpPr>
          <p:spPr bwMode="auto">
            <a:xfrm>
              <a:off x="3663" y="1334"/>
              <a:ext cx="190" cy="84"/>
            </a:xfrm>
            <a:prstGeom prst="rect">
              <a:avLst/>
            </a:prstGeom>
            <a:solidFill>
              <a:srgbClr val="FFBB00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89" name="Rectangle 110"/>
            <p:cNvSpPr>
              <a:spLocks noChangeArrowheads="1"/>
            </p:cNvSpPr>
            <p:nvPr/>
          </p:nvSpPr>
          <p:spPr bwMode="auto">
            <a:xfrm>
              <a:off x="2129" y="1029"/>
              <a:ext cx="191" cy="90"/>
            </a:xfrm>
            <a:prstGeom prst="rect">
              <a:avLst/>
            </a:prstGeom>
            <a:solidFill>
              <a:schemeClr val="accent2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90" name="Rectangle 111"/>
            <p:cNvSpPr>
              <a:spLocks noChangeArrowheads="1"/>
            </p:cNvSpPr>
            <p:nvPr/>
          </p:nvSpPr>
          <p:spPr bwMode="auto">
            <a:xfrm>
              <a:off x="2378" y="1142"/>
              <a:ext cx="189" cy="119"/>
            </a:xfrm>
            <a:prstGeom prst="rect">
              <a:avLst/>
            </a:prstGeom>
            <a:solidFill>
              <a:srgbClr val="002780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91" name="Rectangle 112"/>
            <p:cNvSpPr>
              <a:spLocks noChangeArrowheads="1"/>
            </p:cNvSpPr>
            <p:nvPr/>
          </p:nvSpPr>
          <p:spPr bwMode="auto">
            <a:xfrm>
              <a:off x="2627" y="1193"/>
              <a:ext cx="189" cy="49"/>
            </a:xfrm>
            <a:prstGeom prst="rect">
              <a:avLst/>
            </a:prstGeom>
            <a:solidFill>
              <a:srgbClr val="02E017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92" name="Rectangle 113"/>
            <p:cNvSpPr>
              <a:spLocks noChangeArrowheads="1"/>
            </p:cNvSpPr>
            <p:nvPr/>
          </p:nvSpPr>
          <p:spPr bwMode="auto">
            <a:xfrm>
              <a:off x="3414" y="1328"/>
              <a:ext cx="191" cy="125"/>
            </a:xfrm>
            <a:prstGeom prst="rect">
              <a:avLst/>
            </a:prstGeom>
            <a:solidFill>
              <a:srgbClr val="C900D5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993" name="Rectangle 114"/>
          <p:cNvSpPr>
            <a:spLocks noChangeArrowheads="1"/>
          </p:cNvSpPr>
          <p:nvPr/>
        </p:nvSpPr>
        <p:spPr bwMode="auto">
          <a:xfrm>
            <a:off x="7127875" y="2447925"/>
            <a:ext cx="228600" cy="249238"/>
          </a:xfrm>
          <a:prstGeom prst="rect">
            <a:avLst/>
          </a:prstGeom>
          <a:solidFill>
            <a:srgbClr val="002780"/>
          </a:solidFill>
          <a:ln w="31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994" name="Group 115"/>
          <p:cNvGrpSpPr>
            <a:grpSpLocks/>
          </p:cNvGrpSpPr>
          <p:nvPr/>
        </p:nvGrpSpPr>
        <p:grpSpPr bwMode="auto">
          <a:xfrm>
            <a:off x="5302250" y="2400300"/>
            <a:ext cx="2349500" cy="596900"/>
            <a:chOff x="1887" y="1029"/>
            <a:chExt cx="1966" cy="452"/>
          </a:xfrm>
        </p:grpSpPr>
        <p:sp>
          <p:nvSpPr>
            <p:cNvPr id="995" name="Rectangle 116"/>
            <p:cNvSpPr>
              <a:spLocks noChangeArrowheads="1"/>
            </p:cNvSpPr>
            <p:nvPr/>
          </p:nvSpPr>
          <p:spPr bwMode="auto">
            <a:xfrm>
              <a:off x="3663" y="1413"/>
              <a:ext cx="190" cy="68"/>
            </a:xfrm>
            <a:prstGeom prst="rect">
              <a:avLst/>
            </a:prstGeom>
            <a:solidFill>
              <a:srgbClr val="F5FA2C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96" name="Rectangle 117"/>
            <p:cNvSpPr>
              <a:spLocks noChangeArrowheads="1"/>
            </p:cNvSpPr>
            <p:nvPr/>
          </p:nvSpPr>
          <p:spPr bwMode="auto">
            <a:xfrm>
              <a:off x="1887" y="1029"/>
              <a:ext cx="184" cy="86"/>
            </a:xfrm>
            <a:prstGeom prst="rect">
              <a:avLst/>
            </a:prstGeom>
            <a:solidFill>
              <a:schemeClr val="accent2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97" name="Rectangle 118"/>
            <p:cNvSpPr>
              <a:spLocks noChangeArrowheads="1"/>
            </p:cNvSpPr>
            <p:nvPr/>
          </p:nvSpPr>
          <p:spPr bwMode="auto">
            <a:xfrm>
              <a:off x="2129" y="1114"/>
              <a:ext cx="184" cy="72"/>
            </a:xfrm>
            <a:prstGeom prst="rect">
              <a:avLst/>
            </a:prstGeom>
            <a:solidFill>
              <a:srgbClr val="002780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98" name="Rectangle 119"/>
            <p:cNvSpPr>
              <a:spLocks noChangeArrowheads="1"/>
            </p:cNvSpPr>
            <p:nvPr/>
          </p:nvSpPr>
          <p:spPr bwMode="auto">
            <a:xfrm>
              <a:off x="2384" y="1261"/>
              <a:ext cx="169" cy="62"/>
            </a:xfrm>
            <a:prstGeom prst="rect">
              <a:avLst/>
            </a:prstGeom>
            <a:solidFill>
              <a:srgbClr val="02E017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99" name="Rectangle 120"/>
            <p:cNvSpPr>
              <a:spLocks noChangeArrowheads="1"/>
            </p:cNvSpPr>
            <p:nvPr/>
          </p:nvSpPr>
          <p:spPr bwMode="auto">
            <a:xfrm>
              <a:off x="2627" y="1242"/>
              <a:ext cx="180" cy="113"/>
            </a:xfrm>
            <a:prstGeom prst="rect">
              <a:avLst/>
            </a:prstGeom>
            <a:solidFill>
              <a:srgbClr val="C900D5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00" name="Rectangle 121"/>
            <p:cNvSpPr>
              <a:spLocks noChangeArrowheads="1"/>
            </p:cNvSpPr>
            <p:nvPr/>
          </p:nvSpPr>
          <p:spPr bwMode="auto">
            <a:xfrm>
              <a:off x="3414" y="1449"/>
              <a:ext cx="191" cy="32"/>
            </a:xfrm>
            <a:prstGeom prst="rect">
              <a:avLst/>
            </a:prstGeom>
            <a:solidFill>
              <a:srgbClr val="FFBB00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001" name="Group 122"/>
          <p:cNvGrpSpPr>
            <a:grpSpLocks/>
          </p:cNvGrpSpPr>
          <p:nvPr/>
        </p:nvGrpSpPr>
        <p:grpSpPr bwMode="auto">
          <a:xfrm>
            <a:off x="5302250" y="2795588"/>
            <a:ext cx="2349500" cy="661987"/>
            <a:chOff x="1887" y="1328"/>
            <a:chExt cx="1966" cy="502"/>
          </a:xfrm>
        </p:grpSpPr>
        <p:sp>
          <p:nvSpPr>
            <p:cNvPr id="1002" name="Rectangle 123"/>
            <p:cNvSpPr>
              <a:spLocks noChangeArrowheads="1"/>
            </p:cNvSpPr>
            <p:nvPr/>
          </p:nvSpPr>
          <p:spPr bwMode="auto">
            <a:xfrm>
              <a:off x="3663" y="1662"/>
              <a:ext cx="190" cy="168"/>
            </a:xfrm>
            <a:prstGeom prst="rect">
              <a:avLst/>
            </a:prstGeom>
            <a:solidFill>
              <a:srgbClr val="80DAFF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1003" name="Group 124"/>
            <p:cNvGrpSpPr>
              <a:grpSpLocks/>
            </p:cNvGrpSpPr>
            <p:nvPr/>
          </p:nvGrpSpPr>
          <p:grpSpPr bwMode="auto">
            <a:xfrm>
              <a:off x="1887" y="1328"/>
              <a:ext cx="922" cy="274"/>
              <a:chOff x="1887" y="1328"/>
              <a:chExt cx="922" cy="274"/>
            </a:xfrm>
          </p:grpSpPr>
          <p:sp>
            <p:nvSpPr>
              <p:cNvPr id="1005" name="Rectangle 125"/>
              <p:cNvSpPr>
                <a:spLocks noChangeArrowheads="1"/>
              </p:cNvSpPr>
              <p:nvPr/>
            </p:nvSpPr>
            <p:spPr bwMode="auto">
              <a:xfrm>
                <a:off x="1887" y="1334"/>
                <a:ext cx="191" cy="68"/>
              </a:xfrm>
              <a:prstGeom prst="rect">
                <a:avLst/>
              </a:prstGeom>
              <a:solidFill>
                <a:srgbClr val="C900D5"/>
              </a:solidFill>
              <a:ln w="31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06" name="Rectangle 126"/>
              <p:cNvSpPr>
                <a:spLocks noChangeArrowheads="1"/>
              </p:cNvSpPr>
              <p:nvPr/>
            </p:nvSpPr>
            <p:spPr bwMode="auto">
              <a:xfrm>
                <a:off x="2129" y="1328"/>
                <a:ext cx="191" cy="83"/>
              </a:xfrm>
              <a:prstGeom prst="rect">
                <a:avLst/>
              </a:prstGeom>
              <a:solidFill>
                <a:srgbClr val="FFBB00"/>
              </a:solidFill>
              <a:ln w="31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07" name="Rectangle 127"/>
              <p:cNvSpPr>
                <a:spLocks noChangeArrowheads="1"/>
              </p:cNvSpPr>
              <p:nvPr/>
            </p:nvSpPr>
            <p:spPr bwMode="auto">
              <a:xfrm>
                <a:off x="2378" y="1505"/>
                <a:ext cx="189" cy="97"/>
              </a:xfrm>
              <a:prstGeom prst="rect">
                <a:avLst/>
              </a:prstGeom>
              <a:solidFill>
                <a:srgbClr val="F5FA2C"/>
              </a:solidFill>
              <a:ln w="31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08" name="Rectangle 128"/>
              <p:cNvSpPr>
                <a:spLocks noChangeArrowheads="1"/>
              </p:cNvSpPr>
              <p:nvPr/>
            </p:nvSpPr>
            <p:spPr bwMode="auto">
              <a:xfrm>
                <a:off x="2627" y="1554"/>
                <a:ext cx="182" cy="47"/>
              </a:xfrm>
              <a:prstGeom prst="rect">
                <a:avLst/>
              </a:prstGeom>
              <a:solidFill>
                <a:srgbClr val="DD000B"/>
              </a:solidFill>
              <a:ln w="31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004" name="Rectangle 129"/>
            <p:cNvSpPr>
              <a:spLocks noChangeArrowheads="1"/>
            </p:cNvSpPr>
            <p:nvPr/>
          </p:nvSpPr>
          <p:spPr bwMode="auto">
            <a:xfrm>
              <a:off x="3414" y="1604"/>
              <a:ext cx="191" cy="154"/>
            </a:xfrm>
            <a:prstGeom prst="rect">
              <a:avLst/>
            </a:prstGeom>
            <a:solidFill>
              <a:srgbClr val="099970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009" name="Rectangle 130"/>
          <p:cNvSpPr>
            <a:spLocks noChangeArrowheads="1"/>
          </p:cNvSpPr>
          <p:nvPr/>
        </p:nvSpPr>
        <p:spPr bwMode="auto">
          <a:xfrm>
            <a:off x="5313363" y="4337050"/>
            <a:ext cx="219075" cy="1403350"/>
          </a:xfrm>
          <a:prstGeom prst="rect">
            <a:avLst/>
          </a:prstGeom>
          <a:solidFill>
            <a:schemeClr val="bg1"/>
          </a:solidFill>
          <a:ln w="22225">
            <a:solidFill>
              <a:srgbClr val="158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10" name="Rectangle 131"/>
          <p:cNvSpPr>
            <a:spLocks noChangeArrowheads="1"/>
          </p:cNvSpPr>
          <p:nvPr/>
        </p:nvSpPr>
        <p:spPr bwMode="auto">
          <a:xfrm>
            <a:off x="5602288" y="4337050"/>
            <a:ext cx="219075" cy="1403350"/>
          </a:xfrm>
          <a:prstGeom prst="rect">
            <a:avLst/>
          </a:prstGeom>
          <a:solidFill>
            <a:schemeClr val="bg1"/>
          </a:solidFill>
          <a:ln w="22225">
            <a:solidFill>
              <a:srgbClr val="DD000B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11" name="Rectangle 132"/>
          <p:cNvSpPr>
            <a:spLocks noChangeArrowheads="1"/>
          </p:cNvSpPr>
          <p:nvPr/>
        </p:nvSpPr>
        <p:spPr bwMode="auto">
          <a:xfrm>
            <a:off x="5900738" y="4327525"/>
            <a:ext cx="215900" cy="1404938"/>
          </a:xfrm>
          <a:prstGeom prst="rect">
            <a:avLst/>
          </a:prstGeom>
          <a:solidFill>
            <a:schemeClr val="bg1"/>
          </a:solidFill>
          <a:ln w="22225">
            <a:solidFill>
              <a:srgbClr val="FFBB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12" name="Rectangle 133"/>
          <p:cNvSpPr>
            <a:spLocks noChangeArrowheads="1"/>
          </p:cNvSpPr>
          <p:nvPr/>
        </p:nvSpPr>
        <p:spPr bwMode="auto">
          <a:xfrm>
            <a:off x="6197600" y="4327525"/>
            <a:ext cx="215900" cy="1404938"/>
          </a:xfrm>
          <a:prstGeom prst="rect">
            <a:avLst/>
          </a:prstGeom>
          <a:solidFill>
            <a:srgbClr val="E7EDED"/>
          </a:solidFill>
          <a:ln w="22225">
            <a:solidFill>
              <a:srgbClr val="0065FF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13" name="AutoShape 134"/>
          <p:cNvSpPr>
            <a:spLocks noChangeArrowheads="1"/>
          </p:cNvSpPr>
          <p:nvPr/>
        </p:nvSpPr>
        <p:spPr bwMode="auto">
          <a:xfrm>
            <a:off x="5295900" y="5875338"/>
            <a:ext cx="2379663" cy="320675"/>
          </a:xfrm>
          <a:prstGeom prst="roundRect">
            <a:avLst>
              <a:gd name="adj" fmla="val 11301"/>
            </a:avLst>
          </a:prstGeom>
          <a:blipFill dpi="0" rotWithShape="0">
            <a:blip r:embed="rId2"/>
            <a:srcRect/>
            <a:tile tx="0" ty="0" sx="100000" sy="100000" flip="none" algn="tl"/>
          </a:blipFill>
          <a:ln w="11113">
            <a:solidFill>
              <a:srgbClr val="555555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14" name="AutoShape 138"/>
          <p:cNvSpPr>
            <a:spLocks noChangeArrowheads="1"/>
          </p:cNvSpPr>
          <p:nvPr/>
        </p:nvSpPr>
        <p:spPr bwMode="auto">
          <a:xfrm>
            <a:off x="5281613" y="1828800"/>
            <a:ext cx="2376487" cy="481013"/>
          </a:xfrm>
          <a:prstGeom prst="roundRect">
            <a:avLst>
              <a:gd name="adj" fmla="val 11000"/>
            </a:avLst>
          </a:prstGeom>
          <a:blipFill dpi="0" rotWithShape="0">
            <a:blip r:embed="rId2"/>
            <a:srcRect/>
            <a:tile tx="0" ty="0" sx="100000" sy="100000" flip="none" algn="tl"/>
          </a:blipFill>
          <a:ln w="11113">
            <a:solidFill>
              <a:srgbClr val="555555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15" name="Rectangle 139"/>
          <p:cNvSpPr>
            <a:spLocks noChangeArrowheads="1"/>
          </p:cNvSpPr>
          <p:nvPr/>
        </p:nvSpPr>
        <p:spPr bwMode="auto">
          <a:xfrm>
            <a:off x="5895975" y="1905000"/>
            <a:ext cx="13208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r>
              <a:rPr lang="en-US" sz="1000" b="1">
                <a:latin typeface="Helvetica" charset="0"/>
              </a:rPr>
              <a:t>Detector Frontend</a:t>
            </a:r>
            <a:endParaRPr lang="en-US" sz="2000" b="1">
              <a:latin typeface="Helvetica" charset="0"/>
            </a:endParaRPr>
          </a:p>
        </p:txBody>
      </p:sp>
      <p:sp>
        <p:nvSpPr>
          <p:cNvPr id="1016" name="AutoShape 140"/>
          <p:cNvSpPr>
            <a:spLocks noChangeArrowheads="1"/>
          </p:cNvSpPr>
          <p:nvPr/>
        </p:nvSpPr>
        <p:spPr bwMode="auto">
          <a:xfrm>
            <a:off x="4195763" y="1943100"/>
            <a:ext cx="847725" cy="563563"/>
          </a:xfrm>
          <a:prstGeom prst="roundRect">
            <a:avLst>
              <a:gd name="adj" fmla="val 6495"/>
            </a:avLst>
          </a:prstGeom>
          <a:blipFill dpi="0" rotWithShape="0">
            <a:blip r:embed="rId2"/>
            <a:srcRect/>
            <a:tile tx="0" ty="0" sx="100000" sy="100000" flip="none" algn="tl"/>
          </a:blipFill>
          <a:ln w="11113">
            <a:solidFill>
              <a:srgbClr val="555555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17" name="Rectangle 141"/>
          <p:cNvSpPr>
            <a:spLocks noChangeArrowheads="1"/>
          </p:cNvSpPr>
          <p:nvPr/>
        </p:nvSpPr>
        <p:spPr bwMode="auto">
          <a:xfrm>
            <a:off x="4419600" y="2057400"/>
            <a:ext cx="4445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000" b="1">
                <a:latin typeface="Helvetica" charset="0"/>
              </a:rPr>
              <a:t>Level 1</a:t>
            </a:r>
            <a:endParaRPr lang="en-US" sz="2000" b="1">
              <a:latin typeface="Helvetica" charset="0"/>
            </a:endParaRPr>
          </a:p>
        </p:txBody>
      </p:sp>
      <p:sp>
        <p:nvSpPr>
          <p:cNvPr id="1018" name="Rectangle 142"/>
          <p:cNvSpPr>
            <a:spLocks noChangeArrowheads="1"/>
          </p:cNvSpPr>
          <p:nvPr/>
        </p:nvSpPr>
        <p:spPr bwMode="auto">
          <a:xfrm>
            <a:off x="4818063" y="2095500"/>
            <a:ext cx="381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000" b="1">
                <a:latin typeface="Helvetica" charset="0"/>
              </a:rPr>
              <a:t> </a:t>
            </a:r>
            <a:endParaRPr lang="en-US" sz="2000" b="1">
              <a:latin typeface="Helvetica" charset="0"/>
            </a:endParaRPr>
          </a:p>
        </p:txBody>
      </p:sp>
      <p:sp>
        <p:nvSpPr>
          <p:cNvPr id="1019" name="Rectangle 143"/>
          <p:cNvSpPr>
            <a:spLocks noChangeArrowheads="1"/>
          </p:cNvSpPr>
          <p:nvPr/>
        </p:nvSpPr>
        <p:spPr bwMode="auto">
          <a:xfrm>
            <a:off x="4395788" y="2244725"/>
            <a:ext cx="3937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000" b="1">
                <a:latin typeface="Helvetica" charset="0"/>
              </a:rPr>
              <a:t>Trigger</a:t>
            </a:r>
            <a:endParaRPr lang="en-US" sz="2000" b="1">
              <a:latin typeface="Helvetica" charset="0"/>
            </a:endParaRPr>
          </a:p>
        </p:txBody>
      </p:sp>
      <p:sp>
        <p:nvSpPr>
          <p:cNvPr id="1020" name="Rectangle 144"/>
          <p:cNvSpPr>
            <a:spLocks noChangeArrowheads="1"/>
          </p:cNvSpPr>
          <p:nvPr/>
        </p:nvSpPr>
        <p:spPr bwMode="auto">
          <a:xfrm>
            <a:off x="8229600" y="3784600"/>
            <a:ext cx="5080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000" b="1">
                <a:latin typeface="Helvetica" charset="0"/>
              </a:rPr>
              <a:t>Controls</a:t>
            </a:r>
            <a:endParaRPr lang="en-US" sz="2000" b="1">
              <a:latin typeface="Helvetica" charset="0"/>
            </a:endParaRPr>
          </a:p>
        </p:txBody>
      </p:sp>
      <p:sp>
        <p:nvSpPr>
          <p:cNvPr id="1021" name="Rectangle 145"/>
          <p:cNvSpPr>
            <a:spLocks noChangeArrowheads="1"/>
          </p:cNvSpPr>
          <p:nvPr/>
        </p:nvSpPr>
        <p:spPr bwMode="auto">
          <a:xfrm>
            <a:off x="5973763" y="2184400"/>
            <a:ext cx="66675" cy="93663"/>
          </a:xfrm>
          <a:prstGeom prst="rect">
            <a:avLst/>
          </a:prstGeom>
          <a:solidFill>
            <a:srgbClr val="E7EDED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22" name="Rectangle 146"/>
          <p:cNvSpPr>
            <a:spLocks noChangeArrowheads="1"/>
          </p:cNvSpPr>
          <p:nvPr/>
        </p:nvSpPr>
        <p:spPr bwMode="auto">
          <a:xfrm>
            <a:off x="5905500" y="2184400"/>
            <a:ext cx="17463" cy="93663"/>
          </a:xfrm>
          <a:prstGeom prst="rect">
            <a:avLst/>
          </a:prstGeom>
          <a:solidFill>
            <a:srgbClr val="80DA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23" name="Rectangle 147"/>
          <p:cNvSpPr>
            <a:spLocks noChangeArrowheads="1"/>
          </p:cNvSpPr>
          <p:nvPr/>
        </p:nvSpPr>
        <p:spPr bwMode="auto">
          <a:xfrm>
            <a:off x="7177088" y="2184400"/>
            <a:ext cx="85725" cy="93663"/>
          </a:xfrm>
          <a:prstGeom prst="rect">
            <a:avLst/>
          </a:prstGeom>
          <a:solidFill>
            <a:srgbClr val="09997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24" name="Rectangle 148"/>
          <p:cNvSpPr>
            <a:spLocks noChangeArrowheads="1"/>
          </p:cNvSpPr>
          <p:nvPr/>
        </p:nvSpPr>
        <p:spPr bwMode="auto">
          <a:xfrm>
            <a:off x="7329488" y="2184400"/>
            <a:ext cx="19050" cy="93663"/>
          </a:xfrm>
          <a:prstGeom prst="rect">
            <a:avLst/>
          </a:prstGeom>
          <a:solidFill>
            <a:srgbClr val="FFBB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25" name="Rectangle 149"/>
          <p:cNvSpPr>
            <a:spLocks noChangeArrowheads="1"/>
          </p:cNvSpPr>
          <p:nvPr/>
        </p:nvSpPr>
        <p:spPr bwMode="auto">
          <a:xfrm>
            <a:off x="5954713" y="2184400"/>
            <a:ext cx="52387" cy="93663"/>
          </a:xfrm>
          <a:prstGeom prst="rect">
            <a:avLst/>
          </a:prstGeom>
          <a:solidFill>
            <a:srgbClr val="DD000B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26" name="Rectangle 150"/>
          <p:cNvSpPr>
            <a:spLocks noChangeArrowheads="1"/>
          </p:cNvSpPr>
          <p:nvPr/>
        </p:nvSpPr>
        <p:spPr bwMode="auto">
          <a:xfrm>
            <a:off x="7262813" y="2184400"/>
            <a:ext cx="66675" cy="93663"/>
          </a:xfrm>
          <a:prstGeom prst="rect">
            <a:avLst/>
          </a:prstGeom>
          <a:solidFill>
            <a:srgbClr val="00278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27" name="Rectangle 151"/>
          <p:cNvSpPr>
            <a:spLocks noChangeArrowheads="1"/>
          </p:cNvSpPr>
          <p:nvPr/>
        </p:nvSpPr>
        <p:spPr bwMode="auto">
          <a:xfrm>
            <a:off x="6040438" y="2184400"/>
            <a:ext cx="58737" cy="93663"/>
          </a:xfrm>
          <a:prstGeom prst="rect">
            <a:avLst/>
          </a:prstGeom>
          <a:solidFill>
            <a:srgbClr val="FFBB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28" name="Rectangle 152"/>
          <p:cNvSpPr>
            <a:spLocks noChangeArrowheads="1"/>
          </p:cNvSpPr>
          <p:nvPr/>
        </p:nvSpPr>
        <p:spPr bwMode="auto">
          <a:xfrm>
            <a:off x="5922963" y="2184400"/>
            <a:ext cx="31750" cy="93663"/>
          </a:xfrm>
          <a:prstGeom prst="rect">
            <a:avLst/>
          </a:prstGeom>
          <a:solidFill>
            <a:srgbClr val="09997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29" name="Rectangle 153"/>
          <p:cNvSpPr>
            <a:spLocks noChangeArrowheads="1"/>
          </p:cNvSpPr>
          <p:nvPr/>
        </p:nvSpPr>
        <p:spPr bwMode="auto">
          <a:xfrm>
            <a:off x="5454650" y="2184400"/>
            <a:ext cx="68263" cy="93663"/>
          </a:xfrm>
          <a:prstGeom prst="rect">
            <a:avLst/>
          </a:prstGeom>
          <a:solidFill>
            <a:srgbClr val="E7EDED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30" name="Rectangle 154"/>
          <p:cNvSpPr>
            <a:spLocks noChangeArrowheads="1"/>
          </p:cNvSpPr>
          <p:nvPr/>
        </p:nvSpPr>
        <p:spPr bwMode="auto">
          <a:xfrm>
            <a:off x="5327650" y="2184400"/>
            <a:ext cx="76200" cy="93663"/>
          </a:xfrm>
          <a:prstGeom prst="rect">
            <a:avLst/>
          </a:prstGeom>
          <a:solidFill>
            <a:srgbClr val="80DA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31" name="Rectangle 155"/>
          <p:cNvSpPr>
            <a:spLocks noChangeArrowheads="1"/>
          </p:cNvSpPr>
          <p:nvPr/>
        </p:nvSpPr>
        <p:spPr bwMode="auto">
          <a:xfrm>
            <a:off x="5437188" y="2184400"/>
            <a:ext cx="17462" cy="93663"/>
          </a:xfrm>
          <a:prstGeom prst="rect">
            <a:avLst/>
          </a:prstGeom>
          <a:solidFill>
            <a:srgbClr val="DD000B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32" name="Rectangle 156"/>
          <p:cNvSpPr>
            <a:spLocks noChangeArrowheads="1"/>
          </p:cNvSpPr>
          <p:nvPr/>
        </p:nvSpPr>
        <p:spPr bwMode="auto">
          <a:xfrm>
            <a:off x="5522913" y="2184400"/>
            <a:ext cx="9525" cy="93663"/>
          </a:xfrm>
          <a:prstGeom prst="rect">
            <a:avLst/>
          </a:prstGeom>
          <a:solidFill>
            <a:srgbClr val="FFBB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33" name="Rectangle 157"/>
          <p:cNvSpPr>
            <a:spLocks noChangeArrowheads="1"/>
          </p:cNvSpPr>
          <p:nvPr/>
        </p:nvSpPr>
        <p:spPr bwMode="auto">
          <a:xfrm>
            <a:off x="5403850" y="2184400"/>
            <a:ext cx="33338" cy="93663"/>
          </a:xfrm>
          <a:prstGeom prst="rect">
            <a:avLst/>
          </a:prstGeom>
          <a:solidFill>
            <a:srgbClr val="09997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34" name="Rectangle 158"/>
          <p:cNvSpPr>
            <a:spLocks noChangeArrowheads="1"/>
          </p:cNvSpPr>
          <p:nvPr/>
        </p:nvSpPr>
        <p:spPr bwMode="auto">
          <a:xfrm>
            <a:off x="7481888" y="2184400"/>
            <a:ext cx="69850" cy="93663"/>
          </a:xfrm>
          <a:prstGeom prst="rect">
            <a:avLst/>
          </a:prstGeom>
          <a:solidFill>
            <a:srgbClr val="E7EDED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35" name="Rectangle 159"/>
          <p:cNvSpPr>
            <a:spLocks noChangeArrowheads="1"/>
          </p:cNvSpPr>
          <p:nvPr/>
        </p:nvSpPr>
        <p:spPr bwMode="auto">
          <a:xfrm>
            <a:off x="7467600" y="2184400"/>
            <a:ext cx="14288" cy="93663"/>
          </a:xfrm>
          <a:prstGeom prst="rect">
            <a:avLst/>
          </a:prstGeom>
          <a:solidFill>
            <a:srgbClr val="DD000B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36" name="Rectangle 160"/>
          <p:cNvSpPr>
            <a:spLocks noChangeArrowheads="1"/>
          </p:cNvSpPr>
          <p:nvPr/>
        </p:nvSpPr>
        <p:spPr bwMode="auto">
          <a:xfrm>
            <a:off x="7577138" y="2184400"/>
            <a:ext cx="50800" cy="93663"/>
          </a:xfrm>
          <a:prstGeom prst="rect">
            <a:avLst/>
          </a:prstGeom>
          <a:solidFill>
            <a:srgbClr val="C900D5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37" name="Rectangle 161"/>
          <p:cNvSpPr>
            <a:spLocks noChangeArrowheads="1"/>
          </p:cNvSpPr>
          <p:nvPr/>
        </p:nvSpPr>
        <p:spPr bwMode="auto">
          <a:xfrm>
            <a:off x="7551738" y="2184400"/>
            <a:ext cx="25400" cy="93663"/>
          </a:xfrm>
          <a:prstGeom prst="rect">
            <a:avLst/>
          </a:prstGeom>
          <a:solidFill>
            <a:srgbClr val="FFBB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38" name="Rectangle 162"/>
          <p:cNvSpPr>
            <a:spLocks noChangeArrowheads="1"/>
          </p:cNvSpPr>
          <p:nvPr/>
        </p:nvSpPr>
        <p:spPr bwMode="auto">
          <a:xfrm>
            <a:off x="7432675" y="2184400"/>
            <a:ext cx="34925" cy="93663"/>
          </a:xfrm>
          <a:prstGeom prst="rect">
            <a:avLst/>
          </a:prstGeom>
          <a:solidFill>
            <a:srgbClr val="09997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39" name="Rectangle 163"/>
          <p:cNvSpPr>
            <a:spLocks noChangeArrowheads="1"/>
          </p:cNvSpPr>
          <p:nvPr/>
        </p:nvSpPr>
        <p:spPr bwMode="auto">
          <a:xfrm>
            <a:off x="5692775" y="2184400"/>
            <a:ext cx="68263" cy="93663"/>
          </a:xfrm>
          <a:prstGeom prst="rect">
            <a:avLst/>
          </a:prstGeom>
          <a:solidFill>
            <a:srgbClr val="E7EDED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40" name="Rectangle 164"/>
          <p:cNvSpPr>
            <a:spLocks noChangeArrowheads="1"/>
          </p:cNvSpPr>
          <p:nvPr/>
        </p:nvSpPr>
        <p:spPr bwMode="auto">
          <a:xfrm>
            <a:off x="5610225" y="2184400"/>
            <a:ext cx="31750" cy="93663"/>
          </a:xfrm>
          <a:prstGeom prst="rect">
            <a:avLst/>
          </a:prstGeom>
          <a:solidFill>
            <a:srgbClr val="80DA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41" name="Rectangle 165"/>
          <p:cNvSpPr>
            <a:spLocks noChangeArrowheads="1"/>
          </p:cNvSpPr>
          <p:nvPr/>
        </p:nvSpPr>
        <p:spPr bwMode="auto">
          <a:xfrm>
            <a:off x="5676900" y="2184400"/>
            <a:ext cx="15875" cy="93663"/>
          </a:xfrm>
          <a:prstGeom prst="rect">
            <a:avLst/>
          </a:prstGeom>
          <a:solidFill>
            <a:srgbClr val="DD000B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42" name="Rectangle 166"/>
          <p:cNvSpPr>
            <a:spLocks noChangeArrowheads="1"/>
          </p:cNvSpPr>
          <p:nvPr/>
        </p:nvSpPr>
        <p:spPr bwMode="auto">
          <a:xfrm>
            <a:off x="5786438" y="2184400"/>
            <a:ext cx="34925" cy="93663"/>
          </a:xfrm>
          <a:prstGeom prst="rect">
            <a:avLst/>
          </a:prstGeom>
          <a:solidFill>
            <a:srgbClr val="C900D5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43" name="Rectangle 167"/>
          <p:cNvSpPr>
            <a:spLocks noChangeArrowheads="1"/>
          </p:cNvSpPr>
          <p:nvPr/>
        </p:nvSpPr>
        <p:spPr bwMode="auto">
          <a:xfrm>
            <a:off x="5761038" y="2184400"/>
            <a:ext cx="25400" cy="93663"/>
          </a:xfrm>
          <a:prstGeom prst="rect">
            <a:avLst/>
          </a:prstGeom>
          <a:solidFill>
            <a:srgbClr val="FFBB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44" name="Rectangle 168"/>
          <p:cNvSpPr>
            <a:spLocks noChangeArrowheads="1"/>
          </p:cNvSpPr>
          <p:nvPr/>
        </p:nvSpPr>
        <p:spPr bwMode="auto">
          <a:xfrm>
            <a:off x="5641975" y="2184400"/>
            <a:ext cx="34925" cy="93663"/>
          </a:xfrm>
          <a:prstGeom prst="rect">
            <a:avLst/>
          </a:prstGeom>
          <a:solidFill>
            <a:srgbClr val="09997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45" name="Rectangle 169"/>
          <p:cNvSpPr>
            <a:spLocks noChangeArrowheads="1"/>
          </p:cNvSpPr>
          <p:nvPr/>
        </p:nvSpPr>
        <p:spPr bwMode="auto">
          <a:xfrm>
            <a:off x="6270625" y="2184400"/>
            <a:ext cx="109538" cy="93663"/>
          </a:xfrm>
          <a:prstGeom prst="rect">
            <a:avLst/>
          </a:prstGeom>
          <a:solidFill>
            <a:srgbClr val="E7EDED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46" name="Rectangle 170"/>
          <p:cNvSpPr>
            <a:spLocks noChangeArrowheads="1"/>
          </p:cNvSpPr>
          <p:nvPr/>
        </p:nvSpPr>
        <p:spPr bwMode="auto">
          <a:xfrm>
            <a:off x="6194425" y="2184400"/>
            <a:ext cx="15875" cy="93663"/>
          </a:xfrm>
          <a:prstGeom prst="rect">
            <a:avLst/>
          </a:prstGeom>
          <a:solidFill>
            <a:srgbClr val="80DA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47" name="Rectangle 171"/>
          <p:cNvSpPr>
            <a:spLocks noChangeArrowheads="1"/>
          </p:cNvSpPr>
          <p:nvPr/>
        </p:nvSpPr>
        <p:spPr bwMode="auto">
          <a:xfrm>
            <a:off x="6253163" y="2184400"/>
            <a:ext cx="50800" cy="93663"/>
          </a:xfrm>
          <a:prstGeom prst="rect">
            <a:avLst/>
          </a:prstGeom>
          <a:solidFill>
            <a:srgbClr val="DD000B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48" name="Rectangle 172"/>
          <p:cNvSpPr>
            <a:spLocks noChangeArrowheads="1"/>
          </p:cNvSpPr>
          <p:nvPr/>
        </p:nvSpPr>
        <p:spPr bwMode="auto">
          <a:xfrm>
            <a:off x="6338888" y="2184400"/>
            <a:ext cx="66675" cy="93663"/>
          </a:xfrm>
          <a:prstGeom prst="rect">
            <a:avLst/>
          </a:prstGeom>
          <a:solidFill>
            <a:srgbClr val="FFBB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49" name="Rectangle 173"/>
          <p:cNvSpPr>
            <a:spLocks noChangeArrowheads="1"/>
          </p:cNvSpPr>
          <p:nvPr/>
        </p:nvSpPr>
        <p:spPr bwMode="auto">
          <a:xfrm>
            <a:off x="6210300" y="2184400"/>
            <a:ext cx="77788" cy="93663"/>
          </a:xfrm>
          <a:prstGeom prst="rect">
            <a:avLst/>
          </a:prstGeom>
          <a:solidFill>
            <a:srgbClr val="09997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50" name="Rectangle 174"/>
          <p:cNvSpPr>
            <a:spLocks noChangeArrowheads="1"/>
          </p:cNvSpPr>
          <p:nvPr/>
        </p:nvSpPr>
        <p:spPr bwMode="auto">
          <a:xfrm>
            <a:off x="7137400" y="2184400"/>
            <a:ext cx="39688" cy="93663"/>
          </a:xfrm>
          <a:prstGeom prst="rect">
            <a:avLst/>
          </a:prstGeom>
          <a:solidFill>
            <a:srgbClr val="80DA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51" name="Rectangle 175"/>
          <p:cNvSpPr>
            <a:spLocks noChangeArrowheads="1"/>
          </p:cNvSpPr>
          <p:nvPr/>
        </p:nvSpPr>
        <p:spPr bwMode="auto">
          <a:xfrm>
            <a:off x="5321300" y="2176463"/>
            <a:ext cx="209550" cy="109537"/>
          </a:xfrm>
          <a:prstGeom prst="rect">
            <a:avLst/>
          </a:prstGeom>
          <a:noFill/>
          <a:ln w="31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52" name="Rectangle 176"/>
          <p:cNvSpPr>
            <a:spLocks noChangeArrowheads="1"/>
          </p:cNvSpPr>
          <p:nvPr/>
        </p:nvSpPr>
        <p:spPr bwMode="auto">
          <a:xfrm>
            <a:off x="5610225" y="2176463"/>
            <a:ext cx="209550" cy="109537"/>
          </a:xfrm>
          <a:prstGeom prst="rect">
            <a:avLst/>
          </a:prstGeom>
          <a:noFill/>
          <a:ln w="31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53" name="Rectangle 177"/>
          <p:cNvSpPr>
            <a:spLocks noChangeArrowheads="1"/>
          </p:cNvSpPr>
          <p:nvPr/>
        </p:nvSpPr>
        <p:spPr bwMode="auto">
          <a:xfrm>
            <a:off x="5905500" y="2176463"/>
            <a:ext cx="209550" cy="109537"/>
          </a:xfrm>
          <a:prstGeom prst="rect">
            <a:avLst/>
          </a:prstGeom>
          <a:noFill/>
          <a:ln w="31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54" name="Rectangle 178"/>
          <p:cNvSpPr>
            <a:spLocks noChangeArrowheads="1"/>
          </p:cNvSpPr>
          <p:nvPr/>
        </p:nvSpPr>
        <p:spPr bwMode="auto">
          <a:xfrm>
            <a:off x="6196013" y="2176463"/>
            <a:ext cx="207962" cy="109537"/>
          </a:xfrm>
          <a:prstGeom prst="rect">
            <a:avLst/>
          </a:prstGeom>
          <a:noFill/>
          <a:ln w="31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55" name="Rectangle 179"/>
          <p:cNvSpPr>
            <a:spLocks noChangeArrowheads="1"/>
          </p:cNvSpPr>
          <p:nvPr/>
        </p:nvSpPr>
        <p:spPr bwMode="auto">
          <a:xfrm>
            <a:off x="7138988" y="2176463"/>
            <a:ext cx="207962" cy="109537"/>
          </a:xfrm>
          <a:prstGeom prst="rect">
            <a:avLst/>
          </a:prstGeom>
          <a:noFill/>
          <a:ln w="31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56" name="Rectangle 180"/>
          <p:cNvSpPr>
            <a:spLocks noChangeArrowheads="1"/>
          </p:cNvSpPr>
          <p:nvPr/>
        </p:nvSpPr>
        <p:spPr bwMode="auto">
          <a:xfrm>
            <a:off x="7424738" y="2176463"/>
            <a:ext cx="209550" cy="109537"/>
          </a:xfrm>
          <a:prstGeom prst="rect">
            <a:avLst/>
          </a:prstGeom>
          <a:noFill/>
          <a:ln w="31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57" name="Rectangle 181"/>
          <p:cNvSpPr>
            <a:spLocks noChangeArrowheads="1"/>
          </p:cNvSpPr>
          <p:nvPr/>
        </p:nvSpPr>
        <p:spPr bwMode="auto">
          <a:xfrm>
            <a:off x="4902200" y="4217988"/>
            <a:ext cx="38100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200" b="1">
                <a:latin typeface="Helvetica" charset="0"/>
              </a:rPr>
              <a:t> </a:t>
            </a:r>
            <a:endParaRPr lang="en-US" sz="2000" b="1">
              <a:latin typeface="Helvetica" charset="0"/>
            </a:endParaRPr>
          </a:p>
        </p:txBody>
      </p:sp>
      <p:sp>
        <p:nvSpPr>
          <p:cNvPr id="1058" name="Rectangle 182"/>
          <p:cNvSpPr>
            <a:spLocks noChangeArrowheads="1"/>
          </p:cNvSpPr>
          <p:nvPr/>
        </p:nvSpPr>
        <p:spPr bwMode="auto">
          <a:xfrm>
            <a:off x="4741863" y="4425950"/>
            <a:ext cx="38100" cy="13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900" b="1">
                <a:latin typeface="Helvetica" charset="0"/>
              </a:rPr>
              <a:t> </a:t>
            </a:r>
            <a:endParaRPr lang="en-US" sz="2000" b="1">
              <a:latin typeface="Helvetica" charset="0"/>
            </a:endParaRPr>
          </a:p>
        </p:txBody>
      </p:sp>
      <p:sp>
        <p:nvSpPr>
          <p:cNvPr id="1059" name="Rectangle 183"/>
          <p:cNvSpPr>
            <a:spLocks noChangeArrowheads="1"/>
          </p:cNvSpPr>
          <p:nvPr/>
        </p:nvSpPr>
        <p:spPr bwMode="auto">
          <a:xfrm>
            <a:off x="5089525" y="4576763"/>
            <a:ext cx="38100" cy="13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900" b="1">
                <a:latin typeface="Helvetica" charset="0"/>
              </a:rPr>
              <a:t> </a:t>
            </a:r>
            <a:endParaRPr lang="en-US" sz="2000" b="1">
              <a:latin typeface="Helvetica" charset="0"/>
            </a:endParaRPr>
          </a:p>
        </p:txBody>
      </p:sp>
      <p:sp>
        <p:nvSpPr>
          <p:cNvPr id="1060" name="Rectangle 184"/>
          <p:cNvSpPr>
            <a:spLocks noChangeArrowheads="1"/>
          </p:cNvSpPr>
          <p:nvPr/>
        </p:nvSpPr>
        <p:spPr bwMode="auto">
          <a:xfrm>
            <a:off x="4779963" y="4729163"/>
            <a:ext cx="38100" cy="13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900" b="1">
                <a:latin typeface="Helvetica" charset="0"/>
              </a:rPr>
              <a:t> </a:t>
            </a:r>
            <a:endParaRPr lang="en-US" sz="2000" b="1">
              <a:latin typeface="Helvetica" charset="0"/>
            </a:endParaRPr>
          </a:p>
        </p:txBody>
      </p:sp>
      <p:sp>
        <p:nvSpPr>
          <p:cNvPr id="1061" name="Rectangle 185"/>
          <p:cNvSpPr>
            <a:spLocks noChangeArrowheads="1"/>
          </p:cNvSpPr>
          <p:nvPr/>
        </p:nvSpPr>
        <p:spPr bwMode="auto">
          <a:xfrm>
            <a:off x="4806950" y="4875213"/>
            <a:ext cx="38100" cy="13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900" b="1">
                <a:latin typeface="Helvetica" charset="0"/>
              </a:rPr>
              <a:t> </a:t>
            </a:r>
            <a:endParaRPr lang="en-US" sz="2000" b="1">
              <a:latin typeface="Helvetica" charset="0"/>
            </a:endParaRPr>
          </a:p>
        </p:txBody>
      </p:sp>
      <p:sp>
        <p:nvSpPr>
          <p:cNvPr id="1062" name="Rectangle 186"/>
          <p:cNvSpPr>
            <a:spLocks noChangeArrowheads="1"/>
          </p:cNvSpPr>
          <p:nvPr/>
        </p:nvSpPr>
        <p:spPr bwMode="auto">
          <a:xfrm>
            <a:off x="5075238" y="5026025"/>
            <a:ext cx="38100" cy="13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900" b="1">
                <a:latin typeface="Helvetica" charset="0"/>
              </a:rPr>
              <a:t> </a:t>
            </a:r>
            <a:endParaRPr lang="en-US" sz="2000" b="1">
              <a:latin typeface="Helvetica" charset="0"/>
            </a:endParaRPr>
          </a:p>
        </p:txBody>
      </p:sp>
      <p:sp>
        <p:nvSpPr>
          <p:cNvPr id="1063" name="Rectangle 187"/>
          <p:cNvSpPr>
            <a:spLocks noChangeArrowheads="1"/>
          </p:cNvSpPr>
          <p:nvPr/>
        </p:nvSpPr>
        <p:spPr bwMode="auto">
          <a:xfrm>
            <a:off x="4976813" y="5178425"/>
            <a:ext cx="38100" cy="13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900" b="1">
                <a:latin typeface="Helvetica" charset="0"/>
              </a:rPr>
              <a:t> </a:t>
            </a:r>
            <a:endParaRPr lang="en-US" sz="2000" b="1">
              <a:latin typeface="Helvetica" charset="0"/>
            </a:endParaRPr>
          </a:p>
        </p:txBody>
      </p:sp>
      <p:sp>
        <p:nvSpPr>
          <p:cNvPr id="1064" name="Rectangle 188"/>
          <p:cNvSpPr>
            <a:spLocks noChangeArrowheads="1"/>
          </p:cNvSpPr>
          <p:nvPr/>
        </p:nvSpPr>
        <p:spPr bwMode="auto">
          <a:xfrm>
            <a:off x="5140325" y="5326063"/>
            <a:ext cx="38100" cy="13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900" b="1">
                <a:latin typeface="Helvetica" charset="0"/>
              </a:rPr>
              <a:t> </a:t>
            </a:r>
            <a:endParaRPr lang="en-US" sz="2000" b="1">
              <a:latin typeface="Helvetica" charset="0"/>
            </a:endParaRPr>
          </a:p>
        </p:txBody>
      </p:sp>
      <p:sp>
        <p:nvSpPr>
          <p:cNvPr id="1065" name="Rectangle 189"/>
          <p:cNvSpPr>
            <a:spLocks noChangeArrowheads="1"/>
          </p:cNvSpPr>
          <p:nvPr/>
        </p:nvSpPr>
        <p:spPr bwMode="auto">
          <a:xfrm>
            <a:off x="5010150" y="5476875"/>
            <a:ext cx="38100" cy="13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900" b="1">
                <a:latin typeface="Helvetica" charset="0"/>
              </a:rPr>
              <a:t> </a:t>
            </a:r>
            <a:endParaRPr lang="en-US" sz="2000" b="1">
              <a:latin typeface="Helvetica" charset="0"/>
            </a:endParaRPr>
          </a:p>
        </p:txBody>
      </p:sp>
      <p:sp>
        <p:nvSpPr>
          <p:cNvPr id="1066" name="Rectangle 190"/>
          <p:cNvSpPr>
            <a:spLocks noChangeArrowheads="1"/>
          </p:cNvSpPr>
          <p:nvPr/>
        </p:nvSpPr>
        <p:spPr bwMode="auto">
          <a:xfrm>
            <a:off x="5081588" y="5627688"/>
            <a:ext cx="38100" cy="13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900" b="1">
                <a:latin typeface="Helvetica" charset="0"/>
              </a:rPr>
              <a:t> </a:t>
            </a:r>
            <a:endParaRPr lang="en-US" sz="2000" b="1">
              <a:latin typeface="Helvetica" charset="0"/>
            </a:endParaRPr>
          </a:p>
        </p:txBody>
      </p:sp>
      <p:sp>
        <p:nvSpPr>
          <p:cNvPr id="1067" name="Rectangle 191"/>
          <p:cNvSpPr>
            <a:spLocks noChangeArrowheads="1"/>
          </p:cNvSpPr>
          <p:nvPr/>
        </p:nvSpPr>
        <p:spPr bwMode="auto">
          <a:xfrm>
            <a:off x="4886325" y="5776913"/>
            <a:ext cx="38100" cy="13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900" b="1">
                <a:latin typeface="Helvetica" charset="0"/>
              </a:rPr>
              <a:t> </a:t>
            </a:r>
            <a:endParaRPr lang="en-US" sz="2000" b="1">
              <a:latin typeface="Helvetica" charset="0"/>
            </a:endParaRPr>
          </a:p>
        </p:txBody>
      </p:sp>
      <p:sp>
        <p:nvSpPr>
          <p:cNvPr id="1068" name="Line 193"/>
          <p:cNvSpPr>
            <a:spLocks noChangeShapeType="1"/>
          </p:cNvSpPr>
          <p:nvPr/>
        </p:nvSpPr>
        <p:spPr bwMode="auto">
          <a:xfrm>
            <a:off x="5715000" y="3449638"/>
            <a:ext cx="0" cy="166687"/>
          </a:xfrm>
          <a:prstGeom prst="line">
            <a:avLst/>
          </a:prstGeom>
          <a:noFill/>
          <a:ln w="222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69" name="Line 194"/>
          <p:cNvSpPr>
            <a:spLocks noChangeShapeType="1"/>
          </p:cNvSpPr>
          <p:nvPr/>
        </p:nvSpPr>
        <p:spPr bwMode="auto">
          <a:xfrm>
            <a:off x="6302375" y="3449638"/>
            <a:ext cx="0" cy="166687"/>
          </a:xfrm>
          <a:prstGeom prst="line">
            <a:avLst/>
          </a:prstGeom>
          <a:noFill/>
          <a:ln w="222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70" name="Line 195"/>
          <p:cNvSpPr>
            <a:spLocks noChangeShapeType="1"/>
          </p:cNvSpPr>
          <p:nvPr/>
        </p:nvSpPr>
        <p:spPr bwMode="auto">
          <a:xfrm>
            <a:off x="5999163" y="3449638"/>
            <a:ext cx="0" cy="166687"/>
          </a:xfrm>
          <a:prstGeom prst="line">
            <a:avLst/>
          </a:prstGeom>
          <a:noFill/>
          <a:ln w="222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71" name="Line 196"/>
          <p:cNvSpPr>
            <a:spLocks noChangeShapeType="1"/>
          </p:cNvSpPr>
          <p:nvPr/>
        </p:nvSpPr>
        <p:spPr bwMode="auto">
          <a:xfrm flipH="1">
            <a:off x="5430838" y="2286000"/>
            <a:ext cx="0" cy="120650"/>
          </a:xfrm>
          <a:prstGeom prst="line">
            <a:avLst/>
          </a:prstGeom>
          <a:noFill/>
          <a:ln w="222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72" name="Line 197"/>
          <p:cNvSpPr>
            <a:spLocks noChangeShapeType="1"/>
          </p:cNvSpPr>
          <p:nvPr/>
        </p:nvSpPr>
        <p:spPr bwMode="auto">
          <a:xfrm flipH="1">
            <a:off x="6007100" y="2286000"/>
            <a:ext cx="0" cy="120650"/>
          </a:xfrm>
          <a:prstGeom prst="line">
            <a:avLst/>
          </a:prstGeom>
          <a:noFill/>
          <a:ln w="222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73" name="Line 198"/>
          <p:cNvSpPr>
            <a:spLocks noChangeShapeType="1"/>
          </p:cNvSpPr>
          <p:nvPr/>
        </p:nvSpPr>
        <p:spPr bwMode="auto">
          <a:xfrm flipH="1">
            <a:off x="5716588" y="2282825"/>
            <a:ext cx="0" cy="122238"/>
          </a:xfrm>
          <a:prstGeom prst="line">
            <a:avLst/>
          </a:prstGeom>
          <a:noFill/>
          <a:ln w="222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74" name="Line 199"/>
          <p:cNvSpPr>
            <a:spLocks noChangeShapeType="1"/>
          </p:cNvSpPr>
          <p:nvPr/>
        </p:nvSpPr>
        <p:spPr bwMode="auto">
          <a:xfrm flipH="1">
            <a:off x="6302375" y="2282825"/>
            <a:ext cx="0" cy="122238"/>
          </a:xfrm>
          <a:prstGeom prst="line">
            <a:avLst/>
          </a:prstGeom>
          <a:noFill/>
          <a:ln w="222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75" name="Line 200"/>
          <p:cNvSpPr>
            <a:spLocks noChangeShapeType="1"/>
          </p:cNvSpPr>
          <p:nvPr/>
        </p:nvSpPr>
        <p:spPr bwMode="auto">
          <a:xfrm>
            <a:off x="5422900" y="4148138"/>
            <a:ext cx="0" cy="173037"/>
          </a:xfrm>
          <a:prstGeom prst="line">
            <a:avLst/>
          </a:prstGeom>
          <a:noFill/>
          <a:ln w="222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76" name="Line 201"/>
          <p:cNvSpPr>
            <a:spLocks noChangeShapeType="1"/>
          </p:cNvSpPr>
          <p:nvPr/>
        </p:nvSpPr>
        <p:spPr bwMode="auto">
          <a:xfrm>
            <a:off x="5707063" y="4156075"/>
            <a:ext cx="0" cy="173038"/>
          </a:xfrm>
          <a:prstGeom prst="line">
            <a:avLst/>
          </a:prstGeom>
          <a:noFill/>
          <a:ln w="222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77" name="Line 202"/>
          <p:cNvSpPr>
            <a:spLocks noChangeShapeType="1"/>
          </p:cNvSpPr>
          <p:nvPr/>
        </p:nvSpPr>
        <p:spPr bwMode="auto">
          <a:xfrm>
            <a:off x="6303963" y="4148138"/>
            <a:ext cx="0" cy="173037"/>
          </a:xfrm>
          <a:prstGeom prst="line">
            <a:avLst/>
          </a:prstGeom>
          <a:noFill/>
          <a:ln w="222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78" name="Line 203"/>
          <p:cNvSpPr>
            <a:spLocks noChangeShapeType="1"/>
          </p:cNvSpPr>
          <p:nvPr/>
        </p:nvSpPr>
        <p:spPr bwMode="auto">
          <a:xfrm>
            <a:off x="5999163" y="4148138"/>
            <a:ext cx="0" cy="173037"/>
          </a:xfrm>
          <a:prstGeom prst="line">
            <a:avLst/>
          </a:prstGeom>
          <a:noFill/>
          <a:ln w="222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79" name="Rectangle 204"/>
          <p:cNvSpPr>
            <a:spLocks noChangeArrowheads="1"/>
          </p:cNvSpPr>
          <p:nvPr/>
        </p:nvSpPr>
        <p:spPr bwMode="auto">
          <a:xfrm>
            <a:off x="5307013" y="3241675"/>
            <a:ext cx="217487" cy="196850"/>
          </a:xfrm>
          <a:prstGeom prst="rect">
            <a:avLst/>
          </a:prstGeom>
          <a:solidFill>
            <a:srgbClr val="80DAFF"/>
          </a:solidFill>
          <a:ln w="31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80" name="Rectangle 250"/>
          <p:cNvSpPr>
            <a:spLocks noChangeArrowheads="1"/>
          </p:cNvSpPr>
          <p:nvPr/>
        </p:nvSpPr>
        <p:spPr bwMode="auto">
          <a:xfrm>
            <a:off x="7138988" y="4337050"/>
            <a:ext cx="217487" cy="1393825"/>
          </a:xfrm>
          <a:prstGeom prst="rect">
            <a:avLst/>
          </a:prstGeom>
          <a:solidFill>
            <a:schemeClr val="bg1"/>
          </a:solidFill>
          <a:ln w="22225">
            <a:solidFill>
              <a:srgbClr val="FF652A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81" name="Rectangle 252"/>
          <p:cNvSpPr>
            <a:spLocks noChangeArrowheads="1"/>
          </p:cNvSpPr>
          <p:nvPr/>
        </p:nvSpPr>
        <p:spPr bwMode="auto">
          <a:xfrm>
            <a:off x="5314950" y="4337050"/>
            <a:ext cx="204788" cy="196850"/>
          </a:xfrm>
          <a:prstGeom prst="rect">
            <a:avLst/>
          </a:prstGeom>
          <a:solidFill>
            <a:srgbClr val="80DAFF"/>
          </a:solidFill>
          <a:ln w="31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1082" name="Group 253"/>
          <p:cNvGrpSpPr>
            <a:grpSpLocks/>
          </p:cNvGrpSpPr>
          <p:nvPr/>
        </p:nvGrpSpPr>
        <p:grpSpPr bwMode="auto">
          <a:xfrm>
            <a:off x="5314950" y="4335463"/>
            <a:ext cx="496888" cy="338137"/>
            <a:chOff x="1897" y="2495"/>
            <a:chExt cx="416" cy="256"/>
          </a:xfrm>
        </p:grpSpPr>
        <p:sp>
          <p:nvSpPr>
            <p:cNvPr id="1083" name="Rectangle 254"/>
            <p:cNvSpPr>
              <a:spLocks noChangeArrowheads="1"/>
            </p:cNvSpPr>
            <p:nvPr/>
          </p:nvSpPr>
          <p:spPr bwMode="auto">
            <a:xfrm>
              <a:off x="2144" y="2495"/>
              <a:ext cx="169" cy="56"/>
            </a:xfrm>
            <a:prstGeom prst="rect">
              <a:avLst/>
            </a:prstGeom>
            <a:solidFill>
              <a:srgbClr val="099970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84" name="Rectangle 255"/>
            <p:cNvSpPr>
              <a:spLocks noChangeArrowheads="1"/>
            </p:cNvSpPr>
            <p:nvPr/>
          </p:nvSpPr>
          <p:spPr bwMode="auto">
            <a:xfrm>
              <a:off x="1897" y="2646"/>
              <a:ext cx="172" cy="105"/>
            </a:xfrm>
            <a:prstGeom prst="rect">
              <a:avLst/>
            </a:prstGeom>
            <a:solidFill>
              <a:srgbClr val="80DAFF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085" name="Group 256"/>
          <p:cNvGrpSpPr>
            <a:grpSpLocks/>
          </p:cNvGrpSpPr>
          <p:nvPr/>
        </p:nvGrpSpPr>
        <p:grpSpPr bwMode="auto">
          <a:xfrm>
            <a:off x="5313363" y="4330700"/>
            <a:ext cx="785812" cy="409575"/>
            <a:chOff x="1896" y="2491"/>
            <a:chExt cx="658" cy="311"/>
          </a:xfrm>
        </p:grpSpPr>
        <p:sp>
          <p:nvSpPr>
            <p:cNvPr id="1086" name="Rectangle 257"/>
            <p:cNvSpPr>
              <a:spLocks noChangeArrowheads="1"/>
            </p:cNvSpPr>
            <p:nvPr/>
          </p:nvSpPr>
          <p:spPr bwMode="auto">
            <a:xfrm>
              <a:off x="2386" y="2491"/>
              <a:ext cx="168" cy="74"/>
            </a:xfrm>
            <a:prstGeom prst="rect">
              <a:avLst/>
            </a:prstGeom>
            <a:solidFill>
              <a:srgbClr val="DD000B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87" name="Rectangle 258"/>
            <p:cNvSpPr>
              <a:spLocks noChangeArrowheads="1"/>
            </p:cNvSpPr>
            <p:nvPr/>
          </p:nvSpPr>
          <p:spPr bwMode="auto">
            <a:xfrm>
              <a:off x="2144" y="2551"/>
              <a:ext cx="169" cy="112"/>
            </a:xfrm>
            <a:prstGeom prst="rect">
              <a:avLst/>
            </a:prstGeom>
            <a:solidFill>
              <a:srgbClr val="099970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88" name="Rectangle 259"/>
            <p:cNvSpPr>
              <a:spLocks noChangeArrowheads="1"/>
            </p:cNvSpPr>
            <p:nvPr/>
          </p:nvSpPr>
          <p:spPr bwMode="auto">
            <a:xfrm>
              <a:off x="1896" y="2751"/>
              <a:ext cx="173" cy="51"/>
            </a:xfrm>
            <a:prstGeom prst="rect">
              <a:avLst/>
            </a:prstGeom>
            <a:solidFill>
              <a:srgbClr val="80DAFF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089" name="Group 267"/>
          <p:cNvGrpSpPr>
            <a:grpSpLocks/>
          </p:cNvGrpSpPr>
          <p:nvPr/>
        </p:nvGrpSpPr>
        <p:grpSpPr bwMode="auto">
          <a:xfrm>
            <a:off x="5313363" y="4330700"/>
            <a:ext cx="1090612" cy="554038"/>
            <a:chOff x="1896" y="2492"/>
            <a:chExt cx="913" cy="419"/>
          </a:xfrm>
        </p:grpSpPr>
        <p:sp>
          <p:nvSpPr>
            <p:cNvPr id="1090" name="Rectangle 268"/>
            <p:cNvSpPr>
              <a:spLocks noChangeArrowheads="1"/>
            </p:cNvSpPr>
            <p:nvPr/>
          </p:nvSpPr>
          <p:spPr bwMode="auto">
            <a:xfrm>
              <a:off x="2640" y="2492"/>
              <a:ext cx="169" cy="84"/>
            </a:xfrm>
            <a:prstGeom prst="rect">
              <a:avLst/>
            </a:prstGeom>
            <a:solidFill>
              <a:srgbClr val="F5FA2C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91" name="Rectangle 269"/>
            <p:cNvSpPr>
              <a:spLocks noChangeArrowheads="1"/>
            </p:cNvSpPr>
            <p:nvPr/>
          </p:nvSpPr>
          <p:spPr bwMode="auto">
            <a:xfrm>
              <a:off x="2386" y="2570"/>
              <a:ext cx="168" cy="132"/>
            </a:xfrm>
            <a:prstGeom prst="rect">
              <a:avLst/>
            </a:prstGeom>
            <a:solidFill>
              <a:srgbClr val="DD000B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92" name="Rectangle 270"/>
            <p:cNvSpPr>
              <a:spLocks noChangeArrowheads="1"/>
            </p:cNvSpPr>
            <p:nvPr/>
          </p:nvSpPr>
          <p:spPr bwMode="auto">
            <a:xfrm>
              <a:off x="2144" y="2661"/>
              <a:ext cx="169" cy="76"/>
            </a:xfrm>
            <a:prstGeom prst="rect">
              <a:avLst/>
            </a:prstGeom>
            <a:solidFill>
              <a:srgbClr val="099970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93" name="Rectangle 271"/>
            <p:cNvSpPr>
              <a:spLocks noChangeArrowheads="1"/>
            </p:cNvSpPr>
            <p:nvPr/>
          </p:nvSpPr>
          <p:spPr bwMode="auto">
            <a:xfrm>
              <a:off x="1896" y="2801"/>
              <a:ext cx="173" cy="110"/>
            </a:xfrm>
            <a:prstGeom prst="rect">
              <a:avLst/>
            </a:prstGeom>
            <a:solidFill>
              <a:srgbClr val="80DAFF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094" name="Group 283"/>
          <p:cNvGrpSpPr>
            <a:grpSpLocks/>
          </p:cNvGrpSpPr>
          <p:nvPr/>
        </p:nvGrpSpPr>
        <p:grpSpPr bwMode="auto">
          <a:xfrm>
            <a:off x="5311775" y="4335463"/>
            <a:ext cx="2033588" cy="628650"/>
            <a:chOff x="1895" y="2495"/>
            <a:chExt cx="1701" cy="476"/>
          </a:xfrm>
        </p:grpSpPr>
        <p:sp>
          <p:nvSpPr>
            <p:cNvPr id="1095" name="Rectangle 284"/>
            <p:cNvSpPr>
              <a:spLocks noChangeArrowheads="1"/>
            </p:cNvSpPr>
            <p:nvPr/>
          </p:nvSpPr>
          <p:spPr bwMode="auto">
            <a:xfrm>
              <a:off x="3424" y="2495"/>
              <a:ext cx="172" cy="51"/>
            </a:xfrm>
            <a:prstGeom prst="rect">
              <a:avLst/>
            </a:prstGeom>
            <a:solidFill>
              <a:srgbClr val="FFBB00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96" name="Rectangle 285"/>
            <p:cNvSpPr>
              <a:spLocks noChangeArrowheads="1"/>
            </p:cNvSpPr>
            <p:nvPr/>
          </p:nvSpPr>
          <p:spPr bwMode="auto">
            <a:xfrm>
              <a:off x="2638" y="2570"/>
              <a:ext cx="169" cy="63"/>
            </a:xfrm>
            <a:prstGeom prst="rect">
              <a:avLst/>
            </a:prstGeom>
            <a:solidFill>
              <a:srgbClr val="F5FA2C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97" name="Rectangle 286"/>
            <p:cNvSpPr>
              <a:spLocks noChangeArrowheads="1"/>
            </p:cNvSpPr>
            <p:nvPr/>
          </p:nvSpPr>
          <p:spPr bwMode="auto">
            <a:xfrm>
              <a:off x="2390" y="2694"/>
              <a:ext cx="168" cy="132"/>
            </a:xfrm>
            <a:prstGeom prst="rect">
              <a:avLst/>
            </a:prstGeom>
            <a:solidFill>
              <a:srgbClr val="DD000B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98" name="Rectangle 287"/>
            <p:cNvSpPr>
              <a:spLocks noChangeArrowheads="1"/>
            </p:cNvSpPr>
            <p:nvPr/>
          </p:nvSpPr>
          <p:spPr bwMode="auto">
            <a:xfrm>
              <a:off x="2142" y="2735"/>
              <a:ext cx="169" cy="126"/>
            </a:xfrm>
            <a:prstGeom prst="rect">
              <a:avLst/>
            </a:prstGeom>
            <a:solidFill>
              <a:srgbClr val="099970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99" name="Rectangle 288"/>
            <p:cNvSpPr>
              <a:spLocks noChangeArrowheads="1"/>
            </p:cNvSpPr>
            <p:nvPr/>
          </p:nvSpPr>
          <p:spPr bwMode="auto">
            <a:xfrm>
              <a:off x="1895" y="2908"/>
              <a:ext cx="181" cy="63"/>
            </a:xfrm>
            <a:prstGeom prst="rect">
              <a:avLst/>
            </a:prstGeom>
            <a:solidFill>
              <a:srgbClr val="80DAFF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100" name="Group 289"/>
          <p:cNvGrpSpPr>
            <a:grpSpLocks/>
          </p:cNvGrpSpPr>
          <p:nvPr/>
        </p:nvGrpSpPr>
        <p:grpSpPr bwMode="auto">
          <a:xfrm>
            <a:off x="5314950" y="4335463"/>
            <a:ext cx="2343150" cy="849312"/>
            <a:chOff x="1897" y="2495"/>
            <a:chExt cx="1961" cy="644"/>
          </a:xfrm>
        </p:grpSpPr>
        <p:sp>
          <p:nvSpPr>
            <p:cNvPr id="1101" name="Rectangle 290"/>
            <p:cNvSpPr>
              <a:spLocks noChangeArrowheads="1"/>
            </p:cNvSpPr>
            <p:nvPr/>
          </p:nvSpPr>
          <p:spPr bwMode="auto">
            <a:xfrm>
              <a:off x="1897" y="2971"/>
              <a:ext cx="172" cy="168"/>
            </a:xfrm>
            <a:prstGeom prst="rect">
              <a:avLst/>
            </a:prstGeom>
            <a:solidFill>
              <a:srgbClr val="80DAFF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02" name="Rectangle 291"/>
            <p:cNvSpPr>
              <a:spLocks noChangeArrowheads="1"/>
            </p:cNvSpPr>
            <p:nvPr/>
          </p:nvSpPr>
          <p:spPr bwMode="auto">
            <a:xfrm>
              <a:off x="3682" y="2495"/>
              <a:ext cx="176" cy="68"/>
            </a:xfrm>
            <a:prstGeom prst="rect">
              <a:avLst/>
            </a:prstGeom>
            <a:solidFill>
              <a:srgbClr val="C900D5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03" name="Rectangle 292"/>
            <p:cNvSpPr>
              <a:spLocks noChangeArrowheads="1"/>
            </p:cNvSpPr>
            <p:nvPr/>
          </p:nvSpPr>
          <p:spPr bwMode="auto">
            <a:xfrm>
              <a:off x="3424" y="2544"/>
              <a:ext cx="172" cy="91"/>
            </a:xfrm>
            <a:prstGeom prst="rect">
              <a:avLst/>
            </a:prstGeom>
            <a:solidFill>
              <a:srgbClr val="FFBB00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04" name="Rectangle 293"/>
            <p:cNvSpPr>
              <a:spLocks noChangeArrowheads="1"/>
            </p:cNvSpPr>
            <p:nvPr/>
          </p:nvSpPr>
          <p:spPr bwMode="auto">
            <a:xfrm>
              <a:off x="2634" y="2635"/>
              <a:ext cx="175" cy="95"/>
            </a:xfrm>
            <a:prstGeom prst="rect">
              <a:avLst/>
            </a:prstGeom>
            <a:solidFill>
              <a:srgbClr val="F5FA2C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05" name="Rectangle 294"/>
            <p:cNvSpPr>
              <a:spLocks noChangeArrowheads="1"/>
            </p:cNvSpPr>
            <p:nvPr/>
          </p:nvSpPr>
          <p:spPr bwMode="auto">
            <a:xfrm>
              <a:off x="2386" y="2827"/>
              <a:ext cx="168" cy="47"/>
            </a:xfrm>
            <a:prstGeom prst="rect">
              <a:avLst/>
            </a:prstGeom>
            <a:solidFill>
              <a:srgbClr val="DD000B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2000" b="1">
                <a:latin typeface="Helvetica" charset="0"/>
              </a:endParaRPr>
            </a:p>
          </p:txBody>
        </p:sp>
        <p:sp>
          <p:nvSpPr>
            <p:cNvPr id="1106" name="Rectangle 295"/>
            <p:cNvSpPr>
              <a:spLocks noChangeArrowheads="1"/>
            </p:cNvSpPr>
            <p:nvPr/>
          </p:nvSpPr>
          <p:spPr bwMode="auto">
            <a:xfrm>
              <a:off x="2142" y="2863"/>
              <a:ext cx="171" cy="154"/>
            </a:xfrm>
            <a:prstGeom prst="rect">
              <a:avLst/>
            </a:prstGeom>
            <a:solidFill>
              <a:srgbClr val="099970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107" name="Group 304"/>
          <p:cNvGrpSpPr>
            <a:grpSpLocks/>
          </p:cNvGrpSpPr>
          <p:nvPr/>
        </p:nvGrpSpPr>
        <p:grpSpPr bwMode="auto">
          <a:xfrm>
            <a:off x="5310188" y="4425950"/>
            <a:ext cx="2347912" cy="950913"/>
            <a:chOff x="1893" y="2564"/>
            <a:chExt cx="1965" cy="720"/>
          </a:xfrm>
        </p:grpSpPr>
        <p:sp>
          <p:nvSpPr>
            <p:cNvPr id="1108" name="Rectangle 305"/>
            <p:cNvSpPr>
              <a:spLocks noChangeArrowheads="1"/>
            </p:cNvSpPr>
            <p:nvPr/>
          </p:nvSpPr>
          <p:spPr bwMode="auto">
            <a:xfrm>
              <a:off x="2144" y="3019"/>
              <a:ext cx="173" cy="53"/>
            </a:xfrm>
            <a:prstGeom prst="rect">
              <a:avLst/>
            </a:prstGeom>
            <a:solidFill>
              <a:srgbClr val="099970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09" name="Rectangle 306"/>
            <p:cNvSpPr>
              <a:spLocks noChangeArrowheads="1"/>
            </p:cNvSpPr>
            <p:nvPr/>
          </p:nvSpPr>
          <p:spPr bwMode="auto">
            <a:xfrm>
              <a:off x="1893" y="3135"/>
              <a:ext cx="184" cy="149"/>
            </a:xfrm>
            <a:prstGeom prst="rect">
              <a:avLst/>
            </a:prstGeom>
            <a:solidFill>
              <a:srgbClr val="02E017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10" name="Rectangle 307"/>
            <p:cNvSpPr>
              <a:spLocks noChangeArrowheads="1"/>
            </p:cNvSpPr>
            <p:nvPr/>
          </p:nvSpPr>
          <p:spPr bwMode="auto">
            <a:xfrm>
              <a:off x="3683" y="2564"/>
              <a:ext cx="175" cy="87"/>
            </a:xfrm>
            <a:prstGeom prst="rect">
              <a:avLst/>
            </a:prstGeom>
            <a:solidFill>
              <a:srgbClr val="C900D5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11" name="Rectangle 308"/>
            <p:cNvSpPr>
              <a:spLocks noChangeArrowheads="1"/>
            </p:cNvSpPr>
            <p:nvPr/>
          </p:nvSpPr>
          <p:spPr bwMode="auto">
            <a:xfrm>
              <a:off x="3426" y="2631"/>
              <a:ext cx="170" cy="126"/>
            </a:xfrm>
            <a:prstGeom prst="rect">
              <a:avLst/>
            </a:prstGeom>
            <a:solidFill>
              <a:srgbClr val="FFBB00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12" name="Rectangle 309"/>
            <p:cNvSpPr>
              <a:spLocks noChangeArrowheads="1"/>
            </p:cNvSpPr>
            <p:nvPr/>
          </p:nvSpPr>
          <p:spPr bwMode="auto">
            <a:xfrm>
              <a:off x="2633" y="2727"/>
              <a:ext cx="174" cy="110"/>
            </a:xfrm>
            <a:prstGeom prst="rect">
              <a:avLst/>
            </a:prstGeom>
            <a:solidFill>
              <a:srgbClr val="F5FA2C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13" name="Rectangle 310"/>
            <p:cNvSpPr>
              <a:spLocks noChangeArrowheads="1"/>
            </p:cNvSpPr>
            <p:nvPr/>
          </p:nvSpPr>
          <p:spPr bwMode="auto">
            <a:xfrm>
              <a:off x="2387" y="2875"/>
              <a:ext cx="171" cy="96"/>
            </a:xfrm>
            <a:prstGeom prst="rect">
              <a:avLst/>
            </a:prstGeom>
            <a:solidFill>
              <a:srgbClr val="DD000B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114" name="Group 320"/>
          <p:cNvGrpSpPr>
            <a:grpSpLocks/>
          </p:cNvGrpSpPr>
          <p:nvPr/>
        </p:nvGrpSpPr>
        <p:grpSpPr bwMode="auto">
          <a:xfrm>
            <a:off x="5321300" y="4541838"/>
            <a:ext cx="2330450" cy="922337"/>
            <a:chOff x="1903" y="2651"/>
            <a:chExt cx="1950" cy="699"/>
          </a:xfrm>
        </p:grpSpPr>
        <p:sp>
          <p:nvSpPr>
            <p:cNvPr id="1115" name="Rectangle 321"/>
            <p:cNvSpPr>
              <a:spLocks noChangeArrowheads="1"/>
            </p:cNvSpPr>
            <p:nvPr/>
          </p:nvSpPr>
          <p:spPr bwMode="auto">
            <a:xfrm>
              <a:off x="2142" y="3072"/>
              <a:ext cx="169" cy="61"/>
            </a:xfrm>
            <a:prstGeom prst="rect">
              <a:avLst/>
            </a:prstGeom>
            <a:solidFill>
              <a:srgbClr val="002780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16" name="Rectangle 322"/>
            <p:cNvSpPr>
              <a:spLocks noChangeArrowheads="1"/>
            </p:cNvSpPr>
            <p:nvPr/>
          </p:nvSpPr>
          <p:spPr bwMode="auto">
            <a:xfrm>
              <a:off x="2393" y="2970"/>
              <a:ext cx="161" cy="133"/>
            </a:xfrm>
            <a:prstGeom prst="rect">
              <a:avLst/>
            </a:prstGeom>
            <a:solidFill>
              <a:srgbClr val="DD000B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17" name="Rectangle 323"/>
            <p:cNvSpPr>
              <a:spLocks noChangeArrowheads="1"/>
            </p:cNvSpPr>
            <p:nvPr/>
          </p:nvSpPr>
          <p:spPr bwMode="auto">
            <a:xfrm>
              <a:off x="1903" y="3283"/>
              <a:ext cx="169" cy="67"/>
            </a:xfrm>
            <a:prstGeom prst="rect">
              <a:avLst/>
            </a:prstGeom>
            <a:solidFill>
              <a:srgbClr val="02E017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18" name="Rectangle 324"/>
            <p:cNvSpPr>
              <a:spLocks noChangeArrowheads="1"/>
            </p:cNvSpPr>
            <p:nvPr/>
          </p:nvSpPr>
          <p:spPr bwMode="auto">
            <a:xfrm>
              <a:off x="3685" y="2651"/>
              <a:ext cx="168" cy="99"/>
            </a:xfrm>
            <a:prstGeom prst="rect">
              <a:avLst/>
            </a:prstGeom>
            <a:solidFill>
              <a:srgbClr val="C900D5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19" name="Rectangle 325"/>
            <p:cNvSpPr>
              <a:spLocks noChangeArrowheads="1"/>
            </p:cNvSpPr>
            <p:nvPr/>
          </p:nvSpPr>
          <p:spPr bwMode="auto">
            <a:xfrm>
              <a:off x="3428" y="2761"/>
              <a:ext cx="168" cy="79"/>
            </a:xfrm>
            <a:prstGeom prst="rect">
              <a:avLst/>
            </a:prstGeom>
            <a:solidFill>
              <a:srgbClr val="FFBB00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20" name="Rectangle 326"/>
            <p:cNvSpPr>
              <a:spLocks noChangeArrowheads="1"/>
            </p:cNvSpPr>
            <p:nvPr/>
          </p:nvSpPr>
          <p:spPr bwMode="auto">
            <a:xfrm>
              <a:off x="2633" y="2839"/>
              <a:ext cx="174" cy="55"/>
            </a:xfrm>
            <a:prstGeom prst="rect">
              <a:avLst/>
            </a:prstGeom>
            <a:solidFill>
              <a:srgbClr val="F5FA2C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121" name="Group 334"/>
          <p:cNvGrpSpPr>
            <a:grpSpLocks/>
          </p:cNvGrpSpPr>
          <p:nvPr/>
        </p:nvGrpSpPr>
        <p:grpSpPr bwMode="auto">
          <a:xfrm>
            <a:off x="5319713" y="4672013"/>
            <a:ext cx="2332037" cy="871537"/>
            <a:chOff x="1902" y="2750"/>
            <a:chExt cx="1951" cy="660"/>
          </a:xfrm>
        </p:grpSpPr>
        <p:sp>
          <p:nvSpPr>
            <p:cNvPr id="1122" name="Rectangle 335"/>
            <p:cNvSpPr>
              <a:spLocks noChangeArrowheads="1"/>
            </p:cNvSpPr>
            <p:nvPr/>
          </p:nvSpPr>
          <p:spPr bwMode="auto">
            <a:xfrm>
              <a:off x="2634" y="2893"/>
              <a:ext cx="175" cy="67"/>
            </a:xfrm>
            <a:prstGeom prst="rect">
              <a:avLst/>
            </a:prstGeom>
            <a:solidFill>
              <a:srgbClr val="F5FA2C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23" name="Rectangle 336"/>
            <p:cNvSpPr>
              <a:spLocks noChangeArrowheads="1"/>
            </p:cNvSpPr>
            <p:nvPr/>
          </p:nvSpPr>
          <p:spPr bwMode="auto">
            <a:xfrm>
              <a:off x="2393" y="3103"/>
              <a:ext cx="160" cy="86"/>
            </a:xfrm>
            <a:prstGeom prst="rect">
              <a:avLst/>
            </a:prstGeom>
            <a:solidFill>
              <a:schemeClr val="accent2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24" name="Rectangle 337"/>
            <p:cNvSpPr>
              <a:spLocks noChangeArrowheads="1"/>
            </p:cNvSpPr>
            <p:nvPr/>
          </p:nvSpPr>
          <p:spPr bwMode="auto">
            <a:xfrm>
              <a:off x="2144" y="3130"/>
              <a:ext cx="173" cy="72"/>
            </a:xfrm>
            <a:prstGeom prst="rect">
              <a:avLst/>
            </a:prstGeom>
            <a:solidFill>
              <a:srgbClr val="002780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25" name="Rectangle 338"/>
            <p:cNvSpPr>
              <a:spLocks noChangeArrowheads="1"/>
            </p:cNvSpPr>
            <p:nvPr/>
          </p:nvSpPr>
          <p:spPr bwMode="auto">
            <a:xfrm>
              <a:off x="1902" y="3348"/>
              <a:ext cx="169" cy="62"/>
            </a:xfrm>
            <a:prstGeom prst="rect">
              <a:avLst/>
            </a:prstGeom>
            <a:solidFill>
              <a:srgbClr val="02E017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26" name="Rectangle 339"/>
            <p:cNvSpPr>
              <a:spLocks noChangeArrowheads="1"/>
            </p:cNvSpPr>
            <p:nvPr/>
          </p:nvSpPr>
          <p:spPr bwMode="auto">
            <a:xfrm>
              <a:off x="3685" y="2750"/>
              <a:ext cx="168" cy="113"/>
            </a:xfrm>
            <a:prstGeom prst="rect">
              <a:avLst/>
            </a:prstGeom>
            <a:solidFill>
              <a:srgbClr val="C900D5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27" name="Rectangle 340"/>
            <p:cNvSpPr>
              <a:spLocks noChangeArrowheads="1"/>
            </p:cNvSpPr>
            <p:nvPr/>
          </p:nvSpPr>
          <p:spPr bwMode="auto">
            <a:xfrm>
              <a:off x="3423" y="2840"/>
              <a:ext cx="170" cy="47"/>
            </a:xfrm>
            <a:prstGeom prst="rect">
              <a:avLst/>
            </a:prstGeom>
            <a:solidFill>
              <a:srgbClr val="FFBB00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128" name="Rectangle 348"/>
          <p:cNvSpPr>
            <a:spLocks noChangeArrowheads="1"/>
          </p:cNvSpPr>
          <p:nvPr/>
        </p:nvSpPr>
        <p:spPr bwMode="auto">
          <a:xfrm>
            <a:off x="5318125" y="4338638"/>
            <a:ext cx="209550" cy="838200"/>
          </a:xfrm>
          <a:prstGeom prst="rect">
            <a:avLst/>
          </a:prstGeom>
          <a:solidFill>
            <a:schemeClr val="bg1"/>
          </a:solidFill>
          <a:ln w="317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29" name="Rectangle 349"/>
          <p:cNvSpPr>
            <a:spLocks noChangeArrowheads="1"/>
          </p:cNvSpPr>
          <p:nvPr/>
        </p:nvSpPr>
        <p:spPr bwMode="auto">
          <a:xfrm rot="16200000">
            <a:off x="5625307" y="5660231"/>
            <a:ext cx="223838" cy="758825"/>
          </a:xfrm>
          <a:prstGeom prst="rect">
            <a:avLst/>
          </a:prstGeom>
          <a:solidFill>
            <a:srgbClr val="00FFCC"/>
          </a:solidFill>
          <a:ln w="317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30" name="Rectangle 350"/>
          <p:cNvSpPr>
            <a:spLocks noChangeArrowheads="1"/>
          </p:cNvSpPr>
          <p:nvPr/>
        </p:nvSpPr>
        <p:spPr bwMode="auto">
          <a:xfrm>
            <a:off x="5316538" y="3251200"/>
            <a:ext cx="217487" cy="196850"/>
          </a:xfrm>
          <a:prstGeom prst="rect">
            <a:avLst/>
          </a:prstGeom>
          <a:solidFill>
            <a:schemeClr val="bg1"/>
          </a:solidFill>
          <a:ln w="317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1131" name="Group 351"/>
          <p:cNvGrpSpPr>
            <a:grpSpLocks/>
          </p:cNvGrpSpPr>
          <p:nvPr/>
        </p:nvGrpSpPr>
        <p:grpSpPr bwMode="auto">
          <a:xfrm>
            <a:off x="5302250" y="3067050"/>
            <a:ext cx="812800" cy="379413"/>
            <a:chOff x="1887" y="1534"/>
            <a:chExt cx="680" cy="287"/>
          </a:xfrm>
        </p:grpSpPr>
        <p:sp>
          <p:nvSpPr>
            <p:cNvPr id="1132" name="Rectangle 352"/>
            <p:cNvSpPr>
              <a:spLocks noChangeArrowheads="1"/>
            </p:cNvSpPr>
            <p:nvPr/>
          </p:nvSpPr>
          <p:spPr bwMode="auto">
            <a:xfrm>
              <a:off x="1887" y="1534"/>
              <a:ext cx="191" cy="74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33" name="Rectangle 353"/>
            <p:cNvSpPr>
              <a:spLocks noChangeArrowheads="1"/>
            </p:cNvSpPr>
            <p:nvPr/>
          </p:nvSpPr>
          <p:spPr bwMode="auto">
            <a:xfrm>
              <a:off x="2129" y="1604"/>
              <a:ext cx="191" cy="112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34" name="Rectangle 354"/>
            <p:cNvSpPr>
              <a:spLocks noChangeArrowheads="1"/>
            </p:cNvSpPr>
            <p:nvPr/>
          </p:nvSpPr>
          <p:spPr bwMode="auto">
            <a:xfrm>
              <a:off x="2378" y="1774"/>
              <a:ext cx="189" cy="47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135" name="Group 355"/>
          <p:cNvGrpSpPr>
            <a:grpSpLocks/>
          </p:cNvGrpSpPr>
          <p:nvPr/>
        </p:nvGrpSpPr>
        <p:grpSpPr bwMode="auto">
          <a:xfrm>
            <a:off x="5302250" y="3159125"/>
            <a:ext cx="519113" cy="287338"/>
            <a:chOff x="1887" y="1604"/>
            <a:chExt cx="434" cy="217"/>
          </a:xfrm>
        </p:grpSpPr>
        <p:sp>
          <p:nvSpPr>
            <p:cNvPr id="1136" name="Rectangle 356"/>
            <p:cNvSpPr>
              <a:spLocks noChangeArrowheads="1"/>
            </p:cNvSpPr>
            <p:nvPr/>
          </p:nvSpPr>
          <p:spPr bwMode="auto">
            <a:xfrm>
              <a:off x="1887" y="1604"/>
              <a:ext cx="191" cy="56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37" name="Rectangle 357"/>
            <p:cNvSpPr>
              <a:spLocks noChangeArrowheads="1"/>
            </p:cNvSpPr>
            <p:nvPr/>
          </p:nvSpPr>
          <p:spPr bwMode="auto">
            <a:xfrm>
              <a:off x="2129" y="1716"/>
              <a:ext cx="192" cy="105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138" name="Group 358"/>
          <p:cNvGrpSpPr>
            <a:grpSpLocks/>
          </p:cNvGrpSpPr>
          <p:nvPr/>
        </p:nvGrpSpPr>
        <p:grpSpPr bwMode="auto">
          <a:xfrm>
            <a:off x="5302250" y="2962275"/>
            <a:ext cx="1111250" cy="484188"/>
            <a:chOff x="1887" y="1455"/>
            <a:chExt cx="929" cy="366"/>
          </a:xfrm>
        </p:grpSpPr>
        <p:sp>
          <p:nvSpPr>
            <p:cNvPr id="1139" name="Rectangle 359"/>
            <p:cNvSpPr>
              <a:spLocks noChangeArrowheads="1"/>
            </p:cNvSpPr>
            <p:nvPr/>
          </p:nvSpPr>
          <p:spPr bwMode="auto">
            <a:xfrm>
              <a:off x="1887" y="1455"/>
              <a:ext cx="191" cy="84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40" name="Rectangle 360"/>
            <p:cNvSpPr>
              <a:spLocks noChangeArrowheads="1"/>
            </p:cNvSpPr>
            <p:nvPr/>
          </p:nvSpPr>
          <p:spPr bwMode="auto">
            <a:xfrm>
              <a:off x="2129" y="1476"/>
              <a:ext cx="191" cy="132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41" name="Rectangle 361"/>
            <p:cNvSpPr>
              <a:spLocks noChangeArrowheads="1"/>
            </p:cNvSpPr>
            <p:nvPr/>
          </p:nvSpPr>
          <p:spPr bwMode="auto">
            <a:xfrm>
              <a:off x="2378" y="1718"/>
              <a:ext cx="189" cy="76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42" name="Rectangle 362"/>
            <p:cNvSpPr>
              <a:spLocks noChangeArrowheads="1"/>
            </p:cNvSpPr>
            <p:nvPr/>
          </p:nvSpPr>
          <p:spPr bwMode="auto">
            <a:xfrm>
              <a:off x="2627" y="1711"/>
              <a:ext cx="189" cy="110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143" name="Group 363"/>
          <p:cNvGrpSpPr>
            <a:grpSpLocks/>
          </p:cNvGrpSpPr>
          <p:nvPr/>
        </p:nvGrpSpPr>
        <p:grpSpPr bwMode="auto">
          <a:xfrm>
            <a:off x="5302250" y="2886075"/>
            <a:ext cx="2054225" cy="560388"/>
            <a:chOff x="1887" y="1397"/>
            <a:chExt cx="1718" cy="424"/>
          </a:xfrm>
        </p:grpSpPr>
        <p:grpSp>
          <p:nvGrpSpPr>
            <p:cNvPr id="1144" name="Group 364"/>
            <p:cNvGrpSpPr>
              <a:grpSpLocks/>
            </p:cNvGrpSpPr>
            <p:nvPr/>
          </p:nvGrpSpPr>
          <p:grpSpPr bwMode="auto">
            <a:xfrm>
              <a:off x="1887" y="1397"/>
              <a:ext cx="929" cy="332"/>
              <a:chOff x="1887" y="1397"/>
              <a:chExt cx="929" cy="332"/>
            </a:xfrm>
          </p:grpSpPr>
          <p:sp>
            <p:nvSpPr>
              <p:cNvPr id="1146" name="Rectangle 365"/>
              <p:cNvSpPr>
                <a:spLocks noChangeArrowheads="1"/>
              </p:cNvSpPr>
              <p:nvPr/>
            </p:nvSpPr>
            <p:spPr bwMode="auto">
              <a:xfrm>
                <a:off x="1887" y="1397"/>
                <a:ext cx="191" cy="63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1147" name="Group 366"/>
              <p:cNvGrpSpPr>
                <a:grpSpLocks/>
              </p:cNvGrpSpPr>
              <p:nvPr/>
            </p:nvGrpSpPr>
            <p:grpSpPr bwMode="auto">
              <a:xfrm>
                <a:off x="2129" y="1406"/>
                <a:ext cx="687" cy="323"/>
                <a:chOff x="2129" y="1406"/>
                <a:chExt cx="687" cy="323"/>
              </a:xfrm>
            </p:grpSpPr>
            <p:sp>
              <p:nvSpPr>
                <p:cNvPr id="1148" name="Rectangle 367"/>
                <p:cNvSpPr>
                  <a:spLocks noChangeArrowheads="1"/>
                </p:cNvSpPr>
                <p:nvPr/>
              </p:nvSpPr>
              <p:spPr bwMode="auto">
                <a:xfrm>
                  <a:off x="2129" y="1406"/>
                  <a:ext cx="192" cy="70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9" name="Rectangle 368"/>
                <p:cNvSpPr>
                  <a:spLocks noChangeArrowheads="1"/>
                </p:cNvSpPr>
                <p:nvPr/>
              </p:nvSpPr>
              <p:spPr bwMode="auto">
                <a:xfrm>
                  <a:off x="2378" y="1597"/>
                  <a:ext cx="189" cy="132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50" name="Rectangle 369"/>
                <p:cNvSpPr>
                  <a:spLocks noChangeArrowheads="1"/>
                </p:cNvSpPr>
                <p:nvPr/>
              </p:nvSpPr>
              <p:spPr bwMode="auto">
                <a:xfrm>
                  <a:off x="2627" y="1597"/>
                  <a:ext cx="189" cy="126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sp>
          <p:nvSpPr>
            <p:cNvPr id="1145" name="Rectangle 370"/>
            <p:cNvSpPr>
              <a:spLocks noChangeArrowheads="1"/>
            </p:cNvSpPr>
            <p:nvPr/>
          </p:nvSpPr>
          <p:spPr bwMode="auto">
            <a:xfrm>
              <a:off x="3414" y="1758"/>
              <a:ext cx="191" cy="63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151" name="Group 371"/>
          <p:cNvGrpSpPr>
            <a:grpSpLocks/>
          </p:cNvGrpSpPr>
          <p:nvPr/>
        </p:nvGrpSpPr>
        <p:grpSpPr bwMode="auto">
          <a:xfrm>
            <a:off x="5302250" y="2795588"/>
            <a:ext cx="2349500" cy="661987"/>
            <a:chOff x="1887" y="1328"/>
            <a:chExt cx="1966" cy="502"/>
          </a:xfrm>
        </p:grpSpPr>
        <p:sp>
          <p:nvSpPr>
            <p:cNvPr id="1152" name="Rectangle 372"/>
            <p:cNvSpPr>
              <a:spLocks noChangeArrowheads="1"/>
            </p:cNvSpPr>
            <p:nvPr/>
          </p:nvSpPr>
          <p:spPr bwMode="auto">
            <a:xfrm>
              <a:off x="3663" y="1662"/>
              <a:ext cx="190" cy="168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1153" name="Group 373"/>
            <p:cNvGrpSpPr>
              <a:grpSpLocks/>
            </p:cNvGrpSpPr>
            <p:nvPr/>
          </p:nvGrpSpPr>
          <p:grpSpPr bwMode="auto">
            <a:xfrm>
              <a:off x="1887" y="1328"/>
              <a:ext cx="922" cy="274"/>
              <a:chOff x="1887" y="1328"/>
              <a:chExt cx="922" cy="274"/>
            </a:xfrm>
          </p:grpSpPr>
          <p:sp>
            <p:nvSpPr>
              <p:cNvPr id="1155" name="Rectangle 374"/>
              <p:cNvSpPr>
                <a:spLocks noChangeArrowheads="1"/>
              </p:cNvSpPr>
              <p:nvPr/>
            </p:nvSpPr>
            <p:spPr bwMode="auto">
              <a:xfrm>
                <a:off x="1887" y="1334"/>
                <a:ext cx="191" cy="68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56" name="Rectangle 375"/>
              <p:cNvSpPr>
                <a:spLocks noChangeArrowheads="1"/>
              </p:cNvSpPr>
              <p:nvPr/>
            </p:nvSpPr>
            <p:spPr bwMode="auto">
              <a:xfrm>
                <a:off x="2129" y="1328"/>
                <a:ext cx="191" cy="83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57" name="Rectangle 376"/>
              <p:cNvSpPr>
                <a:spLocks noChangeArrowheads="1"/>
              </p:cNvSpPr>
              <p:nvPr/>
            </p:nvSpPr>
            <p:spPr bwMode="auto">
              <a:xfrm>
                <a:off x="2378" y="1505"/>
                <a:ext cx="189" cy="97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58" name="Rectangle 377"/>
              <p:cNvSpPr>
                <a:spLocks noChangeArrowheads="1"/>
              </p:cNvSpPr>
              <p:nvPr/>
            </p:nvSpPr>
            <p:spPr bwMode="auto">
              <a:xfrm>
                <a:off x="2627" y="1554"/>
                <a:ext cx="182" cy="47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154" name="Rectangle 378"/>
            <p:cNvSpPr>
              <a:spLocks noChangeArrowheads="1"/>
            </p:cNvSpPr>
            <p:nvPr/>
          </p:nvSpPr>
          <p:spPr bwMode="auto">
            <a:xfrm>
              <a:off x="3414" y="1604"/>
              <a:ext cx="191" cy="154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159" name="Group 379"/>
          <p:cNvGrpSpPr>
            <a:grpSpLocks/>
          </p:cNvGrpSpPr>
          <p:nvPr/>
        </p:nvGrpSpPr>
        <p:grpSpPr bwMode="auto">
          <a:xfrm>
            <a:off x="5310188" y="2605088"/>
            <a:ext cx="2341562" cy="711200"/>
            <a:chOff x="1893" y="1184"/>
            <a:chExt cx="1960" cy="539"/>
          </a:xfrm>
        </p:grpSpPr>
        <p:sp>
          <p:nvSpPr>
            <p:cNvPr id="1160" name="Rectangle 380"/>
            <p:cNvSpPr>
              <a:spLocks noChangeArrowheads="1"/>
            </p:cNvSpPr>
            <p:nvPr/>
          </p:nvSpPr>
          <p:spPr bwMode="auto">
            <a:xfrm>
              <a:off x="3663" y="1612"/>
              <a:ext cx="190" cy="111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61" name="Rectangle 381"/>
            <p:cNvSpPr>
              <a:spLocks noChangeArrowheads="1"/>
            </p:cNvSpPr>
            <p:nvPr/>
          </p:nvSpPr>
          <p:spPr bwMode="auto">
            <a:xfrm>
              <a:off x="1893" y="1184"/>
              <a:ext cx="184" cy="149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62" name="Rectangle 382"/>
            <p:cNvSpPr>
              <a:spLocks noChangeArrowheads="1"/>
            </p:cNvSpPr>
            <p:nvPr/>
          </p:nvSpPr>
          <p:spPr bwMode="auto">
            <a:xfrm>
              <a:off x="2129" y="1242"/>
              <a:ext cx="192" cy="84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63" name="Rectangle 383"/>
            <p:cNvSpPr>
              <a:spLocks noChangeArrowheads="1"/>
            </p:cNvSpPr>
            <p:nvPr/>
          </p:nvSpPr>
          <p:spPr bwMode="auto">
            <a:xfrm>
              <a:off x="2378" y="1384"/>
              <a:ext cx="189" cy="126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64" name="Rectangle 384"/>
            <p:cNvSpPr>
              <a:spLocks noChangeArrowheads="1"/>
            </p:cNvSpPr>
            <p:nvPr/>
          </p:nvSpPr>
          <p:spPr bwMode="auto">
            <a:xfrm>
              <a:off x="2627" y="1449"/>
              <a:ext cx="189" cy="110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65" name="Rectangle 385"/>
            <p:cNvSpPr>
              <a:spLocks noChangeArrowheads="1"/>
            </p:cNvSpPr>
            <p:nvPr/>
          </p:nvSpPr>
          <p:spPr bwMode="auto">
            <a:xfrm>
              <a:off x="3414" y="1512"/>
              <a:ext cx="191" cy="96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166" name="Group 386"/>
          <p:cNvGrpSpPr>
            <a:grpSpLocks/>
          </p:cNvGrpSpPr>
          <p:nvPr/>
        </p:nvGrpSpPr>
        <p:grpSpPr bwMode="auto">
          <a:xfrm>
            <a:off x="5302250" y="2501900"/>
            <a:ext cx="2349500" cy="663575"/>
            <a:chOff x="1887" y="1114"/>
            <a:chExt cx="1966" cy="503"/>
          </a:xfrm>
        </p:grpSpPr>
        <p:sp>
          <p:nvSpPr>
            <p:cNvPr id="1167" name="Rectangle 387"/>
            <p:cNvSpPr>
              <a:spLocks noChangeArrowheads="1"/>
            </p:cNvSpPr>
            <p:nvPr/>
          </p:nvSpPr>
          <p:spPr bwMode="auto">
            <a:xfrm>
              <a:off x="1887" y="1114"/>
              <a:ext cx="191" cy="75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68" name="Rectangle 388"/>
            <p:cNvSpPr>
              <a:spLocks noChangeArrowheads="1"/>
            </p:cNvSpPr>
            <p:nvPr/>
          </p:nvSpPr>
          <p:spPr bwMode="auto">
            <a:xfrm>
              <a:off x="3663" y="1484"/>
              <a:ext cx="190" cy="133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69" name="Rectangle 389"/>
            <p:cNvSpPr>
              <a:spLocks noChangeArrowheads="1"/>
            </p:cNvSpPr>
            <p:nvPr/>
          </p:nvSpPr>
          <p:spPr bwMode="auto">
            <a:xfrm>
              <a:off x="2129" y="1184"/>
              <a:ext cx="184" cy="67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70" name="Rectangle 390"/>
            <p:cNvSpPr>
              <a:spLocks noChangeArrowheads="1"/>
            </p:cNvSpPr>
            <p:nvPr/>
          </p:nvSpPr>
          <p:spPr bwMode="auto">
            <a:xfrm>
              <a:off x="2378" y="1285"/>
              <a:ext cx="189" cy="104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71" name="Rectangle 391"/>
            <p:cNvSpPr>
              <a:spLocks noChangeArrowheads="1"/>
            </p:cNvSpPr>
            <p:nvPr/>
          </p:nvSpPr>
          <p:spPr bwMode="auto">
            <a:xfrm>
              <a:off x="2627" y="1355"/>
              <a:ext cx="189" cy="98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72" name="Rectangle 392"/>
            <p:cNvSpPr>
              <a:spLocks noChangeArrowheads="1"/>
            </p:cNvSpPr>
            <p:nvPr/>
          </p:nvSpPr>
          <p:spPr bwMode="auto">
            <a:xfrm>
              <a:off x="3414" y="1484"/>
              <a:ext cx="191" cy="55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173" name="Group 393"/>
          <p:cNvGrpSpPr>
            <a:grpSpLocks/>
          </p:cNvGrpSpPr>
          <p:nvPr/>
        </p:nvGrpSpPr>
        <p:grpSpPr bwMode="auto">
          <a:xfrm>
            <a:off x="5302250" y="2390775"/>
            <a:ext cx="2349500" cy="595313"/>
            <a:chOff x="1887" y="1029"/>
            <a:chExt cx="1966" cy="452"/>
          </a:xfrm>
        </p:grpSpPr>
        <p:sp>
          <p:nvSpPr>
            <p:cNvPr id="1174" name="Rectangle 394"/>
            <p:cNvSpPr>
              <a:spLocks noChangeArrowheads="1"/>
            </p:cNvSpPr>
            <p:nvPr/>
          </p:nvSpPr>
          <p:spPr bwMode="auto">
            <a:xfrm>
              <a:off x="3663" y="1413"/>
              <a:ext cx="190" cy="68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75" name="Rectangle 395"/>
            <p:cNvSpPr>
              <a:spLocks noChangeArrowheads="1"/>
            </p:cNvSpPr>
            <p:nvPr/>
          </p:nvSpPr>
          <p:spPr bwMode="auto">
            <a:xfrm>
              <a:off x="1887" y="1029"/>
              <a:ext cx="184" cy="86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76" name="Rectangle 396"/>
            <p:cNvSpPr>
              <a:spLocks noChangeArrowheads="1"/>
            </p:cNvSpPr>
            <p:nvPr/>
          </p:nvSpPr>
          <p:spPr bwMode="auto">
            <a:xfrm>
              <a:off x="2129" y="1114"/>
              <a:ext cx="184" cy="72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77" name="Rectangle 397"/>
            <p:cNvSpPr>
              <a:spLocks noChangeArrowheads="1"/>
            </p:cNvSpPr>
            <p:nvPr/>
          </p:nvSpPr>
          <p:spPr bwMode="auto">
            <a:xfrm>
              <a:off x="2384" y="1261"/>
              <a:ext cx="169" cy="62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78" name="Rectangle 398"/>
            <p:cNvSpPr>
              <a:spLocks noChangeArrowheads="1"/>
            </p:cNvSpPr>
            <p:nvPr/>
          </p:nvSpPr>
          <p:spPr bwMode="auto">
            <a:xfrm>
              <a:off x="2627" y="1242"/>
              <a:ext cx="180" cy="113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79" name="Rectangle 399"/>
            <p:cNvSpPr>
              <a:spLocks noChangeArrowheads="1"/>
            </p:cNvSpPr>
            <p:nvPr/>
          </p:nvSpPr>
          <p:spPr bwMode="auto">
            <a:xfrm>
              <a:off x="3414" y="1449"/>
              <a:ext cx="191" cy="32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180" name="Rectangle 400"/>
          <p:cNvSpPr>
            <a:spLocks noChangeArrowheads="1"/>
          </p:cNvSpPr>
          <p:nvPr/>
        </p:nvSpPr>
        <p:spPr bwMode="auto">
          <a:xfrm rot="16200000">
            <a:off x="5625307" y="5660231"/>
            <a:ext cx="223838" cy="758825"/>
          </a:xfrm>
          <a:prstGeom prst="rect">
            <a:avLst/>
          </a:prstGeom>
          <a:solidFill>
            <a:srgbClr val="EFEEF3"/>
          </a:solidFill>
          <a:ln w="317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81" name="Rectangle 135"/>
          <p:cNvSpPr>
            <a:spLocks noChangeArrowheads="1"/>
          </p:cNvSpPr>
          <p:nvPr/>
        </p:nvSpPr>
        <p:spPr bwMode="auto">
          <a:xfrm>
            <a:off x="5715000" y="5943600"/>
            <a:ext cx="12319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000" b="1">
                <a:latin typeface="Helvetica" charset="0"/>
              </a:rPr>
              <a:t>Computing Services</a:t>
            </a:r>
            <a:endParaRPr lang="en-US" sz="2000" b="1">
              <a:latin typeface="Helvetica" charset="0"/>
            </a:endParaRPr>
          </a:p>
        </p:txBody>
      </p:sp>
      <p:sp>
        <p:nvSpPr>
          <p:cNvPr id="1182" name="Rectangle 137"/>
          <p:cNvSpPr>
            <a:spLocks noChangeArrowheads="1"/>
          </p:cNvSpPr>
          <p:nvPr/>
        </p:nvSpPr>
        <p:spPr bwMode="auto">
          <a:xfrm>
            <a:off x="5930900" y="3792538"/>
            <a:ext cx="10541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000" b="1">
                <a:latin typeface="Helvetica" charset="0"/>
              </a:rPr>
              <a:t>Builder Networks</a:t>
            </a:r>
            <a:endParaRPr lang="en-US" sz="2000" b="1">
              <a:latin typeface="Helvetica" charset="0"/>
            </a:endParaRPr>
          </a:p>
        </p:txBody>
      </p:sp>
      <p:sp>
        <p:nvSpPr>
          <p:cNvPr id="397" name="Rectangle 3"/>
          <p:cNvSpPr txBox="1">
            <a:spLocks noChangeArrowheads="1"/>
          </p:cNvSpPr>
          <p:nvPr/>
        </p:nvSpPr>
        <p:spPr>
          <a:xfrm>
            <a:off x="134472" y="1792940"/>
            <a:ext cx="4450976" cy="463475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Large detectors</a:t>
            </a:r>
          </a:p>
          <a:p>
            <a:pPr marL="742950" marR="0" lvl="1" indent="-28575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Sub-detectors data are collected independently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Readout network</a:t>
            </a:r>
          </a:p>
          <a:p>
            <a:pPr marL="1143000" lvl="2" indent="-228600">
              <a:lnSpc>
                <a:spcPct val="90000"/>
              </a:lnSpc>
              <a:spcBef>
                <a:spcPct val="20000"/>
              </a:spcBef>
              <a:buFont typeface="Arial" pitchFamily="34" charset="0"/>
              <a:buChar char="•"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Fast data links</a:t>
            </a:r>
          </a:p>
          <a:p>
            <a:pPr marL="742950" lvl="1" indent="-285750">
              <a:lnSpc>
                <a:spcPct val="90000"/>
              </a:lnSpc>
              <a:spcBef>
                <a:spcPct val="20000"/>
              </a:spcBef>
              <a:buFont typeface="Arial" pitchFamily="34" charset="0"/>
              <a:buChar char="–"/>
            </a:pPr>
            <a:r>
              <a:rPr lang="en-US" dirty="0" smtClean="0"/>
              <a:t>Events assembled by event builders</a:t>
            </a:r>
            <a:endParaRPr lang="en-US" sz="1400" dirty="0" smtClean="0"/>
          </a:p>
          <a:p>
            <a:pPr marL="1200150" lvl="2" indent="-285750">
              <a:lnSpc>
                <a:spcPct val="90000"/>
              </a:lnSpc>
              <a:spcBef>
                <a:spcPct val="20000"/>
              </a:spcBef>
              <a:buFont typeface="Arial" pitchFamily="34" charset="0"/>
              <a:buChar char="•"/>
            </a:pPr>
            <a:r>
              <a:rPr lang="en-US" sz="1600" dirty="0" smtClean="0"/>
              <a:t>From corresponding fragments</a:t>
            </a:r>
          </a:p>
          <a:p>
            <a:pPr marL="742950" marR="0" lvl="1" indent="-28575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Custom devices used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1600" dirty="0" smtClean="0"/>
              <a:t>I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 FEE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1600" dirty="0" smtClean="0"/>
              <a:t>I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 low-level triggers</a:t>
            </a:r>
          </a:p>
          <a:p>
            <a:pPr marL="742950" marR="0" lvl="1" indent="-28575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COTS used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1600" dirty="0" smtClean="0"/>
              <a:t>I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 high-level triggers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1600" dirty="0" smtClean="0"/>
              <a:t>I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 event builder network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DAQ system</a:t>
            </a:r>
          </a:p>
          <a:p>
            <a:pPr marL="742950" marR="0" lvl="1" indent="-28575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data flow &amp; control</a:t>
            </a:r>
          </a:p>
          <a:p>
            <a:pPr marL="742950" marR="0" lvl="1" indent="-28575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distributed &amp; </a:t>
            </a:r>
            <a:r>
              <a:rPr kumimoji="0" lang="en-US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asynch</a:t>
            </a:r>
            <a:r>
              <a:rPr lang="en-US" dirty="0" err="1" smtClean="0"/>
              <a:t>ronous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98" name="Date Placeholder 39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Feb. </a:t>
            </a:r>
            <a:r>
              <a:rPr lang="en-US" dirty="0"/>
              <a:t>1</a:t>
            </a:r>
            <a:r>
              <a:rPr lang="en-US" dirty="0" smtClean="0"/>
              <a:t>, 2017</a:t>
            </a:r>
            <a:endParaRPr lang="en-US" dirty="0"/>
          </a:p>
        </p:txBody>
      </p:sp>
      <p:sp>
        <p:nvSpPr>
          <p:cNvPr id="399" name="Slide Number Placeholder 39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16EA7-B28E-42FA-ADD0-175ABD689DA2}" type="slidenum">
              <a:rPr lang="en-US" smtClean="0"/>
              <a:pPr/>
              <a:t>31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E. Pasqualucci, ISOTDAQ </a:t>
            </a:r>
            <a:r>
              <a:rPr lang="en-US" dirty="0" smtClean="0"/>
              <a:t>2017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0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8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500"/>
                            </p:stCondLst>
                            <p:childTnLst>
                              <p:par>
                                <p:cTn id="33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8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1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000"/>
                            </p:stCondLst>
                            <p:childTnLst>
                              <p:par>
                                <p:cTn id="4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10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500"/>
                            </p:stCondLst>
                            <p:childTnLst>
                              <p:par>
                                <p:cTn id="49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000"/>
                            </p:stCondLst>
                            <p:childTnLst>
                              <p:par>
                                <p:cTn id="5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500"/>
                            </p:stCondLst>
                            <p:childTnLst>
                              <p:par>
                                <p:cTn id="5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000"/>
                            </p:stCondLst>
                            <p:childTnLst>
                              <p:par>
                                <p:cTn id="5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10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3500"/>
                            </p:stCondLst>
                            <p:childTnLst>
                              <p:par>
                                <p:cTn id="62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000"/>
                            </p:stCondLst>
                            <p:childTnLst>
                              <p:par>
                                <p:cTn id="6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4500"/>
                            </p:stCondLst>
                            <p:childTnLst>
                              <p:par>
                                <p:cTn id="6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1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5000"/>
                            </p:stCondLst>
                            <p:childTnLst>
                              <p:par>
                                <p:cTn id="7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4" dur="500"/>
                                        <p:tgtEl>
                                          <p:spTgt spid="10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5500"/>
                            </p:stCondLst>
                            <p:childTnLst>
                              <p:par>
                                <p:cTn id="76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6000"/>
                            </p:stCondLst>
                            <p:childTnLst>
                              <p:par>
                                <p:cTn id="7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6500"/>
                            </p:stCondLst>
                            <p:childTnLst>
                              <p:par>
                                <p:cTn id="8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4" dur="500"/>
                                        <p:tgtEl>
                                          <p:spTgt spid="1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7000"/>
                            </p:stCondLst>
                            <p:childTnLst>
                              <p:par>
                                <p:cTn id="8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8" dur="500"/>
                                        <p:tgtEl>
                                          <p:spTgt spid="1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7500"/>
                            </p:stCondLst>
                            <p:childTnLst>
                              <p:par>
                                <p:cTn id="90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8000"/>
                            </p:stCondLst>
                            <p:childTnLst>
                              <p:par>
                                <p:cTn id="9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8500"/>
                            </p:stCondLst>
                            <p:childTnLst>
                              <p:par>
                                <p:cTn id="9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8" dur="500"/>
                                        <p:tgtEl>
                                          <p:spTgt spid="1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3" dur="500"/>
                                        <p:tgtEl>
                                          <p:spTgt spid="1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500"/>
                            </p:stCondLst>
                            <p:childTnLst>
                              <p:par>
                                <p:cTn id="105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1000"/>
                            </p:stCondLst>
                            <p:childTnLst>
                              <p:par>
                                <p:cTn id="10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0" dur="500"/>
                                        <p:tgtEl>
                                          <p:spTgt spid="1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500"/>
                            </p:stCondLst>
                            <p:childTnLst>
                              <p:par>
                                <p:cTn id="112" presetID="1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7" dur="500"/>
                                        <p:tgtEl>
                                          <p:spTgt spid="1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1" dur="500"/>
                                        <p:tgtEl>
                                          <p:spTgt spid="1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3000"/>
                            </p:stCondLst>
                            <p:childTnLst>
                              <p:par>
                                <p:cTn id="12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3500"/>
                            </p:stCondLst>
                            <p:childTnLst>
                              <p:par>
                                <p:cTn id="12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8" dur="500"/>
                                        <p:tgtEl>
                                          <p:spTgt spid="1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4000"/>
                            </p:stCondLst>
                            <p:childTnLst>
                              <p:par>
                                <p:cTn id="13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2" dur="500"/>
                                        <p:tgtEl>
                                          <p:spTgt spid="1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4500"/>
                            </p:stCondLst>
                            <p:childTnLst>
                              <p:par>
                                <p:cTn id="134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5000"/>
                            </p:stCondLst>
                            <p:childTnLst>
                              <p:par>
                                <p:cTn id="13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5500"/>
                            </p:stCondLst>
                            <p:childTnLst>
                              <p:par>
                                <p:cTn id="14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2" dur="500"/>
                                        <p:tgtEl>
                                          <p:spTgt spid="1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>
                            <p:stCondLst>
                              <p:cond delay="6000"/>
                            </p:stCondLst>
                            <p:childTnLst>
                              <p:par>
                                <p:cTn id="14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6" dur="500"/>
                                        <p:tgtEl>
                                          <p:spTgt spid="1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" fill="hold">
                            <p:stCondLst>
                              <p:cond delay="6500"/>
                            </p:stCondLst>
                            <p:childTnLst>
                              <p:par>
                                <p:cTn id="14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4" grpId="0" animBg="1"/>
      <p:bldP spid="844" grpId="1" animBg="1"/>
      <p:bldP spid="893" grpId="0" animBg="1"/>
      <p:bldP spid="1081" grpId="0" animBg="1"/>
      <p:bldP spid="1128" grpId="0" animBg="1"/>
      <p:bldP spid="1129" grpId="0" animBg="1"/>
      <p:bldP spid="1130" grpId="0" animBg="1"/>
      <p:bldP spid="1180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8336"/>
            <a:ext cx="7501467" cy="1143000"/>
          </a:xfrm>
        </p:spPr>
        <p:txBody>
          <a:bodyPr/>
          <a:lstStyle/>
          <a:p>
            <a:r>
              <a:rPr lang="en-US" dirty="0" smtClean="0"/>
              <a:t>Data networks and protocols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72340"/>
            <a:ext cx="8229600" cy="5109884"/>
          </a:xfrm>
        </p:spPr>
        <p:txBody>
          <a:bodyPr>
            <a:noAutofit/>
          </a:bodyPr>
          <a:lstStyle/>
          <a:p>
            <a:r>
              <a:rPr lang="en-US" sz="2000" dirty="0" smtClean="0"/>
              <a:t>Data transmission</a:t>
            </a:r>
          </a:p>
          <a:p>
            <a:pPr lvl="1"/>
            <a:r>
              <a:rPr lang="en-US" sz="2000" dirty="0" smtClean="0"/>
              <a:t>Fragments need to be sent to the event builders</a:t>
            </a:r>
          </a:p>
          <a:p>
            <a:pPr lvl="2"/>
            <a:r>
              <a:rPr lang="en-US" sz="1600" dirty="0" smtClean="0"/>
              <a:t>One or more…</a:t>
            </a:r>
          </a:p>
          <a:p>
            <a:pPr lvl="1"/>
            <a:r>
              <a:rPr lang="en-US" sz="2000" dirty="0" smtClean="0"/>
              <a:t>Usually done via switched networks</a:t>
            </a:r>
          </a:p>
          <a:p>
            <a:r>
              <a:rPr lang="en-US" sz="2000" dirty="0" smtClean="0"/>
              <a:t>User-level protocols</a:t>
            </a:r>
          </a:p>
          <a:p>
            <a:pPr lvl="1"/>
            <a:r>
              <a:rPr lang="en-US" sz="2000" dirty="0" smtClean="0"/>
              <a:t>Provide an abstract layer for data transmission</a:t>
            </a:r>
          </a:p>
          <a:p>
            <a:pPr lvl="2"/>
            <a:r>
              <a:rPr lang="en-US" sz="1600" dirty="0" smtClean="0"/>
              <a:t>… so you can ignore the hardware you are using …</a:t>
            </a:r>
          </a:p>
          <a:p>
            <a:pPr lvl="2"/>
            <a:r>
              <a:rPr lang="en-US" sz="1600" dirty="0" smtClean="0"/>
              <a:t>… and the optimizations made in the OS (well, that’s not always true) …</a:t>
            </a:r>
          </a:p>
          <a:p>
            <a:pPr lvl="1"/>
            <a:r>
              <a:rPr lang="en-US" sz="2000" dirty="0" smtClean="0"/>
              <a:t>See the lecture and exercise on networking</a:t>
            </a:r>
          </a:p>
          <a:p>
            <a:r>
              <a:rPr lang="en-US" sz="2000" dirty="0" smtClean="0"/>
              <a:t>Most commonly used</a:t>
            </a:r>
          </a:p>
          <a:p>
            <a:pPr lvl="1"/>
            <a:r>
              <a:rPr lang="en-US" sz="2000" dirty="0" smtClean="0"/>
              <a:t>TCP/IP suite</a:t>
            </a:r>
          </a:p>
          <a:p>
            <a:pPr lvl="2"/>
            <a:r>
              <a:rPr lang="en-US" sz="1600" dirty="0" smtClean="0"/>
              <a:t>UDP (User Datagram Protocol)</a:t>
            </a:r>
          </a:p>
          <a:p>
            <a:pPr lvl="3"/>
            <a:r>
              <a:rPr lang="en-US" sz="1400" dirty="0" smtClean="0"/>
              <a:t>Connection-less</a:t>
            </a:r>
          </a:p>
          <a:p>
            <a:pPr lvl="2"/>
            <a:r>
              <a:rPr lang="en-US" sz="1600" dirty="0" smtClean="0"/>
              <a:t>TCP (Transmission Control Protocol)</a:t>
            </a:r>
          </a:p>
          <a:p>
            <a:pPr lvl="3"/>
            <a:r>
              <a:rPr lang="en-US" sz="1400" dirty="0" smtClean="0"/>
              <a:t>Connection-based protocol</a:t>
            </a:r>
          </a:p>
          <a:p>
            <a:pPr lvl="3"/>
            <a:r>
              <a:rPr lang="en-US" sz="1400" dirty="0" smtClean="0"/>
              <a:t>Implements acknowledgment and re-transmission</a:t>
            </a:r>
            <a:endParaRPr lang="en-US" sz="1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Feb. </a:t>
            </a:r>
            <a:r>
              <a:rPr lang="en-US" dirty="0"/>
              <a:t>1</a:t>
            </a:r>
            <a:r>
              <a:rPr lang="en-US" dirty="0" smtClean="0"/>
              <a:t>, 2017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16EA7-B28E-42FA-ADD0-175ABD689DA2}" type="slidenum">
              <a:rPr lang="en-US" smtClean="0"/>
              <a:pPr/>
              <a:t>32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E. Pasqualucci, ISOTDAQ </a:t>
            </a:r>
            <a:r>
              <a:rPr lang="en-US" dirty="0" smtClean="0"/>
              <a:t>2017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3446"/>
            <a:ext cx="8229600" cy="63201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TCP client/server example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87407" y="770183"/>
            <a:ext cx="455183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err="1" smtClean="0">
                <a:latin typeface="Courier" pitchFamily="49" charset="0"/>
              </a:rPr>
              <a:t>struct</a:t>
            </a:r>
            <a:r>
              <a:rPr lang="en-US" sz="1200" dirty="0" smtClean="0">
                <a:latin typeface="Courier" pitchFamily="49" charset="0"/>
              </a:rPr>
              <a:t> </a:t>
            </a:r>
            <a:r>
              <a:rPr lang="en-US" sz="1200" dirty="0" err="1" smtClean="0">
                <a:latin typeface="Courier" pitchFamily="49" charset="0"/>
              </a:rPr>
              <a:t>sockaddr_in</a:t>
            </a:r>
            <a:r>
              <a:rPr lang="en-US" sz="1200" dirty="0" smtClean="0">
                <a:latin typeface="Courier" pitchFamily="49" charset="0"/>
              </a:rPr>
              <a:t> </a:t>
            </a:r>
            <a:r>
              <a:rPr lang="en-US" sz="1200" dirty="0" err="1" smtClean="0">
                <a:latin typeface="Courier" pitchFamily="49" charset="0"/>
              </a:rPr>
              <a:t>sinhim</a:t>
            </a:r>
            <a:r>
              <a:rPr lang="en-US" sz="1200" dirty="0" smtClean="0">
                <a:latin typeface="Courier" pitchFamily="49" charset="0"/>
              </a:rPr>
              <a:t>;</a:t>
            </a:r>
          </a:p>
          <a:p>
            <a:r>
              <a:rPr lang="en-US" sz="1200" dirty="0" err="1" smtClean="0">
                <a:latin typeface="Courier" pitchFamily="49" charset="0"/>
              </a:rPr>
              <a:t>sinhim.sin_family</a:t>
            </a:r>
            <a:r>
              <a:rPr lang="en-US" sz="1200" dirty="0" smtClean="0">
                <a:latin typeface="Courier" pitchFamily="49" charset="0"/>
              </a:rPr>
              <a:t>      = AF_INET;</a:t>
            </a:r>
          </a:p>
          <a:p>
            <a:r>
              <a:rPr lang="en-US" sz="1200" dirty="0" err="1" smtClean="0">
                <a:latin typeface="Courier" pitchFamily="49" charset="0"/>
              </a:rPr>
              <a:t>sinhim.sin_addr.s_addr</a:t>
            </a:r>
            <a:r>
              <a:rPr lang="en-US" sz="1200" dirty="0" smtClean="0">
                <a:latin typeface="Courier" pitchFamily="49" charset="0"/>
              </a:rPr>
              <a:t> = </a:t>
            </a:r>
            <a:r>
              <a:rPr lang="en-US" sz="1200" dirty="0" err="1" smtClean="0">
                <a:latin typeface="Courier" pitchFamily="49" charset="0"/>
              </a:rPr>
              <a:t>inet_addr</a:t>
            </a:r>
            <a:r>
              <a:rPr lang="en-US" sz="1200" dirty="0" smtClean="0">
                <a:latin typeface="Courier" pitchFamily="49" charset="0"/>
              </a:rPr>
              <a:t> (</a:t>
            </a:r>
            <a:r>
              <a:rPr lang="en-US" sz="1200" dirty="0" err="1" smtClean="0">
                <a:latin typeface="Courier" pitchFamily="49" charset="0"/>
              </a:rPr>
              <a:t>this_host</a:t>
            </a:r>
            <a:r>
              <a:rPr lang="en-US" sz="1200" dirty="0" smtClean="0">
                <a:latin typeface="Courier" pitchFamily="49" charset="0"/>
              </a:rPr>
              <a:t>);</a:t>
            </a:r>
          </a:p>
          <a:p>
            <a:r>
              <a:rPr lang="en-US" sz="1200" dirty="0" err="1" smtClean="0">
                <a:latin typeface="Courier" pitchFamily="49" charset="0"/>
              </a:rPr>
              <a:t>sinhim.sin_port</a:t>
            </a:r>
            <a:r>
              <a:rPr lang="en-US" sz="1200" dirty="0" smtClean="0">
                <a:latin typeface="Courier" pitchFamily="49" charset="0"/>
              </a:rPr>
              <a:t> = </a:t>
            </a:r>
            <a:r>
              <a:rPr lang="en-US" sz="1200" dirty="0" err="1" smtClean="0">
                <a:latin typeface="Courier" pitchFamily="49" charset="0"/>
              </a:rPr>
              <a:t>htons</a:t>
            </a:r>
            <a:r>
              <a:rPr lang="en-US" sz="1200" dirty="0" smtClean="0">
                <a:latin typeface="Courier" pitchFamily="49" charset="0"/>
              </a:rPr>
              <a:t> (port);</a:t>
            </a:r>
          </a:p>
          <a:p>
            <a:endParaRPr lang="en-US" sz="1200" dirty="0" smtClean="0">
              <a:latin typeface="Courier" pitchFamily="49" charset="0"/>
            </a:endParaRPr>
          </a:p>
          <a:p>
            <a:r>
              <a:rPr lang="en-US" sz="1200" dirty="0" smtClean="0">
                <a:latin typeface="Courier" pitchFamily="49" charset="0"/>
              </a:rPr>
              <a:t>if (</a:t>
            </a:r>
            <a:r>
              <a:rPr lang="en-US" sz="1200" dirty="0" err="1" smtClean="0">
                <a:latin typeface="Courier" pitchFamily="49" charset="0"/>
              </a:rPr>
              <a:t>fd</a:t>
            </a:r>
            <a:r>
              <a:rPr lang="en-US" sz="1200" dirty="0" smtClean="0">
                <a:latin typeface="Courier" pitchFamily="49" charset="0"/>
              </a:rPr>
              <a:t> = socket (AF_INET, SOCK_STREAM, 0) &lt; 0)</a:t>
            </a:r>
          </a:p>
          <a:p>
            <a:r>
              <a:rPr lang="en-US" sz="1200" dirty="0" smtClean="0">
                <a:latin typeface="Courier" pitchFamily="49" charset="0"/>
              </a:rPr>
              <a:t>{ ; // Error ! }</a:t>
            </a:r>
          </a:p>
          <a:p>
            <a:r>
              <a:rPr lang="en-US" sz="1200" dirty="0" smtClean="0">
                <a:latin typeface="Courier" pitchFamily="49" charset="0"/>
              </a:rPr>
              <a:t>if (connect (</a:t>
            </a:r>
            <a:r>
              <a:rPr lang="en-US" sz="1200" dirty="0" err="1" smtClean="0">
                <a:latin typeface="Courier" pitchFamily="49" charset="0"/>
              </a:rPr>
              <a:t>fd</a:t>
            </a:r>
            <a:r>
              <a:rPr lang="en-US" sz="1200" dirty="0" smtClean="0">
                <a:latin typeface="Courier" pitchFamily="49" charset="0"/>
              </a:rPr>
              <a:t>, (</a:t>
            </a:r>
            <a:r>
              <a:rPr lang="en-US" sz="1200" dirty="0" err="1" smtClean="0">
                <a:latin typeface="Courier" pitchFamily="49" charset="0"/>
              </a:rPr>
              <a:t>struct</a:t>
            </a:r>
            <a:r>
              <a:rPr lang="en-US" sz="1200" dirty="0" smtClean="0">
                <a:latin typeface="Courier" pitchFamily="49" charset="0"/>
              </a:rPr>
              <a:t> </a:t>
            </a:r>
            <a:r>
              <a:rPr lang="en-US" sz="1200" dirty="0" err="1" smtClean="0">
                <a:latin typeface="Courier" pitchFamily="49" charset="0"/>
              </a:rPr>
              <a:t>sockaddr</a:t>
            </a:r>
            <a:r>
              <a:rPr lang="en-US" sz="1200" dirty="0" smtClean="0">
                <a:latin typeface="Courier" pitchFamily="49" charset="0"/>
              </a:rPr>
              <a:t> *)&amp;</a:t>
            </a:r>
            <a:r>
              <a:rPr lang="en-US" sz="1200" dirty="0" err="1" smtClean="0">
                <a:latin typeface="Courier" pitchFamily="49" charset="0"/>
              </a:rPr>
              <a:t>sinhim</a:t>
            </a:r>
            <a:r>
              <a:rPr lang="en-US" sz="1200" dirty="0" smtClean="0">
                <a:latin typeface="Courier" pitchFamily="49" charset="0"/>
              </a:rPr>
              <a:t>,</a:t>
            </a:r>
          </a:p>
          <a:p>
            <a:r>
              <a:rPr lang="en-US" sz="1200" dirty="0" smtClean="0">
                <a:latin typeface="Courier" pitchFamily="49" charset="0"/>
              </a:rPr>
              <a:t>             </a:t>
            </a:r>
            <a:r>
              <a:rPr lang="en-US" sz="1200" dirty="0" err="1" smtClean="0">
                <a:latin typeface="Courier" pitchFamily="49" charset="0"/>
              </a:rPr>
              <a:t>sizeof</a:t>
            </a:r>
            <a:r>
              <a:rPr lang="en-US" sz="1200" dirty="0" smtClean="0">
                <a:latin typeface="Courier" pitchFamily="49" charset="0"/>
              </a:rPr>
              <a:t> (</a:t>
            </a:r>
            <a:r>
              <a:rPr lang="en-US" sz="1200" dirty="0" err="1" smtClean="0">
                <a:latin typeface="Courier" pitchFamily="49" charset="0"/>
              </a:rPr>
              <a:t>sinhim</a:t>
            </a:r>
            <a:r>
              <a:rPr lang="en-US" sz="1200" dirty="0" smtClean="0">
                <a:latin typeface="Courier" pitchFamily="49" charset="0"/>
              </a:rPr>
              <a:t>)) &lt; 0)</a:t>
            </a:r>
          </a:p>
          <a:p>
            <a:r>
              <a:rPr lang="en-US" sz="1200" dirty="0" smtClean="0">
                <a:latin typeface="Courier" pitchFamily="49" charset="0"/>
              </a:rPr>
              <a:t>{ ; // Error ! }</a:t>
            </a:r>
          </a:p>
          <a:p>
            <a:endParaRPr lang="en-US" sz="1200" dirty="0" smtClean="0">
              <a:latin typeface="Courier" pitchFamily="49" charset="0"/>
            </a:endParaRPr>
          </a:p>
          <a:p>
            <a:r>
              <a:rPr lang="en-US" sz="1200" dirty="0" smtClean="0">
                <a:latin typeface="Courier" pitchFamily="49" charset="0"/>
              </a:rPr>
              <a:t>while (running) {</a:t>
            </a:r>
          </a:p>
          <a:p>
            <a:r>
              <a:rPr lang="en-US" sz="1200" dirty="0" smtClean="0">
                <a:latin typeface="Courier" pitchFamily="49" charset="0"/>
              </a:rPr>
              <a:t>  </a:t>
            </a:r>
            <a:r>
              <a:rPr lang="en-US" sz="1200" dirty="0" err="1" smtClean="0">
                <a:latin typeface="Courier" pitchFamily="49" charset="0"/>
              </a:rPr>
              <a:t>memcpy</a:t>
            </a:r>
            <a:r>
              <a:rPr lang="en-US" sz="1200" dirty="0" smtClean="0">
                <a:latin typeface="Courier" pitchFamily="49" charset="0"/>
              </a:rPr>
              <a:t> ((char *) &amp;wait, (char *) &amp;timeout,</a:t>
            </a:r>
          </a:p>
          <a:p>
            <a:r>
              <a:rPr lang="en-US" sz="1200" dirty="0" smtClean="0">
                <a:latin typeface="Courier" pitchFamily="49" charset="0"/>
              </a:rPr>
              <a:t>          </a:t>
            </a:r>
            <a:r>
              <a:rPr lang="en-US" sz="1200" dirty="0" err="1" smtClean="0">
                <a:latin typeface="Courier" pitchFamily="49" charset="0"/>
              </a:rPr>
              <a:t>sizeof</a:t>
            </a:r>
            <a:r>
              <a:rPr lang="en-US" sz="1200" dirty="0" smtClean="0">
                <a:latin typeface="Courier" pitchFamily="49" charset="0"/>
              </a:rPr>
              <a:t> (</a:t>
            </a:r>
            <a:r>
              <a:rPr lang="en-US" sz="1200" dirty="0" err="1" smtClean="0">
                <a:latin typeface="Courier" pitchFamily="49" charset="0"/>
              </a:rPr>
              <a:t>struct</a:t>
            </a:r>
            <a:r>
              <a:rPr lang="en-US" sz="1200" dirty="0" smtClean="0">
                <a:latin typeface="Courier" pitchFamily="49" charset="0"/>
              </a:rPr>
              <a:t> </a:t>
            </a:r>
            <a:r>
              <a:rPr lang="en-US" sz="1200" dirty="0" err="1" smtClean="0">
                <a:latin typeface="Courier" pitchFamily="49" charset="0"/>
              </a:rPr>
              <a:t>timeval</a:t>
            </a:r>
            <a:r>
              <a:rPr lang="en-US" sz="1200" dirty="0" smtClean="0">
                <a:latin typeface="Courier" pitchFamily="49" charset="0"/>
              </a:rPr>
              <a:t>));</a:t>
            </a:r>
          </a:p>
          <a:p>
            <a:r>
              <a:rPr lang="en-US" sz="1200" dirty="0" smtClean="0">
                <a:latin typeface="Courier" pitchFamily="49" charset="0"/>
              </a:rPr>
              <a:t>  if ((</a:t>
            </a:r>
            <a:r>
              <a:rPr lang="en-US" sz="1200" dirty="0" err="1" smtClean="0">
                <a:latin typeface="Courier" pitchFamily="49" charset="0"/>
              </a:rPr>
              <a:t>nsel</a:t>
            </a:r>
            <a:r>
              <a:rPr lang="en-US" sz="1200" dirty="0" smtClean="0">
                <a:latin typeface="Courier" pitchFamily="49" charset="0"/>
              </a:rPr>
              <a:t> = select (</a:t>
            </a:r>
            <a:r>
              <a:rPr lang="en-US" sz="1200" dirty="0" err="1" smtClean="0">
                <a:latin typeface="Courier" pitchFamily="49" charset="0"/>
              </a:rPr>
              <a:t>nfds</a:t>
            </a:r>
            <a:r>
              <a:rPr lang="en-US" sz="1200" dirty="0" smtClean="0">
                <a:latin typeface="Courier" pitchFamily="49" charset="0"/>
              </a:rPr>
              <a:t>, 0, &amp;</a:t>
            </a:r>
            <a:r>
              <a:rPr lang="en-US" sz="1200" dirty="0" err="1" smtClean="0">
                <a:latin typeface="Courier" pitchFamily="49" charset="0"/>
              </a:rPr>
              <a:t>wfds</a:t>
            </a:r>
            <a:r>
              <a:rPr lang="en-US" sz="1200" dirty="0" smtClean="0">
                <a:latin typeface="Courier" pitchFamily="49" charset="0"/>
              </a:rPr>
              <a:t>,                  </a:t>
            </a:r>
          </a:p>
          <a:p>
            <a:r>
              <a:rPr lang="en-US" sz="1200" dirty="0" smtClean="0">
                <a:latin typeface="Courier" pitchFamily="49" charset="0"/>
              </a:rPr>
              <a:t>                    0, &amp;wait)) &lt; 0)</a:t>
            </a:r>
          </a:p>
          <a:p>
            <a:r>
              <a:rPr lang="en-US" sz="1200" dirty="0" smtClean="0">
                <a:latin typeface="Courier" pitchFamily="49" charset="0"/>
              </a:rPr>
              <a:t>  { ; // Error ! }</a:t>
            </a:r>
          </a:p>
          <a:p>
            <a:r>
              <a:rPr lang="en-US" sz="1200" dirty="0" smtClean="0">
                <a:latin typeface="Courier" pitchFamily="49" charset="0"/>
              </a:rPr>
              <a:t>  else if (</a:t>
            </a:r>
            <a:r>
              <a:rPr lang="en-US" sz="1200" dirty="0" err="1" smtClean="0">
                <a:latin typeface="Courier" pitchFamily="49" charset="0"/>
              </a:rPr>
              <a:t>nsel</a:t>
            </a:r>
            <a:r>
              <a:rPr lang="en-US" sz="1200" dirty="0" smtClean="0">
                <a:latin typeface="Courier" pitchFamily="49" charset="0"/>
              </a:rPr>
              <a:t>) {</a:t>
            </a:r>
          </a:p>
          <a:p>
            <a:r>
              <a:rPr lang="en-US" sz="1200" dirty="0" smtClean="0">
                <a:latin typeface="Courier" pitchFamily="49" charset="0"/>
              </a:rPr>
              <a:t>    if ((BIT_ISSET (destination, </a:t>
            </a:r>
            <a:r>
              <a:rPr lang="en-US" sz="1200" dirty="0" err="1" smtClean="0">
                <a:latin typeface="Courier" pitchFamily="49" charset="0"/>
              </a:rPr>
              <a:t>wfds</a:t>
            </a:r>
            <a:r>
              <a:rPr lang="en-US" sz="1200" dirty="0" smtClean="0">
                <a:latin typeface="Courier" pitchFamily="49" charset="0"/>
              </a:rPr>
              <a:t>))) {</a:t>
            </a:r>
          </a:p>
          <a:p>
            <a:r>
              <a:rPr lang="en-US" sz="1200" dirty="0" smtClean="0">
                <a:latin typeface="Courier" pitchFamily="49" charset="0"/>
              </a:rPr>
              <a:t>      count = write (destination, </a:t>
            </a:r>
            <a:r>
              <a:rPr lang="en-US" sz="1200" dirty="0" err="1" smtClean="0">
                <a:latin typeface="Courier" pitchFamily="49" charset="0"/>
              </a:rPr>
              <a:t>buf</a:t>
            </a:r>
            <a:r>
              <a:rPr lang="en-US" sz="1200" dirty="0" smtClean="0">
                <a:latin typeface="Courier" pitchFamily="49" charset="0"/>
              </a:rPr>
              <a:t>, </a:t>
            </a:r>
            <a:r>
              <a:rPr lang="en-US" sz="1200" dirty="0" err="1" smtClean="0">
                <a:latin typeface="Courier" pitchFamily="49" charset="0"/>
              </a:rPr>
              <a:t>buflen</a:t>
            </a:r>
            <a:r>
              <a:rPr lang="en-US" sz="1200" dirty="0" smtClean="0">
                <a:latin typeface="Courier" pitchFamily="49" charset="0"/>
              </a:rPr>
              <a:t>);</a:t>
            </a:r>
          </a:p>
          <a:p>
            <a:r>
              <a:rPr lang="en-US" sz="1200" dirty="0" smtClean="0">
                <a:latin typeface="Courier" pitchFamily="49" charset="0"/>
              </a:rPr>
              <a:t>      // test count…</a:t>
            </a:r>
          </a:p>
          <a:p>
            <a:r>
              <a:rPr lang="en-US" sz="1200" dirty="0" smtClean="0">
                <a:latin typeface="Courier" pitchFamily="49" charset="0"/>
              </a:rPr>
              <a:t>      // &gt; 0 (has everything been sent ?)</a:t>
            </a:r>
          </a:p>
          <a:p>
            <a:r>
              <a:rPr lang="en-US" sz="1200" dirty="0" smtClean="0">
                <a:latin typeface="Courier" pitchFamily="49" charset="0"/>
              </a:rPr>
              <a:t>      // == 0 (error)</a:t>
            </a:r>
          </a:p>
          <a:p>
            <a:r>
              <a:rPr lang="en-US" sz="1200" dirty="0" smtClean="0">
                <a:latin typeface="Courier" pitchFamily="49" charset="0"/>
              </a:rPr>
              <a:t>      // &lt; 0 we had an interrupt or </a:t>
            </a:r>
          </a:p>
          <a:p>
            <a:r>
              <a:rPr lang="en-US" sz="1200" dirty="0" smtClean="0">
                <a:latin typeface="Courier" pitchFamily="49" charset="0"/>
              </a:rPr>
              <a:t>      // peer closed connection</a:t>
            </a:r>
          </a:p>
          <a:p>
            <a:r>
              <a:rPr lang="en-US" sz="1200" dirty="0" smtClean="0">
                <a:latin typeface="Courier" pitchFamily="49" charset="0"/>
              </a:rPr>
              <a:t>    }</a:t>
            </a:r>
          </a:p>
          <a:p>
            <a:r>
              <a:rPr lang="en-US" sz="1200" dirty="0" smtClean="0">
                <a:latin typeface="Courier" pitchFamily="49" charset="0"/>
              </a:rPr>
              <a:t>  }</a:t>
            </a:r>
          </a:p>
          <a:p>
            <a:r>
              <a:rPr lang="en-US" sz="1200" dirty="0" smtClean="0">
                <a:latin typeface="Courier" pitchFamily="49" charset="0"/>
              </a:rPr>
              <a:t>}</a:t>
            </a:r>
          </a:p>
          <a:p>
            <a:endParaRPr lang="en-US" sz="1200" dirty="0" smtClean="0">
              <a:latin typeface="Courier" pitchFamily="49" charset="0"/>
            </a:endParaRPr>
          </a:p>
          <a:p>
            <a:r>
              <a:rPr lang="en-US" sz="1200" dirty="0" smtClean="0">
                <a:latin typeface="Courier" pitchFamily="49" charset="0"/>
              </a:rPr>
              <a:t>close (</a:t>
            </a:r>
            <a:r>
              <a:rPr lang="en-US" sz="1200" dirty="0" err="1" smtClean="0">
                <a:latin typeface="Courier" pitchFamily="49" charset="0"/>
              </a:rPr>
              <a:t>fd</a:t>
            </a:r>
            <a:r>
              <a:rPr lang="en-US" sz="1200" dirty="0" smtClean="0">
                <a:latin typeface="Courier" pitchFamily="49" charset="0"/>
              </a:rPr>
              <a:t>);</a:t>
            </a:r>
          </a:p>
        </p:txBody>
      </p:sp>
      <p:sp>
        <p:nvSpPr>
          <p:cNvPr id="9" name="Rectangle 8"/>
          <p:cNvSpPr/>
          <p:nvPr/>
        </p:nvSpPr>
        <p:spPr>
          <a:xfrm>
            <a:off x="4572000" y="681338"/>
            <a:ext cx="4572000" cy="5816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1200" dirty="0" err="1" smtClean="0">
                <a:latin typeface="Courier" pitchFamily="49" charset="0"/>
              </a:rPr>
              <a:t>struct</a:t>
            </a:r>
            <a:r>
              <a:rPr lang="en-US" sz="1200" dirty="0" smtClean="0">
                <a:latin typeface="Courier" pitchFamily="49" charset="0"/>
              </a:rPr>
              <a:t> </a:t>
            </a:r>
            <a:r>
              <a:rPr lang="en-US" sz="1200" dirty="0" err="1" smtClean="0">
                <a:latin typeface="Courier" pitchFamily="49" charset="0"/>
              </a:rPr>
              <a:t>sockaddr_in</a:t>
            </a:r>
            <a:r>
              <a:rPr lang="en-US" sz="1200" dirty="0" smtClean="0">
                <a:latin typeface="Courier" pitchFamily="49" charset="0"/>
              </a:rPr>
              <a:t> </a:t>
            </a:r>
            <a:r>
              <a:rPr lang="en-US" sz="1200" dirty="0" err="1" smtClean="0">
                <a:latin typeface="Courier" pitchFamily="49" charset="0"/>
              </a:rPr>
              <a:t>sinme</a:t>
            </a:r>
            <a:r>
              <a:rPr lang="en-US" sz="1200" dirty="0" smtClean="0">
                <a:latin typeface="Courier" pitchFamily="49" charset="0"/>
              </a:rPr>
              <a:t>;</a:t>
            </a:r>
          </a:p>
          <a:p>
            <a:pPr lvl="0"/>
            <a:r>
              <a:rPr lang="en-US" sz="1200" dirty="0" err="1" smtClean="0">
                <a:latin typeface="Courier" pitchFamily="49" charset="0"/>
              </a:rPr>
              <a:t>sinme.sin_family</a:t>
            </a:r>
            <a:r>
              <a:rPr lang="en-US" sz="1200" dirty="0" smtClean="0">
                <a:latin typeface="Courier" pitchFamily="49" charset="0"/>
              </a:rPr>
              <a:t>      = AF_INET;</a:t>
            </a:r>
          </a:p>
          <a:p>
            <a:r>
              <a:rPr lang="en-US" sz="1200" dirty="0" err="1" smtClean="0">
                <a:latin typeface="Courier" pitchFamily="49" charset="0"/>
              </a:rPr>
              <a:t>sinme.sin_addr.s_addr</a:t>
            </a:r>
            <a:r>
              <a:rPr lang="en-US" sz="1200" dirty="0" smtClean="0">
                <a:latin typeface="Courier" pitchFamily="49" charset="0"/>
              </a:rPr>
              <a:t> = INADDR_ANY;</a:t>
            </a:r>
          </a:p>
          <a:p>
            <a:r>
              <a:rPr lang="en-US" sz="1200" dirty="0" err="1" smtClean="0">
                <a:latin typeface="Courier" pitchFamily="49" charset="0"/>
              </a:rPr>
              <a:t>sinme.sin_port</a:t>
            </a:r>
            <a:r>
              <a:rPr lang="en-US" sz="1200" dirty="0" smtClean="0">
                <a:latin typeface="Courier" pitchFamily="49" charset="0"/>
              </a:rPr>
              <a:t>        = </a:t>
            </a:r>
            <a:r>
              <a:rPr lang="en-US" sz="1200" dirty="0" err="1" smtClean="0">
                <a:latin typeface="Courier" pitchFamily="49" charset="0"/>
              </a:rPr>
              <a:t>htons</a:t>
            </a:r>
            <a:r>
              <a:rPr lang="en-US" sz="1200" dirty="0" smtClean="0">
                <a:latin typeface="Courier" pitchFamily="49" charset="0"/>
              </a:rPr>
              <a:t>(</a:t>
            </a:r>
            <a:r>
              <a:rPr lang="en-US" sz="1200" dirty="0" err="1" smtClean="0">
                <a:latin typeface="Courier" pitchFamily="49" charset="0"/>
              </a:rPr>
              <a:t>ask_var</a:t>
            </a:r>
            <a:r>
              <a:rPr lang="en-US" sz="1200" dirty="0" smtClean="0">
                <a:latin typeface="Courier" pitchFamily="49" charset="0"/>
              </a:rPr>
              <a:t>-&gt;port);</a:t>
            </a:r>
          </a:p>
          <a:p>
            <a:endParaRPr lang="en-US" sz="1200" dirty="0" smtClean="0">
              <a:latin typeface="Courier" pitchFamily="49" charset="0"/>
            </a:endParaRPr>
          </a:p>
          <a:p>
            <a:pPr lvl="0"/>
            <a:r>
              <a:rPr lang="en-US" sz="1200" dirty="0" err="1" smtClean="0">
                <a:solidFill>
                  <a:prstClr val="black"/>
                </a:solidFill>
                <a:latin typeface="Courier" pitchFamily="49" charset="0"/>
              </a:rPr>
              <a:t>fd</a:t>
            </a:r>
            <a:r>
              <a:rPr lang="en-US" sz="1200" dirty="0" smtClean="0">
                <a:solidFill>
                  <a:prstClr val="black"/>
                </a:solidFill>
                <a:latin typeface="Courier" pitchFamily="49" charset="0"/>
              </a:rPr>
              <a:t> = socket (AF_INET, SOCK_STREAM, 0);</a:t>
            </a:r>
          </a:p>
          <a:p>
            <a:r>
              <a:rPr lang="en-US" sz="1200" dirty="0" smtClean="0">
                <a:latin typeface="Courier" pitchFamily="49" charset="0"/>
              </a:rPr>
              <a:t>bind (fd0, (</a:t>
            </a:r>
            <a:r>
              <a:rPr lang="en-US" sz="1200" dirty="0" err="1" smtClean="0">
                <a:latin typeface="Courier" pitchFamily="49" charset="0"/>
              </a:rPr>
              <a:t>struct</a:t>
            </a:r>
            <a:r>
              <a:rPr lang="en-US" sz="1200" dirty="0" smtClean="0">
                <a:latin typeface="Courier" pitchFamily="49" charset="0"/>
              </a:rPr>
              <a:t> </a:t>
            </a:r>
            <a:r>
              <a:rPr lang="en-US" sz="1200" dirty="0" err="1" smtClean="0">
                <a:latin typeface="Courier" pitchFamily="49" charset="0"/>
              </a:rPr>
              <a:t>sockaddr</a:t>
            </a:r>
            <a:r>
              <a:rPr lang="en-US" sz="1200" dirty="0" smtClean="0">
                <a:latin typeface="Courier" pitchFamily="49" charset="0"/>
              </a:rPr>
              <a:t> *) &amp;</a:t>
            </a:r>
            <a:r>
              <a:rPr lang="en-US" sz="1200" dirty="0" err="1" smtClean="0">
                <a:latin typeface="Courier" pitchFamily="49" charset="0"/>
              </a:rPr>
              <a:t>sinme</a:t>
            </a:r>
            <a:r>
              <a:rPr lang="en-US" sz="1200" dirty="0" smtClean="0">
                <a:latin typeface="Courier" pitchFamily="49" charset="0"/>
              </a:rPr>
              <a:t>,    </a:t>
            </a:r>
          </a:p>
          <a:p>
            <a:r>
              <a:rPr lang="en-US" sz="1200" dirty="0" smtClean="0">
                <a:latin typeface="Courier" pitchFamily="49" charset="0"/>
              </a:rPr>
              <a:t>      </a:t>
            </a:r>
            <a:r>
              <a:rPr lang="en-US" sz="1200" dirty="0" err="1" smtClean="0">
                <a:latin typeface="Courier" pitchFamily="49" charset="0"/>
              </a:rPr>
              <a:t>sizeof</a:t>
            </a:r>
            <a:r>
              <a:rPr lang="en-US" sz="1200" dirty="0" smtClean="0">
                <a:latin typeface="Courier" pitchFamily="49" charset="0"/>
              </a:rPr>
              <a:t>(</a:t>
            </a:r>
            <a:r>
              <a:rPr lang="en-US" sz="1200" dirty="0" err="1" smtClean="0">
                <a:latin typeface="Courier" pitchFamily="49" charset="0"/>
              </a:rPr>
              <a:t>sinme</a:t>
            </a:r>
            <a:r>
              <a:rPr lang="en-US" sz="1200" dirty="0" smtClean="0">
                <a:latin typeface="Courier" pitchFamily="49" charset="0"/>
              </a:rPr>
              <a:t>));</a:t>
            </a:r>
            <a:endParaRPr lang="en-US" sz="1200" dirty="0" smtClean="0">
              <a:solidFill>
                <a:prstClr val="black"/>
              </a:solidFill>
              <a:latin typeface="Courier" pitchFamily="49" charset="0"/>
            </a:endParaRPr>
          </a:p>
          <a:p>
            <a:r>
              <a:rPr lang="en-US" sz="1200" dirty="0" smtClean="0">
                <a:latin typeface="Courier" pitchFamily="49" charset="0"/>
              </a:rPr>
              <a:t>listen (fd0, 5);</a:t>
            </a:r>
            <a:endParaRPr lang="en-US" sz="1200" dirty="0" smtClean="0">
              <a:solidFill>
                <a:prstClr val="black"/>
              </a:solidFill>
              <a:latin typeface="Courier" pitchFamily="49" charset="0"/>
            </a:endParaRPr>
          </a:p>
          <a:p>
            <a:endParaRPr lang="en-US" sz="1200" dirty="0" smtClean="0">
              <a:latin typeface="Courier" pitchFamily="49" charset="0"/>
            </a:endParaRPr>
          </a:p>
          <a:p>
            <a:r>
              <a:rPr lang="en-US" sz="1200" dirty="0" smtClean="0">
                <a:latin typeface="Courier" pitchFamily="49" charset="0"/>
              </a:rPr>
              <a:t>while (n &lt; ns) { // we expect ns connections</a:t>
            </a:r>
          </a:p>
          <a:p>
            <a:r>
              <a:rPr lang="en-US" sz="1200" dirty="0" smtClean="0">
                <a:latin typeface="Courier" pitchFamily="49" charset="0"/>
              </a:rPr>
              <a:t>  </a:t>
            </a:r>
            <a:r>
              <a:rPr lang="en-US" sz="1200" dirty="0" err="1" smtClean="0">
                <a:latin typeface="Courier" pitchFamily="49" charset="0"/>
              </a:rPr>
              <a:t>int</a:t>
            </a:r>
            <a:r>
              <a:rPr lang="en-US" sz="1200" dirty="0" smtClean="0">
                <a:latin typeface="Courier" pitchFamily="49" charset="0"/>
              </a:rPr>
              <a:t> </a:t>
            </a:r>
            <a:r>
              <a:rPr lang="en-US" sz="1200" dirty="0" err="1" smtClean="0">
                <a:latin typeface="Courier" pitchFamily="49" charset="0"/>
              </a:rPr>
              <a:t>val</a:t>
            </a:r>
            <a:r>
              <a:rPr lang="en-US" sz="1200" dirty="0" smtClean="0">
                <a:latin typeface="Courier" pitchFamily="49" charset="0"/>
              </a:rPr>
              <a:t> = </a:t>
            </a:r>
            <a:r>
              <a:rPr lang="en-US" sz="1200" dirty="0" err="1" smtClean="0">
                <a:latin typeface="Courier" pitchFamily="49" charset="0"/>
              </a:rPr>
              <a:t>sizeof</a:t>
            </a:r>
            <a:r>
              <a:rPr lang="en-US" sz="1200" dirty="0" smtClean="0">
                <a:latin typeface="Courier" pitchFamily="49" charset="0"/>
              </a:rPr>
              <a:t>(this-&gt;</a:t>
            </a:r>
            <a:r>
              <a:rPr lang="en-US" sz="1200" dirty="0" err="1" smtClean="0">
                <a:latin typeface="Courier" pitchFamily="49" charset="0"/>
              </a:rPr>
              <a:t>sinhim</a:t>
            </a:r>
            <a:r>
              <a:rPr lang="en-US" sz="1200" dirty="0" smtClean="0">
                <a:latin typeface="Courier" pitchFamily="49" charset="0"/>
              </a:rPr>
              <a:t>);</a:t>
            </a:r>
          </a:p>
          <a:p>
            <a:r>
              <a:rPr lang="en-US" sz="1200" dirty="0" smtClean="0">
                <a:latin typeface="Courier" pitchFamily="49" charset="0"/>
              </a:rPr>
              <a:t>  if ((</a:t>
            </a:r>
            <a:r>
              <a:rPr lang="en-US" sz="1200" dirty="0" err="1" smtClean="0">
                <a:latin typeface="Courier" pitchFamily="49" charset="0"/>
              </a:rPr>
              <a:t>fd</a:t>
            </a:r>
            <a:r>
              <a:rPr lang="en-US" sz="1200" dirty="0" smtClean="0">
                <a:latin typeface="Courier" pitchFamily="49" charset="0"/>
              </a:rPr>
              <a:t> = accept (fd0, </a:t>
            </a:r>
          </a:p>
          <a:p>
            <a:r>
              <a:rPr lang="en-US" sz="1200" dirty="0" smtClean="0">
                <a:latin typeface="Courier" pitchFamily="49" charset="0"/>
              </a:rPr>
              <a:t>      (</a:t>
            </a:r>
            <a:r>
              <a:rPr lang="en-US" sz="1200" dirty="0" err="1" smtClean="0">
                <a:latin typeface="Courier" pitchFamily="49" charset="0"/>
              </a:rPr>
              <a:t>struct</a:t>
            </a:r>
            <a:r>
              <a:rPr lang="en-US" sz="1200" dirty="0" smtClean="0">
                <a:latin typeface="Courier" pitchFamily="49" charset="0"/>
              </a:rPr>
              <a:t> </a:t>
            </a:r>
            <a:r>
              <a:rPr lang="en-US" sz="1200" dirty="0" err="1" smtClean="0">
                <a:latin typeface="Courier" pitchFamily="49" charset="0"/>
              </a:rPr>
              <a:t>sockaddr</a:t>
            </a:r>
            <a:r>
              <a:rPr lang="en-US" sz="1200" dirty="0" smtClean="0">
                <a:latin typeface="Courier" pitchFamily="49" charset="0"/>
              </a:rPr>
              <a:t> *) &amp;</a:t>
            </a:r>
            <a:r>
              <a:rPr lang="en-US" sz="1200" dirty="0" err="1" smtClean="0">
                <a:latin typeface="Courier" pitchFamily="49" charset="0"/>
              </a:rPr>
              <a:t>sinhim</a:t>
            </a:r>
            <a:r>
              <a:rPr lang="en-US" sz="1200" dirty="0" smtClean="0">
                <a:latin typeface="Courier" pitchFamily="49" charset="0"/>
              </a:rPr>
              <a:t>, &amp;</a:t>
            </a:r>
            <a:r>
              <a:rPr lang="en-US" sz="1200" dirty="0" err="1" smtClean="0">
                <a:latin typeface="Courier" pitchFamily="49" charset="0"/>
              </a:rPr>
              <a:t>val</a:t>
            </a:r>
            <a:r>
              <a:rPr lang="en-US" sz="1200" dirty="0" smtClean="0">
                <a:latin typeface="Courier" pitchFamily="49" charset="0"/>
              </a:rPr>
              <a:t>)) &gt;0) {</a:t>
            </a:r>
          </a:p>
          <a:p>
            <a:r>
              <a:rPr lang="en-US" sz="1200" dirty="0" smtClean="0">
                <a:latin typeface="Courier" pitchFamily="49" charset="0"/>
              </a:rPr>
              <a:t>    FD_SET (</a:t>
            </a:r>
            <a:r>
              <a:rPr lang="en-US" sz="1200" dirty="0" err="1" smtClean="0">
                <a:latin typeface="Courier" pitchFamily="49" charset="0"/>
              </a:rPr>
              <a:t>fd</a:t>
            </a:r>
            <a:r>
              <a:rPr lang="en-US" sz="1200" dirty="0" smtClean="0">
                <a:latin typeface="Courier" pitchFamily="49" charset="0"/>
              </a:rPr>
              <a:t>, &amp;</a:t>
            </a:r>
            <a:r>
              <a:rPr lang="en-US" sz="1200" dirty="0" err="1" smtClean="0">
                <a:latin typeface="Courier" pitchFamily="49" charset="0"/>
              </a:rPr>
              <a:t>fds</a:t>
            </a:r>
            <a:r>
              <a:rPr lang="en-US" sz="1200" dirty="0" smtClean="0">
                <a:latin typeface="Courier" pitchFamily="49" charset="0"/>
              </a:rPr>
              <a:t>);</a:t>
            </a:r>
          </a:p>
          <a:p>
            <a:r>
              <a:rPr lang="en-US" sz="1200" dirty="0" smtClean="0">
                <a:latin typeface="Courier" pitchFamily="49" charset="0"/>
              </a:rPr>
              <a:t>    ++ns;</a:t>
            </a:r>
          </a:p>
          <a:p>
            <a:r>
              <a:rPr lang="en-US" sz="1200" dirty="0" smtClean="0">
                <a:latin typeface="Courier" pitchFamily="49" charset="0"/>
              </a:rPr>
              <a:t>  }</a:t>
            </a:r>
          </a:p>
          <a:p>
            <a:r>
              <a:rPr lang="en-US" sz="1200" dirty="0" smtClean="0">
                <a:latin typeface="Courier" pitchFamily="49" charset="0"/>
              </a:rPr>
              <a:t>}</a:t>
            </a:r>
          </a:p>
          <a:p>
            <a:endParaRPr lang="en-US" sz="1200" dirty="0" smtClean="0">
              <a:latin typeface="Courier" pitchFamily="49" charset="0"/>
            </a:endParaRPr>
          </a:p>
          <a:p>
            <a:r>
              <a:rPr lang="en-US" sz="1200" dirty="0" smtClean="0">
                <a:latin typeface="Courier" pitchFamily="49" charset="0"/>
              </a:rPr>
              <a:t>while (running) {</a:t>
            </a:r>
          </a:p>
          <a:p>
            <a:r>
              <a:rPr lang="en-US" sz="1200" dirty="0" smtClean="0">
                <a:latin typeface="Courier" pitchFamily="49" charset="0"/>
              </a:rPr>
              <a:t>  if ((</a:t>
            </a:r>
            <a:r>
              <a:rPr lang="en-US" sz="1200" dirty="0" err="1" smtClean="0">
                <a:latin typeface="Courier" pitchFamily="49" charset="0"/>
              </a:rPr>
              <a:t>nsel</a:t>
            </a:r>
            <a:r>
              <a:rPr lang="en-US" sz="1200" dirty="0" smtClean="0">
                <a:latin typeface="Courier" pitchFamily="49" charset="0"/>
              </a:rPr>
              <a:t> = select( </a:t>
            </a:r>
            <a:r>
              <a:rPr lang="en-US" sz="1200" dirty="0" err="1" smtClean="0">
                <a:latin typeface="Courier" pitchFamily="49" charset="0"/>
              </a:rPr>
              <a:t>nfds</a:t>
            </a:r>
            <a:r>
              <a:rPr lang="en-US" sz="1200" dirty="0" smtClean="0">
                <a:latin typeface="Courier" pitchFamily="49" charset="0"/>
              </a:rPr>
              <a:t>, (</a:t>
            </a:r>
            <a:r>
              <a:rPr lang="en-US" sz="1200" dirty="0" err="1" smtClean="0">
                <a:latin typeface="Courier" pitchFamily="49" charset="0"/>
              </a:rPr>
              <a:t>fd_set</a:t>
            </a:r>
            <a:r>
              <a:rPr lang="en-US" sz="1200" dirty="0" smtClean="0">
                <a:latin typeface="Courier" pitchFamily="49" charset="0"/>
              </a:rPr>
              <a:t> *) &amp;</a:t>
            </a:r>
            <a:r>
              <a:rPr lang="en-US" sz="1200" dirty="0" err="1" smtClean="0">
                <a:latin typeface="Courier" pitchFamily="49" charset="0"/>
              </a:rPr>
              <a:t>fds</a:t>
            </a:r>
            <a:r>
              <a:rPr lang="en-US" sz="1200" dirty="0" smtClean="0">
                <a:latin typeface="Courier" pitchFamily="49" charset="0"/>
              </a:rPr>
              <a:t>,</a:t>
            </a:r>
          </a:p>
          <a:p>
            <a:r>
              <a:rPr lang="en-US" sz="1200" dirty="0" smtClean="0">
                <a:latin typeface="Courier" pitchFamily="49" charset="0"/>
              </a:rPr>
              <a:t>       0, 0, &amp;wait)) [</a:t>
            </a:r>
          </a:p>
          <a:p>
            <a:r>
              <a:rPr lang="en-US" sz="1200" dirty="0" smtClean="0">
                <a:latin typeface="Courier" pitchFamily="49" charset="0"/>
              </a:rPr>
              <a:t>    count = read (</a:t>
            </a:r>
            <a:r>
              <a:rPr lang="en-US" sz="1200" dirty="0" err="1" smtClean="0">
                <a:latin typeface="Courier" pitchFamily="49" charset="0"/>
              </a:rPr>
              <a:t>fd</a:t>
            </a:r>
            <a:r>
              <a:rPr lang="en-US" sz="1200" dirty="0" smtClean="0">
                <a:latin typeface="Courier" pitchFamily="49" charset="0"/>
              </a:rPr>
              <a:t>, </a:t>
            </a:r>
            <a:r>
              <a:rPr lang="en-US" sz="1200" dirty="0" err="1" smtClean="0">
                <a:latin typeface="Courier" pitchFamily="49" charset="0"/>
              </a:rPr>
              <a:t>buf_ptr</a:t>
            </a:r>
            <a:r>
              <a:rPr lang="en-US" sz="1200" dirty="0" smtClean="0">
                <a:latin typeface="Courier" pitchFamily="49" charset="0"/>
              </a:rPr>
              <a:t>, </a:t>
            </a:r>
            <a:r>
              <a:rPr lang="en-US" sz="1200" dirty="0" err="1" smtClean="0">
                <a:latin typeface="Courier" pitchFamily="49" charset="0"/>
              </a:rPr>
              <a:t>buflen</a:t>
            </a:r>
            <a:r>
              <a:rPr lang="en-US" sz="1200" dirty="0" smtClean="0">
                <a:latin typeface="Courier" pitchFamily="49" charset="0"/>
              </a:rPr>
              <a:t>);</a:t>
            </a:r>
          </a:p>
          <a:p>
            <a:r>
              <a:rPr lang="en-US" sz="1200" dirty="0" smtClean="0">
                <a:latin typeface="Courier" pitchFamily="49" charset="0"/>
              </a:rPr>
              <a:t>    if (count == 0) {</a:t>
            </a:r>
          </a:p>
          <a:p>
            <a:r>
              <a:rPr lang="en-US" sz="1200" dirty="0" smtClean="0">
                <a:latin typeface="Courier" pitchFamily="49" charset="0"/>
              </a:rPr>
              <a:t>      close (</a:t>
            </a:r>
            <a:r>
              <a:rPr lang="en-US" sz="1200" dirty="0" err="1" smtClean="0">
                <a:latin typeface="Courier" pitchFamily="49" charset="0"/>
              </a:rPr>
              <a:t>fd</a:t>
            </a:r>
            <a:r>
              <a:rPr lang="en-US" sz="1200" dirty="0" smtClean="0">
                <a:latin typeface="Courier" pitchFamily="49" charset="0"/>
              </a:rPr>
              <a:t>);</a:t>
            </a:r>
          </a:p>
          <a:p>
            <a:r>
              <a:rPr lang="en-US" sz="1200" dirty="0" smtClean="0">
                <a:latin typeface="Courier" pitchFamily="49" charset="0"/>
              </a:rPr>
              <a:t>      // set FD bit to 0</a:t>
            </a:r>
          </a:p>
          <a:p>
            <a:r>
              <a:rPr lang="en-US" sz="1200" dirty="0" smtClean="0">
                <a:latin typeface="Courier" pitchFamily="49" charset="0"/>
              </a:rPr>
              <a:t>    }</a:t>
            </a:r>
          </a:p>
          <a:p>
            <a:r>
              <a:rPr lang="en-US" sz="1200" dirty="0" smtClean="0">
                <a:latin typeface="Courier" pitchFamily="49" charset="0"/>
              </a:rPr>
              <a:t>  }</a:t>
            </a:r>
          </a:p>
          <a:p>
            <a:r>
              <a:rPr lang="en-US" sz="1200" dirty="0" smtClean="0">
                <a:latin typeface="Courier" pitchFamily="49" charset="0"/>
              </a:rPr>
              <a:t>}</a:t>
            </a:r>
          </a:p>
          <a:p>
            <a:endParaRPr lang="en-US" sz="1200" dirty="0" smtClean="0">
              <a:latin typeface="Courier" pitchFamily="49" charset="0"/>
            </a:endParaRPr>
          </a:p>
          <a:p>
            <a:r>
              <a:rPr lang="en-US" sz="1200" dirty="0" smtClean="0">
                <a:latin typeface="Courier" pitchFamily="49" charset="0"/>
              </a:rPr>
              <a:t>close (fd0);</a:t>
            </a:r>
          </a:p>
        </p:txBody>
      </p:sp>
      <p:sp>
        <p:nvSpPr>
          <p:cNvPr id="13" name="Flowchart: Process 12"/>
          <p:cNvSpPr/>
          <p:nvPr/>
        </p:nvSpPr>
        <p:spPr>
          <a:xfrm>
            <a:off x="121023" y="753037"/>
            <a:ext cx="4410635" cy="2043952"/>
          </a:xfrm>
          <a:prstGeom prst="flowChartProcess">
            <a:avLst/>
          </a:prstGeom>
          <a:solidFill>
            <a:srgbClr val="FFFF00">
              <a:alpha val="20000"/>
            </a:srgb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lowchart: Process 13"/>
          <p:cNvSpPr/>
          <p:nvPr/>
        </p:nvSpPr>
        <p:spPr>
          <a:xfrm>
            <a:off x="4572000" y="739589"/>
            <a:ext cx="4410635" cy="3375212"/>
          </a:xfrm>
          <a:prstGeom prst="flowChartProcess">
            <a:avLst/>
          </a:prstGeom>
          <a:solidFill>
            <a:srgbClr val="FFFF00">
              <a:alpha val="20000"/>
            </a:srgb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lowchart: Process 15"/>
          <p:cNvSpPr/>
          <p:nvPr/>
        </p:nvSpPr>
        <p:spPr>
          <a:xfrm>
            <a:off x="121023" y="2837331"/>
            <a:ext cx="4410635" cy="3160058"/>
          </a:xfrm>
          <a:prstGeom prst="flowChartProcess">
            <a:avLst/>
          </a:prstGeom>
          <a:solidFill>
            <a:srgbClr val="66FF66">
              <a:alpha val="20000"/>
            </a:srgb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lowchart: Process 16"/>
          <p:cNvSpPr/>
          <p:nvPr/>
        </p:nvSpPr>
        <p:spPr>
          <a:xfrm>
            <a:off x="4572000" y="4168589"/>
            <a:ext cx="4410635" cy="1828800"/>
          </a:xfrm>
          <a:prstGeom prst="flowChartProcess">
            <a:avLst/>
          </a:prstGeom>
          <a:solidFill>
            <a:srgbClr val="66FF66">
              <a:alpha val="20000"/>
            </a:srgb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lowchart: Process 17"/>
          <p:cNvSpPr/>
          <p:nvPr/>
        </p:nvSpPr>
        <p:spPr>
          <a:xfrm>
            <a:off x="121023" y="6024283"/>
            <a:ext cx="4410635" cy="403412"/>
          </a:xfrm>
          <a:prstGeom prst="flowChartProcess">
            <a:avLst/>
          </a:prstGeom>
          <a:solidFill>
            <a:srgbClr val="CC0000">
              <a:alpha val="14902"/>
            </a:srgb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Flowchart: Process 18"/>
          <p:cNvSpPr/>
          <p:nvPr/>
        </p:nvSpPr>
        <p:spPr>
          <a:xfrm>
            <a:off x="4563016" y="6028766"/>
            <a:ext cx="4410635" cy="403412"/>
          </a:xfrm>
          <a:prstGeom prst="flowChartProcess">
            <a:avLst/>
          </a:prstGeom>
          <a:solidFill>
            <a:srgbClr val="CC0000">
              <a:alpha val="14902"/>
            </a:srgb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Feb. </a:t>
            </a:r>
            <a:r>
              <a:rPr lang="en-US" dirty="0"/>
              <a:t>1</a:t>
            </a:r>
            <a:r>
              <a:rPr lang="en-US" dirty="0" smtClean="0"/>
              <a:t>, 2017</a:t>
            </a:r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16EA7-B28E-42FA-ADD0-175ABD689DA2}" type="slidenum">
              <a:rPr lang="en-US" smtClean="0"/>
              <a:pPr/>
              <a:t>33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E. Pasqualucci, ISOTDAQ </a:t>
            </a:r>
            <a:r>
              <a:rPr lang="en-US" dirty="0" smtClean="0"/>
              <a:t>2017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3274"/>
            <a:ext cx="7095067" cy="1029726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Data transmission optimization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09017"/>
            <a:ext cx="8229600" cy="5284694"/>
          </a:xfrm>
        </p:spPr>
        <p:txBody>
          <a:bodyPr>
            <a:normAutofit lnSpcReduction="10000"/>
          </a:bodyPr>
          <a:lstStyle/>
          <a:p>
            <a:r>
              <a:rPr lang="en-US" sz="2400" dirty="0" smtClean="0"/>
              <a:t>See S. </a:t>
            </a:r>
            <a:r>
              <a:rPr lang="en-US" sz="2400" dirty="0" err="1" smtClean="0"/>
              <a:t>Batraneanu’s</a:t>
            </a:r>
            <a:r>
              <a:rPr lang="en-US" sz="2400" dirty="0" smtClean="0"/>
              <a:t> lecture</a:t>
            </a:r>
            <a:endParaRPr lang="en-US" sz="2400" dirty="0" smtClean="0"/>
          </a:p>
          <a:p>
            <a:r>
              <a:rPr lang="en-US" sz="2400" dirty="0" smtClean="0"/>
              <a:t>When </a:t>
            </a:r>
            <a:r>
              <a:rPr lang="en-US" sz="2400" dirty="0" smtClean="0"/>
              <a:t>you “send” data they are copied to a system buffer</a:t>
            </a:r>
          </a:p>
          <a:p>
            <a:pPr lvl="1"/>
            <a:r>
              <a:rPr lang="en-US" sz="2000" dirty="0" smtClean="0"/>
              <a:t>Data are sent in fixed-size chunks</a:t>
            </a:r>
          </a:p>
          <a:p>
            <a:r>
              <a:rPr lang="en-US" sz="2400" dirty="0" smtClean="0"/>
              <a:t>At system level</a:t>
            </a:r>
          </a:p>
          <a:p>
            <a:pPr lvl="1"/>
            <a:r>
              <a:rPr lang="en-US" sz="2000" dirty="0" smtClean="0"/>
              <a:t>Each endpoint has a buffer to store data that is transmitted over the network</a:t>
            </a:r>
          </a:p>
          <a:p>
            <a:pPr lvl="1"/>
            <a:r>
              <a:rPr lang="en-US" sz="2000" dirty="0" smtClean="0"/>
              <a:t>TCP stops to send data when available buffer size is 0</a:t>
            </a:r>
          </a:p>
          <a:p>
            <a:pPr lvl="2"/>
            <a:r>
              <a:rPr lang="en-US" sz="1800" dirty="0" smtClean="0"/>
              <a:t>Back-pressure</a:t>
            </a:r>
          </a:p>
          <a:p>
            <a:pPr lvl="1"/>
            <a:r>
              <a:rPr lang="en-US" sz="2000" dirty="0" smtClean="0"/>
              <a:t>With UDP we get data loss</a:t>
            </a:r>
          </a:p>
          <a:p>
            <a:pPr lvl="1"/>
            <a:r>
              <a:rPr lang="en-US" sz="2000" dirty="0" smtClean="0"/>
              <a:t>If buffer space is too small:</a:t>
            </a:r>
          </a:p>
          <a:p>
            <a:pPr lvl="2"/>
            <a:r>
              <a:rPr lang="en-US" sz="1800" dirty="0" smtClean="0"/>
              <a:t>Increase system buffer (in general possible up to 8 MB)</a:t>
            </a:r>
          </a:p>
          <a:p>
            <a:pPr lvl="1"/>
            <a:r>
              <a:rPr lang="en-US" sz="2000" dirty="0" smtClean="0"/>
              <a:t>Too large buffers can lead to performance problems</a:t>
            </a:r>
          </a:p>
          <a:p>
            <a:r>
              <a:rPr lang="en-US" sz="2400" dirty="0" smtClean="0"/>
              <a:t>You will play in lab. 9 with</a:t>
            </a:r>
          </a:p>
          <a:p>
            <a:pPr lvl="1"/>
            <a:r>
              <a:rPr lang="en-US" sz="2000" dirty="0" smtClean="0"/>
              <a:t>Data transmission</a:t>
            </a:r>
          </a:p>
          <a:p>
            <a:pPr lvl="1"/>
            <a:r>
              <a:rPr lang="en-US" sz="2000" dirty="0" smtClean="0"/>
              <a:t>Network control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Feb. </a:t>
            </a:r>
            <a:r>
              <a:rPr lang="en-US" dirty="0"/>
              <a:t>1</a:t>
            </a:r>
            <a:r>
              <a:rPr lang="en-US" dirty="0" smtClean="0"/>
              <a:t>, 2017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16EA7-B28E-42FA-ADD0-175ABD689DA2}" type="slidenum">
              <a:rPr lang="en-US" smtClean="0"/>
              <a:pPr/>
              <a:t>34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E. Pasqualucci, ISOTDAQ </a:t>
            </a:r>
            <a:r>
              <a:rPr lang="en-US" dirty="0" smtClean="0"/>
              <a:t>2017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Controlling the data flow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33365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Throughput optimization</a:t>
            </a:r>
          </a:p>
          <a:p>
            <a:r>
              <a:rPr lang="en-US" dirty="0" smtClean="0"/>
              <a:t>Avoid dead-time due to back-pressure</a:t>
            </a:r>
          </a:p>
          <a:p>
            <a:pPr lvl="1"/>
            <a:r>
              <a:rPr lang="en-US" dirty="0" smtClean="0"/>
              <a:t>By avoiding fixed sequences of data destinations</a:t>
            </a:r>
          </a:p>
          <a:p>
            <a:pPr lvl="1"/>
            <a:r>
              <a:rPr lang="en-US" dirty="0" smtClean="0"/>
              <a:t>Requires knowledge of the EB input buffer state</a:t>
            </a:r>
          </a:p>
          <a:p>
            <a:r>
              <a:rPr lang="en-US" dirty="0" smtClean="0"/>
              <a:t>EB architectures</a:t>
            </a:r>
          </a:p>
          <a:p>
            <a:pPr lvl="1"/>
            <a:r>
              <a:rPr lang="en-US" dirty="0" smtClean="0"/>
              <a:t>Push</a:t>
            </a:r>
          </a:p>
          <a:p>
            <a:pPr lvl="2"/>
            <a:r>
              <a:rPr lang="en-US" dirty="0" smtClean="0"/>
              <a:t>Events are sent as soon as data are available to the sender</a:t>
            </a:r>
          </a:p>
          <a:p>
            <a:pPr lvl="3"/>
            <a:r>
              <a:rPr lang="en-US" dirty="0" smtClean="0"/>
              <a:t>The sender knows where to send data</a:t>
            </a:r>
          </a:p>
          <a:p>
            <a:pPr lvl="3"/>
            <a:r>
              <a:rPr lang="en-US" dirty="0" smtClean="0"/>
              <a:t>The simplest algorithm for distribution is the </a:t>
            </a:r>
            <a:r>
              <a:rPr lang="en-US" i="1" dirty="0" smtClean="0"/>
              <a:t>round-robin</a:t>
            </a:r>
          </a:p>
          <a:p>
            <a:pPr lvl="1"/>
            <a:r>
              <a:rPr lang="en-US" dirty="0" smtClean="0"/>
              <a:t>Pull</a:t>
            </a:r>
          </a:p>
          <a:p>
            <a:pPr lvl="2"/>
            <a:r>
              <a:rPr lang="en-US" dirty="0" smtClean="0"/>
              <a:t>Events are required by a given destination processes</a:t>
            </a:r>
          </a:p>
          <a:p>
            <a:pPr lvl="3"/>
            <a:r>
              <a:rPr lang="en-US" dirty="0" smtClean="0"/>
              <a:t>Needs an event manager</a:t>
            </a:r>
          </a:p>
          <a:p>
            <a:pPr lvl="4"/>
            <a:r>
              <a:rPr lang="en-US" dirty="0" smtClean="0"/>
              <a:t>Though in principle we could build a pull system without manager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Feb. </a:t>
            </a:r>
            <a:r>
              <a:rPr lang="en-US" dirty="0"/>
              <a:t>1</a:t>
            </a:r>
            <a:r>
              <a:rPr lang="en-US" dirty="0" smtClean="0"/>
              <a:t>, 2017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16EA7-B28E-42FA-ADD0-175ABD689DA2}" type="slidenum">
              <a:rPr lang="en-US" smtClean="0"/>
              <a:pPr/>
              <a:t>35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E. Pasqualucci, ISOTDAQ </a:t>
            </a:r>
            <a:r>
              <a:rPr lang="en-US" dirty="0" smtClean="0"/>
              <a:t>2017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Pull example</a:t>
            </a:r>
            <a:endParaRPr lang="en-US" dirty="0"/>
          </a:p>
        </p:txBody>
      </p:sp>
      <p:sp>
        <p:nvSpPr>
          <p:cNvPr id="4" name="Oval 3"/>
          <p:cNvSpPr/>
          <p:nvPr/>
        </p:nvSpPr>
        <p:spPr>
          <a:xfrm>
            <a:off x="1195417" y="3581698"/>
            <a:ext cx="1358153" cy="564776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latin typeface="Comic Sans MS" pitchFamily="66" charset="0"/>
              </a:rPr>
              <a:t>Event Manager</a:t>
            </a:r>
            <a:endParaRPr lang="en-US" sz="1400" dirty="0">
              <a:latin typeface="Comic Sans MS" pitchFamily="66" charset="0"/>
            </a:endParaRPr>
          </a:p>
        </p:txBody>
      </p:sp>
      <p:sp>
        <p:nvSpPr>
          <p:cNvPr id="103" name="Rounded Rectangle 102"/>
          <p:cNvSpPr/>
          <p:nvPr/>
        </p:nvSpPr>
        <p:spPr>
          <a:xfrm>
            <a:off x="4167215" y="3622039"/>
            <a:ext cx="2756647" cy="484094"/>
          </a:xfrm>
          <a:prstGeom prst="roundRect">
            <a:avLst/>
          </a:prstGeom>
          <a:gradFill flip="none" rotWithShape="1">
            <a:gsLst>
              <a:gs pos="0">
                <a:srgbClr val="FFC000">
                  <a:tint val="66000"/>
                  <a:satMod val="160000"/>
                </a:srgbClr>
              </a:gs>
              <a:gs pos="50000">
                <a:srgbClr val="FFC000">
                  <a:tint val="44500"/>
                  <a:satMod val="160000"/>
                </a:srgbClr>
              </a:gs>
              <a:gs pos="100000">
                <a:srgbClr val="FFC0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2060"/>
                </a:solidFill>
              </a:rPr>
              <a:t>Builder network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104" name="Rectangle 103"/>
          <p:cNvSpPr/>
          <p:nvPr/>
        </p:nvSpPr>
        <p:spPr>
          <a:xfrm>
            <a:off x="4140320" y="5047427"/>
            <a:ext cx="336177" cy="88750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763365" y="5051910"/>
            <a:ext cx="336177" cy="88750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Rectangle 105"/>
          <p:cNvSpPr/>
          <p:nvPr/>
        </p:nvSpPr>
        <p:spPr>
          <a:xfrm>
            <a:off x="5386410" y="5056393"/>
            <a:ext cx="336177" cy="88750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Rectangle 106"/>
          <p:cNvSpPr/>
          <p:nvPr/>
        </p:nvSpPr>
        <p:spPr>
          <a:xfrm>
            <a:off x="6009455" y="5060876"/>
            <a:ext cx="336177" cy="88750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Rectangle 107"/>
          <p:cNvSpPr/>
          <p:nvPr/>
        </p:nvSpPr>
        <p:spPr>
          <a:xfrm>
            <a:off x="6632500" y="5065359"/>
            <a:ext cx="336177" cy="88750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Rectangle 108"/>
          <p:cNvSpPr/>
          <p:nvPr/>
        </p:nvSpPr>
        <p:spPr>
          <a:xfrm>
            <a:off x="4153767" y="5397050"/>
            <a:ext cx="322730" cy="537882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Rectangle 109"/>
          <p:cNvSpPr/>
          <p:nvPr/>
        </p:nvSpPr>
        <p:spPr>
          <a:xfrm>
            <a:off x="4758885" y="5585309"/>
            <a:ext cx="340657" cy="354106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Rectangle 110"/>
          <p:cNvSpPr/>
          <p:nvPr/>
        </p:nvSpPr>
        <p:spPr>
          <a:xfrm>
            <a:off x="5390897" y="5571862"/>
            <a:ext cx="331690" cy="372036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Rectangle 111"/>
          <p:cNvSpPr/>
          <p:nvPr/>
        </p:nvSpPr>
        <p:spPr>
          <a:xfrm>
            <a:off x="6009462" y="5235685"/>
            <a:ext cx="336170" cy="712696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Rectangle 112"/>
          <p:cNvSpPr/>
          <p:nvPr/>
        </p:nvSpPr>
        <p:spPr>
          <a:xfrm>
            <a:off x="6641473" y="5531520"/>
            <a:ext cx="327204" cy="421343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Oval 113"/>
          <p:cNvSpPr/>
          <p:nvPr/>
        </p:nvSpPr>
        <p:spPr>
          <a:xfrm>
            <a:off x="3562099" y="1900815"/>
            <a:ext cx="1196788" cy="443753"/>
          </a:xfrm>
          <a:prstGeom prst="ellipse">
            <a:avLst/>
          </a:prstGeom>
          <a:solidFill>
            <a:srgbClr val="99FFCC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rgbClr val="002060"/>
                </a:solidFill>
                <a:latin typeface="Comic Sans MS" pitchFamily="66" charset="0"/>
              </a:rPr>
              <a:t>Sender</a:t>
            </a:r>
            <a:endParaRPr lang="en-US" sz="1400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115" name="Oval 114"/>
          <p:cNvSpPr/>
          <p:nvPr/>
        </p:nvSpPr>
        <p:spPr>
          <a:xfrm>
            <a:off x="4938176" y="1905298"/>
            <a:ext cx="1196788" cy="443753"/>
          </a:xfrm>
          <a:prstGeom prst="ellipse">
            <a:avLst/>
          </a:prstGeom>
          <a:solidFill>
            <a:srgbClr val="99FFCC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rgbClr val="002060"/>
                </a:solidFill>
                <a:latin typeface="Comic Sans MS" pitchFamily="66" charset="0"/>
              </a:rPr>
              <a:t>Sender</a:t>
            </a:r>
            <a:endParaRPr lang="en-US" sz="1400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116" name="Oval 115"/>
          <p:cNvSpPr/>
          <p:nvPr/>
        </p:nvSpPr>
        <p:spPr>
          <a:xfrm>
            <a:off x="6314253" y="1909781"/>
            <a:ext cx="1196788" cy="443753"/>
          </a:xfrm>
          <a:prstGeom prst="ellipse">
            <a:avLst/>
          </a:prstGeom>
          <a:solidFill>
            <a:srgbClr val="99FFCC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rgbClr val="002060"/>
                </a:solidFill>
                <a:latin typeface="Comic Sans MS" pitchFamily="66" charset="0"/>
              </a:rPr>
              <a:t>Sender</a:t>
            </a:r>
            <a:endParaRPr lang="en-US" sz="1400" dirty="0">
              <a:solidFill>
                <a:srgbClr val="002060"/>
              </a:solidFill>
              <a:latin typeface="Comic Sans MS" pitchFamily="66" charset="0"/>
            </a:endParaRPr>
          </a:p>
        </p:txBody>
      </p:sp>
      <p:cxnSp>
        <p:nvCxnSpPr>
          <p:cNvPr id="118" name="Straight Arrow Connector 117"/>
          <p:cNvCxnSpPr>
            <a:stCxn id="114" idx="4"/>
          </p:cNvCxnSpPr>
          <p:nvPr/>
        </p:nvCxnSpPr>
        <p:spPr>
          <a:xfrm rot="16200000" flipH="1">
            <a:off x="3881466" y="2623594"/>
            <a:ext cx="1264023" cy="705969"/>
          </a:xfrm>
          <a:prstGeom prst="straightConnector1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Straight Connector 121"/>
          <p:cNvCxnSpPr>
            <a:stCxn id="116" idx="4"/>
          </p:cNvCxnSpPr>
          <p:nvPr/>
        </p:nvCxnSpPr>
        <p:spPr>
          <a:xfrm rot="5400000">
            <a:off x="5941103" y="2637046"/>
            <a:ext cx="1255057" cy="6880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Straight Connector 123"/>
          <p:cNvCxnSpPr>
            <a:stCxn id="115" idx="4"/>
            <a:endCxn id="103" idx="0"/>
          </p:cNvCxnSpPr>
          <p:nvPr/>
        </p:nvCxnSpPr>
        <p:spPr>
          <a:xfrm rot="16200000" flipH="1">
            <a:off x="4904560" y="2981060"/>
            <a:ext cx="1272988" cy="896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Straight Connector 125"/>
          <p:cNvCxnSpPr>
            <a:stCxn id="103" idx="2"/>
            <a:endCxn id="106" idx="0"/>
          </p:cNvCxnSpPr>
          <p:nvPr/>
        </p:nvCxnSpPr>
        <p:spPr>
          <a:xfrm rot="16200000" flipH="1">
            <a:off x="5074889" y="4576783"/>
            <a:ext cx="950260" cy="89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Connector 127"/>
          <p:cNvCxnSpPr>
            <a:endCxn id="105" idx="0"/>
          </p:cNvCxnSpPr>
          <p:nvPr/>
        </p:nvCxnSpPr>
        <p:spPr>
          <a:xfrm rot="5400000">
            <a:off x="4533649" y="4490494"/>
            <a:ext cx="959222" cy="16361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Straight Connector 130"/>
          <p:cNvCxnSpPr>
            <a:stCxn id="107" idx="0"/>
          </p:cNvCxnSpPr>
          <p:nvPr/>
        </p:nvCxnSpPr>
        <p:spPr>
          <a:xfrm rot="16200000" flipV="1">
            <a:off x="5582514" y="4465846"/>
            <a:ext cx="968191" cy="22187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Straight Connector 132"/>
          <p:cNvCxnSpPr>
            <a:stCxn id="104" idx="0"/>
          </p:cNvCxnSpPr>
          <p:nvPr/>
        </p:nvCxnSpPr>
        <p:spPr>
          <a:xfrm rot="5400000" flipH="1" flipV="1">
            <a:off x="3995764" y="4405330"/>
            <a:ext cx="954742" cy="32945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Straight Connector 134"/>
          <p:cNvCxnSpPr>
            <a:stCxn id="108" idx="0"/>
          </p:cNvCxnSpPr>
          <p:nvPr/>
        </p:nvCxnSpPr>
        <p:spPr>
          <a:xfrm rot="16200000" flipV="1">
            <a:off x="6140566" y="4405336"/>
            <a:ext cx="945779" cy="37426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6" name="Rectangle 135"/>
          <p:cNvSpPr/>
          <p:nvPr/>
        </p:nvSpPr>
        <p:spPr>
          <a:xfrm>
            <a:off x="1276097" y="1900815"/>
            <a:ext cx="1183341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latin typeface="Comic Sans MS" pitchFamily="66" charset="0"/>
              </a:rPr>
              <a:t>Trigger</a:t>
            </a:r>
            <a:endParaRPr lang="en-US" sz="1400" dirty="0">
              <a:latin typeface="Comic Sans MS" pitchFamily="66" charset="0"/>
            </a:endParaRPr>
          </a:p>
        </p:txBody>
      </p:sp>
      <p:cxnSp>
        <p:nvCxnSpPr>
          <p:cNvPr id="138" name="Straight Arrow Connector 137"/>
          <p:cNvCxnSpPr>
            <a:stCxn id="136" idx="3"/>
            <a:endCxn id="114" idx="2"/>
          </p:cNvCxnSpPr>
          <p:nvPr/>
        </p:nvCxnSpPr>
        <p:spPr>
          <a:xfrm flipV="1">
            <a:off x="2459438" y="2122692"/>
            <a:ext cx="1102661" cy="6723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2" name="Straight Arrow Connector 141"/>
          <p:cNvCxnSpPr>
            <a:stCxn id="136" idx="2"/>
            <a:endCxn id="4" idx="0"/>
          </p:cNvCxnSpPr>
          <p:nvPr/>
        </p:nvCxnSpPr>
        <p:spPr>
          <a:xfrm rot="16200000" flipH="1">
            <a:off x="1259290" y="2966493"/>
            <a:ext cx="1223683" cy="672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5" name="Straight Arrow Connector 144"/>
          <p:cNvCxnSpPr>
            <a:stCxn id="114" idx="0"/>
          </p:cNvCxnSpPr>
          <p:nvPr/>
        </p:nvCxnSpPr>
        <p:spPr>
          <a:xfrm rot="16200000" flipV="1">
            <a:off x="3973772" y="1714093"/>
            <a:ext cx="366490" cy="6953"/>
          </a:xfrm>
          <a:prstGeom prst="straightConnector1">
            <a:avLst/>
          </a:prstGeom>
          <a:ln>
            <a:solidFill>
              <a:srgbClr val="FF000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8" name="Straight Arrow Connector 147"/>
          <p:cNvCxnSpPr/>
          <p:nvPr/>
        </p:nvCxnSpPr>
        <p:spPr>
          <a:xfrm rot="16200000" flipV="1">
            <a:off x="5350514" y="1711513"/>
            <a:ext cx="366490" cy="6953"/>
          </a:xfrm>
          <a:prstGeom prst="straightConnector1">
            <a:avLst/>
          </a:prstGeom>
          <a:ln>
            <a:solidFill>
              <a:srgbClr val="FF000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9" name="Straight Arrow Connector 148"/>
          <p:cNvCxnSpPr/>
          <p:nvPr/>
        </p:nvCxnSpPr>
        <p:spPr>
          <a:xfrm rot="16200000" flipV="1">
            <a:off x="6727256" y="1708933"/>
            <a:ext cx="366490" cy="6953"/>
          </a:xfrm>
          <a:prstGeom prst="straightConnector1">
            <a:avLst/>
          </a:prstGeom>
          <a:ln>
            <a:solidFill>
              <a:srgbClr val="FF000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1" name="Straight Arrow Connector 150"/>
          <p:cNvCxnSpPr>
            <a:stCxn id="106" idx="0"/>
            <a:endCxn id="114" idx="4"/>
          </p:cNvCxnSpPr>
          <p:nvPr/>
        </p:nvCxnSpPr>
        <p:spPr>
          <a:xfrm flipH="1" flipV="1">
            <a:off x="4160493" y="2344568"/>
            <a:ext cx="1394006" cy="2711825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3" name="Straight Arrow Connector 152"/>
          <p:cNvCxnSpPr>
            <a:stCxn id="106" idx="0"/>
            <a:endCxn id="115" idx="4"/>
          </p:cNvCxnSpPr>
          <p:nvPr/>
        </p:nvCxnSpPr>
        <p:spPr>
          <a:xfrm flipH="1" flipV="1">
            <a:off x="5536570" y="2349051"/>
            <a:ext cx="17929" cy="270734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5" name="Straight Arrow Connector 154"/>
          <p:cNvCxnSpPr>
            <a:stCxn id="106" idx="0"/>
            <a:endCxn id="116" idx="4"/>
          </p:cNvCxnSpPr>
          <p:nvPr/>
        </p:nvCxnSpPr>
        <p:spPr>
          <a:xfrm flipV="1">
            <a:off x="5554499" y="2353534"/>
            <a:ext cx="1358148" cy="2702859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7" name="Straight Arrow Connector 156"/>
          <p:cNvCxnSpPr>
            <a:stCxn id="114" idx="4"/>
          </p:cNvCxnSpPr>
          <p:nvPr/>
        </p:nvCxnSpPr>
        <p:spPr>
          <a:xfrm rot="16200000" flipH="1">
            <a:off x="3895710" y="2609350"/>
            <a:ext cx="1235534" cy="705969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9" name="Straight Arrow Connector 158"/>
          <p:cNvCxnSpPr>
            <a:stCxn id="115" idx="4"/>
            <a:endCxn id="103" idx="0"/>
          </p:cNvCxnSpPr>
          <p:nvPr/>
        </p:nvCxnSpPr>
        <p:spPr>
          <a:xfrm rot="16200000" flipH="1">
            <a:off x="4904560" y="2981060"/>
            <a:ext cx="1272988" cy="8969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1" name="Straight Arrow Connector 160"/>
          <p:cNvCxnSpPr>
            <a:stCxn id="116" idx="4"/>
          </p:cNvCxnSpPr>
          <p:nvPr/>
        </p:nvCxnSpPr>
        <p:spPr>
          <a:xfrm rot="5400000">
            <a:off x="5965945" y="2633400"/>
            <a:ext cx="1226568" cy="66683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3" name="Straight Arrow Connector 162"/>
          <p:cNvCxnSpPr>
            <a:stCxn id="103" idx="2"/>
            <a:endCxn id="106" idx="0"/>
          </p:cNvCxnSpPr>
          <p:nvPr/>
        </p:nvCxnSpPr>
        <p:spPr>
          <a:xfrm rot="16200000" flipH="1">
            <a:off x="5074889" y="4576783"/>
            <a:ext cx="950260" cy="896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5" name="Straight Arrow Connector 164"/>
          <p:cNvCxnSpPr>
            <a:stCxn id="104" idx="0"/>
            <a:endCxn id="4" idx="5"/>
          </p:cNvCxnSpPr>
          <p:nvPr/>
        </p:nvCxnSpPr>
        <p:spPr>
          <a:xfrm rot="16200000" flipV="1">
            <a:off x="2839710" y="3578728"/>
            <a:ext cx="983662" cy="1953736"/>
          </a:xfrm>
          <a:prstGeom prst="straightConnector1">
            <a:avLst/>
          </a:prstGeom>
          <a:ln>
            <a:solidFill>
              <a:srgbClr val="FF0000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7" name="Straight Arrow Connector 166"/>
          <p:cNvCxnSpPr>
            <a:stCxn id="105" idx="0"/>
            <a:endCxn id="4" idx="5"/>
          </p:cNvCxnSpPr>
          <p:nvPr/>
        </p:nvCxnSpPr>
        <p:spPr>
          <a:xfrm rot="16200000" flipV="1">
            <a:off x="3148992" y="3269447"/>
            <a:ext cx="988145" cy="2576781"/>
          </a:xfrm>
          <a:prstGeom prst="straightConnector1">
            <a:avLst/>
          </a:prstGeom>
          <a:ln>
            <a:solidFill>
              <a:srgbClr val="FF0000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9" name="Straight Arrow Connector 168"/>
          <p:cNvCxnSpPr>
            <a:stCxn id="106" idx="0"/>
            <a:endCxn id="4" idx="5"/>
          </p:cNvCxnSpPr>
          <p:nvPr/>
        </p:nvCxnSpPr>
        <p:spPr>
          <a:xfrm rot="16200000" flipV="1">
            <a:off x="3458272" y="2960166"/>
            <a:ext cx="992628" cy="3199826"/>
          </a:xfrm>
          <a:prstGeom prst="straightConnector1">
            <a:avLst/>
          </a:prstGeom>
          <a:ln>
            <a:solidFill>
              <a:srgbClr val="FF0000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1" name="Straight Arrow Connector 170"/>
          <p:cNvCxnSpPr>
            <a:stCxn id="107" idx="0"/>
            <a:endCxn id="4" idx="5"/>
          </p:cNvCxnSpPr>
          <p:nvPr/>
        </p:nvCxnSpPr>
        <p:spPr>
          <a:xfrm rot="16200000" flipV="1">
            <a:off x="3767554" y="2650885"/>
            <a:ext cx="997111" cy="3822871"/>
          </a:xfrm>
          <a:prstGeom prst="straightConnector1">
            <a:avLst/>
          </a:prstGeom>
          <a:ln>
            <a:solidFill>
              <a:srgbClr val="FF0000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3" name="Straight Arrow Connector 172"/>
          <p:cNvCxnSpPr>
            <a:stCxn id="108" idx="0"/>
            <a:endCxn id="4" idx="5"/>
          </p:cNvCxnSpPr>
          <p:nvPr/>
        </p:nvCxnSpPr>
        <p:spPr>
          <a:xfrm rot="16200000" flipV="1">
            <a:off x="4076834" y="2341604"/>
            <a:ext cx="1001594" cy="4445916"/>
          </a:xfrm>
          <a:prstGeom prst="straightConnector1">
            <a:avLst/>
          </a:prstGeom>
          <a:ln>
            <a:solidFill>
              <a:srgbClr val="FF0000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Date Placeholder 4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Feb. </a:t>
            </a:r>
            <a:r>
              <a:rPr lang="en-US" dirty="0"/>
              <a:t>1</a:t>
            </a:r>
            <a:r>
              <a:rPr lang="en-US" dirty="0" smtClean="0"/>
              <a:t>, 2017</a:t>
            </a:r>
            <a:endParaRPr lang="en-US" dirty="0"/>
          </a:p>
        </p:txBody>
      </p:sp>
      <p:sp>
        <p:nvSpPr>
          <p:cNvPr id="46" name="Slide Number Placeholder 4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16EA7-B28E-42FA-ADD0-175ABD689DA2}" type="slidenum">
              <a:rPr lang="en-US" smtClean="0"/>
              <a:pPr/>
              <a:t>36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E. Pasqualucci, ISOTDAQ </a:t>
            </a:r>
            <a:r>
              <a:rPr lang="en-US" dirty="0" smtClean="0"/>
              <a:t>2017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8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35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8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38" dur="5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8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41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8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44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8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47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4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500"/>
                            </p:stCondLst>
                            <p:childTnLst>
                              <p:par>
                                <p:cTn id="7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8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35156"/>
            <a:ext cx="8229600" cy="918731"/>
          </a:xfrm>
        </p:spPr>
        <p:txBody>
          <a:bodyPr>
            <a:normAutofit/>
          </a:bodyPr>
          <a:lstStyle/>
          <a:p>
            <a:r>
              <a:rPr lang="en-US" dirty="0" smtClean="0"/>
              <a:t>Push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93200"/>
            <a:ext cx="8229600" cy="4525963"/>
          </a:xfrm>
        </p:spPr>
        <p:txBody>
          <a:bodyPr/>
          <a:lstStyle/>
          <a:p>
            <a:pPr>
              <a:buNone/>
            </a:pPr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6" name="Oval 5"/>
          <p:cNvSpPr/>
          <p:nvPr/>
        </p:nvSpPr>
        <p:spPr>
          <a:xfrm>
            <a:off x="1195417" y="3674698"/>
            <a:ext cx="1358153" cy="564776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latin typeface="Comic Sans MS" pitchFamily="66" charset="0"/>
              </a:rPr>
              <a:t>Event Manager</a:t>
            </a:r>
            <a:endParaRPr lang="en-US" sz="1400" dirty="0">
              <a:latin typeface="Comic Sans MS" pitchFamily="66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4167215" y="3715039"/>
            <a:ext cx="2756647" cy="484094"/>
          </a:xfrm>
          <a:prstGeom prst="roundRect">
            <a:avLst/>
          </a:prstGeom>
          <a:gradFill flip="none" rotWithShape="1">
            <a:gsLst>
              <a:gs pos="0">
                <a:srgbClr val="FFC000">
                  <a:tint val="66000"/>
                  <a:satMod val="160000"/>
                </a:srgbClr>
              </a:gs>
              <a:gs pos="50000">
                <a:srgbClr val="FFC000">
                  <a:tint val="44500"/>
                  <a:satMod val="160000"/>
                </a:srgbClr>
              </a:gs>
              <a:gs pos="100000">
                <a:srgbClr val="FFC0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2060"/>
                </a:solidFill>
              </a:rPr>
              <a:t>Builder network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140320" y="5140427"/>
            <a:ext cx="336177" cy="88750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4763365" y="5144910"/>
            <a:ext cx="336177" cy="88750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006330" y="5164891"/>
            <a:ext cx="336177" cy="88750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5389535" y="5153876"/>
            <a:ext cx="336177" cy="88750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6632500" y="5158359"/>
            <a:ext cx="336177" cy="88750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4153767" y="5490050"/>
            <a:ext cx="322730" cy="537882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758885" y="5678309"/>
            <a:ext cx="340657" cy="354106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6010817" y="5680360"/>
            <a:ext cx="331690" cy="372036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389542" y="5328685"/>
            <a:ext cx="336170" cy="712696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6641473" y="5624520"/>
            <a:ext cx="327204" cy="421343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3562099" y="1993815"/>
            <a:ext cx="1196788" cy="443753"/>
          </a:xfrm>
          <a:prstGeom prst="ellipse">
            <a:avLst/>
          </a:prstGeom>
          <a:solidFill>
            <a:srgbClr val="99FFCC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rgbClr val="002060"/>
                </a:solidFill>
                <a:latin typeface="Comic Sans MS" pitchFamily="66" charset="0"/>
              </a:rPr>
              <a:t>Sender</a:t>
            </a:r>
            <a:endParaRPr lang="en-US" sz="1400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19" name="Oval 18"/>
          <p:cNvSpPr/>
          <p:nvPr/>
        </p:nvSpPr>
        <p:spPr>
          <a:xfrm>
            <a:off x="4938176" y="1998298"/>
            <a:ext cx="1196788" cy="443753"/>
          </a:xfrm>
          <a:prstGeom prst="ellipse">
            <a:avLst/>
          </a:prstGeom>
          <a:solidFill>
            <a:srgbClr val="99FFCC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rgbClr val="002060"/>
                </a:solidFill>
                <a:latin typeface="Comic Sans MS" pitchFamily="66" charset="0"/>
              </a:rPr>
              <a:t>Sender</a:t>
            </a:r>
            <a:endParaRPr lang="en-US" sz="1400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20" name="Oval 19"/>
          <p:cNvSpPr/>
          <p:nvPr/>
        </p:nvSpPr>
        <p:spPr>
          <a:xfrm>
            <a:off x="6314253" y="2002781"/>
            <a:ext cx="1196788" cy="443753"/>
          </a:xfrm>
          <a:prstGeom prst="ellipse">
            <a:avLst/>
          </a:prstGeom>
          <a:solidFill>
            <a:srgbClr val="99FFCC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rgbClr val="002060"/>
                </a:solidFill>
                <a:latin typeface="Comic Sans MS" pitchFamily="66" charset="0"/>
              </a:rPr>
              <a:t>Sender</a:t>
            </a:r>
            <a:endParaRPr lang="en-US" sz="1400" dirty="0">
              <a:solidFill>
                <a:srgbClr val="002060"/>
              </a:solidFill>
              <a:latin typeface="Comic Sans MS" pitchFamily="66" charset="0"/>
            </a:endParaRPr>
          </a:p>
        </p:txBody>
      </p:sp>
      <p:cxnSp>
        <p:nvCxnSpPr>
          <p:cNvPr id="21" name="Straight Arrow Connector 20"/>
          <p:cNvCxnSpPr>
            <a:stCxn id="18" idx="4"/>
          </p:cNvCxnSpPr>
          <p:nvPr/>
        </p:nvCxnSpPr>
        <p:spPr>
          <a:xfrm rot="16200000" flipH="1">
            <a:off x="3881466" y="2716594"/>
            <a:ext cx="1264023" cy="705969"/>
          </a:xfrm>
          <a:prstGeom prst="straightConnector1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>
            <a:stCxn id="20" idx="4"/>
          </p:cNvCxnSpPr>
          <p:nvPr/>
        </p:nvCxnSpPr>
        <p:spPr>
          <a:xfrm rot="5400000">
            <a:off x="5941103" y="2730046"/>
            <a:ext cx="1255057" cy="6880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>
            <a:stCxn id="19" idx="4"/>
            <a:endCxn id="7" idx="0"/>
          </p:cNvCxnSpPr>
          <p:nvPr/>
        </p:nvCxnSpPr>
        <p:spPr>
          <a:xfrm rot="16200000" flipH="1">
            <a:off x="4904560" y="3074060"/>
            <a:ext cx="1272988" cy="896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>
            <a:stCxn id="7" idx="2"/>
            <a:endCxn id="11" idx="0"/>
          </p:cNvCxnSpPr>
          <p:nvPr/>
        </p:nvCxnSpPr>
        <p:spPr>
          <a:xfrm rot="16200000" flipH="1">
            <a:off x="5074210" y="4670461"/>
            <a:ext cx="954743" cy="1208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>
            <a:endCxn id="9" idx="0"/>
          </p:cNvCxnSpPr>
          <p:nvPr/>
        </p:nvCxnSpPr>
        <p:spPr>
          <a:xfrm rot="5400000">
            <a:off x="4533649" y="4583494"/>
            <a:ext cx="959222" cy="16361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rot="16200000" flipV="1">
            <a:off x="5582514" y="4574344"/>
            <a:ext cx="968191" cy="22187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>
            <a:stCxn id="8" idx="0"/>
          </p:cNvCxnSpPr>
          <p:nvPr/>
        </p:nvCxnSpPr>
        <p:spPr>
          <a:xfrm rot="5400000" flipH="1" flipV="1">
            <a:off x="3995764" y="4498330"/>
            <a:ext cx="954742" cy="32945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>
            <a:stCxn id="12" idx="0"/>
          </p:cNvCxnSpPr>
          <p:nvPr/>
        </p:nvCxnSpPr>
        <p:spPr>
          <a:xfrm rot="16200000" flipV="1">
            <a:off x="6140566" y="4498336"/>
            <a:ext cx="945779" cy="37426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 28"/>
          <p:cNvSpPr/>
          <p:nvPr/>
        </p:nvSpPr>
        <p:spPr>
          <a:xfrm>
            <a:off x="1276097" y="1993815"/>
            <a:ext cx="1183341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latin typeface="Comic Sans MS" pitchFamily="66" charset="0"/>
              </a:rPr>
              <a:t>Trigger</a:t>
            </a:r>
            <a:endParaRPr lang="en-US" sz="1400" dirty="0">
              <a:latin typeface="Comic Sans MS" pitchFamily="66" charset="0"/>
            </a:endParaRPr>
          </a:p>
        </p:txBody>
      </p:sp>
      <p:cxnSp>
        <p:nvCxnSpPr>
          <p:cNvPr id="30" name="Straight Arrow Connector 29"/>
          <p:cNvCxnSpPr>
            <a:stCxn id="29" idx="3"/>
            <a:endCxn id="18" idx="2"/>
          </p:cNvCxnSpPr>
          <p:nvPr/>
        </p:nvCxnSpPr>
        <p:spPr>
          <a:xfrm flipV="1">
            <a:off x="2459438" y="2215692"/>
            <a:ext cx="1102661" cy="6723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>
            <a:stCxn id="29" idx="2"/>
            <a:endCxn id="6" idx="0"/>
          </p:cNvCxnSpPr>
          <p:nvPr/>
        </p:nvCxnSpPr>
        <p:spPr>
          <a:xfrm rot="16200000" flipH="1">
            <a:off x="1259290" y="3059493"/>
            <a:ext cx="1223683" cy="672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>
            <a:stCxn id="18" idx="0"/>
          </p:cNvCxnSpPr>
          <p:nvPr/>
        </p:nvCxnSpPr>
        <p:spPr>
          <a:xfrm rot="16200000" flipV="1">
            <a:off x="3973772" y="1807093"/>
            <a:ext cx="366490" cy="6953"/>
          </a:xfrm>
          <a:prstGeom prst="straightConnector1">
            <a:avLst/>
          </a:prstGeom>
          <a:ln>
            <a:solidFill>
              <a:srgbClr val="FF000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 rot="16200000" flipV="1">
            <a:off x="5350514" y="1804513"/>
            <a:ext cx="366490" cy="6953"/>
          </a:xfrm>
          <a:prstGeom prst="straightConnector1">
            <a:avLst/>
          </a:prstGeom>
          <a:ln>
            <a:solidFill>
              <a:srgbClr val="FF000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 rot="16200000" flipV="1">
            <a:off x="6727256" y="1801933"/>
            <a:ext cx="366490" cy="6953"/>
          </a:xfrm>
          <a:prstGeom prst="straightConnector1">
            <a:avLst/>
          </a:prstGeom>
          <a:ln>
            <a:solidFill>
              <a:srgbClr val="FF000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>
            <a:stCxn id="6" idx="7"/>
            <a:endCxn id="18" idx="4"/>
          </p:cNvCxnSpPr>
          <p:nvPr/>
        </p:nvCxnSpPr>
        <p:spPr>
          <a:xfrm rot="5400000" flipH="1" flipV="1">
            <a:off x="2597664" y="2194578"/>
            <a:ext cx="1319839" cy="180582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>
            <a:stCxn id="6" idx="7"/>
            <a:endCxn id="19" idx="4"/>
          </p:cNvCxnSpPr>
          <p:nvPr/>
        </p:nvCxnSpPr>
        <p:spPr>
          <a:xfrm rot="5400000" flipH="1" flipV="1">
            <a:off x="3287943" y="1508781"/>
            <a:ext cx="1315356" cy="3181897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>
            <a:stCxn id="6" idx="7"/>
            <a:endCxn id="20" idx="4"/>
          </p:cNvCxnSpPr>
          <p:nvPr/>
        </p:nvCxnSpPr>
        <p:spPr>
          <a:xfrm rot="5400000" flipH="1" flipV="1">
            <a:off x="3978224" y="822984"/>
            <a:ext cx="1310873" cy="455797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>
            <a:stCxn id="18" idx="4"/>
          </p:cNvCxnSpPr>
          <p:nvPr/>
        </p:nvCxnSpPr>
        <p:spPr>
          <a:xfrm rot="16200000" flipH="1">
            <a:off x="3895710" y="2702350"/>
            <a:ext cx="1235534" cy="705969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>
            <a:stCxn id="19" idx="4"/>
            <a:endCxn id="7" idx="0"/>
          </p:cNvCxnSpPr>
          <p:nvPr/>
        </p:nvCxnSpPr>
        <p:spPr>
          <a:xfrm rot="16200000" flipH="1">
            <a:off x="4904560" y="3074060"/>
            <a:ext cx="1272988" cy="8969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>
            <a:stCxn id="20" idx="4"/>
          </p:cNvCxnSpPr>
          <p:nvPr/>
        </p:nvCxnSpPr>
        <p:spPr>
          <a:xfrm rot="5400000">
            <a:off x="5965945" y="2726400"/>
            <a:ext cx="1226568" cy="66683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>
            <a:endCxn id="8" idx="0"/>
          </p:cNvCxnSpPr>
          <p:nvPr/>
        </p:nvCxnSpPr>
        <p:spPr>
          <a:xfrm rot="5400000">
            <a:off x="3962268" y="4530695"/>
            <a:ext cx="955874" cy="263591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>
            <a:endCxn id="9" idx="0"/>
          </p:cNvCxnSpPr>
          <p:nvPr/>
        </p:nvCxnSpPr>
        <p:spPr>
          <a:xfrm rot="5400000">
            <a:off x="4535020" y="4596485"/>
            <a:ext cx="944859" cy="15199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>
            <a:off x="5393422" y="5408919"/>
            <a:ext cx="294468" cy="1588"/>
          </a:xfrm>
          <a:prstGeom prst="line">
            <a:avLst/>
          </a:prstGeom>
          <a:ln w="19050">
            <a:solidFill>
              <a:srgbClr val="CC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Right Arrow 57"/>
          <p:cNvSpPr/>
          <p:nvPr/>
        </p:nvSpPr>
        <p:spPr>
          <a:xfrm rot="9547564">
            <a:off x="5745382" y="4894125"/>
            <a:ext cx="2072891" cy="80834"/>
          </a:xfrm>
          <a:prstGeom prst="rightArrow">
            <a:avLst/>
          </a:prstGeom>
          <a:solidFill>
            <a:srgbClr val="FFFF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2" name="Straight Arrow Connector 61"/>
          <p:cNvCxnSpPr>
            <a:stCxn id="7" idx="2"/>
            <a:endCxn id="11" idx="0"/>
          </p:cNvCxnSpPr>
          <p:nvPr/>
        </p:nvCxnSpPr>
        <p:spPr>
          <a:xfrm rot="16200000" flipH="1">
            <a:off x="5074210" y="4670461"/>
            <a:ext cx="954743" cy="12085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Arrow Connector 63"/>
          <p:cNvCxnSpPr>
            <a:stCxn id="11" idx="0"/>
            <a:endCxn id="6" idx="5"/>
          </p:cNvCxnSpPr>
          <p:nvPr/>
        </p:nvCxnSpPr>
        <p:spPr>
          <a:xfrm rot="16200000" flipV="1">
            <a:off x="3457594" y="3053845"/>
            <a:ext cx="997111" cy="3202951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>
            <a:off x="5406340" y="5793789"/>
            <a:ext cx="294468" cy="1588"/>
          </a:xfrm>
          <a:prstGeom prst="line">
            <a:avLst/>
          </a:prstGeom>
          <a:ln w="19050">
            <a:solidFill>
              <a:srgbClr val="CC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Right Arrow 65"/>
          <p:cNvSpPr/>
          <p:nvPr/>
        </p:nvSpPr>
        <p:spPr>
          <a:xfrm rot="9547564">
            <a:off x="5758300" y="5278995"/>
            <a:ext cx="2072891" cy="80834"/>
          </a:xfrm>
          <a:prstGeom prst="rightArrow">
            <a:avLst/>
          </a:prstGeom>
          <a:solidFill>
            <a:srgbClr val="FFFF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Date Placeholder 4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Feb. </a:t>
            </a:r>
            <a:r>
              <a:rPr lang="en-US" dirty="0"/>
              <a:t>1</a:t>
            </a:r>
            <a:r>
              <a:rPr lang="en-US" dirty="0" smtClean="0"/>
              <a:t>, 2017</a:t>
            </a:r>
            <a:endParaRPr lang="en-US" dirty="0"/>
          </a:p>
        </p:txBody>
      </p:sp>
      <p:sp>
        <p:nvSpPr>
          <p:cNvPr id="49" name="Slide Number Placeholder 4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16EA7-B28E-42FA-ADD0-175ABD689DA2}" type="slidenum">
              <a:rPr lang="en-US" smtClean="0"/>
              <a:pPr/>
              <a:t>37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E. Pasqualucci, ISOTDAQ </a:t>
            </a:r>
            <a:r>
              <a:rPr lang="en-US" dirty="0" smtClean="0"/>
              <a:t>2017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xit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22" presetClass="exit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1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22" presetClass="exit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3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22" presetClass="exit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3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22" presetClass="exit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3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"/>
                            </p:stCondLst>
                            <p:childTnLst>
                              <p:par>
                                <p:cTn id="5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000"/>
                            </p:stCondLst>
                            <p:childTnLst>
                              <p:par>
                                <p:cTn id="55" presetID="22" presetClass="exit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5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22" presetClass="exit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5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22" presetClass="exit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6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500"/>
                            </p:stCondLst>
                            <p:childTnLst>
                              <p:par>
                                <p:cTn id="65" presetID="22" presetClass="exit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6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2000"/>
                            </p:stCondLst>
                            <p:childTnLst>
                              <p:par>
                                <p:cTn id="6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2500"/>
                            </p:stCondLst>
                            <p:childTnLst>
                              <p:par>
                                <p:cTn id="76" presetID="22" presetClass="exit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7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22" presetClass="exit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8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3000"/>
                            </p:stCondLst>
                            <p:childTnLst>
                              <p:par>
                                <p:cTn id="8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3500"/>
                            </p:stCondLst>
                            <p:childTnLst>
                              <p:par>
                                <p:cTn id="93" presetID="22" presetClass="exit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9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22" presetClass="exit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9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22" presetClass="exit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10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4000"/>
                            </p:stCondLst>
                            <p:childTnLst>
                              <p:par>
                                <p:cTn id="10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4500"/>
                            </p:stCondLst>
                            <p:childTnLst>
                              <p:par>
                                <p:cTn id="1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5000"/>
                            </p:stCondLst>
                            <p:childTnLst>
                              <p:par>
                                <p:cTn id="117" presetID="22" presetClass="exit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11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" presetID="22" presetClass="exit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12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22" presetClass="exit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12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5500"/>
                            </p:stCondLst>
                            <p:childTnLst>
                              <p:par>
                                <p:cTn id="127" presetID="22" presetClass="exit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12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6000"/>
                            </p:stCondLst>
                            <p:childTnLst>
                              <p:par>
                                <p:cTn id="1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6500"/>
                            </p:stCondLst>
                            <p:childTnLst>
                              <p:par>
                                <p:cTn id="138" presetID="22" presetClass="exit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3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" presetID="22" presetClass="exit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14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7000"/>
                            </p:stCondLst>
                            <p:childTnLst>
                              <p:par>
                                <p:cTn id="14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7500"/>
                            </p:stCondLst>
                            <p:childTnLst>
                              <p:par>
                                <p:cTn id="155" presetID="22" presetClass="exit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15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8" presetID="22" presetClass="exit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15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" presetID="22" presetClass="exit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16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" fill="hold">
                            <p:stCondLst>
                              <p:cond delay="8000"/>
                            </p:stCondLst>
                            <p:childTnLst>
                              <p:par>
                                <p:cTn id="16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" fill="hold">
                            <p:stCondLst>
                              <p:cond delay="8500"/>
                            </p:stCondLst>
                            <p:childTnLst>
                              <p:par>
                                <p:cTn id="17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" fill="hold">
                            <p:stCondLst>
                              <p:cond delay="9000"/>
                            </p:stCondLst>
                            <p:childTnLst>
                              <p:par>
                                <p:cTn id="179" presetID="22" presetClass="exit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18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" presetID="22" presetClass="exit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18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" presetID="22" presetClass="exit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18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8" fill="hold">
                            <p:stCondLst>
                              <p:cond delay="9500"/>
                            </p:stCondLst>
                            <p:childTnLst>
                              <p:par>
                                <p:cTn id="189" presetID="22" presetClass="exit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190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" fill="hold">
                            <p:stCondLst>
                              <p:cond delay="10000"/>
                            </p:stCondLst>
                            <p:childTnLst>
                              <p:par>
                                <p:cTn id="19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7" fill="hold">
                      <p:stCondLst>
                        <p:cond delay="indefinite"/>
                      </p:stCondLst>
                      <p:childTnLst>
                        <p:par>
                          <p:cTn id="198" fill="hold">
                            <p:stCondLst>
                              <p:cond delay="0"/>
                            </p:stCondLst>
                            <p:childTnLst>
                              <p:par>
                                <p:cTn id="199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1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2" fill="hold">
                            <p:stCondLst>
                              <p:cond delay="500"/>
                            </p:stCondLst>
                            <p:childTnLst>
                              <p:par>
                                <p:cTn id="20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2" fill="hold">
                            <p:stCondLst>
                              <p:cond delay="1000"/>
                            </p:stCondLst>
                            <p:childTnLst>
                              <p:par>
                                <p:cTn id="213" presetID="22" presetClass="exit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21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6" fill="hold">
                            <p:stCondLst>
                              <p:cond delay="1500"/>
                            </p:stCondLst>
                            <p:childTnLst>
                              <p:par>
                                <p:cTn id="217" presetID="2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21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" presetID="2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22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3" presetID="2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22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6" fill="hold">
                      <p:stCondLst>
                        <p:cond delay="indefinite"/>
                      </p:stCondLst>
                      <p:childTnLst>
                        <p:par>
                          <p:cTn id="227" fill="hold">
                            <p:stCondLst>
                              <p:cond delay="0"/>
                            </p:stCondLst>
                            <p:childTnLst>
                              <p:par>
                                <p:cTn id="228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2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1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3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4" fill="hold">
                            <p:stCondLst>
                              <p:cond delay="500"/>
                            </p:stCondLst>
                            <p:childTnLst>
                              <p:par>
                                <p:cTn id="23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9" fill="hold">
                            <p:stCondLst>
                              <p:cond delay="500"/>
                            </p:stCondLst>
                            <p:childTnLst>
                              <p:par>
                                <p:cTn id="24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3" fill="hold">
                            <p:stCondLst>
                              <p:cond delay="1500"/>
                            </p:stCondLst>
                            <p:childTnLst>
                              <p:par>
                                <p:cTn id="254" presetID="22" presetClass="exit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25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7" fill="hold">
                            <p:stCondLst>
                              <p:cond delay="2000"/>
                            </p:stCondLst>
                            <p:childTnLst>
                              <p:par>
                                <p:cTn id="258" presetID="2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25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1" presetID="2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26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4" presetID="2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26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7" fill="hold">
                            <p:stCondLst>
                              <p:cond delay="2500"/>
                            </p:stCondLst>
                            <p:childTnLst>
                              <p:par>
                                <p:cTn id="268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6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1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72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 animBg="1"/>
      <p:bldP spid="58" grpId="1" animBg="1"/>
      <p:bldP spid="66" grpId="0" animBg="1"/>
      <p:bldP spid="66" grpId="1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System monitoring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Two main aspects</a:t>
            </a:r>
          </a:p>
          <a:p>
            <a:pPr lvl="1"/>
            <a:r>
              <a:rPr lang="en-US" dirty="0" smtClean="0"/>
              <a:t>System operational monitoring</a:t>
            </a:r>
          </a:p>
          <a:p>
            <a:pPr lvl="2"/>
            <a:r>
              <a:rPr lang="en-US" dirty="0" smtClean="0"/>
              <a:t>Sharing variables through the system</a:t>
            </a:r>
          </a:p>
          <a:p>
            <a:pPr lvl="1"/>
            <a:r>
              <a:rPr lang="en-US" dirty="0" smtClean="0"/>
              <a:t>Data monitoring</a:t>
            </a:r>
          </a:p>
          <a:p>
            <a:pPr lvl="2"/>
            <a:r>
              <a:rPr lang="en-US" dirty="0" smtClean="0"/>
              <a:t>Sampling data for monitoring processes</a:t>
            </a:r>
          </a:p>
          <a:p>
            <a:pPr lvl="2"/>
            <a:r>
              <a:rPr lang="en-US" dirty="0" smtClean="0"/>
              <a:t>Sharing histogram through the system</a:t>
            </a:r>
          </a:p>
          <a:p>
            <a:pPr lvl="2"/>
            <a:r>
              <a:rPr lang="en-US" dirty="0" smtClean="0"/>
              <a:t>Histogram browsing</a:t>
            </a:r>
          </a:p>
          <a:p>
            <a:pPr lvl="3"/>
            <a:r>
              <a:rPr lang="en-US" dirty="0" smtClean="0"/>
              <a:t>See also </a:t>
            </a:r>
            <a:r>
              <a:rPr lang="en-US" dirty="0" smtClean="0"/>
              <a:t>S. </a:t>
            </a:r>
            <a:r>
              <a:rPr lang="en-US" dirty="0" err="1" smtClean="0"/>
              <a:t>Kolos</a:t>
            </a:r>
            <a:r>
              <a:rPr lang="en-US" dirty="0" smtClean="0"/>
              <a:t>’ lecture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Feb. </a:t>
            </a:r>
            <a:r>
              <a:rPr lang="en-US" dirty="0"/>
              <a:t>1</a:t>
            </a:r>
            <a:r>
              <a:rPr lang="en-US" dirty="0" smtClean="0"/>
              <a:t>, 2017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16EA7-B28E-42FA-ADD0-175ABD689DA2}" type="slidenum">
              <a:rPr lang="en-US" smtClean="0"/>
              <a:pPr/>
              <a:t>38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E. Pasqualucci, ISOTDAQ </a:t>
            </a:r>
            <a:r>
              <a:rPr lang="en-US" dirty="0" smtClean="0"/>
              <a:t>2017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Event sampling examples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537882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Spying from buffers</a:t>
            </a:r>
            <a:endParaRPr lang="en-US" dirty="0"/>
          </a:p>
        </p:txBody>
      </p:sp>
      <p:sp>
        <p:nvSpPr>
          <p:cNvPr id="29" name="Content Placeholder 28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537882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Sampling on input or output</a:t>
            </a:r>
            <a:endParaRPr lang="en-US" dirty="0"/>
          </a:p>
        </p:txBody>
      </p:sp>
      <p:grpSp>
        <p:nvGrpSpPr>
          <p:cNvPr id="16" name="Group 15"/>
          <p:cNvGrpSpPr/>
          <p:nvPr/>
        </p:nvGrpSpPr>
        <p:grpSpPr>
          <a:xfrm>
            <a:off x="510988" y="2417520"/>
            <a:ext cx="4061012" cy="2940961"/>
            <a:chOff x="510988" y="2417520"/>
            <a:chExt cx="4061012" cy="2940961"/>
          </a:xfrm>
        </p:grpSpPr>
        <p:grpSp>
          <p:nvGrpSpPr>
            <p:cNvPr id="8" name="Group 7"/>
            <p:cNvGrpSpPr/>
            <p:nvPr/>
          </p:nvGrpSpPr>
          <p:grpSpPr>
            <a:xfrm>
              <a:off x="968188" y="2417520"/>
              <a:ext cx="3267634" cy="796334"/>
              <a:chOff x="887506" y="2120658"/>
              <a:chExt cx="7382435" cy="1071993"/>
            </a:xfrm>
          </p:grpSpPr>
          <p:sp>
            <p:nvSpPr>
              <p:cNvPr id="4" name="Rectangle 3"/>
              <p:cNvSpPr/>
              <p:nvPr/>
            </p:nvSpPr>
            <p:spPr>
              <a:xfrm>
                <a:off x="887506" y="2124635"/>
                <a:ext cx="7382435" cy="1062318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" name="Rectangle 4"/>
              <p:cNvSpPr/>
              <p:nvPr/>
            </p:nvSpPr>
            <p:spPr>
              <a:xfrm>
                <a:off x="887506" y="2138082"/>
                <a:ext cx="403412" cy="1048871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" name="Rectangle 6"/>
              <p:cNvSpPr/>
              <p:nvPr/>
            </p:nvSpPr>
            <p:spPr>
              <a:xfrm>
                <a:off x="1301858" y="2138766"/>
                <a:ext cx="588935" cy="1053885"/>
              </a:xfrm>
              <a:prstGeom prst="rect">
                <a:avLst/>
              </a:prstGeom>
              <a:solidFill>
                <a:srgbClr val="00FF00">
                  <a:alpha val="50196"/>
                </a:srgb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" name="Rectangle 8"/>
              <p:cNvSpPr/>
              <p:nvPr/>
            </p:nvSpPr>
            <p:spPr>
              <a:xfrm>
                <a:off x="7176247" y="2126696"/>
                <a:ext cx="831107" cy="1053884"/>
              </a:xfrm>
              <a:prstGeom prst="rect">
                <a:avLst/>
              </a:prstGeom>
              <a:solidFill>
                <a:srgbClr val="00FF00">
                  <a:alpha val="50196"/>
                </a:srgb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Rectangle 9"/>
              <p:cNvSpPr/>
              <p:nvPr/>
            </p:nvSpPr>
            <p:spPr>
              <a:xfrm>
                <a:off x="6568641" y="2132731"/>
                <a:ext cx="599065" cy="1053884"/>
              </a:xfrm>
              <a:prstGeom prst="rect">
                <a:avLst/>
              </a:prstGeom>
              <a:solidFill>
                <a:srgbClr val="00FF00">
                  <a:alpha val="50196"/>
                </a:srgb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Rectangle 10"/>
              <p:cNvSpPr/>
              <p:nvPr/>
            </p:nvSpPr>
            <p:spPr>
              <a:xfrm>
                <a:off x="5739992" y="2120658"/>
                <a:ext cx="831107" cy="1053881"/>
              </a:xfrm>
              <a:prstGeom prst="rect">
                <a:avLst/>
              </a:prstGeom>
              <a:solidFill>
                <a:srgbClr val="00FF00">
                  <a:alpha val="50196"/>
                </a:srgb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Rectangle 11"/>
              <p:cNvSpPr/>
              <p:nvPr/>
            </p:nvSpPr>
            <p:spPr>
              <a:xfrm>
                <a:off x="5140762" y="2126693"/>
                <a:ext cx="620199" cy="1053881"/>
              </a:xfrm>
              <a:prstGeom prst="rect">
                <a:avLst/>
              </a:prstGeom>
              <a:solidFill>
                <a:srgbClr val="00FF00">
                  <a:alpha val="50196"/>
                </a:srgb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3" name="Oval 12"/>
            <p:cNvSpPr/>
            <p:nvPr/>
          </p:nvSpPr>
          <p:spPr>
            <a:xfrm>
              <a:off x="510988" y="3832412"/>
              <a:ext cx="1210236" cy="497541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>
                  <a:solidFill>
                    <a:srgbClr val="002060"/>
                  </a:solidFill>
                  <a:latin typeface="Comic Sans MS" pitchFamily="66" charset="0"/>
                </a:rPr>
                <a:t>Writer</a:t>
              </a:r>
              <a:endParaRPr lang="en-US" sz="1400" dirty="0">
                <a:solidFill>
                  <a:srgbClr val="002060"/>
                </a:solidFill>
                <a:latin typeface="Comic Sans MS" pitchFamily="66" charset="0"/>
              </a:endParaRPr>
            </a:p>
          </p:txBody>
        </p:sp>
        <p:sp>
          <p:nvSpPr>
            <p:cNvPr id="14" name="Oval 13"/>
            <p:cNvSpPr/>
            <p:nvPr/>
          </p:nvSpPr>
          <p:spPr>
            <a:xfrm>
              <a:off x="3294529" y="3823446"/>
              <a:ext cx="1210236" cy="497541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>
                  <a:solidFill>
                    <a:srgbClr val="002060"/>
                  </a:solidFill>
                  <a:latin typeface="Comic Sans MS" pitchFamily="66" charset="0"/>
                </a:rPr>
                <a:t>Spy</a:t>
              </a:r>
              <a:endParaRPr lang="en-US" sz="1400" dirty="0">
                <a:solidFill>
                  <a:srgbClr val="002060"/>
                </a:solidFill>
                <a:latin typeface="Comic Sans MS" pitchFamily="66" charset="0"/>
              </a:endParaRPr>
            </a:p>
          </p:txBody>
        </p:sp>
        <p:sp>
          <p:nvSpPr>
            <p:cNvPr id="15" name="Oval 14"/>
            <p:cNvSpPr/>
            <p:nvPr/>
          </p:nvSpPr>
          <p:spPr>
            <a:xfrm>
              <a:off x="1851201" y="4123766"/>
              <a:ext cx="1210236" cy="497541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>
                  <a:solidFill>
                    <a:srgbClr val="002060"/>
                  </a:solidFill>
                  <a:latin typeface="Comic Sans MS" pitchFamily="66" charset="0"/>
                </a:rPr>
                <a:t>Reader</a:t>
              </a:r>
              <a:endParaRPr lang="en-US" sz="1400" dirty="0">
                <a:solidFill>
                  <a:srgbClr val="002060"/>
                </a:solidFill>
                <a:latin typeface="Comic Sans MS" pitchFamily="66" charset="0"/>
              </a:endParaRPr>
            </a:p>
          </p:txBody>
        </p:sp>
        <p:cxnSp>
          <p:nvCxnSpPr>
            <p:cNvPr id="17" name="Straight Arrow Connector 16"/>
            <p:cNvCxnSpPr>
              <a:stCxn id="13" idx="0"/>
              <a:endCxn id="7" idx="2"/>
            </p:cNvCxnSpPr>
            <p:nvPr/>
          </p:nvCxnSpPr>
          <p:spPr>
            <a:xfrm rot="5400000" flipH="1" flipV="1">
              <a:off x="889736" y="3440220"/>
              <a:ext cx="618563" cy="165822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/>
            <p:cNvCxnSpPr>
              <a:stCxn id="12" idx="2"/>
              <a:endCxn id="15" idx="0"/>
            </p:cNvCxnSpPr>
            <p:nvPr/>
          </p:nvCxnSpPr>
          <p:spPr>
            <a:xfrm rot="5400000">
              <a:off x="2262735" y="3398468"/>
              <a:ext cx="918882" cy="53171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/>
            <p:cNvCxnSpPr>
              <a:endCxn id="14" idx="0"/>
            </p:cNvCxnSpPr>
            <p:nvPr/>
          </p:nvCxnSpPr>
          <p:spPr>
            <a:xfrm rot="16200000" flipH="1">
              <a:off x="3443743" y="3367542"/>
              <a:ext cx="614082" cy="297725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Box 25"/>
            <p:cNvSpPr txBox="1"/>
            <p:nvPr/>
          </p:nvSpPr>
          <p:spPr>
            <a:xfrm>
              <a:off x="3071268" y="4773706"/>
              <a:ext cx="1500732" cy="584775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dirty="0" smtClean="0">
                  <a:latin typeface="Comic Sans MS" pitchFamily="66" charset="0"/>
                </a:rPr>
                <a:t>To monitoring</a:t>
              </a:r>
            </a:p>
            <a:p>
              <a:pPr algn="ctr"/>
              <a:r>
                <a:rPr lang="en-US" sz="1600" dirty="0" smtClean="0">
                  <a:latin typeface="Comic Sans MS" pitchFamily="66" charset="0"/>
                </a:rPr>
                <a:t>process</a:t>
              </a:r>
              <a:endParaRPr lang="en-US" sz="1600" dirty="0">
                <a:latin typeface="Comic Sans MS" pitchFamily="66" charset="0"/>
              </a:endParaRPr>
            </a:p>
          </p:txBody>
        </p:sp>
        <p:cxnSp>
          <p:nvCxnSpPr>
            <p:cNvPr id="28" name="Straight Arrow Connector 27"/>
            <p:cNvCxnSpPr>
              <a:stCxn id="14" idx="4"/>
              <a:endCxn id="26" idx="0"/>
            </p:cNvCxnSpPr>
            <p:nvPr/>
          </p:nvCxnSpPr>
          <p:spPr>
            <a:xfrm rot="5400000">
              <a:off x="3634282" y="4508340"/>
              <a:ext cx="452719" cy="78013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>
            <a:off x="4858852" y="2422003"/>
            <a:ext cx="3724834" cy="2954408"/>
            <a:chOff x="4858852" y="2422003"/>
            <a:chExt cx="3724834" cy="2954408"/>
          </a:xfrm>
        </p:grpSpPr>
        <p:grpSp>
          <p:nvGrpSpPr>
            <p:cNvPr id="30" name="Group 29"/>
            <p:cNvGrpSpPr/>
            <p:nvPr/>
          </p:nvGrpSpPr>
          <p:grpSpPr>
            <a:xfrm>
              <a:off x="5316052" y="2422003"/>
              <a:ext cx="3267634" cy="796334"/>
              <a:chOff x="887506" y="2120658"/>
              <a:chExt cx="7382435" cy="1071993"/>
            </a:xfrm>
          </p:grpSpPr>
          <p:sp>
            <p:nvSpPr>
              <p:cNvPr id="31" name="Rectangle 30"/>
              <p:cNvSpPr/>
              <p:nvPr/>
            </p:nvSpPr>
            <p:spPr>
              <a:xfrm>
                <a:off x="887506" y="2124635"/>
                <a:ext cx="7382435" cy="1062318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2" name="Rectangle 31"/>
              <p:cNvSpPr/>
              <p:nvPr/>
            </p:nvSpPr>
            <p:spPr>
              <a:xfrm>
                <a:off x="887506" y="2138082"/>
                <a:ext cx="403412" cy="1048871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3" name="Rectangle 32"/>
              <p:cNvSpPr/>
              <p:nvPr/>
            </p:nvSpPr>
            <p:spPr>
              <a:xfrm>
                <a:off x="1301858" y="2138766"/>
                <a:ext cx="588935" cy="1053885"/>
              </a:xfrm>
              <a:prstGeom prst="rect">
                <a:avLst/>
              </a:prstGeom>
              <a:solidFill>
                <a:srgbClr val="00FF00">
                  <a:alpha val="50196"/>
                </a:srgb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4" name="Rectangle 33"/>
              <p:cNvSpPr/>
              <p:nvPr/>
            </p:nvSpPr>
            <p:spPr>
              <a:xfrm>
                <a:off x="7176247" y="2126696"/>
                <a:ext cx="831107" cy="1053884"/>
              </a:xfrm>
              <a:prstGeom prst="rect">
                <a:avLst/>
              </a:prstGeom>
              <a:solidFill>
                <a:srgbClr val="00FF00">
                  <a:alpha val="50196"/>
                </a:srgb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" name="Rectangle 34"/>
              <p:cNvSpPr/>
              <p:nvPr/>
            </p:nvSpPr>
            <p:spPr>
              <a:xfrm>
                <a:off x="6568641" y="2132731"/>
                <a:ext cx="599065" cy="1053884"/>
              </a:xfrm>
              <a:prstGeom prst="rect">
                <a:avLst/>
              </a:prstGeom>
              <a:solidFill>
                <a:srgbClr val="00FF00">
                  <a:alpha val="50196"/>
                </a:srgb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" name="Rectangle 35"/>
              <p:cNvSpPr/>
              <p:nvPr/>
            </p:nvSpPr>
            <p:spPr>
              <a:xfrm>
                <a:off x="5739992" y="2120658"/>
                <a:ext cx="831107" cy="1053881"/>
              </a:xfrm>
              <a:prstGeom prst="rect">
                <a:avLst/>
              </a:prstGeom>
              <a:solidFill>
                <a:srgbClr val="00FF00">
                  <a:alpha val="50196"/>
                </a:srgb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7" name="Rectangle 36"/>
              <p:cNvSpPr/>
              <p:nvPr/>
            </p:nvSpPr>
            <p:spPr>
              <a:xfrm>
                <a:off x="5140762" y="2126693"/>
                <a:ext cx="620199" cy="1053881"/>
              </a:xfrm>
              <a:prstGeom prst="rect">
                <a:avLst/>
              </a:prstGeom>
              <a:solidFill>
                <a:srgbClr val="00FF00">
                  <a:alpha val="50196"/>
                </a:srgb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38" name="Oval 37"/>
            <p:cNvSpPr/>
            <p:nvPr/>
          </p:nvSpPr>
          <p:spPr>
            <a:xfrm>
              <a:off x="4858852" y="3836895"/>
              <a:ext cx="1210236" cy="497541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>
                  <a:solidFill>
                    <a:srgbClr val="002060"/>
                  </a:solidFill>
                  <a:latin typeface="Comic Sans MS" pitchFamily="66" charset="0"/>
                </a:rPr>
                <a:t>Writer</a:t>
              </a:r>
              <a:endParaRPr lang="en-US" sz="1400" dirty="0">
                <a:solidFill>
                  <a:srgbClr val="002060"/>
                </a:solidFill>
                <a:latin typeface="Comic Sans MS" pitchFamily="66" charset="0"/>
              </a:endParaRPr>
            </a:p>
          </p:txBody>
        </p:sp>
        <p:sp>
          <p:nvSpPr>
            <p:cNvPr id="40" name="Oval 39"/>
            <p:cNvSpPr/>
            <p:nvPr/>
          </p:nvSpPr>
          <p:spPr>
            <a:xfrm>
              <a:off x="7342065" y="4087908"/>
              <a:ext cx="1210236" cy="497541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>
                  <a:solidFill>
                    <a:srgbClr val="002060"/>
                  </a:solidFill>
                  <a:latin typeface="Comic Sans MS" pitchFamily="66" charset="0"/>
                </a:rPr>
                <a:t>Reader</a:t>
              </a:r>
              <a:endParaRPr lang="en-US" sz="1400" dirty="0">
                <a:solidFill>
                  <a:srgbClr val="002060"/>
                </a:solidFill>
                <a:latin typeface="Comic Sans MS" pitchFamily="66" charset="0"/>
              </a:endParaRPr>
            </a:p>
          </p:txBody>
        </p:sp>
        <p:cxnSp>
          <p:nvCxnSpPr>
            <p:cNvPr id="41" name="Straight Arrow Connector 40"/>
            <p:cNvCxnSpPr>
              <a:stCxn id="38" idx="0"/>
            </p:cNvCxnSpPr>
            <p:nvPr/>
          </p:nvCxnSpPr>
          <p:spPr>
            <a:xfrm rot="5400000" flipH="1" flipV="1">
              <a:off x="5237600" y="3444703"/>
              <a:ext cx="618563" cy="165822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Arrow Connector 41"/>
            <p:cNvCxnSpPr>
              <a:stCxn id="37" idx="2"/>
              <a:endCxn id="40" idx="0"/>
            </p:cNvCxnSpPr>
            <p:nvPr/>
          </p:nvCxnSpPr>
          <p:spPr>
            <a:xfrm rot="16200000" flipH="1">
              <a:off x="7202269" y="3342993"/>
              <a:ext cx="878543" cy="61128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TextBox 43"/>
            <p:cNvSpPr txBox="1"/>
            <p:nvPr/>
          </p:nvSpPr>
          <p:spPr>
            <a:xfrm>
              <a:off x="5334838" y="4791636"/>
              <a:ext cx="1500732" cy="584775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dirty="0" smtClean="0">
                  <a:latin typeface="Comic Sans MS" pitchFamily="66" charset="0"/>
                </a:rPr>
                <a:t>To monitoring</a:t>
              </a:r>
            </a:p>
            <a:p>
              <a:pPr algn="ctr"/>
              <a:r>
                <a:rPr lang="en-US" sz="1600" dirty="0" smtClean="0">
                  <a:latin typeface="Comic Sans MS" pitchFamily="66" charset="0"/>
                </a:rPr>
                <a:t>process</a:t>
              </a:r>
              <a:endParaRPr lang="en-US" sz="1600" dirty="0">
                <a:latin typeface="Comic Sans MS" pitchFamily="66" charset="0"/>
              </a:endParaRPr>
            </a:p>
          </p:txBody>
        </p:sp>
        <p:cxnSp>
          <p:nvCxnSpPr>
            <p:cNvPr id="45" name="Straight Arrow Connector 44"/>
            <p:cNvCxnSpPr>
              <a:stCxn id="40" idx="3"/>
              <a:endCxn id="44" idx="3"/>
            </p:cNvCxnSpPr>
            <p:nvPr/>
          </p:nvCxnSpPr>
          <p:spPr>
            <a:xfrm rot="5400000">
              <a:off x="6891716" y="4456440"/>
              <a:ext cx="571438" cy="68373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1" name="Rectangle 50"/>
          <p:cNvSpPr/>
          <p:nvPr/>
        </p:nvSpPr>
        <p:spPr>
          <a:xfrm>
            <a:off x="645459" y="5536206"/>
            <a:ext cx="8068235" cy="712694"/>
          </a:xfrm>
          <a:prstGeom prst="rect">
            <a:avLst/>
          </a:prstGeom>
          <a:solidFill>
            <a:srgbClr val="FFC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rgbClr val="C00000"/>
                </a:solidFill>
              </a:rPr>
              <a:t>Sampling is always on the “best effort” basis and cannot affect data taking</a:t>
            </a:r>
            <a:endParaRPr lang="en-US" sz="2000" b="1" dirty="0">
              <a:solidFill>
                <a:srgbClr val="C00000"/>
              </a:solidFill>
            </a:endParaRPr>
          </a:p>
        </p:txBody>
      </p:sp>
      <p:sp>
        <p:nvSpPr>
          <p:cNvPr id="39" name="Date Placeholder 3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Feb. </a:t>
            </a:r>
            <a:r>
              <a:rPr lang="en-US" dirty="0"/>
              <a:t>1</a:t>
            </a:r>
            <a:r>
              <a:rPr lang="en-US" dirty="0" smtClean="0"/>
              <a:t>, 2017</a:t>
            </a:r>
            <a:endParaRPr lang="en-US" dirty="0"/>
          </a:p>
        </p:txBody>
      </p:sp>
      <p:sp>
        <p:nvSpPr>
          <p:cNvPr id="43" name="Slide Number Placeholder 4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16EA7-B28E-42FA-ADD0-175ABD689DA2}" type="slidenum">
              <a:rPr lang="en-US" smtClean="0"/>
              <a:pPr/>
              <a:t>39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E. Pasqualucci, ISOTDAQ </a:t>
            </a:r>
            <a:r>
              <a:rPr lang="en-US" dirty="0" smtClean="0"/>
              <a:t>2017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Feb. </a:t>
            </a:r>
            <a:r>
              <a:rPr lang="en-US" dirty="0"/>
              <a:t>1</a:t>
            </a:r>
            <a:r>
              <a:rPr lang="en-US" dirty="0" smtClean="0"/>
              <a:t>, 2017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E. Pasqualucci, ISOTDAQ </a:t>
            </a:r>
            <a:r>
              <a:rPr lang="en-US" dirty="0" smtClean="0"/>
              <a:t>2017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16EA7-B28E-42FA-ADD0-175ABD689DA2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824210" y="1215898"/>
            <a:ext cx="7366820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… but if you want to build a cathedral from bricks</a:t>
            </a:r>
          </a:p>
          <a:p>
            <a:r>
              <a:rPr lang="en-US" sz="2800" dirty="0"/>
              <a:t>y</a:t>
            </a:r>
            <a:r>
              <a:rPr lang="en-US" sz="2800" dirty="0" smtClean="0"/>
              <a:t>ou have to start this way …</a:t>
            </a:r>
            <a:endParaRPr lang="en-US" sz="28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5979" y="2269684"/>
            <a:ext cx="5766090" cy="38452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24692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35559" y="765705"/>
            <a:ext cx="8229600" cy="1143000"/>
          </a:xfrm>
        </p:spPr>
        <p:txBody>
          <a:bodyPr/>
          <a:lstStyle/>
          <a:p>
            <a:r>
              <a:rPr lang="en-US" dirty="0" smtClean="0"/>
              <a:t>Histogram and variable distribution</a:t>
            </a:r>
            <a:endParaRPr lang="en-US" dirty="0"/>
          </a:p>
        </p:txBody>
      </p:sp>
      <p:sp>
        <p:nvSpPr>
          <p:cNvPr id="7" name="Oval 6"/>
          <p:cNvSpPr/>
          <p:nvPr/>
        </p:nvSpPr>
        <p:spPr>
          <a:xfrm>
            <a:off x="708708" y="2258110"/>
            <a:ext cx="1387990" cy="497541"/>
          </a:xfrm>
          <a:prstGeom prst="ellipse">
            <a:avLst/>
          </a:prstGeom>
          <a:solidFill>
            <a:srgbClr val="FFC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rgbClr val="002060"/>
                </a:solidFill>
                <a:latin typeface="Comic Sans MS" pitchFamily="66" charset="0"/>
              </a:rPr>
              <a:t>Sampler</a:t>
            </a:r>
            <a:endParaRPr lang="en-US" sz="1400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8" name="Oval 7"/>
          <p:cNvSpPr/>
          <p:nvPr/>
        </p:nvSpPr>
        <p:spPr>
          <a:xfrm>
            <a:off x="788883" y="4895728"/>
            <a:ext cx="1322574" cy="497541"/>
          </a:xfrm>
          <a:prstGeom prst="ellipse">
            <a:avLst/>
          </a:prstGeom>
          <a:solidFill>
            <a:srgbClr val="FFC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rgbClr val="002060"/>
                </a:solidFill>
                <a:latin typeface="Comic Sans MS" pitchFamily="66" charset="0"/>
              </a:rPr>
              <a:t>DAQ process</a:t>
            </a:r>
            <a:endParaRPr lang="en-US" sz="1400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9" name="Oval 8"/>
          <p:cNvSpPr/>
          <p:nvPr/>
        </p:nvSpPr>
        <p:spPr>
          <a:xfrm>
            <a:off x="2639098" y="3337859"/>
            <a:ext cx="1645036" cy="497541"/>
          </a:xfrm>
          <a:prstGeom prst="ellipse">
            <a:avLst/>
          </a:prstGeom>
          <a:solidFill>
            <a:srgbClr val="FFC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rgbClr val="002060"/>
                </a:solidFill>
                <a:latin typeface="Comic Sans MS" pitchFamily="66" charset="0"/>
              </a:rPr>
              <a:t>Monitoring process</a:t>
            </a:r>
            <a:endParaRPr lang="en-US" sz="1400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4900707" y="2151032"/>
            <a:ext cx="1259539" cy="65443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 smtClean="0">
                <a:latin typeface="Comic Sans MS" pitchFamily="66" charset="0"/>
              </a:rPr>
              <a:t>Histo</a:t>
            </a:r>
            <a:endParaRPr lang="en-US" sz="1400" dirty="0" smtClean="0">
              <a:latin typeface="Comic Sans MS" pitchFamily="66" charset="0"/>
            </a:endParaRPr>
          </a:p>
          <a:p>
            <a:pPr algn="ctr"/>
            <a:r>
              <a:rPr lang="en-US" sz="1400" dirty="0" smtClean="0">
                <a:latin typeface="Comic Sans MS" pitchFamily="66" charset="0"/>
              </a:rPr>
              <a:t>Service</a:t>
            </a:r>
            <a:endParaRPr lang="en-US" sz="1400" dirty="0">
              <a:latin typeface="Comic Sans MS" pitchFamily="66" charset="0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4374779" y="4388216"/>
            <a:ext cx="1259539" cy="65443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latin typeface="Comic Sans MS" pitchFamily="66" charset="0"/>
              </a:rPr>
              <a:t>Info Service</a:t>
            </a:r>
            <a:endParaRPr lang="en-US" sz="1400" dirty="0">
              <a:latin typeface="Comic Sans MS" pitchFamily="66" charset="0"/>
            </a:endParaRPr>
          </a:p>
        </p:txBody>
      </p:sp>
      <p:cxnSp>
        <p:nvCxnSpPr>
          <p:cNvPr id="13" name="Straight Arrow Connector 12"/>
          <p:cNvCxnSpPr>
            <a:stCxn id="7" idx="5"/>
            <a:endCxn id="9" idx="1"/>
          </p:cNvCxnSpPr>
          <p:nvPr/>
        </p:nvCxnSpPr>
        <p:spPr>
          <a:xfrm>
            <a:off x="1893432" y="2682788"/>
            <a:ext cx="986576" cy="72793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8" idx="6"/>
            <a:endCxn id="11" idx="2"/>
          </p:cNvCxnSpPr>
          <p:nvPr/>
        </p:nvCxnSpPr>
        <p:spPr>
          <a:xfrm flipV="1">
            <a:off x="2111457" y="4715432"/>
            <a:ext cx="2263322" cy="42906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stCxn id="11" idx="1"/>
            <a:endCxn id="9" idx="4"/>
          </p:cNvCxnSpPr>
          <p:nvPr/>
        </p:nvCxnSpPr>
        <p:spPr>
          <a:xfrm flipH="1" flipV="1">
            <a:off x="3461616" y="3835400"/>
            <a:ext cx="1097618" cy="64865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stCxn id="9" idx="7"/>
            <a:endCxn id="10" idx="3"/>
          </p:cNvCxnSpPr>
          <p:nvPr/>
        </p:nvCxnSpPr>
        <p:spPr>
          <a:xfrm flipV="1">
            <a:off x="4043224" y="2709624"/>
            <a:ext cx="1041938" cy="70109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Picture 296" descr="igui_runni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01158" y="4842474"/>
            <a:ext cx="1606898" cy="1168422"/>
          </a:xfrm>
          <a:prstGeom prst="rect">
            <a:avLst/>
          </a:prstGeom>
          <a:noFill/>
        </p:spPr>
      </p:pic>
      <p:pic>
        <p:nvPicPr>
          <p:cNvPr id="21" name="Picture 299" descr="gnam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52130" y="3059915"/>
            <a:ext cx="1560732" cy="1162460"/>
          </a:xfrm>
          <a:prstGeom prst="rect">
            <a:avLst/>
          </a:prstGeom>
          <a:noFill/>
        </p:spPr>
      </p:pic>
      <p:cxnSp>
        <p:nvCxnSpPr>
          <p:cNvPr id="23" name="Straight Arrow Connector 22"/>
          <p:cNvCxnSpPr>
            <a:stCxn id="10" idx="5"/>
            <a:endCxn id="21" idx="0"/>
          </p:cNvCxnSpPr>
          <p:nvPr/>
        </p:nvCxnSpPr>
        <p:spPr>
          <a:xfrm>
            <a:off x="5975791" y="2709624"/>
            <a:ext cx="1756705" cy="35029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>
            <a:stCxn id="11" idx="5"/>
            <a:endCxn id="20" idx="1"/>
          </p:cNvCxnSpPr>
          <p:nvPr/>
        </p:nvCxnSpPr>
        <p:spPr>
          <a:xfrm>
            <a:off x="5449863" y="4946808"/>
            <a:ext cx="1351295" cy="47987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Feb. </a:t>
            </a:r>
            <a:r>
              <a:rPr lang="en-US" dirty="0"/>
              <a:t>1</a:t>
            </a:r>
            <a:r>
              <a:rPr lang="en-US" dirty="0" smtClean="0"/>
              <a:t>, 2017</a:t>
            </a:r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16EA7-B28E-42FA-ADD0-175ABD689DA2}" type="slidenum">
              <a:rPr lang="en-US" smtClean="0"/>
              <a:pPr/>
              <a:t>40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E. Pasqualucci, ISOTDAQ </a:t>
            </a:r>
            <a:r>
              <a:rPr lang="en-US" dirty="0" smtClean="0"/>
              <a:t>2017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Histogram browser</a:t>
            </a:r>
            <a:endParaRPr lang="en-US" dirty="0"/>
          </a:p>
        </p:txBody>
      </p:sp>
      <p:pic>
        <p:nvPicPr>
          <p:cNvPr id="6" name="Picture 4" descr="tom_box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71593" y="1474695"/>
            <a:ext cx="6976533" cy="46510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Feb. </a:t>
            </a:r>
            <a:r>
              <a:rPr lang="en-US" dirty="0"/>
              <a:t>1</a:t>
            </a:r>
            <a:r>
              <a:rPr lang="en-US" dirty="0" smtClean="0"/>
              <a:t>, 2017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16EA7-B28E-42FA-ADD0-175ABD689DA2}" type="slidenum">
              <a:rPr lang="en-US" smtClean="0"/>
              <a:pPr/>
              <a:t>41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E. Pasqualucci, ISOTDAQ </a:t>
            </a:r>
            <a:r>
              <a:rPr lang="en-US" dirty="0" smtClean="0"/>
              <a:t>2017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Controlling the system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Each DAQ component must have</a:t>
            </a:r>
          </a:p>
          <a:p>
            <a:pPr lvl="1"/>
            <a:r>
              <a:rPr lang="en-US" dirty="0" smtClean="0"/>
              <a:t>A set of well defined states</a:t>
            </a:r>
          </a:p>
          <a:p>
            <a:pPr lvl="1"/>
            <a:r>
              <a:rPr lang="en-US" dirty="0" smtClean="0"/>
              <a:t>A set of rules to pass from one state to another</a:t>
            </a:r>
          </a:p>
          <a:p>
            <a:pPr lvl="1">
              <a:buClr>
                <a:srgbClr val="C00000"/>
              </a:buClr>
              <a:buFont typeface="Symbol" pitchFamily="18" charset="2"/>
              <a:buChar char="Þ"/>
            </a:pPr>
            <a:r>
              <a:rPr lang="en-US" dirty="0" smtClean="0">
                <a:solidFill>
                  <a:srgbClr val="C00000"/>
                </a:solidFill>
              </a:rPr>
              <a:t>Finite State Machine</a:t>
            </a:r>
            <a:endParaRPr lang="en-US" dirty="0" smtClean="0"/>
          </a:p>
          <a:p>
            <a:r>
              <a:rPr lang="en-US" dirty="0" smtClean="0"/>
              <a:t>A central process controls the system</a:t>
            </a:r>
          </a:p>
          <a:p>
            <a:pPr lvl="1"/>
            <a:r>
              <a:rPr lang="en-US" dirty="0" smtClean="0">
                <a:solidFill>
                  <a:srgbClr val="C00000"/>
                </a:solidFill>
              </a:rPr>
              <a:t>Run control</a:t>
            </a:r>
          </a:p>
          <a:p>
            <a:pPr lvl="2"/>
            <a:r>
              <a:rPr lang="en-US" dirty="0" smtClean="0"/>
              <a:t>Implements the state machine</a:t>
            </a:r>
          </a:p>
          <a:p>
            <a:pPr lvl="2"/>
            <a:r>
              <a:rPr lang="en-US" dirty="0" smtClean="0"/>
              <a:t>Triggers state changes and takes track of components’ states</a:t>
            </a:r>
          </a:p>
          <a:p>
            <a:pPr lvl="3"/>
            <a:r>
              <a:rPr lang="en-US" dirty="0" smtClean="0"/>
              <a:t>Trees of controllers can be used to improve scalability </a:t>
            </a:r>
          </a:p>
          <a:p>
            <a:r>
              <a:rPr lang="en-US" dirty="0" smtClean="0"/>
              <a:t>A GUI interfaces the user to the Run control</a:t>
            </a:r>
          </a:p>
          <a:p>
            <a:pPr lvl="1"/>
            <a:r>
              <a:rPr lang="en-US" dirty="0" smtClean="0"/>
              <a:t>…and various system services…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Feb. </a:t>
            </a:r>
            <a:r>
              <a:rPr lang="en-US" dirty="0"/>
              <a:t>1</a:t>
            </a:r>
            <a:r>
              <a:rPr lang="en-US" dirty="0" smtClean="0"/>
              <a:t>, 2017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16EA7-B28E-42FA-ADD0-175ABD689DA2}" type="slidenum">
              <a:rPr lang="en-US" smtClean="0"/>
              <a:pPr/>
              <a:t>42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E. Pasqualucci, ISOTDAQ </a:t>
            </a:r>
            <a:r>
              <a:rPr lang="en-US" dirty="0" smtClean="0"/>
              <a:t>2017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5597"/>
          </a:xfrm>
        </p:spPr>
        <p:txBody>
          <a:bodyPr/>
          <a:lstStyle/>
          <a:p>
            <a:r>
              <a:rPr lang="en-US" dirty="0" smtClean="0"/>
              <a:t>GUI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237132"/>
            <a:ext cx="3671047" cy="1134176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dirty="0" smtClean="0"/>
              <a:t>From exercise 4…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… and Atlas!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04932" y="2424678"/>
            <a:ext cx="5390830" cy="37173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Feb. </a:t>
            </a:r>
            <a:r>
              <a:rPr lang="en-US" dirty="0"/>
              <a:t>1</a:t>
            </a:r>
            <a:r>
              <a:rPr lang="en-US" dirty="0" smtClean="0"/>
              <a:t>, 2017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16EA7-B28E-42FA-ADD0-175ABD689DA2}" type="slidenum">
              <a:rPr lang="en-US" smtClean="0"/>
              <a:pPr/>
              <a:t>43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E. Pasqualucci, ISOTDAQ </a:t>
            </a:r>
            <a:r>
              <a:rPr lang="en-US" dirty="0" smtClean="0"/>
              <a:t>2017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Finite State Machines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2608729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Models of the behaviors of a system or a complex object, with a limited number of defined conditions or modes</a:t>
            </a:r>
          </a:p>
          <a:p>
            <a:r>
              <a:rPr lang="en-US" dirty="0" smtClean="0"/>
              <a:t>Finite state machines consist of 4 main elements:</a:t>
            </a:r>
          </a:p>
          <a:p>
            <a:pPr lvl="1"/>
            <a:r>
              <a:rPr lang="en-US" dirty="0" smtClean="0"/>
              <a:t>States which define behavior and may produce actions </a:t>
            </a:r>
          </a:p>
          <a:p>
            <a:pPr lvl="1"/>
            <a:r>
              <a:rPr lang="en-US" dirty="0" smtClean="0"/>
              <a:t>State transitions which are movements from one state to another </a:t>
            </a:r>
          </a:p>
          <a:p>
            <a:pPr lvl="1"/>
            <a:r>
              <a:rPr lang="en-US" dirty="0" smtClean="0"/>
              <a:t>Rules or conditions which must be met to allow a state transition </a:t>
            </a:r>
          </a:p>
          <a:p>
            <a:pPr lvl="1"/>
            <a:r>
              <a:rPr lang="en-US" dirty="0" smtClean="0"/>
              <a:t>Input events which are either externally or internally generated, which may possibly trigger rules and lead to state transitions 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2112870" y="3971367"/>
            <a:ext cx="4304799" cy="2362200"/>
            <a:chOff x="4600575" y="2895600"/>
            <a:chExt cx="4304799" cy="2362200"/>
          </a:xfrm>
        </p:grpSpPr>
        <p:sp>
          <p:nvSpPr>
            <p:cNvPr id="5" name="Rectangle 4"/>
            <p:cNvSpPr/>
            <p:nvPr/>
          </p:nvSpPr>
          <p:spPr>
            <a:xfrm>
              <a:off x="5257800" y="3810000"/>
              <a:ext cx="1323474" cy="2286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 smtClean="0">
                  <a:latin typeface="Comic Sans MS" pitchFamily="66" charset="0"/>
                </a:rPr>
                <a:t>BOOTED</a:t>
              </a:r>
              <a:endParaRPr lang="en-US" sz="1600" dirty="0">
                <a:latin typeface="Comic Sans MS" pitchFamily="66" charset="0"/>
              </a:endParaRPr>
            </a:p>
          </p:txBody>
        </p:sp>
        <p:sp>
          <p:nvSpPr>
            <p:cNvPr id="6" name="Rectangle 5"/>
            <p:cNvSpPr/>
            <p:nvPr/>
          </p:nvSpPr>
          <p:spPr>
            <a:xfrm>
              <a:off x="5105400" y="4419600"/>
              <a:ext cx="1676400" cy="22860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 smtClean="0">
                  <a:solidFill>
                    <a:srgbClr val="002060"/>
                  </a:solidFill>
                  <a:latin typeface="Comic Sans MS" pitchFamily="66" charset="0"/>
                </a:rPr>
                <a:t>CONFIGURED</a:t>
              </a:r>
              <a:endParaRPr lang="en-US" sz="1600" dirty="0">
                <a:solidFill>
                  <a:srgbClr val="002060"/>
                </a:solidFill>
                <a:latin typeface="Comic Sans MS" pitchFamily="66" charset="0"/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5105400" y="5029200"/>
              <a:ext cx="1676400" cy="228600"/>
            </a:xfrm>
            <a:prstGeom prst="rect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 smtClean="0">
                  <a:latin typeface="Comic Sans MS" pitchFamily="66" charset="0"/>
                </a:rPr>
                <a:t>RUNNING</a:t>
              </a:r>
              <a:endParaRPr lang="en-US" sz="1600" dirty="0">
                <a:latin typeface="Comic Sans MS" pitchFamily="66" charset="0"/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>
              <a:off x="5257800" y="3200400"/>
              <a:ext cx="1323474" cy="2286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 smtClean="0">
                  <a:solidFill>
                    <a:srgbClr val="002060"/>
                  </a:solidFill>
                  <a:latin typeface="Comic Sans MS" pitchFamily="66" charset="0"/>
                </a:rPr>
                <a:t>NONE</a:t>
              </a:r>
              <a:endParaRPr lang="en-US" sz="1600" dirty="0">
                <a:solidFill>
                  <a:srgbClr val="002060"/>
                </a:solidFill>
                <a:latin typeface="Comic Sans MS" pitchFamily="66" charset="0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7581900" y="3200400"/>
              <a:ext cx="1323474" cy="228600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 smtClean="0">
                  <a:latin typeface="Comic Sans MS" pitchFamily="66" charset="0"/>
                </a:rPr>
                <a:t>ERROR</a:t>
              </a:r>
              <a:endParaRPr lang="en-US" sz="1600" dirty="0">
                <a:latin typeface="Comic Sans MS" pitchFamily="66" charset="0"/>
              </a:endParaRPr>
            </a:p>
          </p:txBody>
        </p:sp>
        <p:cxnSp>
          <p:nvCxnSpPr>
            <p:cNvPr id="10" name="Straight Arrow Connector 9"/>
            <p:cNvCxnSpPr/>
            <p:nvPr/>
          </p:nvCxnSpPr>
          <p:spPr>
            <a:xfrm rot="5400000">
              <a:off x="5601494" y="3619500"/>
              <a:ext cx="381000" cy="1588"/>
            </a:xfrm>
            <a:prstGeom prst="straightConnector1">
              <a:avLst/>
            </a:prstGeom>
            <a:ln w="19050"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/>
            <p:cNvCxnSpPr/>
            <p:nvPr/>
          </p:nvCxnSpPr>
          <p:spPr>
            <a:xfrm rot="5400000">
              <a:off x="5601494" y="4228306"/>
              <a:ext cx="381000" cy="1588"/>
            </a:xfrm>
            <a:prstGeom prst="straightConnector1">
              <a:avLst/>
            </a:prstGeom>
            <a:ln w="19050"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/>
            <p:cNvCxnSpPr/>
            <p:nvPr/>
          </p:nvCxnSpPr>
          <p:spPr>
            <a:xfrm rot="5400000">
              <a:off x="5601494" y="4837112"/>
              <a:ext cx="381000" cy="1588"/>
            </a:xfrm>
            <a:prstGeom prst="straightConnector1">
              <a:avLst/>
            </a:prstGeom>
            <a:ln w="19050"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/>
            <p:cNvCxnSpPr/>
            <p:nvPr/>
          </p:nvCxnSpPr>
          <p:spPr>
            <a:xfrm rot="5400000" flipH="1" flipV="1">
              <a:off x="5828506" y="3619500"/>
              <a:ext cx="381000" cy="1588"/>
            </a:xfrm>
            <a:prstGeom prst="straightConnector1">
              <a:avLst/>
            </a:prstGeom>
            <a:ln w="19050"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/>
            <p:cNvCxnSpPr/>
            <p:nvPr/>
          </p:nvCxnSpPr>
          <p:spPr>
            <a:xfrm rot="5400000" flipH="1" flipV="1">
              <a:off x="5830094" y="4228306"/>
              <a:ext cx="381000" cy="1588"/>
            </a:xfrm>
            <a:prstGeom prst="straightConnector1">
              <a:avLst/>
            </a:prstGeom>
            <a:ln w="19050"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/>
            <p:cNvCxnSpPr/>
            <p:nvPr/>
          </p:nvCxnSpPr>
          <p:spPr>
            <a:xfrm rot="5400000" flipH="1" flipV="1">
              <a:off x="5831682" y="4837112"/>
              <a:ext cx="381000" cy="1588"/>
            </a:xfrm>
            <a:prstGeom prst="straightConnector1">
              <a:avLst/>
            </a:prstGeom>
            <a:ln w="19050"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/>
            <p:cNvCxnSpPr>
              <a:endCxn id="9" idx="2"/>
            </p:cNvCxnSpPr>
            <p:nvPr/>
          </p:nvCxnSpPr>
          <p:spPr>
            <a:xfrm rot="5400000" flipH="1" flipV="1">
              <a:off x="7379369" y="4288757"/>
              <a:ext cx="1724025" cy="4512"/>
            </a:xfrm>
            <a:prstGeom prst="straightConnector1">
              <a:avLst/>
            </a:prstGeom>
            <a:ln w="19050">
              <a:prstDash val="dash"/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>
              <a:stCxn id="7" idx="3"/>
            </p:cNvCxnSpPr>
            <p:nvPr/>
          </p:nvCxnSpPr>
          <p:spPr>
            <a:xfrm>
              <a:off x="6781800" y="5143500"/>
              <a:ext cx="1457325" cy="1588"/>
            </a:xfrm>
            <a:prstGeom prst="line">
              <a:avLst/>
            </a:prstGeom>
            <a:ln w="19050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>
              <a:stCxn id="6" idx="3"/>
            </p:cNvCxnSpPr>
            <p:nvPr/>
          </p:nvCxnSpPr>
          <p:spPr>
            <a:xfrm>
              <a:off x="6781800" y="4533900"/>
              <a:ext cx="1457325" cy="1588"/>
            </a:xfrm>
            <a:prstGeom prst="line">
              <a:avLst/>
            </a:prstGeom>
            <a:ln w="19050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>
              <a:stCxn id="5" idx="3"/>
            </p:cNvCxnSpPr>
            <p:nvPr/>
          </p:nvCxnSpPr>
          <p:spPr>
            <a:xfrm>
              <a:off x="6581274" y="3924300"/>
              <a:ext cx="1667376" cy="1588"/>
            </a:xfrm>
            <a:prstGeom prst="line">
              <a:avLst/>
            </a:prstGeom>
            <a:ln w="19050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/>
            <p:nvPr/>
          </p:nvCxnSpPr>
          <p:spPr>
            <a:xfrm>
              <a:off x="6581274" y="3371850"/>
              <a:ext cx="1000626" cy="1588"/>
            </a:xfrm>
            <a:prstGeom prst="straightConnector1">
              <a:avLst/>
            </a:prstGeom>
            <a:ln w="19050">
              <a:prstDash val="dash"/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/>
            <p:cNvCxnSpPr/>
            <p:nvPr/>
          </p:nvCxnSpPr>
          <p:spPr>
            <a:xfrm>
              <a:off x="6581274" y="3257550"/>
              <a:ext cx="1000626" cy="1588"/>
            </a:xfrm>
            <a:prstGeom prst="straightConnector1">
              <a:avLst/>
            </a:prstGeom>
            <a:ln w="19050"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21"/>
            <p:cNvSpPr txBox="1"/>
            <p:nvPr/>
          </p:nvSpPr>
          <p:spPr>
            <a:xfrm>
              <a:off x="6610350" y="2895600"/>
              <a:ext cx="93525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Recover</a:t>
              </a:r>
              <a:endParaRPr lang="en-US" dirty="0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5048250" y="3429000"/>
              <a:ext cx="63030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Boot</a:t>
              </a:r>
              <a:endParaRPr lang="en-US" dirty="0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4600575" y="4029075"/>
              <a:ext cx="109722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Configure</a:t>
              </a:r>
              <a:endParaRPr lang="en-US" dirty="0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5038725" y="4676775"/>
              <a:ext cx="63228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Start</a:t>
              </a:r>
              <a:endParaRPr lang="en-US" dirty="0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6143625" y="4676775"/>
              <a:ext cx="60882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Stop</a:t>
              </a:r>
              <a:endParaRPr lang="en-US" dirty="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6134100" y="4038600"/>
              <a:ext cx="133895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 smtClean="0"/>
                <a:t>Unconfigure</a:t>
              </a:r>
              <a:endParaRPr lang="en-US" dirty="0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6143625" y="3429000"/>
              <a:ext cx="70198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Reset</a:t>
              </a:r>
              <a:endParaRPr lang="en-US" dirty="0"/>
            </a:p>
          </p:txBody>
        </p:sp>
      </p:grpSp>
      <p:sp>
        <p:nvSpPr>
          <p:cNvPr id="29" name="Date Placeholder 2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Feb. </a:t>
            </a:r>
            <a:r>
              <a:rPr lang="en-US" dirty="0"/>
              <a:t>1</a:t>
            </a:r>
            <a:r>
              <a:rPr lang="en-US" dirty="0" smtClean="0"/>
              <a:t>, 2017</a:t>
            </a:r>
            <a:endParaRPr lang="en-US" dirty="0"/>
          </a:p>
        </p:txBody>
      </p:sp>
      <p:sp>
        <p:nvSpPr>
          <p:cNvPr id="30" name="Slide Number Placeholder 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16EA7-B28E-42FA-ADD0-175ABD689DA2}" type="slidenum">
              <a:rPr lang="en-US" smtClean="0"/>
              <a:pPr/>
              <a:t>44</a:t>
            </a:fld>
            <a:endParaRPr lang="en-US"/>
          </a:p>
        </p:txBody>
      </p:sp>
      <p:sp>
        <p:nvSpPr>
          <p:cNvPr id="31" name="Footer Placeholder 3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E. Pasqualucci, ISOTDAQ </a:t>
            </a:r>
            <a:r>
              <a:rPr lang="en-US" dirty="0" smtClean="0"/>
              <a:t>2017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Propagating transitions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030506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Each component or sub-system is modeled as a FSM</a:t>
            </a:r>
          </a:p>
          <a:p>
            <a:pPr lvl="1"/>
            <a:r>
              <a:rPr lang="en-US" dirty="0" smtClean="0"/>
              <a:t>The state transition of a component is completed only if all its sub-components completed their own transition</a:t>
            </a:r>
          </a:p>
          <a:p>
            <a:pPr lvl="1"/>
            <a:r>
              <a:rPr lang="en-US" dirty="0" smtClean="0"/>
              <a:t>State transitions are triggered by commands sent through a </a:t>
            </a:r>
            <a:r>
              <a:rPr lang="en-US" i="1" dirty="0" smtClean="0"/>
              <a:t>message system</a:t>
            </a:r>
          </a:p>
        </p:txBody>
      </p:sp>
      <p:sp>
        <p:nvSpPr>
          <p:cNvPr id="5" name="Oval 4"/>
          <p:cNvSpPr/>
          <p:nvPr/>
        </p:nvSpPr>
        <p:spPr>
          <a:xfrm>
            <a:off x="3984803" y="3740570"/>
            <a:ext cx="1595718" cy="61856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latin typeface="Comic Sans MS" pitchFamily="66" charset="0"/>
              </a:rPr>
              <a:t>Subsystem Control</a:t>
            </a:r>
            <a:endParaRPr lang="en-US" sz="1400" dirty="0">
              <a:latin typeface="Comic Sans MS" pitchFamily="66" charset="0"/>
            </a:endParaRPr>
          </a:p>
        </p:txBody>
      </p:sp>
      <p:sp>
        <p:nvSpPr>
          <p:cNvPr id="6" name="Oval 5"/>
          <p:cNvSpPr/>
          <p:nvPr/>
        </p:nvSpPr>
        <p:spPr>
          <a:xfrm>
            <a:off x="6611451" y="3731604"/>
            <a:ext cx="1595718" cy="61856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latin typeface="Comic Sans MS" pitchFamily="66" charset="0"/>
              </a:rPr>
              <a:t>Final Process</a:t>
            </a:r>
            <a:endParaRPr lang="en-US" sz="1400" dirty="0">
              <a:latin typeface="Comic Sans MS" pitchFamily="66" charset="0"/>
            </a:endParaRPr>
          </a:p>
        </p:txBody>
      </p:sp>
      <p:cxnSp>
        <p:nvCxnSpPr>
          <p:cNvPr id="8" name="Straight Arrow Connector 7"/>
          <p:cNvCxnSpPr>
            <a:stCxn id="4" idx="7"/>
            <a:endCxn id="5" idx="2"/>
          </p:cNvCxnSpPr>
          <p:nvPr/>
        </p:nvCxnSpPr>
        <p:spPr>
          <a:xfrm rot="5400000" flipH="1" flipV="1">
            <a:off x="3186085" y="3780989"/>
            <a:ext cx="529853" cy="106758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>
            <a:stCxn id="4" idx="6"/>
          </p:cNvCxnSpPr>
          <p:nvPr/>
        </p:nvCxnSpPr>
        <p:spPr>
          <a:xfrm flipV="1">
            <a:off x="3106271" y="4798401"/>
            <a:ext cx="578223" cy="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stCxn id="4" idx="5"/>
          </p:cNvCxnSpPr>
          <p:nvPr/>
        </p:nvCxnSpPr>
        <p:spPr>
          <a:xfrm rot="16200000" flipH="1">
            <a:off x="3141263" y="4793053"/>
            <a:ext cx="305740" cy="75382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stCxn id="5" idx="5"/>
          </p:cNvCxnSpPr>
          <p:nvPr/>
        </p:nvCxnSpPr>
        <p:spPr>
          <a:xfrm rot="16200000" flipH="1">
            <a:off x="5723190" y="3892191"/>
            <a:ext cx="166783" cy="91949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stCxn id="5" idx="6"/>
            <a:endCxn id="6" idx="2"/>
          </p:cNvCxnSpPr>
          <p:nvPr/>
        </p:nvCxnSpPr>
        <p:spPr>
          <a:xfrm flipV="1">
            <a:off x="5580521" y="4040887"/>
            <a:ext cx="1030930" cy="89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>
            <a:stCxn id="5" idx="7"/>
          </p:cNvCxnSpPr>
          <p:nvPr/>
        </p:nvCxnSpPr>
        <p:spPr>
          <a:xfrm rot="5400000" flipH="1" flipV="1">
            <a:off x="5651468" y="3202850"/>
            <a:ext cx="323673" cy="93294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25"/>
          <p:cNvSpPr/>
          <p:nvPr/>
        </p:nvSpPr>
        <p:spPr>
          <a:xfrm>
            <a:off x="281018" y="4444793"/>
            <a:ext cx="805546" cy="200212"/>
          </a:xfrm>
          <a:prstGeom prst="rect">
            <a:avLst/>
          </a:prstGeom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>
                <a:latin typeface="Comic Sans MS" pitchFamily="66" charset="0"/>
              </a:rPr>
              <a:t>BOOTED</a:t>
            </a:r>
            <a:endParaRPr lang="en-US" sz="900" dirty="0">
              <a:latin typeface="Comic Sans MS" pitchFamily="66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188259" y="4978691"/>
            <a:ext cx="1020359" cy="200212"/>
          </a:xfrm>
          <a:prstGeom prst="rect">
            <a:avLst/>
          </a:prstGeom>
          <a:solidFill>
            <a:srgbClr val="FFFF00"/>
          </a:solidFill>
          <a:ln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>
                <a:solidFill>
                  <a:srgbClr val="002060"/>
                </a:solidFill>
                <a:latin typeface="Comic Sans MS" pitchFamily="66" charset="0"/>
              </a:rPr>
              <a:t>CONFIGURED</a:t>
            </a:r>
            <a:endParaRPr lang="en-US" sz="900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188259" y="5512589"/>
            <a:ext cx="1020359" cy="200212"/>
          </a:xfrm>
          <a:prstGeom prst="rect">
            <a:avLst/>
          </a:prstGeom>
          <a:solidFill>
            <a:srgbClr val="00B050"/>
          </a:solidFill>
          <a:ln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>
                <a:latin typeface="Comic Sans MS" pitchFamily="66" charset="0"/>
              </a:rPr>
              <a:t>RUNNING</a:t>
            </a:r>
            <a:endParaRPr lang="en-US" sz="900" dirty="0">
              <a:latin typeface="Comic Sans MS" pitchFamily="66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281018" y="3910895"/>
            <a:ext cx="805546" cy="200212"/>
          </a:xfrm>
          <a:prstGeom prst="rect">
            <a:avLst/>
          </a:prstGeom>
          <a:solidFill>
            <a:schemeClr val="bg1"/>
          </a:solidFill>
          <a:ln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>
                <a:solidFill>
                  <a:srgbClr val="002060"/>
                </a:solidFill>
                <a:latin typeface="Comic Sans MS" pitchFamily="66" charset="0"/>
              </a:rPr>
              <a:t>NONE</a:t>
            </a:r>
            <a:endParaRPr lang="en-US" sz="900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1695607" y="3910895"/>
            <a:ext cx="805546" cy="200212"/>
          </a:xfrm>
          <a:prstGeom prst="rect">
            <a:avLst/>
          </a:prstGeom>
          <a:solidFill>
            <a:srgbClr val="FF0000"/>
          </a:solidFill>
          <a:ln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>
                <a:latin typeface="Comic Sans MS" pitchFamily="66" charset="0"/>
              </a:rPr>
              <a:t>ERROR</a:t>
            </a:r>
            <a:endParaRPr lang="en-US" sz="900" dirty="0">
              <a:latin typeface="Comic Sans MS" pitchFamily="66" charset="0"/>
            </a:endParaRPr>
          </a:p>
        </p:txBody>
      </p:sp>
      <p:cxnSp>
        <p:nvCxnSpPr>
          <p:cNvPr id="31" name="Straight Arrow Connector 30"/>
          <p:cNvCxnSpPr/>
          <p:nvPr/>
        </p:nvCxnSpPr>
        <p:spPr>
          <a:xfrm rot="5400000">
            <a:off x="439318" y="4278161"/>
            <a:ext cx="333686" cy="966"/>
          </a:xfrm>
          <a:prstGeom prst="straightConnector1">
            <a:avLst/>
          </a:prstGeom>
          <a:ln w="1905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 rot="5400000">
            <a:off x="439318" y="4811365"/>
            <a:ext cx="333686" cy="966"/>
          </a:xfrm>
          <a:prstGeom prst="straightConnector1">
            <a:avLst/>
          </a:prstGeom>
          <a:ln w="1905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 rot="5400000">
            <a:off x="439318" y="5344567"/>
            <a:ext cx="333686" cy="966"/>
          </a:xfrm>
          <a:prstGeom prst="straightConnector1">
            <a:avLst/>
          </a:prstGeom>
          <a:ln w="1905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 rot="5400000" flipH="1" flipV="1">
            <a:off x="577492" y="4278161"/>
            <a:ext cx="333686" cy="966"/>
          </a:xfrm>
          <a:prstGeom prst="straightConnector1">
            <a:avLst/>
          </a:prstGeom>
          <a:ln w="1905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rot="5400000" flipH="1" flipV="1">
            <a:off x="578458" y="4811365"/>
            <a:ext cx="333686" cy="966"/>
          </a:xfrm>
          <a:prstGeom prst="straightConnector1">
            <a:avLst/>
          </a:prstGeom>
          <a:ln w="1905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 rot="5400000" flipH="1" flipV="1">
            <a:off x="579424" y="5344567"/>
            <a:ext cx="333686" cy="966"/>
          </a:xfrm>
          <a:prstGeom prst="straightConnector1">
            <a:avLst/>
          </a:prstGeom>
          <a:ln w="1905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>
            <a:endCxn id="30" idx="2"/>
          </p:cNvCxnSpPr>
          <p:nvPr/>
        </p:nvCxnSpPr>
        <p:spPr>
          <a:xfrm rot="5400000" flipH="1" flipV="1">
            <a:off x="1342042" y="4864699"/>
            <a:ext cx="1509930" cy="2746"/>
          </a:xfrm>
          <a:prstGeom prst="straightConnector1">
            <a:avLst/>
          </a:prstGeom>
          <a:ln w="19050">
            <a:prstDash val="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>
            <a:stCxn id="28" idx="3"/>
          </p:cNvCxnSpPr>
          <p:nvPr/>
        </p:nvCxnSpPr>
        <p:spPr>
          <a:xfrm>
            <a:off x="1208617" y="5612695"/>
            <a:ext cx="887016" cy="1391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>
            <a:stCxn id="27" idx="3"/>
          </p:cNvCxnSpPr>
          <p:nvPr/>
        </p:nvCxnSpPr>
        <p:spPr>
          <a:xfrm>
            <a:off x="1208617" y="5078797"/>
            <a:ext cx="887016" cy="1391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>
            <a:stCxn id="26" idx="3"/>
          </p:cNvCxnSpPr>
          <p:nvPr/>
        </p:nvCxnSpPr>
        <p:spPr>
          <a:xfrm>
            <a:off x="1086564" y="4544899"/>
            <a:ext cx="1014866" cy="1391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>
            <a:off x="1086564" y="4061054"/>
            <a:ext cx="609041" cy="1391"/>
          </a:xfrm>
          <a:prstGeom prst="straightConnector1">
            <a:avLst/>
          </a:prstGeom>
          <a:ln w="19050">
            <a:prstDash val="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>
            <a:off x="1086564" y="3960948"/>
            <a:ext cx="609041" cy="1391"/>
          </a:xfrm>
          <a:prstGeom prst="straightConnector1">
            <a:avLst/>
          </a:prstGeom>
          <a:ln w="19050"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Oval 3"/>
          <p:cNvSpPr/>
          <p:nvPr/>
        </p:nvSpPr>
        <p:spPr>
          <a:xfrm>
            <a:off x="1815353" y="4489119"/>
            <a:ext cx="1290918" cy="61856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latin typeface="Comic Sans MS" pitchFamily="66" charset="0"/>
              </a:rPr>
              <a:t>Run Control</a:t>
            </a:r>
            <a:endParaRPr lang="en-US" sz="1600" dirty="0">
              <a:latin typeface="Comic Sans MS" pitchFamily="66" charset="0"/>
            </a:endParaRPr>
          </a:p>
        </p:txBody>
      </p:sp>
      <p:sp>
        <p:nvSpPr>
          <p:cNvPr id="52" name="Rectangle 51"/>
          <p:cNvSpPr/>
          <p:nvPr/>
        </p:nvSpPr>
        <p:spPr>
          <a:xfrm>
            <a:off x="3768289" y="4987157"/>
            <a:ext cx="805546" cy="200212"/>
          </a:xfrm>
          <a:prstGeom prst="rect">
            <a:avLst/>
          </a:prstGeom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>
                <a:latin typeface="Comic Sans MS" pitchFamily="66" charset="0"/>
              </a:rPr>
              <a:t>BOOTED</a:t>
            </a:r>
            <a:endParaRPr lang="en-US" sz="900" dirty="0">
              <a:latin typeface="Comic Sans MS" pitchFamily="66" charset="0"/>
            </a:endParaRPr>
          </a:p>
        </p:txBody>
      </p:sp>
      <p:sp>
        <p:nvSpPr>
          <p:cNvPr id="53" name="Rectangle 52"/>
          <p:cNvSpPr/>
          <p:nvPr/>
        </p:nvSpPr>
        <p:spPr>
          <a:xfrm>
            <a:off x="3675530" y="5521055"/>
            <a:ext cx="1020359" cy="200212"/>
          </a:xfrm>
          <a:prstGeom prst="rect">
            <a:avLst/>
          </a:prstGeom>
          <a:solidFill>
            <a:srgbClr val="FFFF00"/>
          </a:solidFill>
          <a:ln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>
                <a:solidFill>
                  <a:srgbClr val="002060"/>
                </a:solidFill>
                <a:latin typeface="Comic Sans MS" pitchFamily="66" charset="0"/>
              </a:rPr>
              <a:t>CONFIGURED</a:t>
            </a:r>
            <a:endParaRPr lang="en-US" sz="900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54" name="Rectangle 53"/>
          <p:cNvSpPr/>
          <p:nvPr/>
        </p:nvSpPr>
        <p:spPr>
          <a:xfrm>
            <a:off x="3675530" y="6054953"/>
            <a:ext cx="1020359" cy="200212"/>
          </a:xfrm>
          <a:prstGeom prst="rect">
            <a:avLst/>
          </a:prstGeom>
          <a:solidFill>
            <a:srgbClr val="00B050"/>
          </a:solidFill>
          <a:ln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>
                <a:latin typeface="Comic Sans MS" pitchFamily="66" charset="0"/>
              </a:rPr>
              <a:t>RUNNING</a:t>
            </a:r>
            <a:endParaRPr lang="en-US" sz="900" dirty="0">
              <a:latin typeface="Comic Sans MS" pitchFamily="66" charset="0"/>
            </a:endParaRPr>
          </a:p>
        </p:txBody>
      </p:sp>
      <p:sp>
        <p:nvSpPr>
          <p:cNvPr id="55" name="Rectangle 54"/>
          <p:cNvSpPr/>
          <p:nvPr/>
        </p:nvSpPr>
        <p:spPr>
          <a:xfrm>
            <a:off x="3768289" y="4453259"/>
            <a:ext cx="805546" cy="200212"/>
          </a:xfrm>
          <a:prstGeom prst="rect">
            <a:avLst/>
          </a:prstGeom>
          <a:solidFill>
            <a:schemeClr val="bg1"/>
          </a:solidFill>
          <a:ln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>
                <a:solidFill>
                  <a:srgbClr val="002060"/>
                </a:solidFill>
                <a:latin typeface="Comic Sans MS" pitchFamily="66" charset="0"/>
              </a:rPr>
              <a:t>NONE</a:t>
            </a:r>
            <a:endParaRPr lang="en-US" sz="900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5182878" y="4453259"/>
            <a:ext cx="805546" cy="200212"/>
          </a:xfrm>
          <a:prstGeom prst="rect">
            <a:avLst/>
          </a:prstGeom>
          <a:solidFill>
            <a:srgbClr val="FF0000"/>
          </a:solidFill>
          <a:ln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>
                <a:latin typeface="Comic Sans MS" pitchFamily="66" charset="0"/>
              </a:rPr>
              <a:t>ERROR</a:t>
            </a:r>
            <a:endParaRPr lang="en-US" sz="900" dirty="0">
              <a:latin typeface="Comic Sans MS" pitchFamily="66" charset="0"/>
            </a:endParaRPr>
          </a:p>
        </p:txBody>
      </p:sp>
      <p:cxnSp>
        <p:nvCxnSpPr>
          <p:cNvPr id="57" name="Straight Arrow Connector 56"/>
          <p:cNvCxnSpPr/>
          <p:nvPr/>
        </p:nvCxnSpPr>
        <p:spPr>
          <a:xfrm rot="5400000">
            <a:off x="3926589" y="4820525"/>
            <a:ext cx="333686" cy="966"/>
          </a:xfrm>
          <a:prstGeom prst="straightConnector1">
            <a:avLst/>
          </a:prstGeom>
          <a:ln w="1905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/>
          <p:cNvCxnSpPr/>
          <p:nvPr/>
        </p:nvCxnSpPr>
        <p:spPr>
          <a:xfrm rot="5400000">
            <a:off x="3926589" y="5353729"/>
            <a:ext cx="333686" cy="966"/>
          </a:xfrm>
          <a:prstGeom prst="straightConnector1">
            <a:avLst/>
          </a:prstGeom>
          <a:ln w="1905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/>
          <p:cNvCxnSpPr/>
          <p:nvPr/>
        </p:nvCxnSpPr>
        <p:spPr>
          <a:xfrm rot="5400000">
            <a:off x="3926589" y="5886931"/>
            <a:ext cx="333686" cy="966"/>
          </a:xfrm>
          <a:prstGeom prst="straightConnector1">
            <a:avLst/>
          </a:prstGeom>
          <a:ln w="1905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/>
          <p:cNvCxnSpPr/>
          <p:nvPr/>
        </p:nvCxnSpPr>
        <p:spPr>
          <a:xfrm rot="5400000" flipH="1" flipV="1">
            <a:off x="4064763" y="4820525"/>
            <a:ext cx="333686" cy="966"/>
          </a:xfrm>
          <a:prstGeom prst="straightConnector1">
            <a:avLst/>
          </a:prstGeom>
          <a:ln w="1905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/>
          <p:cNvCxnSpPr/>
          <p:nvPr/>
        </p:nvCxnSpPr>
        <p:spPr>
          <a:xfrm rot="5400000" flipH="1" flipV="1">
            <a:off x="4065729" y="5353729"/>
            <a:ext cx="333686" cy="966"/>
          </a:xfrm>
          <a:prstGeom prst="straightConnector1">
            <a:avLst/>
          </a:prstGeom>
          <a:ln w="1905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/>
          <p:cNvCxnSpPr/>
          <p:nvPr/>
        </p:nvCxnSpPr>
        <p:spPr>
          <a:xfrm rot="5400000" flipH="1" flipV="1">
            <a:off x="4066695" y="5886931"/>
            <a:ext cx="333686" cy="966"/>
          </a:xfrm>
          <a:prstGeom prst="straightConnector1">
            <a:avLst/>
          </a:prstGeom>
          <a:ln w="1905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>
            <a:endCxn id="56" idx="2"/>
          </p:cNvCxnSpPr>
          <p:nvPr/>
        </p:nvCxnSpPr>
        <p:spPr>
          <a:xfrm rot="5400000" flipH="1" flipV="1">
            <a:off x="4829313" y="5407063"/>
            <a:ext cx="1509930" cy="2746"/>
          </a:xfrm>
          <a:prstGeom prst="straightConnector1">
            <a:avLst/>
          </a:prstGeom>
          <a:ln w="19050">
            <a:prstDash val="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>
            <a:stCxn id="54" idx="3"/>
          </p:cNvCxnSpPr>
          <p:nvPr/>
        </p:nvCxnSpPr>
        <p:spPr>
          <a:xfrm>
            <a:off x="4695888" y="6155059"/>
            <a:ext cx="887016" cy="1391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>
            <a:stCxn id="53" idx="3"/>
          </p:cNvCxnSpPr>
          <p:nvPr/>
        </p:nvCxnSpPr>
        <p:spPr>
          <a:xfrm>
            <a:off x="4695888" y="5621161"/>
            <a:ext cx="887016" cy="1391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/>
          <p:cNvCxnSpPr>
            <a:stCxn id="52" idx="3"/>
          </p:cNvCxnSpPr>
          <p:nvPr/>
        </p:nvCxnSpPr>
        <p:spPr>
          <a:xfrm>
            <a:off x="4573835" y="5087263"/>
            <a:ext cx="1014866" cy="1391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Arrow Connector 66"/>
          <p:cNvCxnSpPr/>
          <p:nvPr/>
        </p:nvCxnSpPr>
        <p:spPr>
          <a:xfrm>
            <a:off x="4573835" y="4603418"/>
            <a:ext cx="609041" cy="1391"/>
          </a:xfrm>
          <a:prstGeom prst="straightConnector1">
            <a:avLst/>
          </a:prstGeom>
          <a:ln w="19050">
            <a:prstDash val="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Arrow Connector 67"/>
          <p:cNvCxnSpPr/>
          <p:nvPr/>
        </p:nvCxnSpPr>
        <p:spPr>
          <a:xfrm>
            <a:off x="4573835" y="4503312"/>
            <a:ext cx="609041" cy="1391"/>
          </a:xfrm>
          <a:prstGeom prst="straightConnector1">
            <a:avLst/>
          </a:prstGeom>
          <a:ln w="19050"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Rectangle 71"/>
          <p:cNvSpPr/>
          <p:nvPr/>
        </p:nvSpPr>
        <p:spPr>
          <a:xfrm>
            <a:off x="6704218" y="4978193"/>
            <a:ext cx="805546" cy="200212"/>
          </a:xfrm>
          <a:prstGeom prst="rect">
            <a:avLst/>
          </a:prstGeom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>
                <a:latin typeface="Comic Sans MS" pitchFamily="66" charset="0"/>
              </a:rPr>
              <a:t>BOOTED</a:t>
            </a:r>
            <a:endParaRPr lang="en-US" sz="900" dirty="0">
              <a:latin typeface="Comic Sans MS" pitchFamily="66" charset="0"/>
            </a:endParaRPr>
          </a:p>
        </p:txBody>
      </p:sp>
      <p:sp>
        <p:nvSpPr>
          <p:cNvPr id="73" name="Rectangle 72"/>
          <p:cNvSpPr/>
          <p:nvPr/>
        </p:nvSpPr>
        <p:spPr>
          <a:xfrm>
            <a:off x="6611459" y="5512091"/>
            <a:ext cx="1020359" cy="200212"/>
          </a:xfrm>
          <a:prstGeom prst="rect">
            <a:avLst/>
          </a:prstGeom>
          <a:solidFill>
            <a:srgbClr val="FFFF00"/>
          </a:solidFill>
          <a:ln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>
                <a:solidFill>
                  <a:srgbClr val="002060"/>
                </a:solidFill>
                <a:latin typeface="Comic Sans MS" pitchFamily="66" charset="0"/>
              </a:rPr>
              <a:t>CONFIGURED</a:t>
            </a:r>
            <a:endParaRPr lang="en-US" sz="900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74" name="Rectangle 73"/>
          <p:cNvSpPr/>
          <p:nvPr/>
        </p:nvSpPr>
        <p:spPr>
          <a:xfrm>
            <a:off x="6611459" y="6045989"/>
            <a:ext cx="1020359" cy="200212"/>
          </a:xfrm>
          <a:prstGeom prst="rect">
            <a:avLst/>
          </a:prstGeom>
          <a:solidFill>
            <a:srgbClr val="00B050"/>
          </a:solidFill>
          <a:ln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>
                <a:latin typeface="Comic Sans MS" pitchFamily="66" charset="0"/>
              </a:rPr>
              <a:t>RUNNING</a:t>
            </a:r>
            <a:endParaRPr lang="en-US" sz="900" dirty="0">
              <a:latin typeface="Comic Sans MS" pitchFamily="66" charset="0"/>
            </a:endParaRPr>
          </a:p>
        </p:txBody>
      </p:sp>
      <p:sp>
        <p:nvSpPr>
          <p:cNvPr id="75" name="Rectangle 74"/>
          <p:cNvSpPr/>
          <p:nvPr/>
        </p:nvSpPr>
        <p:spPr>
          <a:xfrm>
            <a:off x="6704218" y="4444295"/>
            <a:ext cx="805546" cy="200212"/>
          </a:xfrm>
          <a:prstGeom prst="rect">
            <a:avLst/>
          </a:prstGeom>
          <a:solidFill>
            <a:schemeClr val="bg1"/>
          </a:solidFill>
          <a:ln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>
                <a:solidFill>
                  <a:srgbClr val="002060"/>
                </a:solidFill>
                <a:latin typeface="Comic Sans MS" pitchFamily="66" charset="0"/>
              </a:rPr>
              <a:t>NONE</a:t>
            </a:r>
            <a:endParaRPr lang="en-US" sz="900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76" name="Rectangle 75"/>
          <p:cNvSpPr/>
          <p:nvPr/>
        </p:nvSpPr>
        <p:spPr>
          <a:xfrm>
            <a:off x="8118807" y="4444295"/>
            <a:ext cx="805546" cy="200212"/>
          </a:xfrm>
          <a:prstGeom prst="rect">
            <a:avLst/>
          </a:prstGeom>
          <a:solidFill>
            <a:srgbClr val="FF0000"/>
          </a:solidFill>
          <a:ln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>
                <a:latin typeface="Comic Sans MS" pitchFamily="66" charset="0"/>
              </a:rPr>
              <a:t>ERROR</a:t>
            </a:r>
            <a:endParaRPr lang="en-US" sz="900" dirty="0">
              <a:latin typeface="Comic Sans MS" pitchFamily="66" charset="0"/>
            </a:endParaRPr>
          </a:p>
        </p:txBody>
      </p:sp>
      <p:cxnSp>
        <p:nvCxnSpPr>
          <p:cNvPr id="77" name="Straight Arrow Connector 76"/>
          <p:cNvCxnSpPr/>
          <p:nvPr/>
        </p:nvCxnSpPr>
        <p:spPr>
          <a:xfrm rot="5400000">
            <a:off x="6862518" y="4811561"/>
            <a:ext cx="333686" cy="966"/>
          </a:xfrm>
          <a:prstGeom prst="straightConnector1">
            <a:avLst/>
          </a:prstGeom>
          <a:ln w="1905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Arrow Connector 77"/>
          <p:cNvCxnSpPr/>
          <p:nvPr/>
        </p:nvCxnSpPr>
        <p:spPr>
          <a:xfrm rot="5400000">
            <a:off x="6862518" y="5344765"/>
            <a:ext cx="333686" cy="966"/>
          </a:xfrm>
          <a:prstGeom prst="straightConnector1">
            <a:avLst/>
          </a:prstGeom>
          <a:ln w="1905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Arrow Connector 78"/>
          <p:cNvCxnSpPr/>
          <p:nvPr/>
        </p:nvCxnSpPr>
        <p:spPr>
          <a:xfrm rot="5400000">
            <a:off x="6862518" y="5877967"/>
            <a:ext cx="333686" cy="966"/>
          </a:xfrm>
          <a:prstGeom prst="straightConnector1">
            <a:avLst/>
          </a:prstGeom>
          <a:ln w="1905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Arrow Connector 79"/>
          <p:cNvCxnSpPr/>
          <p:nvPr/>
        </p:nvCxnSpPr>
        <p:spPr>
          <a:xfrm rot="5400000" flipH="1" flipV="1">
            <a:off x="7000692" y="4811561"/>
            <a:ext cx="333686" cy="966"/>
          </a:xfrm>
          <a:prstGeom prst="straightConnector1">
            <a:avLst/>
          </a:prstGeom>
          <a:ln w="1905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Arrow Connector 80"/>
          <p:cNvCxnSpPr/>
          <p:nvPr/>
        </p:nvCxnSpPr>
        <p:spPr>
          <a:xfrm rot="5400000" flipH="1" flipV="1">
            <a:off x="7001658" y="5344765"/>
            <a:ext cx="333686" cy="966"/>
          </a:xfrm>
          <a:prstGeom prst="straightConnector1">
            <a:avLst/>
          </a:prstGeom>
          <a:ln w="1905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Arrow Connector 81"/>
          <p:cNvCxnSpPr/>
          <p:nvPr/>
        </p:nvCxnSpPr>
        <p:spPr>
          <a:xfrm rot="5400000" flipH="1" flipV="1">
            <a:off x="7002624" y="5877967"/>
            <a:ext cx="333686" cy="966"/>
          </a:xfrm>
          <a:prstGeom prst="straightConnector1">
            <a:avLst/>
          </a:prstGeom>
          <a:ln w="1905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Arrow Connector 82"/>
          <p:cNvCxnSpPr>
            <a:endCxn id="76" idx="2"/>
          </p:cNvCxnSpPr>
          <p:nvPr/>
        </p:nvCxnSpPr>
        <p:spPr>
          <a:xfrm rot="5400000" flipH="1" flipV="1">
            <a:off x="7765242" y="5398099"/>
            <a:ext cx="1509930" cy="2746"/>
          </a:xfrm>
          <a:prstGeom prst="straightConnector1">
            <a:avLst/>
          </a:prstGeom>
          <a:ln w="19050">
            <a:prstDash val="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/>
          <p:cNvCxnSpPr>
            <a:stCxn id="74" idx="3"/>
          </p:cNvCxnSpPr>
          <p:nvPr/>
        </p:nvCxnSpPr>
        <p:spPr>
          <a:xfrm>
            <a:off x="7631817" y="6146095"/>
            <a:ext cx="887016" cy="1391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/>
          <p:cNvCxnSpPr>
            <a:stCxn id="73" idx="3"/>
          </p:cNvCxnSpPr>
          <p:nvPr/>
        </p:nvCxnSpPr>
        <p:spPr>
          <a:xfrm>
            <a:off x="7631817" y="5612197"/>
            <a:ext cx="887016" cy="1391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/>
          <p:cNvCxnSpPr>
            <a:stCxn id="72" idx="3"/>
          </p:cNvCxnSpPr>
          <p:nvPr/>
        </p:nvCxnSpPr>
        <p:spPr>
          <a:xfrm>
            <a:off x="7509764" y="5078299"/>
            <a:ext cx="1014866" cy="1391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Arrow Connector 86"/>
          <p:cNvCxnSpPr/>
          <p:nvPr/>
        </p:nvCxnSpPr>
        <p:spPr>
          <a:xfrm>
            <a:off x="7509764" y="4594454"/>
            <a:ext cx="609041" cy="1391"/>
          </a:xfrm>
          <a:prstGeom prst="straightConnector1">
            <a:avLst/>
          </a:prstGeom>
          <a:ln w="19050">
            <a:prstDash val="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Arrow Connector 87"/>
          <p:cNvCxnSpPr/>
          <p:nvPr/>
        </p:nvCxnSpPr>
        <p:spPr>
          <a:xfrm>
            <a:off x="7509764" y="4494348"/>
            <a:ext cx="609041" cy="1391"/>
          </a:xfrm>
          <a:prstGeom prst="straightConnector1">
            <a:avLst/>
          </a:prstGeom>
          <a:ln w="19050"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/>
          <p:cNvCxnSpPr/>
          <p:nvPr/>
        </p:nvCxnSpPr>
        <p:spPr>
          <a:xfrm rot="5400000">
            <a:off x="436738" y="4811746"/>
            <a:ext cx="333686" cy="966"/>
          </a:xfrm>
          <a:prstGeom prst="straightConnector1">
            <a:avLst/>
          </a:prstGeom>
          <a:ln w="38100" cmpd="dbl">
            <a:solidFill>
              <a:srgbClr val="C0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Rectangle 69"/>
          <p:cNvSpPr/>
          <p:nvPr/>
        </p:nvSpPr>
        <p:spPr>
          <a:xfrm>
            <a:off x="278438" y="4442213"/>
            <a:ext cx="805546" cy="200212"/>
          </a:xfrm>
          <a:prstGeom prst="rect">
            <a:avLst/>
          </a:prstGeom>
          <a:solidFill>
            <a:srgbClr val="FF0000"/>
          </a:solidFill>
          <a:effectLst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>
                <a:latin typeface="Comic Sans MS" pitchFamily="66" charset="0"/>
              </a:rPr>
              <a:t>BOOTED</a:t>
            </a:r>
            <a:endParaRPr lang="en-US" sz="900" dirty="0">
              <a:latin typeface="Comic Sans MS" pitchFamily="66" charset="0"/>
            </a:endParaRPr>
          </a:p>
        </p:txBody>
      </p:sp>
      <p:sp>
        <p:nvSpPr>
          <p:cNvPr id="71" name="Rectangle 70"/>
          <p:cNvSpPr/>
          <p:nvPr/>
        </p:nvSpPr>
        <p:spPr>
          <a:xfrm>
            <a:off x="3762998" y="4997572"/>
            <a:ext cx="805546" cy="200212"/>
          </a:xfrm>
          <a:prstGeom prst="rect">
            <a:avLst/>
          </a:prstGeom>
          <a:solidFill>
            <a:srgbClr val="FF0000"/>
          </a:solidFill>
          <a:effectLst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>
                <a:latin typeface="Comic Sans MS" pitchFamily="66" charset="0"/>
              </a:rPr>
              <a:t>BOOTED</a:t>
            </a:r>
            <a:endParaRPr lang="en-US" sz="900" dirty="0">
              <a:latin typeface="Comic Sans MS" pitchFamily="66" charset="0"/>
            </a:endParaRPr>
          </a:p>
        </p:txBody>
      </p:sp>
      <p:sp>
        <p:nvSpPr>
          <p:cNvPr id="89" name="Rectangle 88"/>
          <p:cNvSpPr/>
          <p:nvPr/>
        </p:nvSpPr>
        <p:spPr>
          <a:xfrm>
            <a:off x="6720594" y="4979494"/>
            <a:ext cx="805546" cy="200212"/>
          </a:xfrm>
          <a:prstGeom prst="rect">
            <a:avLst/>
          </a:prstGeom>
          <a:solidFill>
            <a:srgbClr val="FF0000"/>
          </a:solidFill>
          <a:effectLst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>
                <a:latin typeface="Comic Sans MS" pitchFamily="66" charset="0"/>
              </a:rPr>
              <a:t>BOOTED</a:t>
            </a:r>
            <a:endParaRPr lang="en-US" sz="900" dirty="0">
              <a:latin typeface="Comic Sans MS" pitchFamily="66" charset="0"/>
            </a:endParaRPr>
          </a:p>
        </p:txBody>
      </p:sp>
      <p:cxnSp>
        <p:nvCxnSpPr>
          <p:cNvPr id="90" name="Straight Arrow Connector 89"/>
          <p:cNvCxnSpPr/>
          <p:nvPr/>
        </p:nvCxnSpPr>
        <p:spPr>
          <a:xfrm rot="5400000">
            <a:off x="3936793" y="5351604"/>
            <a:ext cx="333686" cy="966"/>
          </a:xfrm>
          <a:prstGeom prst="straightConnector1">
            <a:avLst/>
          </a:prstGeom>
          <a:ln w="38100" cmpd="dbl">
            <a:solidFill>
              <a:srgbClr val="C0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Arrow Connector 90"/>
          <p:cNvCxnSpPr/>
          <p:nvPr/>
        </p:nvCxnSpPr>
        <p:spPr>
          <a:xfrm rot="5400000">
            <a:off x="6878888" y="5349021"/>
            <a:ext cx="333686" cy="966"/>
          </a:xfrm>
          <a:prstGeom prst="straightConnector1">
            <a:avLst/>
          </a:prstGeom>
          <a:ln w="38100" cmpd="dbl">
            <a:solidFill>
              <a:srgbClr val="C0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Rectangle 91"/>
          <p:cNvSpPr/>
          <p:nvPr/>
        </p:nvSpPr>
        <p:spPr>
          <a:xfrm>
            <a:off x="6624377" y="5509511"/>
            <a:ext cx="1020359" cy="200212"/>
          </a:xfrm>
          <a:prstGeom prst="rect">
            <a:avLst/>
          </a:prstGeom>
          <a:solidFill>
            <a:srgbClr val="FFFF00"/>
          </a:solidFill>
          <a:ln>
            <a:prstDash val="solid"/>
          </a:ln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>
                <a:solidFill>
                  <a:srgbClr val="002060"/>
                </a:solidFill>
                <a:latin typeface="Comic Sans MS" pitchFamily="66" charset="0"/>
              </a:rPr>
              <a:t>CONFIGURED</a:t>
            </a:r>
            <a:endParaRPr lang="en-US" sz="900" dirty="0">
              <a:solidFill>
                <a:srgbClr val="002060"/>
              </a:solidFill>
              <a:latin typeface="Comic Sans MS" pitchFamily="66" charset="0"/>
            </a:endParaRPr>
          </a:p>
        </p:txBody>
      </p:sp>
      <p:cxnSp>
        <p:nvCxnSpPr>
          <p:cNvPr id="101" name="Straight Arrow Connector 100"/>
          <p:cNvCxnSpPr>
            <a:stCxn id="6" idx="2"/>
            <a:endCxn id="5" idx="6"/>
          </p:cNvCxnSpPr>
          <p:nvPr/>
        </p:nvCxnSpPr>
        <p:spPr>
          <a:xfrm rot="10800000" flipV="1">
            <a:off x="5580521" y="4040887"/>
            <a:ext cx="1030930" cy="896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02" name="Rectangle 101"/>
          <p:cNvSpPr/>
          <p:nvPr/>
        </p:nvSpPr>
        <p:spPr>
          <a:xfrm>
            <a:off x="3661679" y="5506931"/>
            <a:ext cx="1020359" cy="200212"/>
          </a:xfrm>
          <a:prstGeom prst="rect">
            <a:avLst/>
          </a:prstGeom>
          <a:solidFill>
            <a:srgbClr val="FFFF00"/>
          </a:solidFill>
          <a:ln>
            <a:prstDash val="solid"/>
          </a:ln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>
                <a:solidFill>
                  <a:srgbClr val="002060"/>
                </a:solidFill>
                <a:latin typeface="Comic Sans MS" pitchFamily="66" charset="0"/>
              </a:rPr>
              <a:t>CONFIGURED</a:t>
            </a:r>
            <a:endParaRPr lang="en-US" sz="900" dirty="0">
              <a:solidFill>
                <a:srgbClr val="002060"/>
              </a:solidFill>
              <a:latin typeface="Comic Sans MS" pitchFamily="66" charset="0"/>
            </a:endParaRPr>
          </a:p>
        </p:txBody>
      </p:sp>
      <p:cxnSp>
        <p:nvCxnSpPr>
          <p:cNvPr id="104" name="Straight Arrow Connector 103"/>
          <p:cNvCxnSpPr>
            <a:endCxn id="5" idx="7"/>
          </p:cNvCxnSpPr>
          <p:nvPr/>
        </p:nvCxnSpPr>
        <p:spPr>
          <a:xfrm rot="10800000" flipV="1">
            <a:off x="5346833" y="3499051"/>
            <a:ext cx="914482" cy="33210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06" name="Straight Arrow Connector 105"/>
          <p:cNvCxnSpPr>
            <a:endCxn id="5" idx="5"/>
          </p:cNvCxnSpPr>
          <p:nvPr/>
        </p:nvCxnSpPr>
        <p:spPr>
          <a:xfrm rot="10800000">
            <a:off x="5346833" y="4268549"/>
            <a:ext cx="883486" cy="16040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08" name="Straight Arrow Connector 107"/>
          <p:cNvCxnSpPr>
            <a:stCxn id="5" idx="2"/>
            <a:endCxn id="4" idx="7"/>
          </p:cNvCxnSpPr>
          <p:nvPr/>
        </p:nvCxnSpPr>
        <p:spPr>
          <a:xfrm rot="10800000" flipV="1">
            <a:off x="2917221" y="4049852"/>
            <a:ext cx="1067583" cy="52985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10" name="Straight Arrow Connector 109"/>
          <p:cNvCxnSpPr>
            <a:endCxn id="4" idx="6"/>
          </p:cNvCxnSpPr>
          <p:nvPr/>
        </p:nvCxnSpPr>
        <p:spPr>
          <a:xfrm rot="10800000">
            <a:off x="3106271" y="4798402"/>
            <a:ext cx="520332" cy="250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12" name="Straight Arrow Connector 111"/>
          <p:cNvCxnSpPr>
            <a:endCxn id="4" idx="5"/>
          </p:cNvCxnSpPr>
          <p:nvPr/>
        </p:nvCxnSpPr>
        <p:spPr>
          <a:xfrm rot="10800000">
            <a:off x="2917220" y="5017097"/>
            <a:ext cx="724882" cy="31075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13" name="Rectangle 112"/>
          <p:cNvSpPr/>
          <p:nvPr/>
        </p:nvSpPr>
        <p:spPr>
          <a:xfrm>
            <a:off x="187488" y="4977406"/>
            <a:ext cx="1020359" cy="200212"/>
          </a:xfrm>
          <a:prstGeom prst="rect">
            <a:avLst/>
          </a:prstGeom>
          <a:solidFill>
            <a:srgbClr val="FFFF00"/>
          </a:solidFill>
          <a:ln>
            <a:prstDash val="solid"/>
          </a:ln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>
                <a:solidFill>
                  <a:srgbClr val="002060"/>
                </a:solidFill>
                <a:latin typeface="Comic Sans MS" pitchFamily="66" charset="0"/>
              </a:rPr>
              <a:t>CONFIGURED</a:t>
            </a:r>
            <a:endParaRPr lang="en-US" sz="900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93" name="Date Placeholder 92"/>
          <p:cNvSpPr>
            <a:spLocks noGrp="1"/>
          </p:cNvSpPr>
          <p:nvPr>
            <p:ph type="dt" sz="half" idx="10"/>
          </p:nvPr>
        </p:nvSpPr>
        <p:spPr>
          <a:xfrm>
            <a:off x="457200" y="6382266"/>
            <a:ext cx="2133600" cy="365125"/>
          </a:xfrm>
        </p:spPr>
        <p:txBody>
          <a:bodyPr/>
          <a:lstStyle/>
          <a:p>
            <a:r>
              <a:rPr lang="en-US" dirty="0" smtClean="0"/>
              <a:t>Feb. </a:t>
            </a:r>
            <a:r>
              <a:rPr lang="en-US" dirty="0"/>
              <a:t>1</a:t>
            </a:r>
            <a:r>
              <a:rPr lang="en-US" dirty="0" smtClean="0"/>
              <a:t>, 2017</a:t>
            </a:r>
            <a:endParaRPr lang="en-US" dirty="0"/>
          </a:p>
        </p:txBody>
      </p:sp>
      <p:sp>
        <p:nvSpPr>
          <p:cNvPr id="94" name="Slide Number Placeholder 93"/>
          <p:cNvSpPr>
            <a:spLocks noGrp="1"/>
          </p:cNvSpPr>
          <p:nvPr>
            <p:ph type="sldNum" sz="quarter" idx="12"/>
          </p:nvPr>
        </p:nvSpPr>
        <p:spPr>
          <a:xfrm>
            <a:off x="6553200" y="6382266"/>
            <a:ext cx="2133600" cy="365125"/>
          </a:xfrm>
        </p:spPr>
        <p:txBody>
          <a:bodyPr/>
          <a:lstStyle/>
          <a:p>
            <a:fld id="{CAA16EA7-B28E-42FA-ADD0-175ABD689DA2}" type="slidenum">
              <a:rPr lang="en-US" smtClean="0"/>
              <a:pPr/>
              <a:t>45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382266"/>
            <a:ext cx="2895600" cy="365125"/>
          </a:xfrm>
        </p:spPr>
        <p:txBody>
          <a:bodyPr/>
          <a:lstStyle/>
          <a:p>
            <a:r>
              <a:rPr lang="en-US" dirty="0" smtClean="0"/>
              <a:t>E. Pasqualucci, ISOTDAQ </a:t>
            </a:r>
            <a:r>
              <a:rPr lang="en-US" dirty="0" smtClean="0"/>
              <a:t>2017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2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3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2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000"/>
                            </p:stCondLst>
                            <p:childTnLst>
                              <p:par>
                                <p:cTn id="4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500"/>
                            </p:stCondLst>
                            <p:childTnLst>
                              <p:par>
                                <p:cTn id="50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5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5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6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6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8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1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5" dur="2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2000"/>
                            </p:stCondLst>
                            <p:childTnLst>
                              <p:par>
                                <p:cTn id="7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9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2500"/>
                            </p:stCondLst>
                            <p:childTnLst>
                              <p:par>
                                <p:cTn id="81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8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8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9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1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92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3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9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500"/>
                            </p:stCondLst>
                            <p:childTnLst>
                              <p:par>
                                <p:cTn id="101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3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8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1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500"/>
                            </p:stCondLst>
                            <p:childTnLst>
                              <p:par>
                                <p:cTn id="11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5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1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11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1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2500"/>
                            </p:stCondLst>
                            <p:childTnLst>
                              <p:par>
                                <p:cTn id="127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9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4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7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500"/>
                            </p:stCondLst>
                            <p:childTnLst>
                              <p:par>
                                <p:cTn id="13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1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43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144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5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4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14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0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5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26" grpId="0" animBg="1"/>
      <p:bldP spid="4" grpId="0" animBg="1"/>
      <p:bldP spid="52" grpId="0" animBg="1"/>
      <p:bldP spid="72" grpId="0" animBg="1"/>
      <p:bldP spid="70" grpId="0" animBg="1"/>
      <p:bldP spid="71" grpId="0" animBg="1"/>
      <p:bldP spid="89" grpId="0" animBg="1"/>
      <p:bldP spid="92" grpId="0" animBg="1"/>
      <p:bldP spid="102" grpId="0" animBg="1"/>
      <p:bldP spid="113" grpId="0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FSM implementation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600200"/>
            <a:ext cx="8216153" cy="4525963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State concept maps on object state concept</a:t>
            </a:r>
          </a:p>
          <a:p>
            <a:pPr lvl="1"/>
            <a:r>
              <a:rPr lang="en-US" dirty="0" smtClean="0"/>
              <a:t>OO programming is convenient to implement SM</a:t>
            </a:r>
          </a:p>
          <a:p>
            <a:r>
              <a:rPr lang="en-US" dirty="0" smtClean="0"/>
              <a:t>State transition</a:t>
            </a:r>
          </a:p>
          <a:p>
            <a:pPr lvl="1"/>
            <a:r>
              <a:rPr lang="en-US" dirty="0" smtClean="0"/>
              <a:t>Usually implemented as callbacks</a:t>
            </a:r>
          </a:p>
          <a:p>
            <a:pPr lvl="2"/>
            <a:r>
              <a:rPr lang="en-US" dirty="0" smtClean="0"/>
              <a:t>In response to messages</a:t>
            </a:r>
          </a:p>
          <a:p>
            <a:r>
              <a:rPr lang="en-US" dirty="0" smtClean="0"/>
              <a:t>Remember:</a:t>
            </a:r>
          </a:p>
          <a:p>
            <a:pPr lvl="1"/>
            <a:r>
              <a:rPr lang="en-US" dirty="0" smtClean="0">
                <a:solidFill>
                  <a:srgbClr val="C00000"/>
                </a:solidFill>
              </a:rPr>
              <a:t>Each state MUST be well-defined</a:t>
            </a:r>
          </a:p>
          <a:p>
            <a:pPr lvl="1"/>
            <a:r>
              <a:rPr lang="en-US" dirty="0" smtClean="0"/>
              <a:t>Variables defining the state must have the same values</a:t>
            </a:r>
          </a:p>
          <a:p>
            <a:pPr lvl="2"/>
            <a:r>
              <a:rPr lang="en-US" dirty="0" smtClean="0"/>
              <a:t>Independently of the state transition</a:t>
            </a:r>
          </a:p>
          <a:p>
            <a:r>
              <a:rPr lang="en-US" dirty="0" smtClean="0"/>
              <a:t>You will work with a state machine</a:t>
            </a:r>
          </a:p>
          <a:p>
            <a:pPr lvl="1"/>
            <a:r>
              <a:rPr lang="en-US" dirty="0" smtClean="0"/>
              <a:t>In exercise 12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Feb. </a:t>
            </a:r>
            <a:r>
              <a:rPr lang="en-US" dirty="0"/>
              <a:t>1</a:t>
            </a:r>
            <a:r>
              <a:rPr lang="en-US" dirty="0" smtClean="0"/>
              <a:t>, 2017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16EA7-B28E-42FA-ADD0-175ABD689DA2}" type="slidenum">
              <a:rPr lang="en-US" smtClean="0"/>
              <a:pPr/>
              <a:t>46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E. Pasqualucci, ISOTDAQ </a:t>
            </a:r>
            <a:r>
              <a:rPr lang="en-US" dirty="0" smtClean="0"/>
              <a:t>2017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Message system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Networked IPC</a:t>
            </a:r>
          </a:p>
          <a:p>
            <a:r>
              <a:rPr lang="en-US" dirty="0" smtClean="0"/>
              <a:t>I will not describe it</a:t>
            </a:r>
          </a:p>
          <a:p>
            <a:pPr lvl="1"/>
            <a:r>
              <a:rPr lang="en-US" dirty="0" smtClean="0"/>
              <a:t>You see a message system at work in exercise 12</a:t>
            </a:r>
          </a:p>
          <a:p>
            <a:r>
              <a:rPr lang="en-US" dirty="0" smtClean="0"/>
              <a:t>Many possible implementations</a:t>
            </a:r>
          </a:p>
          <a:p>
            <a:pPr lvl="1"/>
            <a:r>
              <a:rPr lang="en-US" dirty="0" smtClean="0"/>
              <a:t>From simple TCP packets…</a:t>
            </a:r>
          </a:p>
          <a:p>
            <a:pPr lvl="1"/>
            <a:r>
              <a:rPr lang="en-US" dirty="0" smtClean="0"/>
              <a:t>… through (rather exotic) SNMP …</a:t>
            </a:r>
          </a:p>
          <a:p>
            <a:pPr lvl="2"/>
            <a:r>
              <a:rPr lang="en-US" dirty="0" smtClean="0"/>
              <a:t>(that’s the way many printers are configured…)</a:t>
            </a:r>
          </a:p>
          <a:p>
            <a:pPr lvl="2"/>
            <a:r>
              <a:rPr lang="en-US" dirty="0" smtClean="0"/>
              <a:t>Very convenient for “economic” implementation</a:t>
            </a:r>
          </a:p>
          <a:p>
            <a:pPr lvl="3"/>
            <a:r>
              <a:rPr lang="en-US" dirty="0" smtClean="0"/>
              <a:t>Used in the KLOE experiment</a:t>
            </a:r>
          </a:p>
          <a:p>
            <a:pPr lvl="1"/>
            <a:r>
              <a:rPr lang="en-US" dirty="0" smtClean="0"/>
              <a:t>… to Object Request Browsers (ORB)</a:t>
            </a:r>
          </a:p>
          <a:p>
            <a:pPr lvl="2"/>
            <a:r>
              <a:rPr lang="en-US" dirty="0" smtClean="0"/>
              <a:t>Used </a:t>
            </a:r>
            <a:r>
              <a:rPr lang="en-US" dirty="0" err="1" smtClean="0"/>
              <a:t>f.i</a:t>
            </a:r>
            <a:r>
              <a:rPr lang="en-US" dirty="0" smtClean="0"/>
              <a:t>. by ATLAS</a:t>
            </a:r>
          </a:p>
          <a:p>
            <a:pPr lvl="2"/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Feb. </a:t>
            </a:r>
            <a:r>
              <a:rPr lang="en-US" dirty="0"/>
              <a:t>1</a:t>
            </a:r>
            <a:r>
              <a:rPr lang="en-US" dirty="0" smtClean="0"/>
              <a:t>, 2017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16EA7-B28E-42FA-ADD0-175ABD689DA2}" type="slidenum">
              <a:rPr lang="en-US" smtClean="0"/>
              <a:pPr/>
              <a:t>47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E. Pasqualucci, ISOTDAQ </a:t>
            </a:r>
            <a:r>
              <a:rPr lang="en-US" dirty="0" smtClean="0"/>
              <a:t>2017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final remark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There is no absolute truth</a:t>
            </a:r>
          </a:p>
          <a:p>
            <a:pPr lvl="1"/>
            <a:r>
              <a:rPr lang="en-US" dirty="0" smtClean="0"/>
              <a:t>Different systems require different optimizations</a:t>
            </a:r>
          </a:p>
          <a:p>
            <a:pPr lvl="1"/>
            <a:r>
              <a:rPr lang="en-US" dirty="0" smtClean="0"/>
              <a:t>Different requirements imply different design</a:t>
            </a:r>
          </a:p>
          <a:p>
            <a:r>
              <a:rPr lang="en-US" dirty="0" smtClean="0"/>
              <a:t>System parameters must drive the SW design</a:t>
            </a:r>
          </a:p>
          <a:p>
            <a:pPr lvl="1"/>
            <a:r>
              <a:rPr lang="en-US" dirty="0" smtClean="0"/>
              <a:t>As for DAQ HW design (see </a:t>
            </a:r>
            <a:r>
              <a:rPr lang="en-US" dirty="0" err="1" smtClean="0"/>
              <a:t>A.Negri’s</a:t>
            </a:r>
            <a:r>
              <a:rPr lang="en-US" dirty="0" smtClean="0"/>
              <a:t> talk)</a:t>
            </a:r>
          </a:p>
          <a:p>
            <a:pPr lvl="1"/>
            <a:r>
              <a:rPr lang="en-US" dirty="0" smtClean="0"/>
              <a:t>Examples:</a:t>
            </a:r>
          </a:p>
          <a:p>
            <a:pPr lvl="2"/>
            <a:r>
              <a:rPr lang="en-US" dirty="0" smtClean="0"/>
              <a:t>An EB may use dynamic buffering</a:t>
            </a:r>
          </a:p>
          <a:p>
            <a:pPr lvl="3"/>
            <a:r>
              <a:rPr lang="en-US" dirty="0" smtClean="0"/>
              <a:t>Though it is expensive</a:t>
            </a:r>
          </a:p>
          <a:p>
            <a:pPr lvl="3"/>
            <a:r>
              <a:rPr lang="en-US" dirty="0" smtClean="0"/>
              <a:t>If bandwidth is limited by network throughput</a:t>
            </a:r>
          </a:p>
          <a:p>
            <a:pPr lvl="2"/>
            <a:r>
              <a:rPr lang="en-US" dirty="0" smtClean="0"/>
              <a:t>React to signals or poll</a:t>
            </a:r>
          </a:p>
          <a:p>
            <a:pPr lvl="3"/>
            <a:r>
              <a:rPr lang="en-US" dirty="0" smtClean="0"/>
              <a:t>Depends on expected event rate</a:t>
            </a:r>
          </a:p>
          <a:p>
            <a:pPr lvl="2"/>
            <a:r>
              <a:rPr lang="en-US" dirty="0" smtClean="0"/>
              <a:t>Event framing is important</a:t>
            </a:r>
          </a:p>
          <a:p>
            <a:pPr lvl="3"/>
            <a:r>
              <a:rPr lang="en-US" dirty="0" smtClean="0"/>
              <a:t>But must no be exaggerated</a:t>
            </a:r>
          </a:p>
          <a:p>
            <a:pPr lvl="3"/>
            <a:endParaRPr lang="en-US" dirty="0" smtClean="0"/>
          </a:p>
          <a:p>
            <a:pPr lvl="2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Feb. </a:t>
            </a:r>
            <a:r>
              <a:rPr lang="en-US" dirty="0"/>
              <a:t>1</a:t>
            </a:r>
            <a:r>
              <a:rPr lang="en-US" dirty="0" smtClean="0"/>
              <a:t>, 2017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16EA7-B28E-42FA-ADD0-175ABD689DA2}" type="slidenum">
              <a:rPr lang="en-US" smtClean="0"/>
              <a:pPr/>
              <a:t>48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E. Pasqualucci, ISOTDAQ </a:t>
            </a:r>
            <a:r>
              <a:rPr lang="en-US" dirty="0" smtClean="0"/>
              <a:t>2017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Feb. </a:t>
            </a:r>
            <a:r>
              <a:rPr lang="en-US" dirty="0"/>
              <a:t>1</a:t>
            </a:r>
            <a:r>
              <a:rPr lang="en-US" dirty="0" smtClean="0"/>
              <a:t>, 2017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16EA7-B28E-42FA-ADD0-175ABD689DA2}" type="slidenum">
              <a:rPr lang="en-US" smtClean="0"/>
              <a:pPr/>
              <a:t>49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E. Pasqualucci, </a:t>
            </a:r>
            <a:r>
              <a:rPr lang="en-US" smtClean="0"/>
              <a:t>ISOTDAQ </a:t>
            </a:r>
            <a:r>
              <a:rPr lang="en-US" smtClean="0"/>
              <a:t>2017</a:t>
            </a:r>
            <a:endParaRPr lang="en-US" dirty="0"/>
          </a:p>
        </p:txBody>
      </p:sp>
      <p:pic>
        <p:nvPicPr>
          <p:cNvPr id="6" name="Picture 5" descr="Sveglia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0125" y="1224654"/>
            <a:ext cx="4221793" cy="335632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42513"/>
            <a:ext cx="8229600" cy="1193211"/>
          </a:xfrm>
          <a:solidFill>
            <a:schemeClr val="bg1"/>
          </a:solidFill>
        </p:spPr>
        <p:txBody>
          <a:bodyPr/>
          <a:lstStyle/>
          <a:p>
            <a:r>
              <a:rPr lang="en-US" dirty="0" smtClean="0"/>
              <a:t>Thanks for your attention!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-3937000" y="422275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Aim of this lecture is</a:t>
            </a:r>
          </a:p>
          <a:p>
            <a:pPr lvl="1"/>
            <a:r>
              <a:rPr lang="en-US" dirty="0" smtClean="0"/>
              <a:t>Give an overview of a medium-size DAQ</a:t>
            </a:r>
          </a:p>
          <a:p>
            <a:pPr lvl="2"/>
            <a:r>
              <a:rPr lang="en-US" dirty="0" smtClean="0"/>
              <a:t>Starting from the general picture given by A. </a:t>
            </a:r>
            <a:r>
              <a:rPr lang="en-US" dirty="0" err="1" smtClean="0"/>
              <a:t>Negri</a:t>
            </a:r>
            <a:endParaRPr lang="en-US" dirty="0" smtClean="0"/>
          </a:p>
          <a:p>
            <a:pPr lvl="1"/>
            <a:r>
              <a:rPr lang="en-US" dirty="0" smtClean="0"/>
              <a:t>Analyze its components </a:t>
            </a:r>
          </a:p>
          <a:p>
            <a:pPr lvl="2"/>
            <a:r>
              <a:rPr lang="en-US" dirty="0" smtClean="0"/>
              <a:t>Using the concepts introduced by previous lectures</a:t>
            </a:r>
          </a:p>
          <a:p>
            <a:pPr lvl="1"/>
            <a:r>
              <a:rPr lang="en-US" dirty="0" smtClean="0"/>
              <a:t>Introduce the main concepts of DAQ software</a:t>
            </a:r>
          </a:p>
          <a:p>
            <a:pPr lvl="2"/>
            <a:r>
              <a:rPr lang="en-US" dirty="0" smtClean="0"/>
              <a:t>As “bricks” to build larger system</a:t>
            </a:r>
          </a:p>
          <a:p>
            <a:pPr lvl="2"/>
            <a:r>
              <a:rPr lang="en-US" dirty="0" smtClean="0"/>
              <a:t>… with the help of some pseudo-code …</a:t>
            </a:r>
          </a:p>
          <a:p>
            <a:pPr lvl="1"/>
            <a:r>
              <a:rPr lang="en-US" dirty="0" smtClean="0"/>
              <a:t>Give more technical basis</a:t>
            </a:r>
          </a:p>
          <a:p>
            <a:pPr lvl="2"/>
            <a:r>
              <a:rPr lang="en-US" dirty="0" smtClean="0"/>
              <a:t>For the implementation of larger systems</a:t>
            </a:r>
          </a:p>
          <a:p>
            <a:pPr lvl="3"/>
            <a:r>
              <a:rPr lang="en-US" dirty="0" smtClean="0"/>
              <a:t>See </a:t>
            </a:r>
            <a:r>
              <a:rPr lang="en-US" dirty="0" smtClean="0"/>
              <a:t>L</a:t>
            </a:r>
            <a:r>
              <a:rPr lang="en-US" dirty="0" smtClean="0"/>
              <a:t>. </a:t>
            </a:r>
            <a:r>
              <a:rPr lang="en-US" dirty="0" smtClean="0"/>
              <a:t>Galli’s, R. Ferrari’s </a:t>
            </a:r>
            <a:r>
              <a:rPr lang="en-US" dirty="0" smtClean="0"/>
              <a:t>and </a:t>
            </a:r>
            <a:r>
              <a:rPr lang="en-US" dirty="0" smtClean="0"/>
              <a:t>F. </a:t>
            </a:r>
            <a:r>
              <a:rPr lang="en-US" dirty="0" err="1" smtClean="0"/>
              <a:t>Pastore’s</a:t>
            </a:r>
            <a:r>
              <a:rPr lang="en-US" dirty="0" smtClean="0"/>
              <a:t> lectures</a:t>
            </a:r>
            <a:endParaRPr lang="en-US" dirty="0" smtClean="0"/>
          </a:p>
          <a:p>
            <a:pPr lvl="2"/>
            <a:endParaRPr lang="en-US" dirty="0" smtClean="0"/>
          </a:p>
          <a:p>
            <a:pPr lvl="2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Feb. </a:t>
            </a:r>
            <a:r>
              <a:rPr lang="en-US" dirty="0"/>
              <a:t>1</a:t>
            </a:r>
            <a:r>
              <a:rPr lang="en-US" dirty="0" smtClean="0"/>
              <a:t>, 2017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16EA7-B28E-42FA-ADD0-175ABD689DA2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E. Pasqualucci, ISOTDAQ </a:t>
            </a:r>
            <a:r>
              <a:rPr lang="en-US" dirty="0" smtClean="0"/>
              <a:t>2017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multi-crate system</a:t>
            </a:r>
            <a:endParaRPr lang="en-US" dirty="0"/>
          </a:p>
        </p:txBody>
      </p:sp>
      <p:grpSp>
        <p:nvGrpSpPr>
          <p:cNvPr id="25" name="Group 24"/>
          <p:cNvGrpSpPr/>
          <p:nvPr/>
        </p:nvGrpSpPr>
        <p:grpSpPr>
          <a:xfrm>
            <a:off x="914403" y="1461240"/>
            <a:ext cx="2259105" cy="1577796"/>
            <a:chOff x="4155141" y="2380125"/>
            <a:chExt cx="2460812" cy="1698820"/>
          </a:xfrm>
        </p:grpSpPr>
        <p:sp>
          <p:nvSpPr>
            <p:cNvPr id="5" name="Rectangle 4"/>
            <p:cNvSpPr/>
            <p:nvPr/>
          </p:nvSpPr>
          <p:spPr>
            <a:xfrm>
              <a:off x="4155142" y="2845013"/>
              <a:ext cx="2460811" cy="123119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2"/>
              </a:solidFill>
            </a:ln>
            <a:effectLst>
              <a:outerShdw blurRad="76200" dir="18900000" sy="23000" kx="-1200000" algn="b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 dirty="0">
                <a:latin typeface="Comic Sans MS" pitchFamily="66" charset="0"/>
              </a:endParaRPr>
            </a:p>
          </p:txBody>
        </p:sp>
        <p:sp>
          <p:nvSpPr>
            <p:cNvPr id="6" name="Rectangle 5"/>
            <p:cNvSpPr/>
            <p:nvPr/>
          </p:nvSpPr>
          <p:spPr>
            <a:xfrm>
              <a:off x="4155141" y="2853221"/>
              <a:ext cx="228155" cy="121477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 smtClean="0">
                  <a:latin typeface="Comic Sans MS" pitchFamily="66" charset="0"/>
                </a:rPr>
                <a:t>C</a:t>
              </a:r>
            </a:p>
            <a:p>
              <a:pPr algn="ctr"/>
              <a:r>
                <a:rPr lang="en-US" sz="1000" dirty="0" smtClean="0">
                  <a:latin typeface="Comic Sans MS" pitchFamily="66" charset="0"/>
                </a:rPr>
                <a:t>P</a:t>
              </a:r>
            </a:p>
            <a:p>
              <a:pPr algn="ctr"/>
              <a:r>
                <a:rPr lang="en-US" sz="1000" dirty="0" smtClean="0">
                  <a:latin typeface="Comic Sans MS" pitchFamily="66" charset="0"/>
                </a:rPr>
                <a:t>U</a:t>
              </a:r>
            </a:p>
          </p:txBody>
        </p:sp>
        <p:sp>
          <p:nvSpPr>
            <p:cNvPr id="7" name="Rectangle 6"/>
            <p:cNvSpPr/>
            <p:nvPr/>
          </p:nvSpPr>
          <p:spPr>
            <a:xfrm>
              <a:off x="5852714" y="2855957"/>
              <a:ext cx="187413" cy="1214778"/>
            </a:xfrm>
            <a:prstGeom prst="rect">
              <a:avLst/>
            </a:prstGeom>
            <a:solidFill>
              <a:srgbClr val="FFFF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 smtClean="0">
                  <a:solidFill>
                    <a:schemeClr val="tx1"/>
                  </a:solidFill>
                  <a:latin typeface="Comic Sans MS" pitchFamily="66" charset="0"/>
                </a:rPr>
                <a:t>A</a:t>
              </a:r>
            </a:p>
            <a:p>
              <a:pPr algn="ctr"/>
              <a:r>
                <a:rPr lang="en-US" sz="1000" dirty="0" smtClean="0">
                  <a:solidFill>
                    <a:schemeClr val="tx1"/>
                  </a:solidFill>
                  <a:latin typeface="Comic Sans MS" pitchFamily="66" charset="0"/>
                </a:rPr>
                <a:t>D</a:t>
              </a:r>
            </a:p>
            <a:p>
              <a:pPr algn="ctr"/>
              <a:r>
                <a:rPr lang="en-US" sz="1000" dirty="0" smtClean="0">
                  <a:solidFill>
                    <a:schemeClr val="tx1"/>
                  </a:solidFill>
                  <a:latin typeface="Comic Sans MS" pitchFamily="66" charset="0"/>
                </a:rPr>
                <a:t>C</a:t>
              </a:r>
              <a:endParaRPr lang="en-US" sz="1000" dirty="0">
                <a:solidFill>
                  <a:schemeClr val="tx1"/>
                </a:solidFill>
                <a:latin typeface="Comic Sans MS" pitchFamily="66" charset="0"/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>
              <a:off x="6042842" y="2858694"/>
              <a:ext cx="187413" cy="1214778"/>
            </a:xfrm>
            <a:prstGeom prst="rect">
              <a:avLst/>
            </a:prstGeom>
            <a:solidFill>
              <a:srgbClr val="FFFF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 smtClean="0">
                  <a:solidFill>
                    <a:schemeClr val="tx1"/>
                  </a:solidFill>
                  <a:latin typeface="Comic Sans MS" pitchFamily="66" charset="0"/>
                </a:rPr>
                <a:t>A</a:t>
              </a:r>
            </a:p>
            <a:p>
              <a:pPr algn="ctr"/>
              <a:r>
                <a:rPr lang="en-US" sz="1000" dirty="0" smtClean="0">
                  <a:solidFill>
                    <a:schemeClr val="tx1"/>
                  </a:solidFill>
                  <a:latin typeface="Comic Sans MS" pitchFamily="66" charset="0"/>
                </a:rPr>
                <a:t>D</a:t>
              </a:r>
            </a:p>
            <a:p>
              <a:pPr algn="ctr"/>
              <a:r>
                <a:rPr lang="en-US" sz="1000" dirty="0" smtClean="0">
                  <a:solidFill>
                    <a:schemeClr val="tx1"/>
                  </a:solidFill>
                  <a:latin typeface="Comic Sans MS" pitchFamily="66" charset="0"/>
                </a:rPr>
                <a:t>C</a:t>
              </a:r>
              <a:endParaRPr lang="en-US" sz="1000" dirty="0">
                <a:solidFill>
                  <a:schemeClr val="tx1"/>
                </a:solidFill>
                <a:latin typeface="Comic Sans MS" pitchFamily="66" charset="0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6232971" y="2861430"/>
              <a:ext cx="187413" cy="1214778"/>
            </a:xfrm>
            <a:prstGeom prst="rect">
              <a:avLst/>
            </a:prstGeom>
            <a:solidFill>
              <a:srgbClr val="FFFF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 smtClean="0">
                  <a:solidFill>
                    <a:schemeClr val="tx1"/>
                  </a:solidFill>
                  <a:latin typeface="Comic Sans MS" pitchFamily="66" charset="0"/>
                </a:rPr>
                <a:t>T</a:t>
              </a:r>
            </a:p>
            <a:p>
              <a:pPr algn="ctr"/>
              <a:r>
                <a:rPr lang="en-US" sz="1000" dirty="0" smtClean="0">
                  <a:solidFill>
                    <a:schemeClr val="tx1"/>
                  </a:solidFill>
                  <a:latin typeface="Comic Sans MS" pitchFamily="66" charset="0"/>
                </a:rPr>
                <a:t>D</a:t>
              </a:r>
            </a:p>
            <a:p>
              <a:pPr algn="ctr"/>
              <a:r>
                <a:rPr lang="en-US" sz="1000" dirty="0" smtClean="0">
                  <a:solidFill>
                    <a:schemeClr val="tx1"/>
                  </a:solidFill>
                  <a:latin typeface="Comic Sans MS" pitchFamily="66" charset="0"/>
                </a:rPr>
                <a:t>C</a:t>
              </a:r>
              <a:endParaRPr lang="en-US" sz="1000" dirty="0">
                <a:solidFill>
                  <a:schemeClr val="tx1"/>
                </a:solidFill>
                <a:latin typeface="Comic Sans MS" pitchFamily="66" charset="0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6423099" y="2864167"/>
              <a:ext cx="187413" cy="1214778"/>
            </a:xfrm>
            <a:prstGeom prst="rect">
              <a:avLst/>
            </a:prstGeom>
            <a:solidFill>
              <a:srgbClr val="FFFF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 smtClean="0">
                  <a:solidFill>
                    <a:schemeClr val="tx1"/>
                  </a:solidFill>
                  <a:latin typeface="Comic Sans MS" pitchFamily="66" charset="0"/>
                </a:rPr>
                <a:t>T</a:t>
              </a:r>
            </a:p>
            <a:p>
              <a:pPr algn="ctr"/>
              <a:r>
                <a:rPr lang="en-US" sz="1000" dirty="0" smtClean="0">
                  <a:solidFill>
                    <a:schemeClr val="tx1"/>
                  </a:solidFill>
                  <a:latin typeface="Comic Sans MS" pitchFamily="66" charset="0"/>
                </a:rPr>
                <a:t>D</a:t>
              </a:r>
            </a:p>
            <a:p>
              <a:pPr algn="ctr"/>
              <a:r>
                <a:rPr lang="en-US" sz="1000" dirty="0" smtClean="0">
                  <a:solidFill>
                    <a:schemeClr val="tx1"/>
                  </a:solidFill>
                  <a:latin typeface="Comic Sans MS" pitchFamily="66" charset="0"/>
                </a:rPr>
                <a:t>C</a:t>
              </a:r>
              <a:endParaRPr lang="en-US" sz="1000" dirty="0">
                <a:solidFill>
                  <a:schemeClr val="tx1"/>
                </a:solidFill>
                <a:latin typeface="Comic Sans MS" pitchFamily="66" charset="0"/>
              </a:endParaRPr>
            </a:p>
          </p:txBody>
        </p:sp>
        <p:cxnSp>
          <p:nvCxnSpPr>
            <p:cNvPr id="11" name="Straight Arrow Connector 10"/>
            <p:cNvCxnSpPr/>
            <p:nvPr/>
          </p:nvCxnSpPr>
          <p:spPr>
            <a:xfrm>
              <a:off x="4383296" y="3206165"/>
              <a:ext cx="1469418" cy="273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/>
            <p:cNvCxnSpPr/>
            <p:nvPr/>
          </p:nvCxnSpPr>
          <p:spPr>
            <a:xfrm>
              <a:off x="4386012" y="3717793"/>
              <a:ext cx="1469418" cy="2736"/>
            </a:xfrm>
            <a:prstGeom prst="straightConnector1">
              <a:avLst/>
            </a:prstGeom>
            <a:ln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Rectangle 12"/>
            <p:cNvSpPr/>
            <p:nvPr/>
          </p:nvSpPr>
          <p:spPr>
            <a:xfrm>
              <a:off x="5428198" y="2864165"/>
              <a:ext cx="187413" cy="1214778"/>
            </a:xfrm>
            <a:prstGeom prst="rect">
              <a:avLst/>
            </a:prstGeom>
            <a:solidFill>
              <a:srgbClr val="00B05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 smtClean="0">
                  <a:latin typeface="Comic Sans MS" pitchFamily="66" charset="0"/>
                </a:rPr>
                <a:t>Trigger</a:t>
              </a:r>
              <a:endParaRPr lang="en-US" sz="1000" dirty="0">
                <a:latin typeface="Comic Sans MS" pitchFamily="66" charset="0"/>
              </a:endParaRPr>
            </a:p>
          </p:txBody>
        </p:sp>
        <p:cxnSp>
          <p:nvCxnSpPr>
            <p:cNvPr id="14" name="Straight Arrow Connector 13"/>
            <p:cNvCxnSpPr>
              <a:stCxn id="13" idx="1"/>
              <a:endCxn id="6" idx="3"/>
            </p:cNvCxnSpPr>
            <p:nvPr/>
          </p:nvCxnSpPr>
          <p:spPr>
            <a:xfrm rot="10800000">
              <a:off x="4383296" y="3460610"/>
              <a:ext cx="1044902" cy="1094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/>
            <p:cNvSpPr txBox="1"/>
            <p:nvPr/>
          </p:nvSpPr>
          <p:spPr>
            <a:xfrm>
              <a:off x="4332759" y="2971101"/>
              <a:ext cx="98937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Comic Sans MS" pitchFamily="66" charset="0"/>
                </a:rPr>
                <a:t>Configuration</a:t>
              </a:r>
              <a:endParaRPr lang="en-US" sz="1000" dirty="0">
                <a:latin typeface="Comic Sans MS" pitchFamily="66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4332759" y="3233756"/>
              <a:ext cx="63350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Comic Sans MS" pitchFamily="66" charset="0"/>
                </a:rPr>
                <a:t>Trigger</a:t>
              </a:r>
              <a:endParaRPr lang="en-US" sz="1000" dirty="0">
                <a:latin typeface="Comic Sans MS" pitchFamily="66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4332758" y="3496411"/>
              <a:ext cx="671979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Comic Sans MS" pitchFamily="66" charset="0"/>
                </a:rPr>
                <a:t>Readout</a:t>
              </a:r>
              <a:endParaRPr lang="en-US" sz="1000" dirty="0">
                <a:latin typeface="Comic Sans MS" pitchFamily="66" charset="0"/>
              </a:endParaRPr>
            </a:p>
          </p:txBody>
        </p:sp>
        <p:cxnSp>
          <p:nvCxnSpPr>
            <p:cNvPr id="18" name="Straight Arrow Connector 17"/>
            <p:cNvCxnSpPr/>
            <p:nvPr/>
          </p:nvCxnSpPr>
          <p:spPr>
            <a:xfrm rot="5400000">
              <a:off x="5387896" y="2726001"/>
              <a:ext cx="254447" cy="962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/>
            <p:cNvCxnSpPr/>
            <p:nvPr/>
          </p:nvCxnSpPr>
          <p:spPr>
            <a:xfrm rot="5400000">
              <a:off x="5806980" y="2728737"/>
              <a:ext cx="254447" cy="962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/>
            <p:nvPr/>
          </p:nvCxnSpPr>
          <p:spPr>
            <a:xfrm rot="5400000">
              <a:off x="6005257" y="2723266"/>
              <a:ext cx="254447" cy="962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/>
            <p:cNvCxnSpPr/>
            <p:nvPr/>
          </p:nvCxnSpPr>
          <p:spPr>
            <a:xfrm rot="5400000">
              <a:off x="6203533" y="2726002"/>
              <a:ext cx="254447" cy="962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/>
            <p:cNvCxnSpPr/>
            <p:nvPr/>
          </p:nvCxnSpPr>
          <p:spPr>
            <a:xfrm rot="5400000">
              <a:off x="6393662" y="2728738"/>
              <a:ext cx="254447" cy="962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22"/>
            <p:cNvSpPr txBox="1"/>
            <p:nvPr/>
          </p:nvSpPr>
          <p:spPr>
            <a:xfrm>
              <a:off x="5165942" y="2380129"/>
              <a:ext cx="63350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Comic Sans MS" pitchFamily="66" charset="0"/>
                </a:rPr>
                <a:t>Trigger</a:t>
              </a:r>
              <a:endParaRPr lang="en-US" sz="1000" dirty="0">
                <a:latin typeface="Comic Sans MS" pitchFamily="66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5755339" y="2380125"/>
              <a:ext cx="83067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Comic Sans MS" pitchFamily="66" charset="0"/>
                </a:rPr>
                <a:t>Detector 1</a:t>
              </a:r>
              <a:endParaRPr lang="en-US" sz="1000" dirty="0">
                <a:latin typeface="Comic Sans MS" pitchFamily="66" charset="0"/>
              </a:endParaRPr>
            </a:p>
          </p:txBody>
        </p:sp>
      </p:grpSp>
      <p:pic>
        <p:nvPicPr>
          <p:cNvPr id="26" name="Picture 233" descr="switch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56647" y="3859308"/>
            <a:ext cx="2380781" cy="3120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7" name="Group 26"/>
          <p:cNvGrpSpPr/>
          <p:nvPr/>
        </p:nvGrpSpPr>
        <p:grpSpPr>
          <a:xfrm>
            <a:off x="4589917" y="1465723"/>
            <a:ext cx="2344596" cy="1577796"/>
            <a:chOff x="4155141" y="2380125"/>
            <a:chExt cx="2553936" cy="1698820"/>
          </a:xfrm>
        </p:grpSpPr>
        <p:sp>
          <p:nvSpPr>
            <p:cNvPr id="28" name="Rectangle 27"/>
            <p:cNvSpPr/>
            <p:nvPr/>
          </p:nvSpPr>
          <p:spPr>
            <a:xfrm>
              <a:off x="4155142" y="2845013"/>
              <a:ext cx="2460811" cy="123119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2"/>
              </a:solidFill>
            </a:ln>
            <a:effectLst>
              <a:outerShdw blurRad="76200" dir="18900000" sy="23000" kx="-1200000" algn="b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 dirty="0">
                <a:latin typeface="Comic Sans MS" pitchFamily="66" charset="0"/>
              </a:endParaRP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4155141" y="2853221"/>
              <a:ext cx="228155" cy="121477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 smtClean="0">
                  <a:latin typeface="Comic Sans MS" pitchFamily="66" charset="0"/>
                </a:rPr>
                <a:t>C</a:t>
              </a:r>
            </a:p>
            <a:p>
              <a:pPr algn="ctr"/>
              <a:r>
                <a:rPr lang="en-US" sz="1000" dirty="0" smtClean="0">
                  <a:latin typeface="Comic Sans MS" pitchFamily="66" charset="0"/>
                </a:rPr>
                <a:t>P</a:t>
              </a:r>
            </a:p>
            <a:p>
              <a:pPr algn="ctr"/>
              <a:r>
                <a:rPr lang="en-US" sz="1000" dirty="0" smtClean="0">
                  <a:latin typeface="Comic Sans MS" pitchFamily="66" charset="0"/>
                </a:rPr>
                <a:t>U</a:t>
              </a: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5852714" y="2855957"/>
              <a:ext cx="187413" cy="1214778"/>
            </a:xfrm>
            <a:prstGeom prst="rect">
              <a:avLst/>
            </a:prstGeom>
            <a:solidFill>
              <a:srgbClr val="FFFF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 smtClean="0">
                  <a:solidFill>
                    <a:schemeClr val="tx1"/>
                  </a:solidFill>
                  <a:latin typeface="Comic Sans MS" pitchFamily="66" charset="0"/>
                </a:rPr>
                <a:t>A</a:t>
              </a:r>
            </a:p>
            <a:p>
              <a:pPr algn="ctr"/>
              <a:r>
                <a:rPr lang="en-US" sz="1000" dirty="0" smtClean="0">
                  <a:solidFill>
                    <a:schemeClr val="tx1"/>
                  </a:solidFill>
                  <a:latin typeface="Comic Sans MS" pitchFamily="66" charset="0"/>
                </a:rPr>
                <a:t>D</a:t>
              </a:r>
            </a:p>
            <a:p>
              <a:pPr algn="ctr"/>
              <a:r>
                <a:rPr lang="en-US" sz="1000" dirty="0" smtClean="0">
                  <a:solidFill>
                    <a:schemeClr val="tx1"/>
                  </a:solidFill>
                  <a:latin typeface="Comic Sans MS" pitchFamily="66" charset="0"/>
                </a:rPr>
                <a:t>C</a:t>
              </a:r>
              <a:endParaRPr lang="en-US" sz="1000" dirty="0">
                <a:solidFill>
                  <a:schemeClr val="tx1"/>
                </a:solidFill>
                <a:latin typeface="Comic Sans MS" pitchFamily="66" charset="0"/>
              </a:endParaRPr>
            </a:p>
          </p:txBody>
        </p:sp>
        <p:sp>
          <p:nvSpPr>
            <p:cNvPr id="31" name="Rectangle 30"/>
            <p:cNvSpPr/>
            <p:nvPr/>
          </p:nvSpPr>
          <p:spPr>
            <a:xfrm>
              <a:off x="6042842" y="2858694"/>
              <a:ext cx="187413" cy="1214778"/>
            </a:xfrm>
            <a:prstGeom prst="rect">
              <a:avLst/>
            </a:prstGeom>
            <a:solidFill>
              <a:srgbClr val="FFFF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 smtClean="0">
                  <a:solidFill>
                    <a:schemeClr val="tx1"/>
                  </a:solidFill>
                  <a:latin typeface="Comic Sans MS" pitchFamily="66" charset="0"/>
                </a:rPr>
                <a:t>A</a:t>
              </a:r>
            </a:p>
            <a:p>
              <a:pPr algn="ctr"/>
              <a:r>
                <a:rPr lang="en-US" sz="1000" dirty="0" smtClean="0">
                  <a:solidFill>
                    <a:schemeClr val="tx1"/>
                  </a:solidFill>
                  <a:latin typeface="Comic Sans MS" pitchFamily="66" charset="0"/>
                </a:rPr>
                <a:t>D</a:t>
              </a:r>
            </a:p>
            <a:p>
              <a:pPr algn="ctr"/>
              <a:r>
                <a:rPr lang="en-US" sz="1000" dirty="0" smtClean="0">
                  <a:solidFill>
                    <a:schemeClr val="tx1"/>
                  </a:solidFill>
                  <a:latin typeface="Comic Sans MS" pitchFamily="66" charset="0"/>
                </a:rPr>
                <a:t>C</a:t>
              </a:r>
              <a:endParaRPr lang="en-US" sz="1000" dirty="0">
                <a:solidFill>
                  <a:schemeClr val="tx1"/>
                </a:solidFill>
                <a:latin typeface="Comic Sans MS" pitchFamily="66" charset="0"/>
              </a:endParaRPr>
            </a:p>
          </p:txBody>
        </p:sp>
        <p:sp>
          <p:nvSpPr>
            <p:cNvPr id="32" name="Rectangle 31"/>
            <p:cNvSpPr/>
            <p:nvPr/>
          </p:nvSpPr>
          <p:spPr>
            <a:xfrm>
              <a:off x="6232971" y="2861430"/>
              <a:ext cx="187413" cy="1214778"/>
            </a:xfrm>
            <a:prstGeom prst="rect">
              <a:avLst/>
            </a:prstGeom>
            <a:solidFill>
              <a:srgbClr val="FFFF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 smtClean="0">
                  <a:solidFill>
                    <a:schemeClr val="tx1"/>
                  </a:solidFill>
                  <a:latin typeface="Comic Sans MS" pitchFamily="66" charset="0"/>
                </a:rPr>
                <a:t>T</a:t>
              </a:r>
            </a:p>
            <a:p>
              <a:pPr algn="ctr"/>
              <a:r>
                <a:rPr lang="en-US" sz="1000" dirty="0" smtClean="0">
                  <a:solidFill>
                    <a:schemeClr val="tx1"/>
                  </a:solidFill>
                  <a:latin typeface="Comic Sans MS" pitchFamily="66" charset="0"/>
                </a:rPr>
                <a:t>D</a:t>
              </a:r>
            </a:p>
            <a:p>
              <a:pPr algn="ctr"/>
              <a:r>
                <a:rPr lang="en-US" sz="1000" dirty="0" smtClean="0">
                  <a:solidFill>
                    <a:schemeClr val="tx1"/>
                  </a:solidFill>
                  <a:latin typeface="Comic Sans MS" pitchFamily="66" charset="0"/>
                </a:rPr>
                <a:t>C</a:t>
              </a:r>
              <a:endParaRPr lang="en-US" sz="1000" dirty="0">
                <a:solidFill>
                  <a:schemeClr val="tx1"/>
                </a:solidFill>
                <a:latin typeface="Comic Sans MS" pitchFamily="66" charset="0"/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6423099" y="2864167"/>
              <a:ext cx="187413" cy="1214778"/>
            </a:xfrm>
            <a:prstGeom prst="rect">
              <a:avLst/>
            </a:prstGeom>
            <a:solidFill>
              <a:srgbClr val="FFFF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 smtClean="0">
                  <a:solidFill>
                    <a:schemeClr val="tx1"/>
                  </a:solidFill>
                  <a:latin typeface="Comic Sans MS" pitchFamily="66" charset="0"/>
                </a:rPr>
                <a:t>T</a:t>
              </a:r>
            </a:p>
            <a:p>
              <a:pPr algn="ctr"/>
              <a:r>
                <a:rPr lang="en-US" sz="1000" dirty="0" smtClean="0">
                  <a:solidFill>
                    <a:schemeClr val="tx1"/>
                  </a:solidFill>
                  <a:latin typeface="Comic Sans MS" pitchFamily="66" charset="0"/>
                </a:rPr>
                <a:t>D</a:t>
              </a:r>
            </a:p>
            <a:p>
              <a:pPr algn="ctr"/>
              <a:r>
                <a:rPr lang="en-US" sz="1000" dirty="0" smtClean="0">
                  <a:solidFill>
                    <a:schemeClr val="tx1"/>
                  </a:solidFill>
                  <a:latin typeface="Comic Sans MS" pitchFamily="66" charset="0"/>
                </a:rPr>
                <a:t>C</a:t>
              </a:r>
              <a:endParaRPr lang="en-US" sz="1000" dirty="0">
                <a:solidFill>
                  <a:schemeClr val="tx1"/>
                </a:solidFill>
                <a:latin typeface="Comic Sans MS" pitchFamily="66" charset="0"/>
              </a:endParaRPr>
            </a:p>
          </p:txBody>
        </p:sp>
        <p:cxnSp>
          <p:nvCxnSpPr>
            <p:cNvPr id="34" name="Straight Arrow Connector 33"/>
            <p:cNvCxnSpPr/>
            <p:nvPr/>
          </p:nvCxnSpPr>
          <p:spPr>
            <a:xfrm>
              <a:off x="4383296" y="3206165"/>
              <a:ext cx="1469418" cy="273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Arrow Connector 34"/>
            <p:cNvCxnSpPr/>
            <p:nvPr/>
          </p:nvCxnSpPr>
          <p:spPr>
            <a:xfrm>
              <a:off x="4386012" y="3717793"/>
              <a:ext cx="1469418" cy="2736"/>
            </a:xfrm>
            <a:prstGeom prst="straightConnector1">
              <a:avLst/>
            </a:prstGeom>
            <a:ln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Rectangle 35"/>
            <p:cNvSpPr/>
            <p:nvPr/>
          </p:nvSpPr>
          <p:spPr>
            <a:xfrm>
              <a:off x="5428198" y="2864165"/>
              <a:ext cx="187413" cy="1214778"/>
            </a:xfrm>
            <a:prstGeom prst="rect">
              <a:avLst/>
            </a:prstGeom>
            <a:solidFill>
              <a:srgbClr val="00B05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 smtClean="0">
                  <a:latin typeface="Comic Sans MS" pitchFamily="66" charset="0"/>
                </a:rPr>
                <a:t>Trigger</a:t>
              </a:r>
              <a:endParaRPr lang="en-US" sz="1000" dirty="0">
                <a:latin typeface="Comic Sans MS" pitchFamily="66" charset="0"/>
              </a:endParaRPr>
            </a:p>
          </p:txBody>
        </p:sp>
        <p:cxnSp>
          <p:nvCxnSpPr>
            <p:cNvPr id="37" name="Straight Arrow Connector 36"/>
            <p:cNvCxnSpPr>
              <a:stCxn id="36" idx="1"/>
              <a:endCxn id="29" idx="3"/>
            </p:cNvCxnSpPr>
            <p:nvPr/>
          </p:nvCxnSpPr>
          <p:spPr>
            <a:xfrm rot="10800000">
              <a:off x="4383296" y="3460610"/>
              <a:ext cx="1044902" cy="1094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TextBox 37"/>
            <p:cNvSpPr txBox="1"/>
            <p:nvPr/>
          </p:nvSpPr>
          <p:spPr>
            <a:xfrm>
              <a:off x="4332759" y="2971101"/>
              <a:ext cx="98937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Comic Sans MS" pitchFamily="66" charset="0"/>
                </a:rPr>
                <a:t>Configuration</a:t>
              </a:r>
              <a:endParaRPr lang="en-US" sz="1000" dirty="0">
                <a:latin typeface="Comic Sans MS" pitchFamily="66" charset="0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4332759" y="3233756"/>
              <a:ext cx="63350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Comic Sans MS" pitchFamily="66" charset="0"/>
                </a:rPr>
                <a:t>Trigger</a:t>
              </a:r>
              <a:endParaRPr lang="en-US" sz="1000" dirty="0">
                <a:latin typeface="Comic Sans MS" pitchFamily="66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4332758" y="3496411"/>
              <a:ext cx="671979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Comic Sans MS" pitchFamily="66" charset="0"/>
                </a:rPr>
                <a:t>Readout</a:t>
              </a:r>
              <a:endParaRPr lang="en-US" sz="1000" dirty="0">
                <a:latin typeface="Comic Sans MS" pitchFamily="66" charset="0"/>
              </a:endParaRPr>
            </a:p>
          </p:txBody>
        </p:sp>
        <p:cxnSp>
          <p:nvCxnSpPr>
            <p:cNvPr id="41" name="Straight Arrow Connector 40"/>
            <p:cNvCxnSpPr/>
            <p:nvPr/>
          </p:nvCxnSpPr>
          <p:spPr>
            <a:xfrm rot="5400000">
              <a:off x="5387896" y="2726001"/>
              <a:ext cx="254447" cy="962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Arrow Connector 41"/>
            <p:cNvCxnSpPr/>
            <p:nvPr/>
          </p:nvCxnSpPr>
          <p:spPr>
            <a:xfrm rot="5400000">
              <a:off x="5806980" y="2728737"/>
              <a:ext cx="254447" cy="962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Arrow Connector 42"/>
            <p:cNvCxnSpPr/>
            <p:nvPr/>
          </p:nvCxnSpPr>
          <p:spPr>
            <a:xfrm rot="5400000">
              <a:off x="6005257" y="2723266"/>
              <a:ext cx="254447" cy="962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Arrow Connector 43"/>
            <p:cNvCxnSpPr/>
            <p:nvPr/>
          </p:nvCxnSpPr>
          <p:spPr>
            <a:xfrm rot="5400000">
              <a:off x="6203533" y="2726002"/>
              <a:ext cx="254447" cy="962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Arrow Connector 44"/>
            <p:cNvCxnSpPr/>
            <p:nvPr/>
          </p:nvCxnSpPr>
          <p:spPr>
            <a:xfrm rot="5400000">
              <a:off x="6393662" y="2728738"/>
              <a:ext cx="254447" cy="962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TextBox 45"/>
            <p:cNvSpPr txBox="1"/>
            <p:nvPr/>
          </p:nvSpPr>
          <p:spPr>
            <a:xfrm>
              <a:off x="5165942" y="2380129"/>
              <a:ext cx="63350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Comic Sans MS" pitchFamily="66" charset="0"/>
                </a:rPr>
                <a:t>Trigger</a:t>
              </a:r>
              <a:endParaRPr lang="en-US" sz="1000" dirty="0">
                <a:latin typeface="Comic Sans MS" pitchFamily="66" charset="0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5755340" y="2380125"/>
              <a:ext cx="953737" cy="2651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Comic Sans MS" pitchFamily="66" charset="0"/>
                </a:rPr>
                <a:t>Detector N</a:t>
              </a:r>
              <a:endParaRPr lang="en-US" sz="1000" dirty="0">
                <a:latin typeface="Comic Sans MS" pitchFamily="66" charset="0"/>
              </a:endParaRPr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1129370" y="4924431"/>
            <a:ext cx="1647824" cy="1025519"/>
            <a:chOff x="1774826" y="4924431"/>
            <a:chExt cx="1647824" cy="1025519"/>
          </a:xfrm>
        </p:grpSpPr>
        <p:grpSp>
          <p:nvGrpSpPr>
            <p:cNvPr id="49" name="Group 263"/>
            <p:cNvGrpSpPr>
              <a:grpSpLocks/>
            </p:cNvGrpSpPr>
            <p:nvPr/>
          </p:nvGrpSpPr>
          <p:grpSpPr bwMode="auto">
            <a:xfrm>
              <a:off x="1774826" y="4924431"/>
              <a:ext cx="1089027" cy="914401"/>
              <a:chOff x="176" y="1870"/>
              <a:chExt cx="686" cy="576"/>
            </a:xfrm>
          </p:grpSpPr>
          <p:sp>
            <p:nvSpPr>
              <p:cNvPr id="52" name="Text Box 264"/>
              <p:cNvSpPr txBox="1">
                <a:spLocks noChangeArrowheads="1"/>
              </p:cNvSpPr>
              <p:nvPr/>
            </p:nvSpPr>
            <p:spPr bwMode="auto">
              <a:xfrm>
                <a:off x="176" y="2039"/>
                <a:ext cx="261" cy="34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r>
                  <a:rPr lang="fr-FR" sz="1000" dirty="0" smtClean="0">
                    <a:latin typeface="Verdana" pitchFamily="34" charset="0"/>
                  </a:rPr>
                  <a:t> E</a:t>
                </a:r>
                <a:endParaRPr lang="fr-FR" sz="1000" dirty="0">
                  <a:latin typeface="Verdana" pitchFamily="34" charset="0"/>
                </a:endParaRPr>
              </a:p>
              <a:p>
                <a:r>
                  <a:rPr lang="fr-FR" sz="1000" dirty="0" smtClean="0">
                    <a:latin typeface="Verdana" pitchFamily="34" charset="0"/>
                  </a:rPr>
                  <a:t> B</a:t>
                </a:r>
              </a:p>
              <a:p>
                <a:r>
                  <a:rPr lang="fr-FR" sz="1000" dirty="0" smtClean="0">
                    <a:latin typeface="Verdana" pitchFamily="34" charset="0"/>
                  </a:rPr>
                  <a:t>(1)</a:t>
                </a:r>
                <a:endParaRPr lang="fr-FR" sz="1000" dirty="0">
                  <a:latin typeface="Verdana" pitchFamily="34" charset="0"/>
                </a:endParaRPr>
              </a:p>
            </p:txBody>
          </p:sp>
          <p:grpSp>
            <p:nvGrpSpPr>
              <p:cNvPr id="53" name="Group 265"/>
              <p:cNvGrpSpPr>
                <a:grpSpLocks/>
              </p:cNvGrpSpPr>
              <p:nvPr/>
            </p:nvGrpSpPr>
            <p:grpSpPr bwMode="auto">
              <a:xfrm>
                <a:off x="388" y="1870"/>
                <a:ext cx="474" cy="576"/>
                <a:chOff x="398" y="3224"/>
                <a:chExt cx="474" cy="576"/>
              </a:xfrm>
            </p:grpSpPr>
            <p:pic>
              <p:nvPicPr>
                <p:cNvPr id="54" name="Picture 266" descr="PC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398" y="3345"/>
                  <a:ext cx="275" cy="455"/>
                </a:xfrm>
                <a:prstGeom prst="rect">
                  <a:avLst/>
                </a:prstGeom>
                <a:noFill/>
                <a:effectLst>
                  <a:outerShdw dist="393700" dir="19859993" algn="ctr" rotWithShape="0">
                    <a:schemeClr val="bg2">
                      <a:alpha val="53000"/>
                    </a:schemeClr>
                  </a:outerShdw>
                </a:effectLst>
              </p:spPr>
            </p:pic>
            <p:sp>
              <p:nvSpPr>
                <p:cNvPr id="55" name="Line 267"/>
                <p:cNvSpPr>
                  <a:spLocks noChangeShapeType="1"/>
                </p:cNvSpPr>
                <p:nvPr/>
              </p:nvSpPr>
              <p:spPr bwMode="auto">
                <a:xfrm flipV="1">
                  <a:off x="678" y="3466"/>
                  <a:ext cx="194" cy="121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56" name="Line 268"/>
                <p:cNvSpPr>
                  <a:spLocks noChangeShapeType="1"/>
                </p:cNvSpPr>
                <p:nvPr/>
              </p:nvSpPr>
              <p:spPr bwMode="auto">
                <a:xfrm flipH="1">
                  <a:off x="678" y="3466"/>
                  <a:ext cx="19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57" name="Line 269"/>
                <p:cNvSpPr>
                  <a:spLocks noChangeShapeType="1"/>
                </p:cNvSpPr>
                <p:nvPr/>
              </p:nvSpPr>
              <p:spPr bwMode="auto">
                <a:xfrm flipV="1">
                  <a:off x="678" y="3224"/>
                  <a:ext cx="194" cy="121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58" name="Line 270"/>
                <p:cNvSpPr>
                  <a:spLocks noChangeShapeType="1"/>
                </p:cNvSpPr>
                <p:nvPr/>
              </p:nvSpPr>
              <p:spPr bwMode="auto">
                <a:xfrm flipV="1">
                  <a:off x="412" y="3224"/>
                  <a:ext cx="194" cy="121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59" name="Line 271"/>
                <p:cNvSpPr>
                  <a:spLocks noChangeShapeType="1"/>
                </p:cNvSpPr>
                <p:nvPr/>
              </p:nvSpPr>
              <p:spPr bwMode="auto">
                <a:xfrm flipV="1">
                  <a:off x="678" y="3660"/>
                  <a:ext cx="194" cy="121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60" name="Line 272"/>
                <p:cNvSpPr>
                  <a:spLocks noChangeShapeType="1"/>
                </p:cNvSpPr>
                <p:nvPr/>
              </p:nvSpPr>
              <p:spPr bwMode="auto">
                <a:xfrm>
                  <a:off x="606" y="3224"/>
                  <a:ext cx="266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61" name="Line 273"/>
                <p:cNvSpPr>
                  <a:spLocks noChangeShapeType="1"/>
                </p:cNvSpPr>
                <p:nvPr/>
              </p:nvSpPr>
              <p:spPr bwMode="auto">
                <a:xfrm>
                  <a:off x="872" y="3224"/>
                  <a:ext cx="0" cy="43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</p:grpSp>
        <p:sp>
          <p:nvSpPr>
            <p:cNvPr id="50" name="AutoShape 276"/>
            <p:cNvSpPr>
              <a:spLocks noChangeArrowheads="1"/>
            </p:cNvSpPr>
            <p:nvPr/>
          </p:nvSpPr>
          <p:spPr bwMode="auto">
            <a:xfrm>
              <a:off x="3041650" y="5721350"/>
              <a:ext cx="381000" cy="228600"/>
            </a:xfrm>
            <a:prstGeom prst="can">
              <a:avLst>
                <a:gd name="adj" fmla="val 25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51" name="Line 277"/>
            <p:cNvSpPr>
              <a:spLocks noChangeShapeType="1"/>
            </p:cNvSpPr>
            <p:nvPr/>
          </p:nvSpPr>
          <p:spPr bwMode="auto">
            <a:xfrm>
              <a:off x="2730500" y="5708650"/>
              <a:ext cx="304800" cy="1270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 dirty="0"/>
            </a:p>
          </p:txBody>
        </p:sp>
      </p:grpSp>
      <p:grpSp>
        <p:nvGrpSpPr>
          <p:cNvPr id="62" name="Group 61"/>
          <p:cNvGrpSpPr/>
          <p:nvPr/>
        </p:nvGrpSpPr>
        <p:grpSpPr>
          <a:xfrm>
            <a:off x="3670386" y="4915468"/>
            <a:ext cx="1706562" cy="1025518"/>
            <a:chOff x="1716088" y="4924432"/>
            <a:chExt cx="1706562" cy="1025518"/>
          </a:xfrm>
        </p:grpSpPr>
        <p:grpSp>
          <p:nvGrpSpPr>
            <p:cNvPr id="63" name="Group 263"/>
            <p:cNvGrpSpPr>
              <a:grpSpLocks/>
            </p:cNvGrpSpPr>
            <p:nvPr/>
          </p:nvGrpSpPr>
          <p:grpSpPr bwMode="auto">
            <a:xfrm>
              <a:off x="1716088" y="4924432"/>
              <a:ext cx="1147765" cy="914401"/>
              <a:chOff x="139" y="1870"/>
              <a:chExt cx="723" cy="576"/>
            </a:xfrm>
          </p:grpSpPr>
          <p:sp>
            <p:nvSpPr>
              <p:cNvPr id="66" name="Text Box 264"/>
              <p:cNvSpPr txBox="1">
                <a:spLocks noChangeArrowheads="1"/>
              </p:cNvSpPr>
              <p:nvPr/>
            </p:nvSpPr>
            <p:spPr bwMode="auto">
              <a:xfrm>
                <a:off x="139" y="2039"/>
                <a:ext cx="298" cy="34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r>
                  <a:rPr lang="fr-FR" sz="1000" dirty="0" smtClean="0">
                    <a:latin typeface="Verdana" pitchFamily="34" charset="0"/>
                  </a:rPr>
                  <a:t> E</a:t>
                </a:r>
                <a:endParaRPr lang="fr-FR" sz="1000" dirty="0">
                  <a:latin typeface="Verdana" pitchFamily="34" charset="0"/>
                </a:endParaRPr>
              </a:p>
              <a:p>
                <a:r>
                  <a:rPr lang="fr-FR" sz="1000" dirty="0" smtClean="0">
                    <a:latin typeface="Verdana" pitchFamily="34" charset="0"/>
                  </a:rPr>
                  <a:t> B</a:t>
                </a:r>
              </a:p>
              <a:p>
                <a:r>
                  <a:rPr lang="fr-FR" sz="1000" dirty="0" smtClean="0">
                    <a:latin typeface="Verdana" pitchFamily="34" charset="0"/>
                  </a:rPr>
                  <a:t>(M)</a:t>
                </a:r>
                <a:endParaRPr lang="fr-FR" sz="1000" dirty="0">
                  <a:latin typeface="Verdana" pitchFamily="34" charset="0"/>
                </a:endParaRPr>
              </a:p>
            </p:txBody>
          </p:sp>
          <p:grpSp>
            <p:nvGrpSpPr>
              <p:cNvPr id="67" name="Group 265"/>
              <p:cNvGrpSpPr>
                <a:grpSpLocks/>
              </p:cNvGrpSpPr>
              <p:nvPr/>
            </p:nvGrpSpPr>
            <p:grpSpPr bwMode="auto">
              <a:xfrm>
                <a:off x="388" y="1870"/>
                <a:ext cx="474" cy="576"/>
                <a:chOff x="398" y="3224"/>
                <a:chExt cx="474" cy="576"/>
              </a:xfrm>
            </p:grpSpPr>
            <p:pic>
              <p:nvPicPr>
                <p:cNvPr id="68" name="Picture 266" descr="PC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398" y="3345"/>
                  <a:ext cx="275" cy="455"/>
                </a:xfrm>
                <a:prstGeom prst="rect">
                  <a:avLst/>
                </a:prstGeom>
                <a:noFill/>
                <a:effectLst>
                  <a:outerShdw dist="393700" dir="19859993" algn="ctr" rotWithShape="0">
                    <a:schemeClr val="bg2">
                      <a:alpha val="53000"/>
                    </a:schemeClr>
                  </a:outerShdw>
                </a:effectLst>
              </p:spPr>
            </p:pic>
            <p:sp>
              <p:nvSpPr>
                <p:cNvPr id="69" name="Line 267"/>
                <p:cNvSpPr>
                  <a:spLocks noChangeShapeType="1"/>
                </p:cNvSpPr>
                <p:nvPr/>
              </p:nvSpPr>
              <p:spPr bwMode="auto">
                <a:xfrm flipV="1">
                  <a:off x="678" y="3466"/>
                  <a:ext cx="194" cy="121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70" name="Line 268"/>
                <p:cNvSpPr>
                  <a:spLocks noChangeShapeType="1"/>
                </p:cNvSpPr>
                <p:nvPr/>
              </p:nvSpPr>
              <p:spPr bwMode="auto">
                <a:xfrm flipH="1">
                  <a:off x="678" y="3466"/>
                  <a:ext cx="19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71" name="Line 269"/>
                <p:cNvSpPr>
                  <a:spLocks noChangeShapeType="1"/>
                </p:cNvSpPr>
                <p:nvPr/>
              </p:nvSpPr>
              <p:spPr bwMode="auto">
                <a:xfrm flipV="1">
                  <a:off x="678" y="3224"/>
                  <a:ext cx="194" cy="121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72" name="Line 270"/>
                <p:cNvSpPr>
                  <a:spLocks noChangeShapeType="1"/>
                </p:cNvSpPr>
                <p:nvPr/>
              </p:nvSpPr>
              <p:spPr bwMode="auto">
                <a:xfrm flipV="1">
                  <a:off x="412" y="3224"/>
                  <a:ext cx="194" cy="121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73" name="Line 271"/>
                <p:cNvSpPr>
                  <a:spLocks noChangeShapeType="1"/>
                </p:cNvSpPr>
                <p:nvPr/>
              </p:nvSpPr>
              <p:spPr bwMode="auto">
                <a:xfrm flipV="1">
                  <a:off x="678" y="3660"/>
                  <a:ext cx="194" cy="121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74" name="Line 272"/>
                <p:cNvSpPr>
                  <a:spLocks noChangeShapeType="1"/>
                </p:cNvSpPr>
                <p:nvPr/>
              </p:nvSpPr>
              <p:spPr bwMode="auto">
                <a:xfrm>
                  <a:off x="606" y="3224"/>
                  <a:ext cx="266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75" name="Line 273"/>
                <p:cNvSpPr>
                  <a:spLocks noChangeShapeType="1"/>
                </p:cNvSpPr>
                <p:nvPr/>
              </p:nvSpPr>
              <p:spPr bwMode="auto">
                <a:xfrm>
                  <a:off x="872" y="3224"/>
                  <a:ext cx="0" cy="43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</p:grpSp>
        <p:sp>
          <p:nvSpPr>
            <p:cNvPr id="64" name="AutoShape 276"/>
            <p:cNvSpPr>
              <a:spLocks noChangeArrowheads="1"/>
            </p:cNvSpPr>
            <p:nvPr/>
          </p:nvSpPr>
          <p:spPr bwMode="auto">
            <a:xfrm>
              <a:off x="3041650" y="5721350"/>
              <a:ext cx="381000" cy="228600"/>
            </a:xfrm>
            <a:prstGeom prst="can">
              <a:avLst>
                <a:gd name="adj" fmla="val 25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65" name="Line 277"/>
            <p:cNvSpPr>
              <a:spLocks noChangeShapeType="1"/>
            </p:cNvSpPr>
            <p:nvPr/>
          </p:nvSpPr>
          <p:spPr bwMode="auto">
            <a:xfrm>
              <a:off x="2730500" y="5708650"/>
              <a:ext cx="304800" cy="1270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 dirty="0"/>
            </a:p>
          </p:txBody>
        </p:sp>
      </p:grpSp>
      <p:sp>
        <p:nvSpPr>
          <p:cNvPr id="76" name="TextBox 75"/>
          <p:cNvSpPr txBox="1"/>
          <p:nvPr/>
        </p:nvSpPr>
        <p:spPr>
          <a:xfrm>
            <a:off x="2810435" y="5082988"/>
            <a:ext cx="73930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latin typeface="Comic Sans MS" pitchFamily="66" charset="0"/>
              </a:rPr>
              <a:t>. . .</a:t>
            </a:r>
            <a:endParaRPr lang="en-US" sz="3200" dirty="0">
              <a:latin typeface="Comic Sans MS" pitchFamily="66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3527611" y="2088776"/>
            <a:ext cx="73930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latin typeface="Comic Sans MS" pitchFamily="66" charset="0"/>
              </a:rPr>
              <a:t>. . .</a:t>
            </a:r>
            <a:endParaRPr lang="en-US" sz="3200" dirty="0">
              <a:latin typeface="Comic Sans MS" pitchFamily="66" charset="0"/>
            </a:endParaRPr>
          </a:p>
        </p:txBody>
      </p:sp>
      <p:cxnSp>
        <p:nvCxnSpPr>
          <p:cNvPr id="79" name="Straight Connector 78"/>
          <p:cNvCxnSpPr>
            <a:stCxn id="6" idx="2"/>
          </p:cNvCxnSpPr>
          <p:nvPr/>
        </p:nvCxnSpPr>
        <p:spPr>
          <a:xfrm rot="16200000" flipH="1">
            <a:off x="1681100" y="2366899"/>
            <a:ext cx="843883" cy="216782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/>
          <p:cNvCxnSpPr>
            <a:stCxn id="29" idx="2"/>
          </p:cNvCxnSpPr>
          <p:nvPr/>
        </p:nvCxnSpPr>
        <p:spPr>
          <a:xfrm rot="5400000">
            <a:off x="4206105" y="3398454"/>
            <a:ext cx="853641" cy="1234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/>
          <p:cNvCxnSpPr/>
          <p:nvPr/>
        </p:nvCxnSpPr>
        <p:spPr>
          <a:xfrm rot="10800000" flipV="1">
            <a:off x="1990166" y="4168588"/>
            <a:ext cx="1237129" cy="739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/>
          <p:cNvCxnSpPr/>
          <p:nvPr/>
        </p:nvCxnSpPr>
        <p:spPr>
          <a:xfrm rot="5400000">
            <a:off x="4195482" y="4545106"/>
            <a:ext cx="753036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9" name="Picture 296" descr="igui_runni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48546" y="5412533"/>
            <a:ext cx="1006475" cy="731837"/>
          </a:xfrm>
          <a:prstGeom prst="rect">
            <a:avLst/>
          </a:prstGeom>
          <a:noFill/>
        </p:spPr>
      </p:pic>
      <p:pic>
        <p:nvPicPr>
          <p:cNvPr id="90" name="Picture 299" descr="gnam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696667" y="3171542"/>
            <a:ext cx="977559" cy="728103"/>
          </a:xfrm>
          <a:prstGeom prst="rect">
            <a:avLst/>
          </a:prstGeom>
          <a:noFill/>
        </p:spPr>
      </p:pic>
      <p:grpSp>
        <p:nvGrpSpPr>
          <p:cNvPr id="91" name="Group 224"/>
          <p:cNvGrpSpPr>
            <a:grpSpLocks/>
          </p:cNvGrpSpPr>
          <p:nvPr/>
        </p:nvGrpSpPr>
        <p:grpSpPr bwMode="auto">
          <a:xfrm>
            <a:off x="7960659" y="2393576"/>
            <a:ext cx="605117" cy="671603"/>
            <a:chOff x="398" y="3224"/>
            <a:chExt cx="474" cy="576"/>
          </a:xfrm>
        </p:grpSpPr>
        <p:pic>
          <p:nvPicPr>
            <p:cNvPr id="92" name="Picture 225" descr="PC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398" y="3345"/>
              <a:ext cx="275" cy="455"/>
            </a:xfrm>
            <a:prstGeom prst="rect">
              <a:avLst/>
            </a:prstGeom>
            <a:noFill/>
            <a:effectLst>
              <a:outerShdw dist="393700" dir="19859993" algn="ctr" rotWithShape="0">
                <a:schemeClr val="bg2">
                  <a:alpha val="53000"/>
                </a:schemeClr>
              </a:outerShdw>
            </a:effectLst>
          </p:spPr>
        </p:pic>
        <p:sp>
          <p:nvSpPr>
            <p:cNvPr id="93" name="Line 226"/>
            <p:cNvSpPr>
              <a:spLocks noChangeShapeType="1"/>
            </p:cNvSpPr>
            <p:nvPr/>
          </p:nvSpPr>
          <p:spPr bwMode="auto">
            <a:xfrm flipV="1">
              <a:off x="678" y="3466"/>
              <a:ext cx="194" cy="12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94" name="Line 227"/>
            <p:cNvSpPr>
              <a:spLocks noChangeShapeType="1"/>
            </p:cNvSpPr>
            <p:nvPr/>
          </p:nvSpPr>
          <p:spPr bwMode="auto">
            <a:xfrm flipH="1">
              <a:off x="678" y="3466"/>
              <a:ext cx="19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95" name="Line 228"/>
            <p:cNvSpPr>
              <a:spLocks noChangeShapeType="1"/>
            </p:cNvSpPr>
            <p:nvPr/>
          </p:nvSpPr>
          <p:spPr bwMode="auto">
            <a:xfrm flipV="1">
              <a:off x="678" y="3224"/>
              <a:ext cx="194" cy="12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96" name="Line 229"/>
            <p:cNvSpPr>
              <a:spLocks noChangeShapeType="1"/>
            </p:cNvSpPr>
            <p:nvPr/>
          </p:nvSpPr>
          <p:spPr bwMode="auto">
            <a:xfrm flipV="1">
              <a:off x="412" y="3224"/>
              <a:ext cx="194" cy="12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97" name="Line 230"/>
            <p:cNvSpPr>
              <a:spLocks noChangeShapeType="1"/>
            </p:cNvSpPr>
            <p:nvPr/>
          </p:nvSpPr>
          <p:spPr bwMode="auto">
            <a:xfrm flipV="1">
              <a:off x="678" y="3660"/>
              <a:ext cx="194" cy="12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98" name="Line 231"/>
            <p:cNvSpPr>
              <a:spLocks noChangeShapeType="1"/>
            </p:cNvSpPr>
            <p:nvPr/>
          </p:nvSpPr>
          <p:spPr bwMode="auto">
            <a:xfrm>
              <a:off x="606" y="3224"/>
              <a:ext cx="26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99" name="Line 232"/>
            <p:cNvSpPr>
              <a:spLocks noChangeShapeType="1"/>
            </p:cNvSpPr>
            <p:nvPr/>
          </p:nvSpPr>
          <p:spPr bwMode="auto">
            <a:xfrm>
              <a:off x="872" y="3224"/>
              <a:ext cx="0" cy="4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100" name="Group 224"/>
          <p:cNvGrpSpPr>
            <a:grpSpLocks/>
          </p:cNvGrpSpPr>
          <p:nvPr/>
        </p:nvGrpSpPr>
        <p:grpSpPr bwMode="auto">
          <a:xfrm>
            <a:off x="6943170" y="4684049"/>
            <a:ext cx="605117" cy="671603"/>
            <a:chOff x="398" y="3224"/>
            <a:chExt cx="474" cy="576"/>
          </a:xfrm>
        </p:grpSpPr>
        <p:pic>
          <p:nvPicPr>
            <p:cNvPr id="101" name="Picture 225" descr="PC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398" y="3345"/>
              <a:ext cx="275" cy="455"/>
            </a:xfrm>
            <a:prstGeom prst="rect">
              <a:avLst/>
            </a:prstGeom>
            <a:noFill/>
            <a:effectLst>
              <a:outerShdw dist="393700" dir="19859993" algn="ctr" rotWithShape="0">
                <a:schemeClr val="bg2">
                  <a:alpha val="53000"/>
                </a:schemeClr>
              </a:outerShdw>
            </a:effectLst>
          </p:spPr>
        </p:pic>
        <p:sp>
          <p:nvSpPr>
            <p:cNvPr id="102" name="Line 226"/>
            <p:cNvSpPr>
              <a:spLocks noChangeShapeType="1"/>
            </p:cNvSpPr>
            <p:nvPr/>
          </p:nvSpPr>
          <p:spPr bwMode="auto">
            <a:xfrm flipV="1">
              <a:off x="678" y="3466"/>
              <a:ext cx="194" cy="12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03" name="Line 227"/>
            <p:cNvSpPr>
              <a:spLocks noChangeShapeType="1"/>
            </p:cNvSpPr>
            <p:nvPr/>
          </p:nvSpPr>
          <p:spPr bwMode="auto">
            <a:xfrm flipH="1">
              <a:off x="678" y="3466"/>
              <a:ext cx="19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04" name="Line 228"/>
            <p:cNvSpPr>
              <a:spLocks noChangeShapeType="1"/>
            </p:cNvSpPr>
            <p:nvPr/>
          </p:nvSpPr>
          <p:spPr bwMode="auto">
            <a:xfrm flipV="1">
              <a:off x="678" y="3224"/>
              <a:ext cx="194" cy="12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05" name="Line 229"/>
            <p:cNvSpPr>
              <a:spLocks noChangeShapeType="1"/>
            </p:cNvSpPr>
            <p:nvPr/>
          </p:nvSpPr>
          <p:spPr bwMode="auto">
            <a:xfrm flipV="1">
              <a:off x="412" y="3224"/>
              <a:ext cx="194" cy="12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06" name="Line 230"/>
            <p:cNvSpPr>
              <a:spLocks noChangeShapeType="1"/>
            </p:cNvSpPr>
            <p:nvPr/>
          </p:nvSpPr>
          <p:spPr bwMode="auto">
            <a:xfrm flipV="1">
              <a:off x="678" y="3660"/>
              <a:ext cx="194" cy="12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07" name="Line 231"/>
            <p:cNvSpPr>
              <a:spLocks noChangeShapeType="1"/>
            </p:cNvSpPr>
            <p:nvPr/>
          </p:nvSpPr>
          <p:spPr bwMode="auto">
            <a:xfrm>
              <a:off x="606" y="3224"/>
              <a:ext cx="26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08" name="Line 232"/>
            <p:cNvSpPr>
              <a:spLocks noChangeShapeType="1"/>
            </p:cNvSpPr>
            <p:nvPr/>
          </p:nvSpPr>
          <p:spPr bwMode="auto">
            <a:xfrm>
              <a:off x="872" y="3224"/>
              <a:ext cx="0" cy="4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 dirty="0"/>
            </a:p>
          </p:txBody>
        </p:sp>
      </p:grpSp>
      <p:cxnSp>
        <p:nvCxnSpPr>
          <p:cNvPr id="110" name="Straight Connector 109"/>
          <p:cNvCxnSpPr>
            <a:stCxn id="26" idx="3"/>
            <a:endCxn id="92" idx="1"/>
          </p:cNvCxnSpPr>
          <p:nvPr/>
        </p:nvCxnSpPr>
        <p:spPr>
          <a:xfrm flipV="1">
            <a:off x="5137428" y="2799919"/>
            <a:ext cx="2823231" cy="121539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Connector 111"/>
          <p:cNvCxnSpPr>
            <a:stCxn id="26" idx="3"/>
            <a:endCxn id="101" idx="1"/>
          </p:cNvCxnSpPr>
          <p:nvPr/>
        </p:nvCxnSpPr>
        <p:spPr>
          <a:xfrm>
            <a:off x="5137428" y="4015318"/>
            <a:ext cx="1805742" cy="107507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9" name="TextBox 108"/>
          <p:cNvSpPr txBox="1"/>
          <p:nvPr/>
        </p:nvSpPr>
        <p:spPr>
          <a:xfrm>
            <a:off x="7664823" y="2124635"/>
            <a:ext cx="122982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Comic Sans MS" pitchFamily="66" charset="0"/>
              </a:rPr>
              <a:t>Online monitoring</a:t>
            </a:r>
            <a:endParaRPr lang="en-US" sz="1000" dirty="0">
              <a:latin typeface="Comic Sans MS" pitchFamily="66" charset="0"/>
            </a:endParaRPr>
          </a:p>
        </p:txBody>
      </p:sp>
      <p:sp>
        <p:nvSpPr>
          <p:cNvPr id="111" name="TextBox 110"/>
          <p:cNvSpPr txBox="1"/>
          <p:nvPr/>
        </p:nvSpPr>
        <p:spPr>
          <a:xfrm>
            <a:off x="7593101" y="4666129"/>
            <a:ext cx="13837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Comic Sans MS" pitchFamily="66" charset="0"/>
              </a:rPr>
              <a:t>Run Control</a:t>
            </a:r>
          </a:p>
          <a:p>
            <a:r>
              <a:rPr lang="en-US" sz="1000" dirty="0" smtClean="0">
                <a:latin typeface="Comic Sans MS" pitchFamily="66" charset="0"/>
              </a:rPr>
              <a:t>Event Flow Manager</a:t>
            </a:r>
            <a:endParaRPr lang="en-US" sz="1000" dirty="0">
              <a:latin typeface="Comic Sans MS" pitchFamily="66" charset="0"/>
            </a:endParaRPr>
          </a:p>
        </p:txBody>
      </p:sp>
      <p:sp>
        <p:nvSpPr>
          <p:cNvPr id="113" name="Oval 112"/>
          <p:cNvSpPr/>
          <p:nvPr/>
        </p:nvSpPr>
        <p:spPr>
          <a:xfrm>
            <a:off x="389965" y="1264024"/>
            <a:ext cx="3334871" cy="2164976"/>
          </a:xfrm>
          <a:prstGeom prst="ellipse">
            <a:avLst/>
          </a:prstGeom>
          <a:solidFill>
            <a:srgbClr val="99FFCC">
              <a:alpha val="2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4" name="Date Placeholder 1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Feb. </a:t>
            </a:r>
            <a:r>
              <a:rPr lang="en-US" dirty="0"/>
              <a:t>1</a:t>
            </a:r>
            <a:r>
              <a:rPr lang="en-US" dirty="0" smtClean="0"/>
              <a:t>, 2017</a:t>
            </a:r>
            <a:endParaRPr lang="en-US" dirty="0"/>
          </a:p>
        </p:txBody>
      </p:sp>
      <p:sp>
        <p:nvSpPr>
          <p:cNvPr id="115" name="Slide Number Placeholder 1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16EA7-B28E-42FA-ADD0-175ABD689DA2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E. Pasqualucci, ISOTDAQ </a:t>
            </a:r>
            <a:r>
              <a:rPr lang="en-US" dirty="0" smtClean="0"/>
              <a:t>2017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Software components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Trigger management</a:t>
            </a:r>
          </a:p>
          <a:p>
            <a:r>
              <a:rPr lang="en-US" dirty="0" smtClean="0"/>
              <a:t>Data read-out</a:t>
            </a:r>
          </a:p>
          <a:p>
            <a:r>
              <a:rPr lang="en-US" dirty="0" smtClean="0"/>
              <a:t>Event framing and buffering</a:t>
            </a:r>
          </a:p>
          <a:p>
            <a:r>
              <a:rPr lang="en-US" dirty="0" smtClean="0"/>
              <a:t>Data transmission</a:t>
            </a:r>
          </a:p>
          <a:p>
            <a:r>
              <a:rPr lang="en-US" dirty="0" smtClean="0"/>
              <a:t>Event building and data storage</a:t>
            </a:r>
          </a:p>
          <a:p>
            <a:r>
              <a:rPr lang="en-US" dirty="0" smtClean="0"/>
              <a:t>System control and monitoring</a:t>
            </a:r>
          </a:p>
          <a:p>
            <a:r>
              <a:rPr lang="en-US" dirty="0" smtClean="0"/>
              <a:t>Data sampling and monitoring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Feb. </a:t>
            </a:r>
            <a:r>
              <a:rPr lang="en-US" dirty="0"/>
              <a:t>1</a:t>
            </a:r>
            <a:r>
              <a:rPr lang="en-US" dirty="0" smtClean="0"/>
              <a:t>, 2017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16EA7-B28E-42FA-ADD0-175ABD689DA2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E. Pasqualucci, ISOTDAQ </a:t>
            </a:r>
            <a:r>
              <a:rPr lang="en-US" dirty="0" smtClean="0"/>
              <a:t>2017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47323"/>
            <a:ext cx="7578090" cy="994299"/>
          </a:xfrm>
        </p:spPr>
        <p:txBody>
          <a:bodyPr>
            <a:normAutofit/>
          </a:bodyPr>
          <a:lstStyle/>
          <a:p>
            <a:r>
              <a:rPr lang="en-US" sz="4000" dirty="0" smtClean="0"/>
              <a:t>Data readout (a simple example)</a:t>
            </a:r>
            <a:endParaRPr lang="en-US" sz="4000" dirty="0"/>
          </a:p>
        </p:txBody>
      </p:sp>
      <p:sp>
        <p:nvSpPr>
          <p:cNvPr id="54" name="Content Placeholder 53"/>
          <p:cNvSpPr>
            <a:spLocks noGrp="1"/>
          </p:cNvSpPr>
          <p:nvPr>
            <p:ph idx="1"/>
          </p:nvPr>
        </p:nvSpPr>
        <p:spPr>
          <a:xfrm>
            <a:off x="457200" y="4585447"/>
            <a:ext cx="8229600" cy="1540716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Data digitized by VME modules (ADC and TDC)</a:t>
            </a:r>
          </a:p>
          <a:p>
            <a:r>
              <a:rPr lang="en-US" dirty="0" smtClean="0"/>
              <a:t>Trigger signal received by a trigger module</a:t>
            </a:r>
          </a:p>
          <a:p>
            <a:pPr lvl="1"/>
            <a:r>
              <a:rPr lang="en-US" dirty="0" smtClean="0"/>
              <a:t>I/O register or interrupt generator</a:t>
            </a:r>
          </a:p>
          <a:p>
            <a:r>
              <a:rPr lang="en-US" dirty="0" smtClean="0"/>
              <a:t>Data read-out by a Single Board Computer (SBC)</a:t>
            </a:r>
            <a:endParaRPr lang="en-US" dirty="0"/>
          </a:p>
        </p:txBody>
      </p:sp>
      <p:sp>
        <p:nvSpPr>
          <p:cNvPr id="25" name="Rectangle 24"/>
          <p:cNvSpPr/>
          <p:nvPr/>
        </p:nvSpPr>
        <p:spPr>
          <a:xfrm>
            <a:off x="2554942" y="2311396"/>
            <a:ext cx="4061011" cy="201705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2"/>
            </a:solidFill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Comic Sans MS" pitchFamily="66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2554941" y="2324843"/>
            <a:ext cx="376518" cy="199016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Comic Sans MS" pitchFamily="66" charset="0"/>
              </a:rPr>
              <a:t>C</a:t>
            </a:r>
          </a:p>
          <a:p>
            <a:pPr algn="ctr"/>
            <a:r>
              <a:rPr lang="en-US" dirty="0" smtClean="0">
                <a:latin typeface="Comic Sans MS" pitchFamily="66" charset="0"/>
              </a:rPr>
              <a:t>P</a:t>
            </a:r>
          </a:p>
          <a:p>
            <a:pPr algn="ctr"/>
            <a:r>
              <a:rPr lang="en-US" dirty="0" smtClean="0">
                <a:latin typeface="Comic Sans MS" pitchFamily="66" charset="0"/>
              </a:rPr>
              <a:t>U</a:t>
            </a:r>
          </a:p>
        </p:txBody>
      </p:sp>
      <p:sp>
        <p:nvSpPr>
          <p:cNvPr id="27" name="Rectangle 26"/>
          <p:cNvSpPr/>
          <p:nvPr/>
        </p:nvSpPr>
        <p:spPr>
          <a:xfrm>
            <a:off x="5356400" y="2329326"/>
            <a:ext cx="309283" cy="1990165"/>
          </a:xfrm>
          <a:prstGeom prst="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  <a:latin typeface="Comic Sans MS" pitchFamily="66" charset="0"/>
              </a:rPr>
              <a:t>A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  <a:latin typeface="Comic Sans MS" pitchFamily="66" charset="0"/>
              </a:rPr>
              <a:t>D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  <a:latin typeface="Comic Sans MS" pitchFamily="66" charset="0"/>
              </a:rPr>
              <a:t>C</a:t>
            </a:r>
            <a:endParaRPr lang="en-US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5670164" y="2333809"/>
            <a:ext cx="309283" cy="1990165"/>
          </a:xfrm>
          <a:prstGeom prst="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  <a:latin typeface="Comic Sans MS" pitchFamily="66" charset="0"/>
              </a:rPr>
              <a:t>A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  <a:latin typeface="Comic Sans MS" pitchFamily="66" charset="0"/>
              </a:rPr>
              <a:t>D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  <a:latin typeface="Comic Sans MS" pitchFamily="66" charset="0"/>
              </a:rPr>
              <a:t>C</a:t>
            </a:r>
            <a:endParaRPr lang="en-US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5983928" y="2338292"/>
            <a:ext cx="309283" cy="1990165"/>
          </a:xfrm>
          <a:prstGeom prst="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  <a:latin typeface="Comic Sans MS" pitchFamily="66" charset="0"/>
              </a:rPr>
              <a:t>T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  <a:latin typeface="Comic Sans MS" pitchFamily="66" charset="0"/>
              </a:rPr>
              <a:t>D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  <a:latin typeface="Comic Sans MS" pitchFamily="66" charset="0"/>
              </a:rPr>
              <a:t>C</a:t>
            </a:r>
            <a:endParaRPr lang="en-US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6297692" y="2342775"/>
            <a:ext cx="309283" cy="1990165"/>
          </a:xfrm>
          <a:prstGeom prst="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  <a:latin typeface="Comic Sans MS" pitchFamily="66" charset="0"/>
              </a:rPr>
              <a:t>T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  <a:latin typeface="Comic Sans MS" pitchFamily="66" charset="0"/>
              </a:rPr>
              <a:t>D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  <a:latin typeface="Comic Sans MS" pitchFamily="66" charset="0"/>
              </a:rPr>
              <a:t>C</a:t>
            </a:r>
            <a:endParaRPr lang="en-US" dirty="0">
              <a:solidFill>
                <a:schemeClr val="tx1"/>
              </a:solidFill>
              <a:latin typeface="Comic Sans MS" pitchFamily="66" charset="0"/>
            </a:endParaRPr>
          </a:p>
        </p:txBody>
      </p:sp>
      <p:cxnSp>
        <p:nvCxnSpPr>
          <p:cNvPr id="35" name="Straight Arrow Connector 34"/>
          <p:cNvCxnSpPr/>
          <p:nvPr/>
        </p:nvCxnSpPr>
        <p:spPr>
          <a:xfrm>
            <a:off x="2931459" y="2903069"/>
            <a:ext cx="2424941" cy="448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>
            <a:off x="2935942" y="3741266"/>
            <a:ext cx="2424941" cy="4483"/>
          </a:xfrm>
          <a:prstGeom prst="straightConnector1">
            <a:avLst/>
          </a:prstGeom>
          <a:ln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Rectangle 30"/>
          <p:cNvSpPr/>
          <p:nvPr/>
        </p:nvSpPr>
        <p:spPr>
          <a:xfrm>
            <a:off x="4522686" y="2342773"/>
            <a:ext cx="309283" cy="1990165"/>
          </a:xfrm>
          <a:prstGeom prst="rect">
            <a:avLst/>
          </a:prstGeom>
          <a:solidFill>
            <a:srgbClr val="00B05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Comic Sans MS" pitchFamily="66" charset="0"/>
              </a:rPr>
              <a:t>Trigger</a:t>
            </a:r>
            <a:endParaRPr lang="en-US" dirty="0">
              <a:latin typeface="Comic Sans MS" pitchFamily="66" charset="0"/>
            </a:endParaRPr>
          </a:p>
        </p:txBody>
      </p:sp>
      <p:cxnSp>
        <p:nvCxnSpPr>
          <p:cNvPr id="41" name="Straight Arrow Connector 40"/>
          <p:cNvCxnSpPr>
            <a:stCxn id="31" idx="1"/>
            <a:endCxn id="26" idx="3"/>
          </p:cNvCxnSpPr>
          <p:nvPr/>
        </p:nvCxnSpPr>
        <p:spPr>
          <a:xfrm rot="10800000">
            <a:off x="2931460" y="3319926"/>
            <a:ext cx="1591227" cy="1793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3025589" y="2539996"/>
            <a:ext cx="147508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Comic Sans MS" pitchFamily="66" charset="0"/>
              </a:rPr>
              <a:t>Configuration</a:t>
            </a:r>
            <a:endParaRPr lang="en-US" sz="1600" dirty="0">
              <a:latin typeface="Comic Sans MS" pitchFamily="66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3025589" y="2970302"/>
            <a:ext cx="91082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Comic Sans MS" pitchFamily="66" charset="0"/>
              </a:rPr>
              <a:t>Trigger</a:t>
            </a:r>
            <a:endParaRPr lang="en-US" sz="1600" dirty="0">
              <a:latin typeface="Comic Sans MS" pitchFamily="66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3025588" y="3400608"/>
            <a:ext cx="96212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Comic Sans MS" pitchFamily="66" charset="0"/>
              </a:rPr>
              <a:t>Readout</a:t>
            </a:r>
            <a:endParaRPr lang="en-US" sz="1600" dirty="0">
              <a:latin typeface="Comic Sans MS" pitchFamily="66" charset="0"/>
            </a:endParaRPr>
          </a:p>
        </p:txBody>
      </p:sp>
      <p:cxnSp>
        <p:nvCxnSpPr>
          <p:cNvPr id="48" name="Straight Arrow Connector 47"/>
          <p:cNvCxnSpPr/>
          <p:nvPr/>
        </p:nvCxnSpPr>
        <p:spPr>
          <a:xfrm rot="5400000">
            <a:off x="4457700" y="2116413"/>
            <a:ext cx="416859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/>
          <p:nvPr/>
        </p:nvCxnSpPr>
        <p:spPr>
          <a:xfrm rot="5400000">
            <a:off x="5282450" y="2120896"/>
            <a:ext cx="416859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/>
          <p:nvPr/>
        </p:nvCxnSpPr>
        <p:spPr>
          <a:xfrm rot="5400000">
            <a:off x="5609661" y="2111932"/>
            <a:ext cx="416859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/>
          <p:nvPr/>
        </p:nvCxnSpPr>
        <p:spPr>
          <a:xfrm rot="5400000">
            <a:off x="5936872" y="2116415"/>
            <a:ext cx="416859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/>
          <p:nvPr/>
        </p:nvCxnSpPr>
        <p:spPr>
          <a:xfrm rot="5400000">
            <a:off x="6250636" y="2120898"/>
            <a:ext cx="416859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/>
          <p:cNvSpPr txBox="1"/>
          <p:nvPr/>
        </p:nvSpPr>
        <p:spPr>
          <a:xfrm>
            <a:off x="4289612" y="1571809"/>
            <a:ext cx="91082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Comic Sans MS" pitchFamily="66" charset="0"/>
              </a:rPr>
              <a:t>Trigger</a:t>
            </a:r>
            <a:endParaRPr lang="en-US" sz="1600" dirty="0">
              <a:latin typeface="Comic Sans MS" pitchFamily="66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433884" y="1569229"/>
            <a:ext cx="106150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Comic Sans MS" pitchFamily="66" charset="0"/>
              </a:rPr>
              <a:t>Detector</a:t>
            </a:r>
            <a:endParaRPr lang="en-US" sz="1600" dirty="0">
              <a:latin typeface="Comic Sans MS" pitchFamily="66" charset="0"/>
            </a:endParaRPr>
          </a:p>
        </p:txBody>
      </p:sp>
      <p:sp>
        <p:nvSpPr>
          <p:cNvPr id="32" name="Date Placeholder 3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Feb. </a:t>
            </a:r>
            <a:r>
              <a:rPr lang="en-US" dirty="0"/>
              <a:t>1</a:t>
            </a:r>
            <a:r>
              <a:rPr lang="en-US" dirty="0" smtClean="0"/>
              <a:t>, 2017</a:t>
            </a:r>
            <a:endParaRPr lang="en-US" dirty="0"/>
          </a:p>
        </p:txBody>
      </p:sp>
      <p:sp>
        <p:nvSpPr>
          <p:cNvPr id="33" name="Slide Number Placeholder 3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16EA7-B28E-42FA-ADD0-175ABD689DA2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E. Pasqualucci, ISOTDAQ </a:t>
            </a:r>
            <a:r>
              <a:rPr lang="en-US" dirty="0" smtClean="0"/>
              <a:t>2017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Trigger management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70620"/>
            <a:ext cx="8229600" cy="4840941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How to know that new data is available?</a:t>
            </a:r>
          </a:p>
          <a:p>
            <a:pPr lvl="1"/>
            <a:r>
              <a:rPr lang="en-US" dirty="0" smtClean="0"/>
              <a:t>Interrupt</a:t>
            </a:r>
          </a:p>
          <a:p>
            <a:pPr lvl="2"/>
            <a:r>
              <a:rPr lang="en-US" dirty="0" smtClean="0"/>
              <a:t>An interrupt is sent by an hardware device</a:t>
            </a:r>
          </a:p>
          <a:p>
            <a:pPr lvl="2"/>
            <a:r>
              <a:rPr lang="en-US" dirty="0" smtClean="0"/>
              <a:t>The interrupt is </a:t>
            </a:r>
          </a:p>
          <a:p>
            <a:pPr lvl="3"/>
            <a:r>
              <a:rPr lang="en-US" dirty="0" smtClean="0"/>
              <a:t>Transformed into a software signal</a:t>
            </a:r>
          </a:p>
          <a:p>
            <a:pPr lvl="3"/>
            <a:r>
              <a:rPr lang="en-US" dirty="0" smtClean="0"/>
              <a:t>Caught by a data acquisition program</a:t>
            </a:r>
          </a:p>
          <a:p>
            <a:pPr lvl="4"/>
            <a:r>
              <a:rPr lang="en-US" dirty="0" smtClean="0"/>
              <a:t>Undetermined latency is a potential problem!</a:t>
            </a:r>
          </a:p>
          <a:p>
            <a:pPr lvl="4"/>
            <a:r>
              <a:rPr lang="en-US" dirty="0" smtClean="0"/>
              <a:t>Data readout starts</a:t>
            </a:r>
          </a:p>
          <a:p>
            <a:pPr lvl="1"/>
            <a:r>
              <a:rPr lang="en-US" dirty="0" smtClean="0"/>
              <a:t>Polling</a:t>
            </a:r>
          </a:p>
          <a:p>
            <a:pPr lvl="2"/>
            <a:r>
              <a:rPr lang="en-US" dirty="0" smtClean="0"/>
              <a:t>Some register in a module is continuously read out</a:t>
            </a:r>
          </a:p>
          <a:p>
            <a:pPr lvl="2"/>
            <a:r>
              <a:rPr lang="en-US" dirty="0" smtClean="0"/>
              <a:t>Data readout happens when register “signals” new data</a:t>
            </a:r>
          </a:p>
          <a:p>
            <a:r>
              <a:rPr lang="en-US" dirty="0" smtClean="0"/>
              <a:t>In a synchronous system (the simplest one…)</a:t>
            </a:r>
          </a:p>
          <a:p>
            <a:pPr lvl="1"/>
            <a:r>
              <a:rPr lang="en-US" dirty="0" smtClean="0"/>
              <a:t>Trigger must also set a busy</a:t>
            </a:r>
          </a:p>
          <a:p>
            <a:pPr lvl="1"/>
            <a:r>
              <a:rPr lang="en-US" dirty="0" smtClean="0"/>
              <a:t>The reader must reset the busy after read-out completion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Feb. </a:t>
            </a:r>
            <a:r>
              <a:rPr lang="en-US" dirty="0"/>
              <a:t>1</a:t>
            </a:r>
            <a:r>
              <a:rPr lang="en-US" dirty="0" smtClean="0"/>
              <a:t>, 2017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16EA7-B28E-42FA-ADD0-175ABD689DA2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E. Pasqualucci, ISOTDAQ </a:t>
            </a:r>
            <a:r>
              <a:rPr lang="en-US" dirty="0" smtClean="0"/>
              <a:t>2017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35189</TotalTime>
  <Words>3969</Words>
  <Application>Microsoft Macintosh PowerPoint</Application>
  <PresentationFormat>On-screen Show (4:3)</PresentationFormat>
  <Paragraphs>971</Paragraphs>
  <Slides>49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49</vt:i4>
      </vt:variant>
    </vt:vector>
  </HeadingPairs>
  <TitlesOfParts>
    <vt:vector size="58" baseType="lpstr">
      <vt:lpstr>Calibri</vt:lpstr>
      <vt:lpstr>Comic Sans MS</vt:lpstr>
      <vt:lpstr>Courier</vt:lpstr>
      <vt:lpstr>Helvetica</vt:lpstr>
      <vt:lpstr>Symbol</vt:lpstr>
      <vt:lpstr>Times New Roman</vt:lpstr>
      <vt:lpstr>Verdana</vt:lpstr>
      <vt:lpstr>Arial</vt:lpstr>
      <vt:lpstr>Office Theme</vt:lpstr>
      <vt:lpstr>DAQ software</vt:lpstr>
      <vt:lpstr>PowerPoint Presentation</vt:lpstr>
      <vt:lpstr>PowerPoint Presentation</vt:lpstr>
      <vt:lpstr>PowerPoint Presentation</vt:lpstr>
      <vt:lpstr>Overview</vt:lpstr>
      <vt:lpstr>A multi-crate system</vt:lpstr>
      <vt:lpstr>Software components</vt:lpstr>
      <vt:lpstr>Data readout (a simple example)</vt:lpstr>
      <vt:lpstr>Trigger management</vt:lpstr>
      <vt:lpstr>Managing interrupts</vt:lpstr>
      <vt:lpstr>Real time programming</vt:lpstr>
      <vt:lpstr>Is real-time needed?</vt:lpstr>
      <vt:lpstr>Polling modules</vt:lpstr>
      <vt:lpstr>Polling or interrupt?</vt:lpstr>
      <vt:lpstr>The simplest DAQ</vt:lpstr>
      <vt:lpstr>Fragment buffering</vt:lpstr>
      <vt:lpstr>A simple example…</vt:lpstr>
      <vt:lpstr>Ring buffer</vt:lpstr>
      <vt:lpstr>Event buffering example</vt:lpstr>
      <vt:lpstr>By the way…</vt:lpstr>
      <vt:lpstr>Event framing</vt:lpstr>
      <vt:lpstr>Framing example</vt:lpstr>
      <vt:lpstr>What can we do now….</vt:lpstr>
      <vt:lpstr>A more general buffer manager</vt:lpstr>
      <vt:lpstr>A paged memory pool</vt:lpstr>
      <vt:lpstr>Generic readout application</vt:lpstr>
      <vt:lpstr>Configurable applications</vt:lpstr>
      <vt:lpstr>Some basic components</vt:lpstr>
      <vt:lpstr>What will you find in the lab?</vt:lpstr>
      <vt:lpstr>A multi-crate system again…</vt:lpstr>
      <vt:lpstr>Event building</vt:lpstr>
      <vt:lpstr>Data networks and protocols</vt:lpstr>
      <vt:lpstr>TCP client/server example</vt:lpstr>
      <vt:lpstr>Data transmission optimization</vt:lpstr>
      <vt:lpstr>Controlling the data flow</vt:lpstr>
      <vt:lpstr>Pull example</vt:lpstr>
      <vt:lpstr>Push example</vt:lpstr>
      <vt:lpstr>System monitoring</vt:lpstr>
      <vt:lpstr>Event sampling examples</vt:lpstr>
      <vt:lpstr>Histogram and variable distribution</vt:lpstr>
      <vt:lpstr>Histogram browser</vt:lpstr>
      <vt:lpstr>Controlling the system</vt:lpstr>
      <vt:lpstr>GUI example</vt:lpstr>
      <vt:lpstr>Finite State Machines</vt:lpstr>
      <vt:lpstr>Propagating transitions</vt:lpstr>
      <vt:lpstr>FSM implementation</vt:lpstr>
      <vt:lpstr>Message system</vt:lpstr>
      <vt:lpstr>A final remark</vt:lpstr>
      <vt:lpstr>Thanks for your attention!</vt:lpstr>
    </vt:vector>
  </TitlesOfParts>
  <Company>INFN</Company>
  <LinksUpToDate>false</LinksUpToDate>
  <SharedDoc>false</SharedDoc>
  <HyperlinksChanged>false</HyperlinksChanged>
  <AppVersion>15.0030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DAQ software</dc:title>
  <dc:creator>enrico</dc:creator>
  <cp:lastModifiedBy>Microsoft Office User</cp:lastModifiedBy>
  <cp:revision>257</cp:revision>
  <dcterms:created xsi:type="dcterms:W3CDTF">2010-01-24T13:28:51Z</dcterms:created>
  <dcterms:modified xsi:type="dcterms:W3CDTF">2017-01-31T09:58:46Z</dcterms:modified>
</cp:coreProperties>
</file>