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73" r:id="rId2"/>
    <p:sldId id="683" r:id="rId3"/>
    <p:sldId id="701" r:id="rId4"/>
    <p:sldId id="719" r:id="rId5"/>
    <p:sldId id="692" r:id="rId6"/>
    <p:sldId id="695" r:id="rId7"/>
    <p:sldId id="696" r:id="rId8"/>
    <p:sldId id="697" r:id="rId9"/>
    <p:sldId id="698" r:id="rId10"/>
    <p:sldId id="699" r:id="rId11"/>
    <p:sldId id="703" r:id="rId12"/>
    <p:sldId id="704" r:id="rId13"/>
    <p:sldId id="705" r:id="rId14"/>
    <p:sldId id="707" r:id="rId15"/>
    <p:sldId id="708" r:id="rId16"/>
    <p:sldId id="709" r:id="rId17"/>
    <p:sldId id="711" r:id="rId18"/>
    <p:sldId id="713" r:id="rId19"/>
    <p:sldId id="714" r:id="rId20"/>
    <p:sldId id="715" r:id="rId21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n Piero Di Giovanni" initials="GPDG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9900"/>
    <a:srgbClr val="33CC33"/>
    <a:srgbClr val="FF9999"/>
    <a:srgbClr val="FFCC66"/>
    <a:srgbClr val="FFFFCC"/>
    <a:srgbClr val="FF7B13"/>
    <a:srgbClr val="FF00FF"/>
    <a:srgbClr val="0A6298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49" autoAdjust="0"/>
    <p:restoredTop sz="94097" autoAdjust="0"/>
  </p:normalViewPr>
  <p:slideViewPr>
    <p:cSldViewPr>
      <p:cViewPr varScale="1">
        <p:scale>
          <a:sx n="90" d="100"/>
          <a:sy n="90" d="100"/>
        </p:scale>
        <p:origin x="16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-3540" y="-11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955" cy="4957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245" y="0"/>
            <a:ext cx="2945955" cy="4957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42118-1E65-4177-B1A3-C7AD04D13811}" type="datetimeFigureOut">
              <a:rPr lang="en-GB" smtClean="0"/>
              <a:pPr/>
              <a:t>04/08/2016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830"/>
            <a:ext cx="2945955" cy="4957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245" y="9430830"/>
            <a:ext cx="2945955" cy="4957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F4FBC-A5A5-4A6D-A96B-BA4A810E03A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0080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955" cy="49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722" y="0"/>
            <a:ext cx="2945954" cy="49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mc="http://schemas.openxmlformats.org/markup-compatibility/2006" xmlns:mv="urn:schemas-microsoft-com:mac:vml" xmlns:a14="http://schemas.microsoft.com/office/drawing/2010/main" xmlns="" val="1"/>
            </a:ext>
          </a:extLst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767" y="4716236"/>
            <a:ext cx="4986142" cy="4466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471"/>
            <a:ext cx="2945955" cy="49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722" y="9432471"/>
            <a:ext cx="2945954" cy="49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7CFBA19D-891B-4594-9160-4BD374CC52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4482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0063" y="4716236"/>
            <a:ext cx="5437550" cy="4466716"/>
          </a:xfrm>
          <a:ln/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90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1477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2113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1578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2114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641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5953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3863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363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412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393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1162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3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14780 (new) 66890950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6296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0063" y="4716236"/>
            <a:ext cx="5437550" cy="4466716"/>
          </a:xfrm>
          <a:ln/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1843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200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090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882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3369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A19D-891B-4594-9160-4BD374CC521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22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F26D7-B6D8-445D-AE8D-628C0FBD11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029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2DC18C-86FB-47AE-959B-B2F22B271D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511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D6851-00CD-4D85-8EC6-FD6E7E92F7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688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FCC1F4-A995-4D99-946F-1D50837815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902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AF7C4-92F2-4414-8471-37FA3BE9EF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6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9D3EB-8E72-49C2-BE7E-E8FC70B750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525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A0BF4-BBD3-4BF1-80A8-88B6E65865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68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48BAA-2AC6-48AB-95D2-0D08874783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846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0D68F9-5F47-4997-93CE-7FFD56C024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342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5FF58-395B-4417-A0CA-F238D2D71C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190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257A7-9D67-43E0-854B-6A331B301C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980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 smtClean="0"/>
              <a:t>G.P. Di Giovanni - UF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8D76071-B131-4EAB-8708-ABE35642FD3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66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0" y="2895600"/>
            <a:ext cx="91440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</a:pPr>
            <a:r>
              <a:rPr lang="en-US" sz="32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LIU-PSB Baseline 7 Status (2016)</a:t>
            </a:r>
            <a:endParaRPr lang="en-US" sz="3200" b="1" dirty="0" smtClean="0">
              <a:solidFill>
                <a:srgbClr val="CC0000"/>
              </a:solidFill>
              <a:latin typeface="Bitstream Vera Sans" pitchFamily="34" charset="0"/>
              <a:cs typeface="Times New Roman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en-US" sz="800" dirty="0" smtClean="0">
              <a:solidFill>
                <a:srgbClr val="00B050"/>
              </a:solidFill>
              <a:latin typeface="Bitstream Vera Sans" pitchFamily="34" charset="0"/>
              <a:cs typeface="Times New Roman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en-US" sz="800" dirty="0" smtClean="0">
              <a:solidFill>
                <a:srgbClr val="00B050"/>
              </a:solidFill>
              <a:latin typeface="Bitstream Vera Sans" pitchFamily="34" charset="0"/>
              <a:cs typeface="Times New Roman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r>
              <a:rPr lang="en-GB" sz="18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Gian </a:t>
            </a:r>
            <a:r>
              <a:rPr lang="en-GB" sz="1800" dirty="0">
                <a:solidFill>
                  <a:srgbClr val="0070C0"/>
                </a:solidFill>
                <a:latin typeface="Calibri" panose="020F0502020204030204" pitchFamily="34" charset="0"/>
              </a:rPr>
              <a:t>Piero Di </a:t>
            </a:r>
            <a:r>
              <a:rPr lang="en-GB" sz="18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Giovanni</a:t>
            </a:r>
            <a:endParaRPr lang="en-US" sz="2000" dirty="0" smtClean="0">
              <a:solidFill>
                <a:srgbClr val="CC0000"/>
              </a:solidFill>
              <a:latin typeface="Calibri" panose="020F0502020204030204" pitchFamily="34" charset="0"/>
              <a:cs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244817"/>
          </a:xfrm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10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LIU-PSB 5.2: 2 GeV Upgrade (I)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4648200"/>
            <a:ext cx="9067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Major change of planning for POPS-B project:</a:t>
            </a:r>
          </a:p>
          <a:p>
            <a:pPr marL="544513" lvl="1" indent="-87313">
              <a:buFont typeface="Arial" pitchFamily="34" charset="0"/>
              <a:buChar char="•"/>
            </a:pPr>
            <a:r>
              <a:rPr lang="en-GB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Drastic reduction of costs in 2016.</a:t>
            </a:r>
          </a:p>
          <a:p>
            <a:pPr marL="544513" lvl="1" indent="-87313">
              <a:buFont typeface="Arial" pitchFamily="34" charset="0"/>
              <a:buChar char="•"/>
            </a:pPr>
            <a:r>
              <a:rPr lang="en-GB" sz="1600" b="1" dirty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Most of the spending is expected in 2018.</a:t>
            </a:r>
            <a:endParaRPr lang="en-US" sz="1600" b="1" dirty="0" smtClean="0">
              <a:solidFill>
                <a:srgbClr val="C00000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8592"/>
            <a:ext cx="9144000" cy="13091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7683"/>
            <a:ext cx="9144000" cy="13671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1862" y="381000"/>
            <a:ext cx="88453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before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1862" y="2419290"/>
            <a:ext cx="69794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after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4800600" y="2057400"/>
            <a:ext cx="304800" cy="609600"/>
          </a:xfrm>
          <a:prstGeom prst="downArrow">
            <a:avLst/>
          </a:prstGeom>
          <a:solidFill>
            <a:schemeClr val="bg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5562600" y="781110"/>
            <a:ext cx="685800" cy="209490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181600" y="2914710"/>
            <a:ext cx="533400" cy="209490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400800" y="2914710"/>
            <a:ext cx="762000" cy="209490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sp>
        <p:nvSpPr>
          <p:cNvPr id="5" name="Curved Down Arrow 4"/>
          <p:cNvSpPr/>
          <p:nvPr/>
        </p:nvSpPr>
        <p:spPr bwMode="auto">
          <a:xfrm>
            <a:off x="5486400" y="2209800"/>
            <a:ext cx="1219200" cy="381000"/>
          </a:xfrm>
          <a:prstGeom prst="curvedDownArrow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71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244817"/>
          </a:xfrm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11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LIU-PSB </a:t>
            </a:r>
            <a:r>
              <a:rPr lang="en-US" sz="3200" b="1" dirty="0">
                <a:solidFill>
                  <a:srgbClr val="CC0000"/>
                </a:solidFill>
                <a:latin typeface="Calibri" panose="020F0502020204030204" pitchFamily="34" charset="0"/>
              </a:rPr>
              <a:t>6</a:t>
            </a: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: Beam Instrumentation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5358825"/>
            <a:ext cx="90678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The budget increase from 1426 </a:t>
            </a:r>
            <a:r>
              <a:rPr lang="en-GB" sz="1600" b="1" dirty="0" err="1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GB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to 1735 </a:t>
            </a:r>
            <a:r>
              <a:rPr lang="en-GB" sz="1600" b="1" dirty="0" err="1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GB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(2016) including all budget for cabling, previously </a:t>
            </a:r>
          </a:p>
          <a:p>
            <a:r>
              <a:rPr lang="en-GB" sz="1600" b="1" dirty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 assumed in 2017.</a:t>
            </a:r>
          </a:p>
          <a:p>
            <a:pPr marL="87313" indent="-87313">
              <a:buFont typeface="Arial" pitchFamily="34" charset="0"/>
              <a:buChar char="•"/>
            </a:pPr>
            <a:endParaRPr lang="en-GB" sz="800" b="1" dirty="0">
              <a:solidFill>
                <a:srgbClr val="C00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GB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Increase of the </a:t>
            </a:r>
            <a:r>
              <a:rPr lang="en-GB" sz="1600" b="1" dirty="0" err="1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CtC</a:t>
            </a:r>
            <a:r>
              <a:rPr lang="en-GB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by 50 </a:t>
            </a:r>
            <a:r>
              <a:rPr lang="en-GB" sz="1600" b="1" dirty="0" err="1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GB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because of BTMS additional material request.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71" y="2889148"/>
            <a:ext cx="8890457" cy="19876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43" y="689237"/>
            <a:ext cx="8890457" cy="19678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2262" y="381000"/>
            <a:ext cx="88453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before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652" y="2590800"/>
            <a:ext cx="69794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after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29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244817"/>
          </a:xfrm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12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LIU-PSB 7: Beam Intercepting Devices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4350603"/>
            <a:ext cx="9067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Cost-to-completion unchanged.</a:t>
            </a:r>
            <a:endParaRPr lang="en-GB" sz="1600" b="1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endParaRPr lang="en-GB" sz="1600" b="1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GB" sz="1600" b="1" dirty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Reduced budget for 2016: From 133 </a:t>
            </a:r>
            <a:r>
              <a:rPr lang="en-GB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to 50 </a:t>
            </a:r>
            <a:r>
              <a:rPr lang="en-GB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10" y="1219200"/>
            <a:ext cx="9154610" cy="6321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2687"/>
            <a:ext cx="9154610" cy="6225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1862" y="895290"/>
            <a:ext cx="88453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before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1862" y="2595595"/>
            <a:ext cx="69794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after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4800600" y="2057400"/>
            <a:ext cx="304800" cy="609600"/>
          </a:xfrm>
          <a:prstGeom prst="downArrow">
            <a:avLst/>
          </a:prstGeom>
          <a:solidFill>
            <a:schemeClr val="bg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506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244817"/>
          </a:xfrm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13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LIU-PSB 8: Vacuum System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3962400"/>
            <a:ext cx="90678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Cost-to-completion unchanged.</a:t>
            </a:r>
          </a:p>
          <a:p>
            <a:pPr marL="87313" indent="-87313">
              <a:buFont typeface="Arial" pitchFamily="34" charset="0"/>
              <a:buChar char="•"/>
            </a:pPr>
            <a:endParaRPr lang="en-GB" sz="1600" b="1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Few minor mismatch year-by-year but the sum up to 2015 is matching for the planned and spent </a:t>
            </a:r>
          </a:p>
          <a:p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  money.</a:t>
            </a:r>
          </a:p>
          <a:p>
            <a:pPr marL="87313" indent="-87313">
              <a:buFont typeface="Arial" pitchFamily="34" charset="0"/>
              <a:buChar char="•"/>
            </a:pPr>
            <a:endParaRPr lang="en-GB" sz="1600" b="1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Reduction of the budget in 2016: From the estimated 721 </a:t>
            </a:r>
            <a:r>
              <a:rPr lang="en-GB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to 566 </a:t>
            </a:r>
            <a:r>
              <a:rPr lang="en-GB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6" y="1143000"/>
            <a:ext cx="9108558" cy="609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5" y="2819400"/>
            <a:ext cx="9058940" cy="609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1862" y="819090"/>
            <a:ext cx="88453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before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1862" y="2514600"/>
            <a:ext cx="69794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after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4800600" y="2057400"/>
            <a:ext cx="304800" cy="609600"/>
          </a:xfrm>
          <a:prstGeom prst="downArrow">
            <a:avLst/>
          </a:prstGeom>
          <a:solidFill>
            <a:schemeClr val="bg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643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244817"/>
          </a:xfrm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14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LIU-PSB </a:t>
            </a:r>
            <a:r>
              <a:rPr lang="en-US" sz="3200" b="1" dirty="0">
                <a:solidFill>
                  <a:srgbClr val="CC0000"/>
                </a:solidFill>
                <a:latin typeface="Calibri" panose="020F0502020204030204" pitchFamily="34" charset="0"/>
              </a:rPr>
              <a:t>9</a:t>
            </a: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: ABT Injection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5105400"/>
            <a:ext cx="90678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Cost-to-completion reduced by 363 </a:t>
            </a:r>
            <a:r>
              <a:rPr lang="en-GB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(was 8670 </a:t>
            </a:r>
            <a:r>
              <a:rPr lang="en-GB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)</a:t>
            </a:r>
          </a:p>
          <a:p>
            <a:endParaRPr lang="en-GB" sz="1600" b="1" dirty="0" smtClean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GB" sz="1600" b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Mismatches year-by-year, 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but the sum of planned and spent money matches for years &lt; 2016 is:</a:t>
            </a:r>
          </a:p>
          <a:p>
            <a:pPr marL="544513" lvl="1" indent="-87313">
              <a:buFont typeface="Arial" pitchFamily="34" charset="0"/>
              <a:buChar char="•"/>
            </a:pPr>
            <a:r>
              <a:rPr lang="en-GB" sz="1600" b="1" dirty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Planned value = 4260 </a:t>
            </a:r>
            <a:r>
              <a:rPr lang="en-GB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.</a:t>
            </a:r>
          </a:p>
          <a:p>
            <a:pPr marL="544513" lvl="1" indent="-87313">
              <a:buFont typeface="Arial" pitchFamily="34" charset="0"/>
              <a:buChar char="•"/>
            </a:pPr>
            <a:r>
              <a:rPr lang="en-GB" sz="1600" b="1" dirty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Actual cost = 4190 </a:t>
            </a:r>
            <a:r>
              <a:rPr lang="en-GB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5" y="1037108"/>
            <a:ext cx="9061050" cy="369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0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244817"/>
          </a:xfrm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15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LIU-PSB 10: ABT Extraction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49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244817"/>
          </a:xfrm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16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LIU-PSB 12: EN-EL, LV/HV Parts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4045803"/>
            <a:ext cx="9067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Cost-to-completion unchanged and good matching year-by-year.</a:t>
            </a:r>
            <a:endParaRPr lang="en-GB" sz="1600" b="1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endParaRPr lang="en-GB" sz="1600" b="1" dirty="0" smtClean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GB" sz="1600" b="1" dirty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Fine tuning of the spending in 2016: Reduced budget by 20 </a:t>
            </a:r>
            <a:r>
              <a:rPr lang="en-GB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33" y="1066800"/>
            <a:ext cx="8811733" cy="6493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2" y="2779635"/>
            <a:ext cx="8804182" cy="6493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1862" y="762000"/>
            <a:ext cx="88453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before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1862" y="2514600"/>
            <a:ext cx="69794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after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4800600" y="1981200"/>
            <a:ext cx="304800" cy="609600"/>
          </a:xfrm>
          <a:prstGeom prst="downArrow">
            <a:avLst/>
          </a:prstGeom>
          <a:solidFill>
            <a:schemeClr val="bg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142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244817"/>
          </a:xfrm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17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LIU-PSB 13: CV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4063425"/>
            <a:ext cx="90678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Cost-to-completion unchanged and good matching year-by-year.</a:t>
            </a:r>
          </a:p>
          <a:p>
            <a:pPr marL="87313" indent="-87313">
              <a:buFont typeface="Arial" pitchFamily="34" charset="0"/>
              <a:buChar char="•"/>
            </a:pPr>
            <a:endParaRPr lang="en-GB" sz="1600" b="1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Moved the committed money to be paid only in 2017 from the current budget: </a:t>
            </a:r>
          </a:p>
          <a:p>
            <a:pPr marL="544513" lvl="1" indent="-87313">
              <a:buFont typeface="Arial" pitchFamily="34" charset="0"/>
              <a:buChar char="•"/>
            </a:pPr>
            <a:r>
              <a:rPr lang="en-GB" sz="1600" b="1" dirty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Reduction from 352 </a:t>
            </a:r>
            <a:r>
              <a:rPr lang="en-GB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to 20 </a:t>
            </a:r>
            <a:r>
              <a:rPr lang="en-GB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.</a:t>
            </a:r>
          </a:p>
          <a:p>
            <a:pPr marL="87313" indent="-87313">
              <a:buFont typeface="Arial" pitchFamily="34" charset="0"/>
              <a:buChar char="•"/>
            </a:pPr>
            <a:endParaRPr lang="en-GB" sz="1600" b="1" dirty="0" smtClean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54" y="1145966"/>
            <a:ext cx="8604692" cy="5655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708" y="2814206"/>
            <a:ext cx="8604692" cy="5385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1862" y="819090"/>
            <a:ext cx="88453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before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1862" y="2514600"/>
            <a:ext cx="69794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after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4800600" y="1981200"/>
            <a:ext cx="304800" cy="609600"/>
          </a:xfrm>
          <a:prstGeom prst="downArrow">
            <a:avLst/>
          </a:prstGeom>
          <a:solidFill>
            <a:schemeClr val="bg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150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244817"/>
          </a:xfrm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18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LIU-PSB 14: Transport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4292025"/>
            <a:ext cx="90678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Cost-to-completion unchanged, and cleaned up the previous mismatches.</a:t>
            </a:r>
            <a:endParaRPr lang="en-GB" sz="1600" b="1" dirty="0" smtClean="0">
              <a:solidFill>
                <a:srgbClr val="C00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endParaRPr lang="en-GB" sz="1600" b="1" dirty="0" smtClean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99" y="1143000"/>
            <a:ext cx="8769801" cy="5183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98" y="2833399"/>
            <a:ext cx="8769801" cy="5194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1862" y="819090"/>
            <a:ext cx="88453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before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1862" y="2514600"/>
            <a:ext cx="69794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after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4800600" y="1905000"/>
            <a:ext cx="304800" cy="609600"/>
          </a:xfrm>
          <a:prstGeom prst="downArrow">
            <a:avLst/>
          </a:prstGeom>
          <a:solidFill>
            <a:schemeClr val="bg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7415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244817"/>
          </a:xfrm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19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LIU-PSB 15: Civil Engineering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3810000"/>
            <a:ext cx="9067800" cy="2923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Cost-to-completion unchanged, but bad matching.</a:t>
            </a:r>
          </a:p>
          <a:p>
            <a:pPr marL="87313" indent="-87313">
              <a:buFont typeface="Arial" pitchFamily="34" charset="0"/>
              <a:buChar char="•"/>
            </a:pPr>
            <a:endParaRPr lang="en-GB" sz="1600" b="1" dirty="0" smtClean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GB" sz="1600" b="1" dirty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Complicated WU as before it was belonging to EPC (LIU-PSB 5.1), then moved to its own WP, but part of </a:t>
            </a:r>
          </a:p>
          <a:p>
            <a:r>
              <a:rPr lang="en-GB" sz="1600" b="1" dirty="0" smtClean="0">
                <a:solidFill>
                  <a:srgbClr val="C00000"/>
                </a:solidFill>
                <a:latin typeface="Calibri" panose="020F0502020204030204" pitchFamily="34" charset="0"/>
                <a:sym typeface="Symbol" pitchFamily="18" charset="2"/>
              </a:rPr>
              <a:t>   the money were payed on the BC99237.</a:t>
            </a:r>
            <a:endParaRPr lang="en-GB" sz="1600" b="1" dirty="0">
              <a:solidFill>
                <a:srgbClr val="C00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endParaRPr lang="en-GB" sz="1600" b="1" dirty="0" smtClean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To end in 2016, so it was agreed to leave it as it was.</a:t>
            </a:r>
          </a:p>
          <a:p>
            <a:pPr marL="87313" indent="-87313">
              <a:buFont typeface="Arial" pitchFamily="34" charset="0"/>
              <a:buChar char="•"/>
            </a:pPr>
            <a:endParaRPr lang="en-GB" sz="1600" b="1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On the other hand the WP saved 1135 </a:t>
            </a:r>
            <a:r>
              <a:rPr lang="en-GB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out of the original spending:</a:t>
            </a:r>
          </a:p>
          <a:p>
            <a:pPr marL="87313" indent="-87313">
              <a:buFont typeface="Arial" pitchFamily="34" charset="0"/>
              <a:buChar char="•"/>
            </a:pPr>
            <a:endParaRPr lang="en-GB" sz="800" b="1" dirty="0" smtClean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GB" sz="1600" b="1" dirty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Some money have been already re-allocated for </a:t>
            </a:r>
            <a:r>
              <a:rPr lang="en-GB" sz="1600" b="1" dirty="0">
                <a:solidFill>
                  <a:srgbClr val="008000"/>
                </a:solidFill>
                <a:latin typeface="Calibri" panose="020F0502020204030204" pitchFamily="34" charset="0"/>
              </a:rPr>
              <a:t>civil engineering work for PSB injection 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transformers</a:t>
            </a:r>
            <a:endParaRPr lang="en-GB" sz="1600" b="1" dirty="0" smtClean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endParaRPr lang="en-GB" sz="1600" b="1" dirty="0" smtClean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762000"/>
            <a:ext cx="7924800" cy="2690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17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915400" y="6553200"/>
            <a:ext cx="228600" cy="304800"/>
          </a:xfrm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2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Summary Table (I)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952103"/>
              </p:ext>
            </p:extLst>
          </p:nvPr>
        </p:nvGraphicFramePr>
        <p:xfrm>
          <a:off x="152400" y="762000"/>
          <a:ext cx="8858822" cy="577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1713230"/>
                <a:gridCol w="1765618"/>
                <a:gridCol w="301777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LIU-PSB WP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2016 Baseline 6</a:t>
                      </a:r>
                    </a:p>
                    <a:p>
                      <a:pPr algn="ctr"/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en-US" baseline="0" dirty="0" err="1" smtClean="0">
                          <a:latin typeface="Calibri" panose="020F0502020204030204" pitchFamily="34" charset="0"/>
                        </a:rPr>
                        <a:t>kCHF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)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2016 Baseline 7 </a:t>
                      </a:r>
                    </a:p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kCHF</a:t>
                      </a:r>
                      <a:r>
                        <a:rPr lang="en-US" dirty="0" smtClean="0">
                          <a:latin typeface="Calibri" panose="020F0502020204030204" pitchFamily="34" charset="0"/>
                        </a:rPr>
                        <a:t>)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alibri" panose="020F0502020204030204" pitchFamily="34" charset="0"/>
                        </a:rPr>
                        <a:t>Comment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1.0: Management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100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10</a:t>
                      </a:r>
                      <a:endParaRPr lang="en-GB" dirty="0">
                        <a:solidFill>
                          <a:srgbClr val="008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Spending</a:t>
                      </a:r>
                      <a:r>
                        <a:rPr lang="en-GB" baseline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 allocated for BTP supports moved in 2017</a:t>
                      </a:r>
                      <a:endParaRPr lang="en-GB" dirty="0">
                        <a:solidFill>
                          <a:srgbClr val="008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i" panose="020F0502020204030204" pitchFamily="34" charset="0"/>
                        </a:rPr>
                        <a:t>3.0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</a:rPr>
                        <a:t>: Magnets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947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408</a:t>
                      </a:r>
                      <a:endParaRPr lang="en-GB" dirty="0">
                        <a:solidFill>
                          <a:srgbClr val="008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Contracts committed in 2016 and paid in 2017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3.0: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Magnetic Measurements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100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30</a:t>
                      </a:r>
                      <a:endParaRPr lang="en-GB" dirty="0">
                        <a:solidFill>
                          <a:srgbClr val="008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Matched</a:t>
                      </a:r>
                      <a:r>
                        <a:rPr lang="en-GB" baseline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 Year-by-year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4.1: RF Cavities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340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675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Orders for PS and amplifiers in 2016. 10% of the payment done in 2016. The rest in 2017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4.2: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LLRF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63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39</a:t>
                      </a:r>
                      <a:endParaRPr lang="en-GB" dirty="0">
                        <a:solidFill>
                          <a:srgbClr val="008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Fine tuning for this year</a:t>
                      </a:r>
                      <a:endParaRPr lang="en-GB" baseline="0" dirty="0" smtClean="0">
                        <a:solidFill>
                          <a:srgbClr val="008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4.3: PSB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TF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85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93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Fine</a:t>
                      </a:r>
                      <a:r>
                        <a:rPr lang="en-GB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 tuning for this year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5.1: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LIU-L2B, PSB Injection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3050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3050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2016 spending confirmed</a:t>
                      </a:r>
                      <a:endParaRPr lang="en-US" dirty="0" smtClean="0">
                        <a:solidFill>
                          <a:srgbClr val="FF99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5.2: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2GeV Upgrade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6377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1099</a:t>
                      </a:r>
                      <a:endParaRPr lang="en-GB" dirty="0">
                        <a:solidFill>
                          <a:srgbClr val="008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5218 </a:t>
                      </a:r>
                      <a:r>
                        <a:rPr lang="en-GB" dirty="0" err="1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kCHF</a:t>
                      </a:r>
                      <a:r>
                        <a:rPr lang="en-GB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 were</a:t>
                      </a:r>
                      <a:r>
                        <a:rPr lang="en-GB" baseline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 mostly moved to 2018 because of POPS-B planning change.</a:t>
                      </a:r>
                      <a:endParaRPr lang="en-GB" dirty="0">
                        <a:solidFill>
                          <a:srgbClr val="008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338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63000" y="6553200"/>
            <a:ext cx="381000" cy="244817"/>
          </a:xfrm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20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LIU-PSB 17: Interlock System 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4292025"/>
            <a:ext cx="90678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Cost-to-completion unchanged.</a:t>
            </a:r>
          </a:p>
          <a:p>
            <a:pPr marL="87313" indent="-87313">
              <a:buFont typeface="Arial" pitchFamily="34" charset="0"/>
              <a:buChar char="•"/>
            </a:pPr>
            <a:endParaRPr lang="en-GB" sz="1600" b="1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Mismatch year-by-year, but the sum of the expenses up to 2015 (included) now matches </a:t>
            </a:r>
          </a:p>
          <a:p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  the actual cost of ~130 </a:t>
            </a:r>
            <a:r>
              <a:rPr lang="en-GB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.</a:t>
            </a:r>
            <a:endParaRPr lang="en-GB" sz="1600" b="1" dirty="0" smtClean="0">
              <a:solidFill>
                <a:srgbClr val="C00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endParaRPr lang="en-GB" sz="1600" b="1" dirty="0" smtClean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5" name="Down Arrow 4"/>
          <p:cNvSpPr/>
          <p:nvPr/>
        </p:nvSpPr>
        <p:spPr bwMode="auto">
          <a:xfrm>
            <a:off x="4800600" y="1905000"/>
            <a:ext cx="304800" cy="609600"/>
          </a:xfrm>
          <a:prstGeom prst="downArrow">
            <a:avLst/>
          </a:prstGeom>
          <a:solidFill>
            <a:schemeClr val="bg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07" y="1143000"/>
            <a:ext cx="8187465" cy="5183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53" y="2833399"/>
            <a:ext cx="7998771" cy="5194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67202" y="819090"/>
            <a:ext cx="88453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before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7202" y="2514600"/>
            <a:ext cx="69794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after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28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915400" y="6553200"/>
            <a:ext cx="228600" cy="304800"/>
          </a:xfrm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3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Summary Table (II)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456292"/>
              </p:ext>
            </p:extLst>
          </p:nvPr>
        </p:nvGraphicFramePr>
        <p:xfrm>
          <a:off x="76200" y="685800"/>
          <a:ext cx="8927148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2564"/>
                <a:gridCol w="1843405"/>
                <a:gridCol w="1843405"/>
                <a:gridCol w="301777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LIU-PSB WP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2016 Baseline 6 (</a:t>
                      </a:r>
                      <a:r>
                        <a:rPr lang="en-US" baseline="0" dirty="0" err="1" smtClean="0">
                          <a:latin typeface="Calibri" panose="020F0502020204030204" pitchFamily="34" charset="0"/>
                        </a:rPr>
                        <a:t>kCHF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)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2017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Baseline 7</a:t>
                      </a:r>
                      <a:r>
                        <a:rPr lang="en-US" dirty="0" smtClean="0"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kCHF</a:t>
                      </a:r>
                      <a:r>
                        <a:rPr lang="en-US" dirty="0" smtClean="0">
                          <a:latin typeface="Calibri" panose="020F0502020204030204" pitchFamily="34" charset="0"/>
                        </a:rPr>
                        <a:t>)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alibri" panose="020F0502020204030204" pitchFamily="34" charset="0"/>
                        </a:rPr>
                        <a:t>Comment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6.0: BI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1426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1735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Cabling + 50 </a:t>
                      </a:r>
                      <a:r>
                        <a:rPr lang="en-GB" baseline="0" dirty="0" err="1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kCHF</a:t>
                      </a:r>
                      <a:r>
                        <a:rPr lang="en-GB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 more for </a:t>
                      </a:r>
                      <a:r>
                        <a:rPr lang="en-GB" baseline="0" dirty="0" err="1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CtC</a:t>
                      </a:r>
                      <a:r>
                        <a:rPr lang="en-GB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</a:rPr>
                        <a:t> for BTMS</a:t>
                      </a: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i" panose="020F0502020204030204" pitchFamily="34" charset="0"/>
                        </a:rPr>
                        <a:t>7.0: BID (EN-STI)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133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50</a:t>
                      </a:r>
                      <a:endParaRPr lang="en-GB" dirty="0">
                        <a:solidFill>
                          <a:srgbClr val="008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Fine</a:t>
                      </a:r>
                      <a:r>
                        <a:rPr lang="en-GB" baseline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 tuning for 2016</a:t>
                      </a:r>
                      <a:endParaRPr lang="en-GB" dirty="0" smtClean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i" panose="020F0502020204030204" pitchFamily="34" charset="0"/>
                        </a:rPr>
                        <a:t>8.0: Vacuum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721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566</a:t>
                      </a:r>
                      <a:endParaRPr lang="en-GB" dirty="0">
                        <a:solidFill>
                          <a:srgbClr val="008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Fine tuning for 2016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i" panose="020F0502020204030204" pitchFamily="34" charset="0"/>
                        </a:rPr>
                        <a:t>9.2: ABT Injection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3686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9900"/>
                          </a:solidFill>
                          <a:latin typeface="Calibri" panose="020F0502020204030204" pitchFamily="34" charset="0"/>
                        </a:rPr>
                        <a:t>2927</a:t>
                      </a:r>
                      <a:endParaRPr lang="en-GB" dirty="0">
                        <a:solidFill>
                          <a:srgbClr val="FF99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err="1" smtClean="0">
                          <a:solidFill>
                            <a:srgbClr val="FF9900"/>
                          </a:solidFill>
                          <a:latin typeface="Calibri" panose="020F0502020204030204" pitchFamily="34" charset="0"/>
                        </a:rPr>
                        <a:t>CtC</a:t>
                      </a:r>
                      <a:r>
                        <a:rPr lang="en-GB" baseline="0" dirty="0" smtClean="0">
                          <a:solidFill>
                            <a:srgbClr val="FF9900"/>
                          </a:solidFill>
                          <a:latin typeface="Calibri" panose="020F0502020204030204" pitchFamily="34" charset="0"/>
                        </a:rPr>
                        <a:t> reduced by 363 </a:t>
                      </a:r>
                      <a:r>
                        <a:rPr lang="en-GB" baseline="0" dirty="0" err="1" smtClean="0">
                          <a:solidFill>
                            <a:srgbClr val="FF9900"/>
                          </a:solidFill>
                          <a:latin typeface="Calibri" panose="020F0502020204030204" pitchFamily="34" charset="0"/>
                        </a:rPr>
                        <a:t>kCHF</a:t>
                      </a:r>
                      <a:endParaRPr lang="en-GB" baseline="0" dirty="0" smtClean="0">
                        <a:solidFill>
                          <a:srgbClr val="FF99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i" panose="020F0502020204030204" pitchFamily="34" charset="0"/>
                        </a:rPr>
                        <a:t>10.2: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</a:rPr>
                        <a:t> ABT Extraction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1547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9900"/>
                          </a:solidFill>
                          <a:latin typeface="Calibri" panose="020F0502020204030204" pitchFamily="34" charset="0"/>
                        </a:rPr>
                        <a:t>XXXX</a:t>
                      </a:r>
                      <a:endParaRPr lang="en-GB" dirty="0">
                        <a:solidFill>
                          <a:srgbClr val="FF99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rgbClr val="FF9900"/>
                          </a:solidFill>
                          <a:latin typeface="Calibri" panose="020F0502020204030204" pitchFamily="34" charset="0"/>
                        </a:rPr>
                        <a:t>Missing Info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i" panose="020F0502020204030204" pitchFamily="34" charset="0"/>
                        </a:rPr>
                        <a:t>11.0: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</a:rPr>
                        <a:t> Control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130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WP to be completed end 2016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i" panose="020F0502020204030204" pitchFamily="34" charset="0"/>
                        </a:rPr>
                        <a:t>12.0:</a:t>
                      </a:r>
                      <a:r>
                        <a:rPr lang="en-GB" baseline="0" dirty="0" smtClean="0">
                          <a:latin typeface="Calibri" panose="020F0502020204030204" pitchFamily="34" charset="0"/>
                        </a:rPr>
                        <a:t> EN-EL (LV/HV)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1034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1014</a:t>
                      </a:r>
                      <a:endParaRPr lang="en-US" dirty="0" smtClean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Fine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 tuning for 2016</a:t>
                      </a:r>
                      <a:endParaRPr lang="en-US" dirty="0" smtClean="0">
                        <a:solidFill>
                          <a:srgbClr val="FF99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</a:rPr>
                        <a:t>13.0: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CV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352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20</a:t>
                      </a:r>
                      <a:endParaRPr lang="en-GB" dirty="0">
                        <a:solidFill>
                          <a:srgbClr val="008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Commitment</a:t>
                      </a:r>
                      <a:r>
                        <a:rPr lang="en-GB" baseline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 paid in 2017</a:t>
                      </a:r>
                      <a:endParaRPr lang="en-GB" dirty="0" smtClean="0">
                        <a:solidFill>
                          <a:srgbClr val="008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14.0: Transport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128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95</a:t>
                      </a:r>
                      <a:endParaRPr lang="en-GB" dirty="0">
                        <a:solidFill>
                          <a:srgbClr val="008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Fine tuning</a:t>
                      </a:r>
                      <a:r>
                        <a:rPr lang="en-GB" baseline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 for 2016</a:t>
                      </a:r>
                      <a:endParaRPr lang="en-GB" dirty="0">
                        <a:solidFill>
                          <a:srgbClr val="008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i" panose="020F0502020204030204" pitchFamily="34" charset="0"/>
                        </a:rPr>
                        <a:t>15.0: Civil Engineering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CtC</a:t>
                      </a:r>
                      <a:r>
                        <a:rPr lang="en-GB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: 3405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Actual </a:t>
                      </a:r>
                      <a:r>
                        <a:rPr lang="en-GB" dirty="0" err="1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CtC</a:t>
                      </a:r>
                      <a:r>
                        <a:rPr lang="en-GB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: 2270</a:t>
                      </a:r>
                      <a:r>
                        <a:rPr lang="en-GB" baseline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endParaRPr lang="en-GB" dirty="0">
                        <a:solidFill>
                          <a:srgbClr val="008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>
                        <a:solidFill>
                          <a:srgbClr val="008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alibri" panose="020F0502020204030204" pitchFamily="34" charset="0"/>
                        </a:rPr>
                        <a:t>17.0: Interlock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43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13</a:t>
                      </a:r>
                      <a:endParaRPr lang="en-GB" dirty="0">
                        <a:solidFill>
                          <a:srgbClr val="008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</a:rPr>
                        <a:t>Fine tuning for 2016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12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0" y="2895600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</a:pPr>
            <a:r>
              <a:rPr lang="en-US" sz="32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Status In Details</a:t>
            </a:r>
            <a:endParaRPr lang="en-US" sz="3200" b="1" dirty="0" smtClean="0">
              <a:solidFill>
                <a:srgbClr val="CC0000"/>
              </a:solidFill>
              <a:latin typeface="Bitstream Vera Sans" pitchFamily="34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530580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915400" y="6553200"/>
            <a:ext cx="228600" cy="304800"/>
          </a:xfrm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5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LIU-PSB 1.0: Management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6200" y="2743200"/>
            <a:ext cx="90678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Cost-to-completion unchanged.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800" b="1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Perfect matching year-by-year.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1600" b="1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Budget reduced from 100 </a:t>
            </a:r>
            <a:r>
              <a:rPr lang="en-US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to 10 </a:t>
            </a:r>
            <a:r>
              <a:rPr lang="en-US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. Money to be allocated for BTP support moved in 2017.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1143000"/>
            <a:ext cx="9144000" cy="1089000"/>
            <a:chOff x="0" y="1143000"/>
            <a:chExt cx="9144000" cy="1089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143000"/>
              <a:ext cx="9144000" cy="990600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 bwMode="auto">
            <a:xfrm>
              <a:off x="6660000" y="1764000"/>
              <a:ext cx="838200" cy="468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66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77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505200"/>
            <a:ext cx="8920480" cy="539694"/>
          </a:xfrm>
          <a:prstGeom prst="rect">
            <a:avLst/>
          </a:prstGeom>
        </p:spPr>
      </p:pic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915400" y="6553200"/>
            <a:ext cx="228600" cy="304800"/>
          </a:xfrm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6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LIU-PSB 3.0: Magnets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6200" y="5382161"/>
            <a:ext cx="90678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Cost-to-completion unchanged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800" b="1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Fine tuning for the magnetic measurements (from 100 </a:t>
            </a:r>
            <a:r>
              <a:rPr lang="en-US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to 30 </a:t>
            </a:r>
            <a:r>
              <a:rPr lang="en-US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)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800" b="1" dirty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Re-</a:t>
            </a:r>
            <a:r>
              <a:rPr lang="en-US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adjustement</a:t>
            </a: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of the </a:t>
            </a:r>
            <a:r>
              <a:rPr lang="en-US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spendings</a:t>
            </a: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in 2016 for main WUs (A. </a:t>
            </a:r>
            <a:r>
              <a:rPr lang="en-US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Newborough</a:t>
            </a: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): from 946 </a:t>
            </a:r>
            <a:r>
              <a:rPr lang="en-US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to 408 </a:t>
            </a:r>
            <a:r>
              <a:rPr lang="en-US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endParaRPr lang="en-US" sz="1600" b="1" dirty="0" smtClean="0">
              <a:solidFill>
                <a:srgbClr val="008000"/>
              </a:solidFill>
              <a:latin typeface="Calibri" panose="020F0502020204030204" pitchFamily="34" charset="0"/>
              <a:sym typeface="Symbol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447800"/>
            <a:ext cx="8920480" cy="12654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703" y="685800"/>
            <a:ext cx="6623513" cy="5623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2262" y="1123890"/>
            <a:ext cx="88453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before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3257490"/>
            <a:ext cx="69794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after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4800600" y="2819400"/>
            <a:ext cx="304800" cy="609600"/>
          </a:xfrm>
          <a:prstGeom prst="downArrow">
            <a:avLst/>
          </a:prstGeom>
          <a:solidFill>
            <a:schemeClr val="bg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790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915400" y="6553200"/>
            <a:ext cx="228600" cy="304800"/>
          </a:xfrm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7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LIU-PSB 4.1: RF Power And Cavities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6200" y="4419600"/>
            <a:ext cx="9067800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Year-by-year mismatch, but the s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um matches nicely for all years before 2016. </a:t>
            </a:r>
          </a:p>
          <a:p>
            <a:pPr marL="87313" indent="-87313">
              <a:buFont typeface="Arial" pitchFamily="34" charset="0"/>
              <a:buChar char="•"/>
            </a:pPr>
            <a:r>
              <a:rPr lang="en-GB" sz="1600" b="1" dirty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The discrepancy is  only 13 </a:t>
            </a:r>
            <a:r>
              <a:rPr lang="en-GB" sz="1600" b="1" dirty="0" err="1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on a budget of ~12 MCHF…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1600" b="1" dirty="0" smtClean="0">
              <a:solidFill>
                <a:srgbClr val="FF99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600" b="1" dirty="0">
                <a:solidFill>
                  <a:srgbClr val="FF99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600" b="1" dirty="0" smtClean="0">
                <a:solidFill>
                  <a:srgbClr val="FF9900"/>
                </a:solidFill>
                <a:latin typeface="Calibri" panose="020F0502020204030204" pitchFamily="34" charset="0"/>
                <a:sym typeface="Symbol" pitchFamily="18" charset="2"/>
              </a:rPr>
              <a:t>Increased budget from 340 </a:t>
            </a:r>
            <a:r>
              <a:rPr lang="en-US" sz="1600" b="1" dirty="0" err="1" smtClean="0">
                <a:solidFill>
                  <a:srgbClr val="FF99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US" sz="1600" b="1" dirty="0" smtClean="0">
                <a:solidFill>
                  <a:srgbClr val="FF9900"/>
                </a:solidFill>
                <a:latin typeface="Calibri" panose="020F0502020204030204" pitchFamily="34" charset="0"/>
                <a:sym typeface="Symbol" pitchFamily="18" charset="2"/>
              </a:rPr>
              <a:t> to 675 </a:t>
            </a:r>
            <a:r>
              <a:rPr lang="en-US" sz="1600" b="1" dirty="0" err="1" smtClean="0">
                <a:solidFill>
                  <a:srgbClr val="FF9900"/>
                </a:solidFill>
                <a:latin typeface="Calibri" panose="020F0502020204030204" pitchFamily="34" charset="0"/>
                <a:sym typeface="Symbol" pitchFamily="18" charset="2"/>
              </a:rPr>
              <a:t>kCHF</a:t>
            </a:r>
            <a:r>
              <a:rPr lang="en-US" sz="1600" b="1" dirty="0" smtClean="0">
                <a:solidFill>
                  <a:srgbClr val="FF9900"/>
                </a:solidFill>
                <a:latin typeface="Calibri" panose="020F0502020204030204" pitchFamily="34" charset="0"/>
                <a:sym typeface="Symbol" pitchFamily="18" charset="2"/>
              </a:rPr>
              <a:t>:</a:t>
            </a:r>
          </a:p>
          <a:p>
            <a:pPr marL="544513" lvl="1" indent="-87313">
              <a:buFont typeface="Arial" pitchFamily="34" charset="0"/>
              <a:buChar char="•"/>
            </a:pPr>
            <a:endParaRPr lang="en-US" sz="400" b="1" dirty="0" smtClean="0">
              <a:solidFill>
                <a:srgbClr val="FF99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FF9900"/>
                </a:solidFill>
                <a:latin typeface="Calibri" panose="020F0502020204030204" pitchFamily="34" charset="0"/>
                <a:sym typeface="Symbol" pitchFamily="18" charset="2"/>
              </a:rPr>
              <a:t> Commitment for power supplies and power amplifiers to be done in 2016.</a:t>
            </a:r>
          </a:p>
          <a:p>
            <a:pPr marL="544513" lvl="1" indent="-87313">
              <a:buFont typeface="Arial" pitchFamily="34" charset="0"/>
              <a:buChar char="•"/>
            </a:pPr>
            <a:endParaRPr lang="en-US" sz="400" b="1" dirty="0" smtClean="0">
              <a:solidFill>
                <a:srgbClr val="FF9900"/>
              </a:solidFill>
              <a:latin typeface="Calibri" panose="020F0502020204030204" pitchFamily="34" charset="0"/>
              <a:sym typeface="Symbol" pitchFamily="18" charset="2"/>
            </a:endParaRPr>
          </a:p>
          <a:p>
            <a:pPr marL="544513" lvl="1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FF9900"/>
                </a:solidFill>
                <a:latin typeface="Calibri" panose="020F0502020204030204" pitchFamily="34" charset="0"/>
                <a:sym typeface="Symbol" pitchFamily="18" charset="2"/>
              </a:rPr>
              <a:t> Full payment expected in 2017, but 10% of the payment will be done in 2016.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56967"/>
            <a:ext cx="9144000" cy="5440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5" y="1676400"/>
            <a:ext cx="9107725" cy="5426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1862" y="1371600"/>
            <a:ext cx="88453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before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1862" y="2876490"/>
            <a:ext cx="69794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after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Down Arrow 3"/>
          <p:cNvSpPr/>
          <p:nvPr/>
        </p:nvSpPr>
        <p:spPr bwMode="auto">
          <a:xfrm>
            <a:off x="4800600" y="2362200"/>
            <a:ext cx="304800" cy="609600"/>
          </a:xfrm>
          <a:prstGeom prst="downArrow">
            <a:avLst/>
          </a:prstGeom>
          <a:solidFill>
            <a:schemeClr val="bg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8290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915400" y="6553200"/>
            <a:ext cx="228600" cy="304800"/>
          </a:xfrm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8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LIU-PSB 4.2: LLRF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6400"/>
            <a:ext cx="9144000" cy="496046"/>
          </a:xfrm>
          <a:prstGeom prst="rect">
            <a:avLst/>
          </a:prstGeom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6200" y="4426803"/>
            <a:ext cx="9067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Mismatch year-by-year, but the sum of money planned and spent up to the end of 2015 matches!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1600" b="1" dirty="0">
              <a:solidFill>
                <a:srgbClr val="008000"/>
              </a:solidFill>
              <a:latin typeface="Calibri" panose="020F0502020204030204" pitchFamily="34" charset="0"/>
              <a:cs typeface="Calibri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/>
                <a:sym typeface="Symbol" pitchFamily="18" charset="2"/>
              </a:rPr>
              <a:t> Fine tuning for the spending of 2016: From 63 </a:t>
            </a:r>
            <a:r>
              <a:rPr lang="en-US" sz="1600" b="1" dirty="0" err="1" smtClean="0">
                <a:solidFill>
                  <a:srgbClr val="008000"/>
                </a:solidFill>
                <a:latin typeface="Calibri" panose="020F0502020204030204" pitchFamily="34" charset="0"/>
                <a:cs typeface="Calibri"/>
                <a:sym typeface="Symbol" pitchFamily="18" charset="2"/>
              </a:rPr>
              <a:t>kCHF</a:t>
            </a: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/>
                <a:sym typeface="Symbol" pitchFamily="18" charset="2"/>
              </a:rPr>
              <a:t> to 39 </a:t>
            </a:r>
            <a:r>
              <a:rPr lang="en-US" sz="1600" b="1" dirty="0" err="1" smtClean="0">
                <a:solidFill>
                  <a:srgbClr val="008000"/>
                </a:solidFill>
                <a:latin typeface="Calibri" panose="020F0502020204030204" pitchFamily="34" charset="0"/>
                <a:cs typeface="Calibri"/>
                <a:sym typeface="Symbol" pitchFamily="18" charset="2"/>
              </a:rPr>
              <a:t>kCHF</a:t>
            </a: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/>
                <a:sym typeface="Symbol" pitchFamily="18" charset="2"/>
              </a:rPr>
              <a:t>.</a:t>
            </a:r>
            <a:endParaRPr lang="en-US" sz="1600" b="1" dirty="0" smtClean="0">
              <a:solidFill>
                <a:srgbClr val="008000"/>
              </a:solidFill>
              <a:latin typeface="Calibri"/>
              <a:cs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27125"/>
            <a:ext cx="9144000" cy="5066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1862" y="1371600"/>
            <a:ext cx="88453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before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1862" y="2876490"/>
            <a:ext cx="69794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after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4800600" y="2362200"/>
            <a:ext cx="304800" cy="609600"/>
          </a:xfrm>
          <a:prstGeom prst="downArrow">
            <a:avLst/>
          </a:prstGeom>
          <a:solidFill>
            <a:schemeClr val="bg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225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915400" y="6553200"/>
            <a:ext cx="228600" cy="304800"/>
          </a:xfrm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4F3C1F1A-8932-4D08-B7DD-7ED4B9F03BA8}" type="slidenum">
              <a:rPr lang="ru-RU" sz="1400">
                <a:latin typeface="Calibri" panose="020F0502020204030204" pitchFamily="34" charset="0"/>
              </a:rPr>
              <a:pPr eaLnBrk="1" hangingPunct="1"/>
              <a:t>9</a:t>
            </a:fld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LIU-PSB 4.3: PSB Transverse Feedback</a:t>
            </a:r>
            <a:endParaRPr lang="en-US" sz="32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6200" y="4503003"/>
            <a:ext cx="9067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sym typeface="Symbol" pitchFamily="18" charset="2"/>
              </a:rPr>
              <a:t>Good matching year-by-year.</a:t>
            </a:r>
          </a:p>
          <a:p>
            <a:pPr marL="87313" indent="-87313">
              <a:buFont typeface="Arial" pitchFamily="34" charset="0"/>
              <a:buChar char="•"/>
            </a:pPr>
            <a:endParaRPr lang="en-US" sz="1600" b="1" dirty="0">
              <a:solidFill>
                <a:srgbClr val="008000"/>
              </a:solidFill>
              <a:latin typeface="Calibri" panose="020F0502020204030204" pitchFamily="34" charset="0"/>
              <a:cs typeface="Calibri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/>
                <a:sym typeface="Symbol" pitchFamily="18" charset="2"/>
              </a:rPr>
              <a:t> Budget profile nearly unchanged. </a:t>
            </a:r>
            <a:endParaRPr lang="en-US" sz="1600" b="1" dirty="0" smtClean="0">
              <a:solidFill>
                <a:srgbClr val="008000"/>
              </a:solidFill>
              <a:latin typeface="Calibri"/>
              <a:cs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129439"/>
            <a:ext cx="8839200" cy="6805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03" y="1453039"/>
            <a:ext cx="8822993" cy="6805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1862" y="1371600"/>
            <a:ext cx="88453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before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1862" y="2876490"/>
            <a:ext cx="69794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after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4800600" y="2362200"/>
            <a:ext cx="304800" cy="609600"/>
          </a:xfrm>
          <a:prstGeom prst="downArrow">
            <a:avLst/>
          </a:prstGeom>
          <a:solidFill>
            <a:schemeClr val="bg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605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6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6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12322</TotalTime>
  <Words>981</Words>
  <Application>Microsoft Office PowerPoint</Application>
  <PresentationFormat>On-screen Show (4:3)</PresentationFormat>
  <Paragraphs>238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ＭＳ Ｐゴシック</vt:lpstr>
      <vt:lpstr>Arial</vt:lpstr>
      <vt:lpstr>Bitstream Vera Sans</vt:lpstr>
      <vt:lpstr>Calibri</vt:lpstr>
      <vt:lpstr>Symbol</vt:lpstr>
      <vt:lpstr>Times New Roman</vt:lpstr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 Open Action</dc:title>
  <dc:subject/>
  <dc:creator>Gian Piero Di Giovanni</dc:creator>
  <cp:keywords/>
  <dc:description/>
  <cp:lastModifiedBy>Klaus Hanke</cp:lastModifiedBy>
  <cp:revision>1411</cp:revision>
  <cp:lastPrinted>2016-08-04T06:49:03Z</cp:lastPrinted>
  <dcterms:created xsi:type="dcterms:W3CDTF">2015-04-16T07:02:23Z</dcterms:created>
  <dcterms:modified xsi:type="dcterms:W3CDTF">2016-08-04T06:49:18Z</dcterms:modified>
  <cp:category/>
</cp:coreProperties>
</file>