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1" r:id="rId4"/>
    <p:sldId id="282" r:id="rId5"/>
    <p:sldId id="261" r:id="rId6"/>
    <p:sldId id="266" r:id="rId7"/>
    <p:sldId id="265" r:id="rId8"/>
    <p:sldId id="288" r:id="rId9"/>
    <p:sldId id="274" r:id="rId10"/>
    <p:sldId id="275" r:id="rId11"/>
    <p:sldId id="268" r:id="rId12"/>
    <p:sldId id="267" r:id="rId13"/>
    <p:sldId id="276" r:id="rId14"/>
    <p:sldId id="277" r:id="rId15"/>
    <p:sldId id="278" r:id="rId16"/>
    <p:sldId id="270" r:id="rId17"/>
    <p:sldId id="279" r:id="rId18"/>
    <p:sldId id="280" r:id="rId19"/>
    <p:sldId id="284" r:id="rId20"/>
    <p:sldId id="283" r:id="rId21"/>
    <p:sldId id="285" r:id="rId22"/>
    <p:sldId id="28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0" d="100"/>
          <a:sy n="60" d="100"/>
        </p:scale>
        <p:origin x="-116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5328592" cy="1728192"/>
          </a:xfrm>
        </p:spPr>
        <p:txBody>
          <a:bodyPr anchor="b"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250825" y="3284860"/>
            <a:ext cx="5329238" cy="1152525"/>
          </a:xfrm>
        </p:spPr>
        <p:txBody>
          <a:bodyPr/>
          <a:lstStyle>
            <a:lvl1pPr marL="0" indent="0">
              <a:buNone/>
              <a:defRPr sz="2000" b="0"/>
            </a:lvl1pPr>
            <a:lvl2pPr marL="457200" indent="0">
              <a:buNone/>
              <a:defRPr b="0"/>
            </a:lvl2pPr>
            <a:lvl3pPr marL="914400" indent="0">
              <a:buNone/>
              <a:defRPr b="0"/>
            </a:lvl3pPr>
            <a:lvl4pPr marL="1371600" indent="0">
              <a:buNone/>
              <a:defRPr b="0"/>
            </a:lvl4pPr>
            <a:lvl5pPr marL="1828800" indent="0">
              <a:buNone/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170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77724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03/08/2016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3815085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4352851" y="1628800"/>
            <a:ext cx="3815085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03/08/2016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96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03/08/2016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96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17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316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77724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295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6963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34178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628800"/>
            <a:ext cx="7772400" cy="44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03/08/2016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9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90034"/>
          </a:solidFill>
          <a:latin typeface="Georgia"/>
          <a:ea typeface="ＭＳ Ｐゴシック" charset="0"/>
          <a:cs typeface="Georgi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Font typeface="Wingdings" charset="0"/>
        <a:buChar char="o"/>
        <a:defRPr sz="20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65000"/>
        <a:buFont typeface="Wingdings" charset="0"/>
        <a:buChar char="o"/>
        <a:defRPr sz="18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Char char="–"/>
        <a:defRPr sz="18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90000"/>
        <a:buChar char="»"/>
        <a:defRPr sz="18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7.emf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3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5.pn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Digital Calorimetry for </a:t>
            </a:r>
            <a:r>
              <a:rPr lang="en-GB" dirty="0" smtClean="0"/>
              <a:t>Future Colliders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Tony Price</a:t>
            </a:r>
          </a:p>
          <a:p>
            <a:r>
              <a:rPr lang="en-GB" dirty="0" smtClean="0"/>
              <a:t>University of Birmingham</a:t>
            </a:r>
          </a:p>
          <a:p>
            <a:r>
              <a:rPr lang="en-GB" dirty="0" smtClean="0"/>
              <a:t>03/08/2016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87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4911400"/>
              </p:ext>
            </p:extLst>
          </p:nvPr>
        </p:nvGraphicFramePr>
        <p:xfrm>
          <a:off x="755576" y="1196752"/>
          <a:ext cx="7272808" cy="4258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Acrobat Document" r:id="rId3" imgW="5400437" imgH="3162272" progId="AcroExch.Document.11">
                  <p:embed/>
                </p:oleObj>
              </mc:Choice>
              <mc:Fallback>
                <p:oleObj name="Acrobat Document" r:id="rId3" imgW="5400437" imgH="3162272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1196752"/>
                        <a:ext cx="7272808" cy="4258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Shower Multiplicities: DESY </a:t>
            </a:r>
            <a:r>
              <a:rPr lang="en-GB" dirty="0" err="1" smtClean="0"/>
              <a:t>Testbeam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67208" y="5118283"/>
            <a:ext cx="8153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Demonstrates DECAL concept to be valid</a:t>
            </a: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Further results can </a:t>
            </a:r>
            <a:r>
              <a:rPr lang="en-GB" b="1" dirty="0">
                <a:solidFill>
                  <a:schemeClr val="bg1"/>
                </a:solidFill>
              </a:rPr>
              <a:t>be </a:t>
            </a:r>
            <a:r>
              <a:rPr lang="en-GB" b="1" dirty="0" smtClean="0">
                <a:solidFill>
                  <a:schemeClr val="bg1"/>
                </a:solidFill>
              </a:rPr>
              <a:t>found </a:t>
            </a:r>
            <a:r>
              <a:rPr lang="en-GB" b="1" dirty="0">
                <a:solidFill>
                  <a:schemeClr val="bg1"/>
                </a:solidFill>
              </a:rPr>
              <a:t>http://etheses.bham.ac.uk/4515/1/Price13Phd1.pdf</a:t>
            </a:r>
            <a:endParaRPr lang="en-GB" b="1" dirty="0" smtClean="0">
              <a:solidFill>
                <a:schemeClr val="bg1"/>
              </a:solidFill>
            </a:endParaRPr>
          </a:p>
        </p:txBody>
      </p:sp>
      <p:pic>
        <p:nvPicPr>
          <p:cNvPr id="6" name="Picture 2" descr="C:\Users\pricet\Documents\Talks\IOP2012\figs\SPiDeR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1109"/>
            <a:ext cx="914400" cy="8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twiki.cern.ch/twiki/pub/CALICE/CaliceLogos/CALICELogo_18pc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42492"/>
            <a:ext cx="1304925" cy="5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73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</a:t>
            </a:r>
            <a:r>
              <a:rPr lang="en-GB" dirty="0" err="1" smtClean="0"/>
              <a:t>FoCal</a:t>
            </a:r>
            <a:r>
              <a:rPr lang="en-GB" dirty="0" smtClean="0"/>
              <a:t>: SPS and DESY test beams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0"/>
          </p:nvPr>
        </p:nvSpPr>
        <p:spPr>
          <a:xfrm>
            <a:off x="4352851" y="1916832"/>
            <a:ext cx="3815085" cy="4451325"/>
          </a:xfrm>
        </p:spPr>
        <p:txBody>
          <a:bodyPr/>
          <a:lstStyle/>
          <a:p>
            <a:r>
              <a:rPr lang="en-GB" dirty="0" smtClean="0"/>
              <a:t>ALICE Forward Calorimeter (</a:t>
            </a:r>
            <a:r>
              <a:rPr lang="en-GB" dirty="0" err="1" smtClean="0"/>
              <a:t>FoCal</a:t>
            </a:r>
            <a:r>
              <a:rPr lang="en-GB" dirty="0" smtClean="0"/>
              <a:t>) require highly granular to separate showers</a:t>
            </a:r>
          </a:p>
          <a:p>
            <a:r>
              <a:rPr lang="en-GB" dirty="0" smtClean="0"/>
              <a:t>Mixture of MAPS and pad sensors proposed</a:t>
            </a:r>
          </a:p>
          <a:p>
            <a:r>
              <a:rPr lang="en-GB" dirty="0" err="1" smtClean="0"/>
              <a:t>Protoype</a:t>
            </a:r>
            <a:r>
              <a:rPr lang="en-GB" dirty="0" smtClean="0"/>
              <a:t> used 24 layers of MAPS interweaved with 1.5mm W</a:t>
            </a:r>
          </a:p>
          <a:p>
            <a:r>
              <a:rPr lang="en-GB" dirty="0" smtClean="0"/>
              <a:t>Tested at DESY and SPS in 2012</a:t>
            </a:r>
          </a:p>
          <a:p>
            <a:r>
              <a:rPr lang="en-GB" dirty="0" smtClean="0"/>
              <a:t>Results here are from </a:t>
            </a:r>
            <a:r>
              <a:rPr lang="en-GB" dirty="0" err="1" smtClean="0"/>
              <a:t>Martijn</a:t>
            </a:r>
            <a:r>
              <a:rPr lang="en-GB" dirty="0" smtClean="0"/>
              <a:t> </a:t>
            </a:r>
            <a:r>
              <a:rPr lang="en-GB" dirty="0" err="1" smtClean="0"/>
              <a:t>Reicher’s</a:t>
            </a:r>
            <a:r>
              <a:rPr lang="en-GB" dirty="0" smtClean="0"/>
              <a:t> thesis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608348" cy="438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http://cds.cern.ch/record/1209651/files/bul-pho-2009-090_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440"/>
            <a:ext cx="1259995" cy="12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830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ALICE </a:t>
            </a:r>
            <a:r>
              <a:rPr lang="en-GB" dirty="0" err="1" smtClean="0"/>
              <a:t>FoCAL</a:t>
            </a:r>
            <a:r>
              <a:rPr lang="en-GB" dirty="0" smtClean="0"/>
              <a:t>: Results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12776"/>
            <a:ext cx="5521695" cy="508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23928" y="2636912"/>
            <a:ext cx="5236729" cy="2669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92080" y="1412776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Results in </a:t>
            </a:r>
            <a:r>
              <a:rPr lang="en-GB" b="1" dirty="0" err="1" smtClean="0">
                <a:solidFill>
                  <a:schemeClr val="bg1"/>
                </a:solidFill>
              </a:rPr>
              <a:t>Martijn’s</a:t>
            </a:r>
            <a:r>
              <a:rPr lang="en-GB" b="1" dirty="0" smtClean="0">
                <a:solidFill>
                  <a:schemeClr val="bg1"/>
                </a:solidFill>
              </a:rPr>
              <a:t> thesis further demonstrate the validity of a DECAL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8" name="Picture 5" descr="http://cds.cern.ch/record/1209651/files/bul-pho-2009-090_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440"/>
            <a:ext cx="1259995" cy="12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09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 Higgs Yukawa Coupling: ILC @ 1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Samples created for the ILC TDR in 2012</a:t>
            </a:r>
          </a:p>
          <a:p>
            <a:r>
              <a:rPr lang="en-GB" dirty="0" smtClean="0"/>
              <a:t>Studied the semi-</a:t>
            </a:r>
            <a:r>
              <a:rPr lang="en-GB" dirty="0" err="1" smtClean="0"/>
              <a:t>leptonic</a:t>
            </a:r>
            <a:r>
              <a:rPr lang="en-GB" dirty="0" smtClean="0"/>
              <a:t> final state </a:t>
            </a:r>
          </a:p>
          <a:p>
            <a:pPr lvl="1"/>
            <a:r>
              <a:rPr lang="en-GB" dirty="0" err="1" smtClean="0"/>
              <a:t>ttH</a:t>
            </a:r>
            <a:r>
              <a:rPr lang="en-GB" dirty="0" smtClean="0"/>
              <a:t>-&gt;</a:t>
            </a:r>
            <a:r>
              <a:rPr lang="en-GB" dirty="0" err="1" smtClean="0"/>
              <a:t>lvbbjjbb</a:t>
            </a:r>
            <a:endParaRPr lang="en-GB" dirty="0" smtClean="0"/>
          </a:p>
          <a:p>
            <a:r>
              <a:rPr lang="en-GB" dirty="0" smtClean="0"/>
              <a:t>Main backgrounds considered</a:t>
            </a:r>
          </a:p>
          <a:p>
            <a:r>
              <a:rPr lang="en-GB" dirty="0" smtClean="0"/>
              <a:t>TMVA analysis led to measurement on coupling uncertainty of 4.3%</a:t>
            </a:r>
          </a:p>
          <a:p>
            <a:r>
              <a:rPr lang="en-GB" dirty="0" smtClean="0"/>
              <a:t>Changed the ILD </a:t>
            </a:r>
            <a:r>
              <a:rPr lang="en-GB" dirty="0" err="1" smtClean="0"/>
              <a:t>SiW</a:t>
            </a:r>
            <a:r>
              <a:rPr lang="en-GB" dirty="0" smtClean="0"/>
              <a:t> ECAL for a DECAL with MAPS to evaluate impact on this</a:t>
            </a:r>
          </a:p>
          <a:p>
            <a:endParaRPr lang="en-GB" dirty="0"/>
          </a:p>
        </p:txBody>
      </p:sp>
      <p:pic>
        <p:nvPicPr>
          <p:cNvPr id="6" name="Picture 2" descr="https://encrypted-tbn1.gstatic.com/images?q=tbn:ANd9GcRtPG9YN6mIlg8I_jhFCdAR20Jc4xksmUSplNkIeadQ0XjHeU7h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257" y="1691966"/>
            <a:ext cx="2022253" cy="126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893" y="1497290"/>
            <a:ext cx="2378398" cy="1715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947" y="3645024"/>
            <a:ext cx="4170435" cy="2298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Bildergebnis für ILD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043" y="403549"/>
            <a:ext cx="732805" cy="78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10" descr="Bildergebnis für ILC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80" name="Picture 12" descr="http://www.linearcollider.org/files/graphics_resources/logo/logo_blue_b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54" y="437321"/>
            <a:ext cx="1084728" cy="71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696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870" y="2209800"/>
            <a:ext cx="4545626" cy="295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on Jet energy resolution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Conventional ECAL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896783" y="1464002"/>
            <a:ext cx="3733800" cy="762000"/>
          </a:xfrm>
        </p:spPr>
        <p:txBody>
          <a:bodyPr/>
          <a:lstStyle/>
          <a:p>
            <a:r>
              <a:rPr lang="en-GB" dirty="0" smtClean="0"/>
              <a:t>DECAL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09800"/>
            <a:ext cx="4563417" cy="2932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5562600"/>
            <a:ext cx="8075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ECAL calibrated with Z-&gt;</a:t>
            </a:r>
            <a:r>
              <a:rPr lang="en-GB" dirty="0" err="1" smtClean="0">
                <a:solidFill>
                  <a:schemeClr val="bg1"/>
                </a:solidFill>
              </a:rPr>
              <a:t>uds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dijet</a:t>
            </a:r>
            <a:r>
              <a:rPr lang="en-GB" dirty="0" smtClean="0">
                <a:solidFill>
                  <a:schemeClr val="bg1"/>
                </a:solidFill>
              </a:rPr>
              <a:t> events.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Resolution marginally degraded with DECAL </a:t>
            </a:r>
            <a:r>
              <a:rPr lang="en-GB" b="1" dirty="0" smtClean="0">
                <a:solidFill>
                  <a:srgbClr val="C00000"/>
                </a:solidFill>
              </a:rPr>
              <a:t>BUT</a:t>
            </a:r>
            <a:r>
              <a:rPr lang="en-GB" dirty="0" smtClean="0">
                <a:solidFill>
                  <a:schemeClr val="bg1"/>
                </a:solidFill>
              </a:rPr>
              <a:t> the geometry not optimised for DECAL. Just changed sensitive region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2" descr="Bildergebnis für ILD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043" y="403549"/>
            <a:ext cx="732805" cy="78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://www.linearcollider.org/files/graphics_resources/logo/logo_blue_b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54" y="437321"/>
            <a:ext cx="1084728" cy="71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640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986" y="1269217"/>
            <a:ext cx="4740470" cy="518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4665712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Impact on reconstructed mass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977280" y="1412776"/>
            <a:ext cx="2874640" cy="4464496"/>
          </a:xfrm>
        </p:spPr>
        <p:txBody>
          <a:bodyPr/>
          <a:lstStyle/>
          <a:p>
            <a:r>
              <a:rPr lang="en-GB" dirty="0" smtClean="0"/>
              <a:t>Reconstructed mass of W, t and H candidates unchanged between (D)ECALs</a:t>
            </a:r>
          </a:p>
          <a:p>
            <a:r>
              <a:rPr lang="en-GB" dirty="0" smtClean="0"/>
              <a:t>All other variables in the MVA also largely </a:t>
            </a:r>
            <a:r>
              <a:rPr lang="en-GB" dirty="0" err="1" smtClean="0"/>
              <a:t>uneffected</a:t>
            </a:r>
            <a:endParaRPr lang="en-GB" dirty="0" smtClean="0"/>
          </a:p>
          <a:p>
            <a:r>
              <a:rPr lang="en-GB" dirty="0" smtClean="0"/>
              <a:t>Introduction of DECAL at ILD does not impact on the measurements of top Yukawa coupling</a:t>
            </a:r>
          </a:p>
        </p:txBody>
      </p:sp>
      <p:pic>
        <p:nvPicPr>
          <p:cNvPr id="5" name="Picture 2" descr="Bildergebnis für ILD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043" y="403549"/>
            <a:ext cx="732805" cy="78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://www.linearcollider.org/files/graphics_resources/logo/logo_blue_b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654" y="437321"/>
            <a:ext cx="1084728" cy="71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13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DECAL at the FCC-</a:t>
            </a:r>
            <a:r>
              <a:rPr lang="en-GB" dirty="0" err="1" smtClean="0"/>
              <a:t>hh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funding started July 2016 to investigate reconfigurable, radiation hard, HR-CMOS MAPS for tracking and DECAL purposes for future HEP experiments and Medical Physics</a:t>
            </a:r>
          </a:p>
          <a:p>
            <a:r>
              <a:rPr lang="en-GB" dirty="0" smtClean="0"/>
              <a:t>The University of Birmingham</a:t>
            </a:r>
          </a:p>
          <a:p>
            <a:pPr lvl="1"/>
            <a:r>
              <a:rPr lang="en-GB" dirty="0" smtClean="0"/>
              <a:t>P. Allport (PI), P. Newman, N. Watson, L. </a:t>
            </a:r>
            <a:r>
              <a:rPr lang="en-GB" dirty="0" err="1" smtClean="0"/>
              <a:t>Gonella</a:t>
            </a:r>
            <a:r>
              <a:rPr lang="en-GB" dirty="0" smtClean="0"/>
              <a:t>, K, Nikolopoulos, T. Price, A, Winter</a:t>
            </a:r>
          </a:p>
          <a:p>
            <a:r>
              <a:rPr lang="en-GB" dirty="0" smtClean="0"/>
              <a:t>Rutherford Appleton Laboratory</a:t>
            </a:r>
          </a:p>
          <a:p>
            <a:pPr lvl="1"/>
            <a:r>
              <a:rPr lang="en-GB" dirty="0" smtClean="0"/>
              <a:t>F. Wilson, R. </a:t>
            </a:r>
            <a:r>
              <a:rPr lang="en-GB" dirty="0" err="1" smtClean="0"/>
              <a:t>Turchetta</a:t>
            </a:r>
            <a:r>
              <a:rPr lang="en-GB" dirty="0" smtClean="0"/>
              <a:t>, D. Das, S. Worm, S. McMahon, Z. Zhang, P. Phillips</a:t>
            </a:r>
          </a:p>
          <a:p>
            <a:r>
              <a:rPr lang="en-GB" dirty="0" smtClean="0"/>
              <a:t>The University of Sussex</a:t>
            </a:r>
          </a:p>
          <a:p>
            <a:pPr lvl="1"/>
            <a:r>
              <a:rPr lang="en-GB" dirty="0" smtClean="0"/>
              <a:t>F. Salvatore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5958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PRD WP1: </a:t>
            </a:r>
            <a:r>
              <a:rPr lang="en-GB" dirty="0"/>
              <a:t>Physics and performance simulations, specifications and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53939"/>
            <a:ext cx="7772400" cy="4451325"/>
          </a:xfrm>
        </p:spPr>
        <p:txBody>
          <a:bodyPr/>
          <a:lstStyle/>
          <a:p>
            <a:r>
              <a:rPr lang="en-GB" dirty="0" smtClean="0"/>
              <a:t>“The </a:t>
            </a:r>
            <a:r>
              <a:rPr lang="en-GB" dirty="0"/>
              <a:t>physics goals of the FCC-</a:t>
            </a:r>
            <a:r>
              <a:rPr lang="en-GB" dirty="0" err="1"/>
              <a:t>hh</a:t>
            </a:r>
            <a:r>
              <a:rPr lang="en-GB" dirty="0"/>
              <a:t> programme set the most demanding requirements and the </a:t>
            </a:r>
            <a:r>
              <a:rPr lang="en-GB" dirty="0" smtClean="0"/>
              <a:t>international programme </a:t>
            </a:r>
            <a:r>
              <a:rPr lang="en-GB" dirty="0"/>
              <a:t>to develop detailed experiment </a:t>
            </a:r>
            <a:r>
              <a:rPr lang="en-GB" dirty="0" smtClean="0"/>
              <a:t>concepts…”</a:t>
            </a:r>
          </a:p>
          <a:p>
            <a:r>
              <a:rPr lang="en-GB" dirty="0" smtClean="0"/>
              <a:t>“..the </a:t>
            </a:r>
            <a:r>
              <a:rPr lang="en-GB" dirty="0"/>
              <a:t>current status of FCC-</a:t>
            </a:r>
            <a:r>
              <a:rPr lang="en-GB" dirty="0" err="1"/>
              <a:t>hh</a:t>
            </a:r>
            <a:r>
              <a:rPr lang="en-GB" dirty="0"/>
              <a:t> planning still allows an excellent opportunity for the UK to establish a </a:t>
            </a:r>
            <a:r>
              <a:rPr lang="en-GB" dirty="0" smtClean="0"/>
              <a:t>strong international </a:t>
            </a:r>
            <a:r>
              <a:rPr lang="en-GB" dirty="0"/>
              <a:t>role and to help shape planning for international developments to follow the HL-LHC </a:t>
            </a:r>
            <a:r>
              <a:rPr lang="en-GB" dirty="0" smtClean="0"/>
              <a:t>programme..”</a:t>
            </a:r>
          </a:p>
          <a:p>
            <a:r>
              <a:rPr lang="en-GB" dirty="0" smtClean="0"/>
              <a:t>“…This </a:t>
            </a:r>
            <a:r>
              <a:rPr lang="en-GB" dirty="0"/>
              <a:t>work-package will involve Geant4 [25], [26] simulation of shower shapes at very high energies in a </a:t>
            </a:r>
            <a:r>
              <a:rPr lang="en-GB" dirty="0" smtClean="0"/>
              <a:t>Si-W calorimeter </a:t>
            </a:r>
            <a:r>
              <a:rPr lang="en-GB" dirty="0"/>
              <a:t>coupled with use of DELPHES package [27] to provide parametric representation of </a:t>
            </a:r>
            <a:r>
              <a:rPr lang="en-GB" dirty="0" smtClean="0"/>
              <a:t>detector response </a:t>
            </a:r>
            <a:r>
              <a:rPr lang="en-GB" dirty="0"/>
              <a:t>for physics </a:t>
            </a:r>
            <a:r>
              <a:rPr lang="en-GB" dirty="0" smtClean="0"/>
              <a:t>studies…”</a:t>
            </a:r>
          </a:p>
          <a:p>
            <a:r>
              <a:rPr lang="en-GB" dirty="0" smtClean="0"/>
              <a:t>“</a:t>
            </a:r>
            <a:r>
              <a:rPr lang="en-GB" dirty="0"/>
              <a:t>A number of the key channels expected to motivate the FCC science case </a:t>
            </a:r>
            <a:r>
              <a:rPr lang="en-GB" dirty="0" smtClean="0"/>
              <a:t>which depend </a:t>
            </a:r>
            <a:r>
              <a:rPr lang="en-GB" dirty="0"/>
              <a:t>critically in electromagnetic calorimeter performance will be looked at to confirm the proposed </a:t>
            </a:r>
            <a:r>
              <a:rPr lang="en-GB" dirty="0" smtClean="0"/>
              <a:t>Si-W solution </a:t>
            </a:r>
            <a:r>
              <a:rPr lang="en-GB" dirty="0"/>
              <a:t>will deliver the required </a:t>
            </a:r>
            <a:r>
              <a:rPr lang="en-GB" dirty="0" smtClean="0"/>
              <a:t>capability.”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307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Geant4 Modelling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currently have a stand alone Geant4 model and a setup in </a:t>
            </a:r>
            <a:r>
              <a:rPr lang="en-GB" dirty="0" err="1" smtClean="0"/>
              <a:t>Mokka</a:t>
            </a:r>
            <a:r>
              <a:rPr lang="en-GB" dirty="0" smtClean="0"/>
              <a:t> for the ILD detector to evaluate shower properties and influence design choices of our sensor</a:t>
            </a:r>
          </a:p>
          <a:p>
            <a:r>
              <a:rPr lang="en-GB" dirty="0" smtClean="0"/>
              <a:t>We believe that an (analogue) </a:t>
            </a:r>
            <a:r>
              <a:rPr lang="en-GB" dirty="0" err="1" smtClean="0"/>
              <a:t>SiW</a:t>
            </a:r>
            <a:r>
              <a:rPr lang="en-GB" dirty="0" smtClean="0"/>
              <a:t> geometry has been / will be implemented within FCCSW(?) If so, rather than studying a DECAL with non optimal geometry could be nice to create at this relatively early stage an optimised DECAL.</a:t>
            </a:r>
          </a:p>
          <a:p>
            <a:pPr lvl="1"/>
            <a:r>
              <a:rPr lang="en-GB" dirty="0" smtClean="0"/>
              <a:t>With effort from us (me) potentially</a:t>
            </a:r>
          </a:p>
          <a:p>
            <a:r>
              <a:rPr lang="en-GB" dirty="0" smtClean="0"/>
              <a:t>Use of DELPHES to study impact on physics of the DECAL</a:t>
            </a:r>
          </a:p>
          <a:p>
            <a:pPr lvl="1"/>
            <a:r>
              <a:rPr lang="en-GB" dirty="0" smtClean="0"/>
              <a:t>Note: single particle resolution will always be worse for DECAL than </a:t>
            </a:r>
            <a:r>
              <a:rPr lang="en-GB" dirty="0" err="1" smtClean="0"/>
              <a:t>LAr</a:t>
            </a:r>
            <a:r>
              <a:rPr lang="en-GB" dirty="0" smtClean="0"/>
              <a:t> so would need to implement PFA within DELPHES</a:t>
            </a:r>
          </a:p>
        </p:txBody>
      </p:sp>
    </p:spTree>
    <p:extLst>
      <p:ext uri="{BB962C8B-B14F-4D97-AF65-F5344CB8AC3E}">
        <p14:creationId xmlns:p14="http://schemas.microsoft.com/office/powerpoint/2010/main" val="210318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HEP group at </a:t>
            </a:r>
            <a:r>
              <a:rPr lang="en-GB" dirty="0" err="1" smtClean="0"/>
              <a:t>UoB</a:t>
            </a:r>
            <a:r>
              <a:rPr lang="en-GB" dirty="0" smtClean="0"/>
              <a:t> were </a:t>
            </a:r>
            <a:r>
              <a:rPr lang="en-GB" dirty="0"/>
              <a:t>involved </a:t>
            </a:r>
            <a:r>
              <a:rPr lang="en-GB" dirty="0" smtClean="0"/>
              <a:t>in the </a:t>
            </a:r>
            <a:r>
              <a:rPr lang="en-GB" dirty="0"/>
              <a:t>Higgs and EWSB </a:t>
            </a:r>
            <a:r>
              <a:rPr lang="en-GB" dirty="0" smtClean="0"/>
              <a:t>Physics </a:t>
            </a:r>
            <a:r>
              <a:rPr lang="en-GB" dirty="0"/>
              <a:t>Report for FCC workshop (arXiv:1606.09408)</a:t>
            </a:r>
            <a:endParaRPr lang="en-GB" dirty="0" smtClean="0"/>
          </a:p>
          <a:p>
            <a:r>
              <a:rPr lang="en-GB" dirty="0" smtClean="0"/>
              <a:t>Continue with </a:t>
            </a:r>
            <a:r>
              <a:rPr lang="en-GB" dirty="0"/>
              <a:t>physics studies of very rare Higgs boson decays probing the light quark Yukawa </a:t>
            </a:r>
            <a:r>
              <a:rPr lang="en-GB" dirty="0" smtClean="0"/>
              <a:t>couplings</a:t>
            </a:r>
          </a:p>
          <a:p>
            <a:pPr lvl="1"/>
            <a:r>
              <a:rPr lang="en-GB" dirty="0" err="1"/>
              <a:t>UoB</a:t>
            </a:r>
            <a:r>
              <a:rPr lang="en-GB"/>
              <a:t> leading contribution in pioneering papers on probing the couplings of Higgs boson to light quarks with ATLAS (arXiv:1607.03400, arXiv:1501.03276</a:t>
            </a:r>
            <a:r>
              <a:rPr lang="en-GB" smtClean="0"/>
              <a:t>)</a:t>
            </a:r>
          </a:p>
          <a:p>
            <a:pPr lvl="1"/>
            <a:r>
              <a:rPr lang="en-GB" smtClean="0"/>
              <a:t>Two </a:t>
            </a:r>
            <a:r>
              <a:rPr lang="en-GB" dirty="0" smtClean="0"/>
              <a:t>MSc student </a:t>
            </a:r>
            <a:r>
              <a:rPr lang="en-GB" dirty="0"/>
              <a:t>that will </a:t>
            </a:r>
            <a:r>
              <a:rPr lang="en-GB" dirty="0" smtClean="0"/>
              <a:t>study this in </a:t>
            </a:r>
            <a:r>
              <a:rPr lang="en-GB" dirty="0"/>
              <a:t>the context of </a:t>
            </a:r>
            <a:r>
              <a:rPr lang="en-GB" dirty="0" smtClean="0"/>
              <a:t>FCC starting in September</a:t>
            </a:r>
          </a:p>
          <a:p>
            <a:r>
              <a:rPr lang="en-GB" dirty="0" smtClean="0"/>
              <a:t>In </a:t>
            </a:r>
            <a:r>
              <a:rPr lang="en-GB" dirty="0"/>
              <a:t>order to understand the origin of EWSB </a:t>
            </a:r>
            <a:r>
              <a:rPr lang="en-GB" dirty="0" smtClean="0"/>
              <a:t>we</a:t>
            </a:r>
            <a:r>
              <a:rPr lang="en-GB" dirty="0"/>
              <a:t> </a:t>
            </a:r>
            <a:r>
              <a:rPr lang="en-GB" dirty="0" smtClean="0"/>
              <a:t>would also </a:t>
            </a:r>
            <a:r>
              <a:rPr lang="en-GB" dirty="0"/>
              <a:t>like to </a:t>
            </a:r>
            <a:r>
              <a:rPr lang="en-GB" dirty="0" smtClean="0"/>
              <a:t>study Vector Boson Scattering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746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Sampling </a:t>
            </a:r>
            <a:r>
              <a:rPr lang="en-GB" dirty="0" err="1" smtClean="0"/>
              <a:t>Calorimetry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Incident particle interacts with a dense material and a shower develops</a:t>
            </a:r>
          </a:p>
          <a:p>
            <a:r>
              <a:rPr lang="en-GB" dirty="0" smtClean="0"/>
              <a:t>The shower particles then deposit energy in the sensitive regions</a:t>
            </a:r>
          </a:p>
          <a:p>
            <a:pPr lvl="1"/>
            <a:r>
              <a:rPr lang="en-GB" dirty="0" smtClean="0"/>
              <a:t>Si sensors, scintillators, </a:t>
            </a:r>
            <a:r>
              <a:rPr lang="en-GB" dirty="0" err="1" smtClean="0"/>
              <a:t>lAr</a:t>
            </a:r>
            <a:r>
              <a:rPr lang="en-GB" dirty="0" smtClean="0"/>
              <a:t> etc…</a:t>
            </a:r>
          </a:p>
          <a:p>
            <a:r>
              <a:rPr lang="en-GB" dirty="0" smtClean="0"/>
              <a:t>The sum the energy deposits and scale to the energy of incident particle</a:t>
            </a:r>
            <a:endParaRPr lang="en-GB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624" y="1926332"/>
            <a:ext cx="4403824" cy="330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022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2400" cy="1143000"/>
          </a:xfrm>
        </p:spPr>
        <p:txBody>
          <a:bodyPr/>
          <a:lstStyle/>
          <a:p>
            <a:r>
              <a:rPr lang="en-GB" dirty="0" smtClean="0"/>
              <a:t>Other 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7772400" cy="4451325"/>
          </a:xfrm>
        </p:spPr>
        <p:txBody>
          <a:bodyPr/>
          <a:lstStyle/>
          <a:p>
            <a:r>
              <a:rPr lang="en-GB" dirty="0" smtClean="0"/>
              <a:t>Radiation Hardness</a:t>
            </a:r>
          </a:p>
          <a:p>
            <a:pPr lvl="1"/>
            <a:r>
              <a:rPr lang="en-GB" dirty="0" smtClean="0"/>
              <a:t>Forward region of FCC-</a:t>
            </a:r>
            <a:r>
              <a:rPr lang="en-GB" dirty="0" err="1" smtClean="0"/>
              <a:t>hh</a:t>
            </a:r>
            <a:r>
              <a:rPr lang="en-GB" dirty="0" smtClean="0"/>
              <a:t> detectors Si not an option</a:t>
            </a:r>
          </a:p>
          <a:p>
            <a:pPr lvl="1"/>
            <a:r>
              <a:rPr lang="en-GB" dirty="0" smtClean="0"/>
              <a:t>Barrel region of 10</a:t>
            </a:r>
            <a:r>
              <a:rPr lang="en-GB" baseline="30000" dirty="0" smtClean="0"/>
              <a:t>14</a:t>
            </a:r>
            <a:r>
              <a:rPr lang="en-GB" dirty="0" smtClean="0"/>
              <a:t>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eq</a:t>
            </a:r>
            <a:r>
              <a:rPr lang="en-GB" dirty="0" smtClean="0"/>
              <a:t>/cm</a:t>
            </a:r>
            <a:r>
              <a:rPr lang="en-GB" baseline="30000" dirty="0" smtClean="0"/>
              <a:t>2</a:t>
            </a:r>
            <a:r>
              <a:rPr lang="en-GB" dirty="0" smtClean="0"/>
              <a:t> makes Si and MAPS feasible</a:t>
            </a:r>
          </a:p>
          <a:p>
            <a:pPr lvl="1"/>
            <a:r>
              <a:rPr lang="en-GB" dirty="0" smtClean="0"/>
              <a:t>Depleted CMOS currently under development (HV/HR) with results up to 10</a:t>
            </a:r>
            <a:r>
              <a:rPr lang="en-GB" baseline="30000" dirty="0" smtClean="0"/>
              <a:t>15</a:t>
            </a:r>
            <a:r>
              <a:rPr lang="en-GB" dirty="0" smtClean="0"/>
              <a:t> </a:t>
            </a:r>
            <a:r>
              <a:rPr lang="en-GB" dirty="0" err="1"/>
              <a:t>n</a:t>
            </a:r>
            <a:r>
              <a:rPr lang="en-GB" baseline="-25000" dirty="0" err="1"/>
              <a:t>eq</a:t>
            </a:r>
            <a:r>
              <a:rPr lang="en-GB" dirty="0"/>
              <a:t>/cm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dirty="0" smtClean="0"/>
              <a:t>presented recently by other groups</a:t>
            </a:r>
          </a:p>
          <a:p>
            <a:r>
              <a:rPr lang="en-GB" dirty="0" smtClean="0"/>
              <a:t>Cost</a:t>
            </a:r>
          </a:p>
          <a:p>
            <a:pPr lvl="1"/>
            <a:r>
              <a:rPr lang="en-GB" dirty="0" smtClean="0"/>
              <a:t>Cost of MAPS needs to decrease to make affordable but over 20 years this is expected to fall dramatically.</a:t>
            </a:r>
          </a:p>
          <a:p>
            <a:pPr lvl="1"/>
            <a:r>
              <a:rPr lang="en-GB" dirty="0" smtClean="0"/>
              <a:t>A cost of 30 cents / cm</a:t>
            </a:r>
            <a:r>
              <a:rPr lang="en-GB" baseline="30000" dirty="0" smtClean="0"/>
              <a:t>2</a:t>
            </a:r>
            <a:r>
              <a:rPr lang="en-GB" dirty="0" smtClean="0"/>
              <a:t> would mean an ECAL of ~$10M. </a:t>
            </a:r>
          </a:p>
          <a:p>
            <a:r>
              <a:rPr lang="en-GB" dirty="0" smtClean="0"/>
              <a:t>Pile Up</a:t>
            </a:r>
          </a:p>
          <a:p>
            <a:pPr lvl="1"/>
            <a:r>
              <a:rPr lang="en-GB" dirty="0" smtClean="0"/>
              <a:t>Need to evaluate shower properties, widths, multiplicity etc. </a:t>
            </a:r>
          </a:p>
          <a:p>
            <a:pPr lvl="1"/>
            <a:r>
              <a:rPr lang="en-GB" dirty="0" smtClean="0"/>
              <a:t>average occupancy and particle density at entrance</a:t>
            </a:r>
          </a:p>
          <a:p>
            <a:r>
              <a:rPr lang="en-GB" dirty="0" smtClean="0"/>
              <a:t>Deployment</a:t>
            </a:r>
          </a:p>
          <a:p>
            <a:pPr lvl="1"/>
            <a:r>
              <a:rPr lang="en-GB" dirty="0"/>
              <a:t>Complimentary technology to </a:t>
            </a:r>
            <a:r>
              <a:rPr lang="en-GB" dirty="0" smtClean="0"/>
              <a:t>as </a:t>
            </a:r>
            <a:r>
              <a:rPr lang="en-GB" dirty="0"/>
              <a:t>a pre-shower / </a:t>
            </a:r>
            <a:r>
              <a:rPr lang="en-GB" dirty="0" smtClean="0"/>
              <a:t>tracker</a:t>
            </a:r>
          </a:p>
          <a:p>
            <a:pPr lvl="1"/>
            <a:r>
              <a:rPr lang="en-GB" dirty="0" smtClean="0"/>
              <a:t>seamless transition </a:t>
            </a:r>
            <a:r>
              <a:rPr lang="en-GB" dirty="0"/>
              <a:t>from tracker to ECAL possible with same technology in second detector?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79862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Hopefully I have convinced you that a DECAL is feasible at a future collider</a:t>
            </a:r>
          </a:p>
          <a:p>
            <a:r>
              <a:rPr lang="en-GB" dirty="0" smtClean="0"/>
              <a:t>We are developing a new sensor aimed at digital electromagnetic calorimetry with readout structures to match HL-LHC / FCC-</a:t>
            </a:r>
            <a:r>
              <a:rPr lang="en-GB" dirty="0" err="1" smtClean="0"/>
              <a:t>hh</a:t>
            </a:r>
            <a:endParaRPr lang="en-GB" dirty="0" smtClean="0"/>
          </a:p>
          <a:p>
            <a:r>
              <a:rPr lang="en-GB" dirty="0"/>
              <a:t>We want to perform physics studies in the context of FCC-</a:t>
            </a:r>
            <a:r>
              <a:rPr lang="en-GB" dirty="0" err="1"/>
              <a:t>hh</a:t>
            </a:r>
            <a:r>
              <a:rPr lang="en-GB" dirty="0"/>
              <a:t> and compare with conventional methods</a:t>
            </a:r>
          </a:p>
          <a:p>
            <a:r>
              <a:rPr lang="en-GB" dirty="0" smtClean="0"/>
              <a:t>Still lots to do and think about</a:t>
            </a:r>
          </a:p>
          <a:p>
            <a:r>
              <a:rPr lang="en-GB" dirty="0" smtClean="0"/>
              <a:t>But also a lot of time before FCC-</a:t>
            </a:r>
            <a:r>
              <a:rPr lang="en-GB" dirty="0" err="1" smtClean="0"/>
              <a:t>hh</a:t>
            </a:r>
            <a:r>
              <a:rPr lang="en-GB" dirty="0" smtClean="0"/>
              <a:t> detector design choices are made so makes sense to look at all options.</a:t>
            </a:r>
          </a:p>
        </p:txBody>
      </p:sp>
    </p:spTree>
    <p:extLst>
      <p:ext uri="{BB962C8B-B14F-4D97-AF65-F5344CB8AC3E}">
        <p14:creationId xmlns:p14="http://schemas.microsoft.com/office/powerpoint/2010/main" val="2395300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Hopefully I have convinced you that a DECAL is feasible at a future collider</a:t>
            </a:r>
          </a:p>
          <a:p>
            <a:r>
              <a:rPr lang="en-GB" dirty="0"/>
              <a:t>We are developing a new sensor aimed at digital electromagnetic calorimetry with readout structures to match HL-LHC / FCC-</a:t>
            </a:r>
            <a:r>
              <a:rPr lang="en-GB" dirty="0" err="1"/>
              <a:t>hh</a:t>
            </a:r>
            <a:endParaRPr lang="en-GB" dirty="0"/>
          </a:p>
          <a:p>
            <a:r>
              <a:rPr lang="en-GB" dirty="0" smtClean="0"/>
              <a:t>We want to perform physics studies in the context of FCC-</a:t>
            </a:r>
            <a:r>
              <a:rPr lang="en-GB" dirty="0" err="1" smtClean="0"/>
              <a:t>hh</a:t>
            </a:r>
            <a:r>
              <a:rPr lang="en-GB" dirty="0" smtClean="0"/>
              <a:t> and compare with conventional methods</a:t>
            </a:r>
          </a:p>
          <a:p>
            <a:r>
              <a:rPr lang="en-GB" dirty="0" smtClean="0"/>
              <a:t>Still lots to do and think about</a:t>
            </a:r>
          </a:p>
          <a:p>
            <a:r>
              <a:rPr lang="en-GB" dirty="0"/>
              <a:t>But also a lot of time before FCC-</a:t>
            </a:r>
            <a:r>
              <a:rPr lang="en-GB" dirty="0" err="1"/>
              <a:t>hh</a:t>
            </a:r>
            <a:r>
              <a:rPr lang="en-GB" dirty="0"/>
              <a:t> detector design choices are made so makes sense to look at all options.</a:t>
            </a:r>
          </a:p>
          <a:p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59632" y="4964975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</a:rPr>
              <a:t>We want to work in collaboration with you!!!</a:t>
            </a:r>
          </a:p>
          <a:p>
            <a:pPr algn="ctr"/>
            <a:endParaRPr lang="en-GB" sz="2400" dirty="0">
              <a:solidFill>
                <a:srgbClr val="C00000"/>
              </a:solidFill>
            </a:endParaRPr>
          </a:p>
          <a:p>
            <a:pPr algn="ctr"/>
            <a:r>
              <a:rPr lang="en-GB" sz="2400" dirty="0" smtClean="0">
                <a:solidFill>
                  <a:srgbClr val="C00000"/>
                </a:solidFill>
              </a:rPr>
              <a:t>Any questions?*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237312"/>
            <a:ext cx="52565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C00000"/>
                </a:solidFill>
              </a:rPr>
              <a:t>*only nice easy ones allowed</a:t>
            </a:r>
            <a:endParaRPr lang="en-GB" sz="11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2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Sources of </a:t>
            </a:r>
            <a:r>
              <a:rPr lang="en-GB" dirty="0" smtClean="0"/>
              <a:t>Uncertainty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Average number of particles in the shower is proportional to incident energy </a:t>
            </a:r>
          </a:p>
          <a:p>
            <a:pPr lvl="1"/>
            <a:r>
              <a:rPr lang="en-GB" dirty="0"/>
              <a:t>fluctuations on this number</a:t>
            </a:r>
          </a:p>
          <a:p>
            <a:r>
              <a:rPr lang="en-GB" dirty="0"/>
              <a:t>Energy deposited in sensitive layer is proportional to number of particles</a:t>
            </a:r>
          </a:p>
          <a:p>
            <a:pPr lvl="1"/>
            <a:r>
              <a:rPr lang="en-GB" dirty="0"/>
              <a:t>Fluctuations in angle</a:t>
            </a:r>
          </a:p>
          <a:p>
            <a:pPr lvl="1"/>
            <a:r>
              <a:rPr lang="en-GB" dirty="0"/>
              <a:t>Particle velocity</a:t>
            </a:r>
          </a:p>
          <a:p>
            <a:pPr lvl="1"/>
            <a:r>
              <a:rPr lang="en-GB" dirty="0"/>
              <a:t>Landau energy deposition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624" y="1926332"/>
            <a:ext cx="4403824" cy="330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89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Sources of </a:t>
            </a:r>
            <a:r>
              <a:rPr lang="en-GB" dirty="0" smtClean="0"/>
              <a:t>Uncertainty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Average number of particles in the shower is proportional to incident energy </a:t>
            </a:r>
          </a:p>
          <a:p>
            <a:pPr lvl="1"/>
            <a:r>
              <a:rPr lang="en-GB" dirty="0"/>
              <a:t>fluctuations on this number</a:t>
            </a:r>
          </a:p>
          <a:p>
            <a:r>
              <a:rPr lang="en-GB" dirty="0"/>
              <a:t>Energy deposited in sensitive layer is proportional to number of particles</a:t>
            </a:r>
          </a:p>
          <a:p>
            <a:pPr lvl="1"/>
            <a:r>
              <a:rPr lang="en-GB" dirty="0"/>
              <a:t>Fluctuations in angle</a:t>
            </a:r>
          </a:p>
          <a:p>
            <a:pPr lvl="1"/>
            <a:r>
              <a:rPr lang="en-GB" dirty="0"/>
              <a:t>Particle velocity</a:t>
            </a:r>
          </a:p>
          <a:p>
            <a:pPr lvl="1"/>
            <a:r>
              <a:rPr lang="en-GB" dirty="0"/>
              <a:t>Landau energy deposition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624" y="1926332"/>
            <a:ext cx="4403824" cy="330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ultiply 5"/>
          <p:cNvSpPr/>
          <p:nvPr/>
        </p:nvSpPr>
        <p:spPr>
          <a:xfrm>
            <a:off x="827584" y="3271405"/>
            <a:ext cx="2667000" cy="22479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83568" y="5733256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Remove this uncertainty by just counting number of particles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182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Documents\Presentations\LCWS12\decal\figs\decal_partic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293096"/>
            <a:ext cx="2875218" cy="169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Digital </a:t>
            </a:r>
            <a:r>
              <a:rPr lang="en-GB" dirty="0" err="1" smtClean="0"/>
              <a:t>Calorimetry</a:t>
            </a:r>
            <a:r>
              <a:rPr lang="en-GB" dirty="0" smtClean="0"/>
              <a:t>: The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6875" y="1340768"/>
            <a:ext cx="7772400" cy="4451325"/>
          </a:xfrm>
        </p:spPr>
        <p:txBody>
          <a:bodyPr/>
          <a:lstStyle/>
          <a:p>
            <a:r>
              <a:rPr lang="en-GB" dirty="0" smtClean="0"/>
              <a:t>Dates back to c.2005 work within CALICE</a:t>
            </a:r>
          </a:p>
          <a:p>
            <a:r>
              <a:rPr lang="en-GB" dirty="0" smtClean="0"/>
              <a:t>Make a pixelated calorimeter to count the number of particles in each sampling layer</a:t>
            </a:r>
          </a:p>
          <a:p>
            <a:r>
              <a:rPr lang="en-GB" dirty="0" smtClean="0"/>
              <a:t>Ensure that the particles are small enough to avoid multiple particles passing through a single pixel to avoid undercounting and non-linear response in high particle density environments</a:t>
            </a:r>
          </a:p>
          <a:p>
            <a:r>
              <a:rPr lang="en-GB" dirty="0" smtClean="0"/>
              <a:t>Digital variant of ILD ECAL would require 10</a:t>
            </a:r>
            <a:r>
              <a:rPr lang="en-GB" baseline="30000" dirty="0" smtClean="0"/>
              <a:t>12</a:t>
            </a:r>
            <a:r>
              <a:rPr lang="en-GB" dirty="0" smtClean="0"/>
              <a:t> channels</a:t>
            </a:r>
          </a:p>
          <a:p>
            <a:r>
              <a:rPr lang="en-GB" dirty="0" smtClean="0"/>
              <a:t>Essential to keep dead area and power consumption per channel to a minimum</a:t>
            </a:r>
            <a:endParaRPr lang="en-GB" dirty="0"/>
          </a:p>
        </p:txBody>
      </p:sp>
      <p:pic>
        <p:nvPicPr>
          <p:cNvPr id="4" name="Picture 2" descr="E:\Documents\Presentations\LCWS12\decal\figs\aecal_particl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06" y="4432903"/>
            <a:ext cx="2741406" cy="166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4530" y="5661248"/>
            <a:ext cx="259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Analogue: 5mm pitch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6858" y="5653016"/>
            <a:ext cx="259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Digital: 50um pitch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54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ILD (D)ECAL Simulated Energy Resolution 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629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0040" y="1228690"/>
            <a:ext cx="777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Full </a:t>
            </a:r>
            <a:r>
              <a:rPr lang="en-GB" sz="2000" dirty="0" err="1" smtClean="0">
                <a:solidFill>
                  <a:schemeClr val="bg1"/>
                </a:solidFill>
              </a:rPr>
              <a:t>Mokka</a:t>
            </a:r>
            <a:r>
              <a:rPr lang="en-GB" sz="2000" dirty="0" smtClean="0">
                <a:solidFill>
                  <a:schemeClr val="bg1"/>
                </a:solidFill>
              </a:rPr>
              <a:t> G4 simulation with 20 layers 0.6  &amp; 10 layers 1.2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441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DECAL Simulations with added realism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12776"/>
            <a:ext cx="8184243" cy="4292883"/>
          </a:xfrm>
        </p:spPr>
      </p:pic>
      <p:sp>
        <p:nvSpPr>
          <p:cNvPr id="5" name="TextBox 4"/>
          <p:cNvSpPr txBox="1"/>
          <p:nvPr/>
        </p:nvSpPr>
        <p:spPr>
          <a:xfrm>
            <a:off x="6058762" y="234425"/>
            <a:ext cx="3059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Original work by Anne-Marie </a:t>
            </a:r>
            <a:r>
              <a:rPr lang="en-GB" dirty="0" err="1" smtClean="0">
                <a:solidFill>
                  <a:schemeClr val="bg1"/>
                </a:solidFill>
              </a:rPr>
              <a:t>Magnan</a:t>
            </a:r>
            <a:r>
              <a:rPr lang="en-GB" dirty="0" smtClean="0">
                <a:solidFill>
                  <a:schemeClr val="bg1"/>
                </a:solidFill>
              </a:rPr>
              <a:t> (now on CMS) and resurrected by current PhD student Alasdair Winter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771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TPAC Sensor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CMOS MAPS  </a:t>
            </a:r>
          </a:p>
          <a:p>
            <a:r>
              <a:rPr lang="en-GB" dirty="0" smtClean="0"/>
              <a:t>168x168 pixel grid</a:t>
            </a:r>
          </a:p>
          <a:p>
            <a:r>
              <a:rPr lang="en-GB" dirty="0" smtClean="0"/>
              <a:t>50x50 um pitch</a:t>
            </a:r>
          </a:p>
          <a:p>
            <a:r>
              <a:rPr lang="en-GB" dirty="0" smtClean="0"/>
              <a:t>12-18 um epi layer</a:t>
            </a:r>
          </a:p>
          <a:p>
            <a:r>
              <a:rPr lang="en-GB" dirty="0" smtClean="0"/>
              <a:t>Digital readout</a:t>
            </a:r>
          </a:p>
          <a:p>
            <a:r>
              <a:rPr lang="en-GB" dirty="0" smtClean="0"/>
              <a:t>Low noise</a:t>
            </a:r>
          </a:p>
          <a:p>
            <a:r>
              <a:rPr lang="en-GB" dirty="0" smtClean="0"/>
              <a:t>Utilise the INMAPS process</a:t>
            </a:r>
          </a:p>
          <a:p>
            <a:r>
              <a:rPr lang="en-GB" dirty="0" smtClean="0"/>
              <a:t>Collect charge by diffusion to signal diodes</a:t>
            </a:r>
          </a:p>
          <a:p>
            <a:r>
              <a:rPr lang="en-GB" dirty="0" smtClean="0"/>
              <a:t>Sampled every 400 ns (timestamp)</a:t>
            </a:r>
          </a:p>
          <a:p>
            <a:r>
              <a:rPr lang="en-GB" dirty="0" smtClean="0"/>
              <a:t>Readout every 8192 timestamps (bunch train)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94042"/>
            <a:ext cx="3168352" cy="257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991785"/>
            <a:ext cx="304515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91786"/>
            <a:ext cx="2982427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5909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Validation of DECAL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4067786"/>
            <a:ext cx="7258000" cy="209751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u="sng" dirty="0" smtClean="0"/>
              <a:t>Showering Mode</a:t>
            </a:r>
          </a:p>
          <a:p>
            <a:r>
              <a:rPr lang="en-GB" dirty="0" smtClean="0"/>
              <a:t>1-5 GeV e+ at DESY in Feb/March 2010</a:t>
            </a:r>
          </a:p>
          <a:p>
            <a:r>
              <a:rPr lang="en-GB" dirty="0" smtClean="0"/>
              <a:t>Triggered with PMTs either side of the sensors</a:t>
            </a:r>
          </a:p>
          <a:p>
            <a:r>
              <a:rPr lang="en-GB" dirty="0" smtClean="0"/>
              <a:t>Tracks found in the first four sensors</a:t>
            </a:r>
          </a:p>
          <a:p>
            <a:r>
              <a:rPr lang="en-GB" dirty="0" smtClean="0"/>
              <a:t>Projected through material and properties of shower measured downstream</a:t>
            </a:r>
          </a:p>
        </p:txBody>
      </p:sp>
      <p:pic>
        <p:nvPicPr>
          <p:cNvPr id="7170" name="Picture 2" descr="E:\Documents\Thesis\thesis\trunk\fig\beamtest\beamline_shower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3" y="1270882"/>
            <a:ext cx="766935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pricet\Documents\Talks\IOP2012\figs\SPiDeR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1109"/>
            <a:ext cx="914400" cy="8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twiki.cern.ch/twiki/pub/CALICE/CaliceLogos/CALICELogo_18p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42492"/>
            <a:ext cx="1304925" cy="5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245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Custom 2">
      <a:dk1>
        <a:srgbClr val="91C8E1"/>
      </a:dk1>
      <a:lt1>
        <a:srgbClr val="ECECEC"/>
      </a:lt1>
      <a:dk2>
        <a:srgbClr val="000000"/>
      </a:dk2>
      <a:lt2>
        <a:srgbClr val="91C8E1"/>
      </a:lt2>
      <a:accent1>
        <a:srgbClr val="000000"/>
      </a:accent1>
      <a:accent2>
        <a:srgbClr val="ECECEC"/>
      </a:accent2>
      <a:accent3>
        <a:srgbClr val="AAAAAA"/>
      </a:accent3>
      <a:accent4>
        <a:srgbClr val="C9C9C9"/>
      </a:accent4>
      <a:accent5>
        <a:srgbClr val="AAAAAA"/>
      </a:accent5>
      <a:accent6>
        <a:srgbClr val="D6D6D6"/>
      </a:accent6>
      <a:hlink>
        <a:srgbClr val="91C8E1"/>
      </a:hlink>
      <a:folHlink>
        <a:srgbClr val="91C8E1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UoB-Corporate-Burgundy</Template>
  <TotalTime>2681</TotalTime>
  <Words>1417</Words>
  <Application>Microsoft Macintosh PowerPoint</Application>
  <PresentationFormat>On-screen Show (4:3)</PresentationFormat>
  <Paragraphs>135</Paragraphs>
  <Slides>22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Theme3</vt:lpstr>
      <vt:lpstr>Acrobat Document</vt:lpstr>
      <vt:lpstr>Digital Calorimetry for Future Colliders</vt:lpstr>
      <vt:lpstr>Sampling Calorimetry</vt:lpstr>
      <vt:lpstr>Sources of Uncertainty</vt:lpstr>
      <vt:lpstr>Sources of Uncertainty</vt:lpstr>
      <vt:lpstr>Digital Calorimetry: The Concept</vt:lpstr>
      <vt:lpstr>ILD (D)ECAL Simulated Energy Resolution </vt:lpstr>
      <vt:lpstr>DECAL Simulations with added realism</vt:lpstr>
      <vt:lpstr>TPAC Sensor</vt:lpstr>
      <vt:lpstr>Experimental Validation of DECAL Concept</vt:lpstr>
      <vt:lpstr>Shower Multiplicities: DESY Testbeam</vt:lpstr>
      <vt:lpstr>ALICE FoCal: SPS and DESY test beams </vt:lpstr>
      <vt:lpstr>ALICE FoCAL: Results</vt:lpstr>
      <vt:lpstr>Top Higgs Yukawa Coupling: ILC @ 1 TeV</vt:lpstr>
      <vt:lpstr>Impact on Jet energy resolution</vt:lpstr>
      <vt:lpstr>Impact on reconstructed mass</vt:lpstr>
      <vt:lpstr>DECAL at the FCC-hh?</vt:lpstr>
      <vt:lpstr>PRD WP1: Physics and performance simulations, specifications and requirements</vt:lpstr>
      <vt:lpstr>Geant4 Modelling</vt:lpstr>
      <vt:lpstr>Physics Studies</vt:lpstr>
      <vt:lpstr>Other Considerations</vt:lpstr>
      <vt:lpstr>In Conclusion</vt:lpstr>
      <vt:lpstr>In Conclusion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Price</dc:creator>
  <cp:lastModifiedBy>Werner Riegler</cp:lastModifiedBy>
  <cp:revision>57</cp:revision>
  <dcterms:created xsi:type="dcterms:W3CDTF">2016-08-01T11:51:19Z</dcterms:created>
  <dcterms:modified xsi:type="dcterms:W3CDTF">2016-08-03T13:19:41Z</dcterms:modified>
</cp:coreProperties>
</file>