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7" r:id="rId4"/>
    <p:sldId id="27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6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Work\FCC\FCC-hh\Counts.od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xMode val="edge"/>
          <c:yMode val="edge"/>
          <c:x val="8.0312500000000009E-2"/>
          <c:y val="2.1666666666666667E-2"/>
          <c:w val="0.89675000000000005"/>
          <c:h val="0.85088888888888881"/>
        </c:manualLayout>
      </c:layout>
      <c:scatterChart>
        <c:scatterStyle val="lineMarker"/>
        <c:varyColors val="0"/>
        <c:ser>
          <c:idx val="0"/>
          <c:order val="0"/>
          <c:tx>
            <c:strRef>
              <c:f>'30 layers 3.5mm W'!$A$3</c:f>
              <c:strCache>
                <c:ptCount val="1"/>
                <c:pt idx="0">
                  <c:v>Mean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3"/>
          </c:marker>
          <c:xVal>
            <c:numRef>
              <c:f>'30 layers 3.5mm W'!$B$1:$M$1</c:f>
              <c:numCache>
                <c:formatCode>General</c:formatCode>
                <c:ptCount val="12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300</c:v>
                </c:pt>
                <c:pt idx="9">
                  <c:v>400</c:v>
                </c:pt>
                <c:pt idx="10">
                  <c:v>500</c:v>
                </c:pt>
                <c:pt idx="11">
                  <c:v>1000</c:v>
                </c:pt>
              </c:numCache>
            </c:numRef>
          </c:xVal>
          <c:yVal>
            <c:numRef>
              <c:f>'30 layers 3.5mm W'!$B$3:$M$3</c:f>
              <c:numCache>
                <c:formatCode>General</c:formatCode>
                <c:ptCount val="12"/>
                <c:pt idx="0">
                  <c:v>129.69999999999999</c:v>
                </c:pt>
                <c:pt idx="1">
                  <c:v>1318.5920000000001</c:v>
                </c:pt>
                <c:pt idx="2">
                  <c:v>2644.7820000000002</c:v>
                </c:pt>
                <c:pt idx="3">
                  <c:v>3958.15</c:v>
                </c:pt>
                <c:pt idx="4">
                  <c:v>5255.7280000000001</c:v>
                </c:pt>
                <c:pt idx="5">
                  <c:v>6569.7</c:v>
                </c:pt>
                <c:pt idx="6">
                  <c:v>12936.93</c:v>
                </c:pt>
                <c:pt idx="7">
                  <c:v>25348.538</c:v>
                </c:pt>
                <c:pt idx="8">
                  <c:v>37565.027999999998</c:v>
                </c:pt>
                <c:pt idx="9">
                  <c:v>49318.1</c:v>
                </c:pt>
                <c:pt idx="10">
                  <c:v>61193.98</c:v>
                </c:pt>
                <c:pt idx="11">
                  <c:v>117654.46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FFB-4AE8-B5FE-F86CA348F7FE}"/>
            </c:ext>
          </c:extLst>
        </c:ser>
        <c:ser>
          <c:idx val="1"/>
          <c:order val="1"/>
          <c:tx>
            <c:strRef>
              <c:f>'30 layers 3.5mm W'!$A$3</c:f>
              <c:strCache>
                <c:ptCount val="1"/>
                <c:pt idx="0">
                  <c:v>Mean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>
                <a:solidFill>
                  <a:srgbClr val="FF420E"/>
                </a:solidFill>
              </a:ln>
            </c:spPr>
            <c:trendlineType val="linear"/>
            <c:forward val="800"/>
            <c:intercept val="0"/>
            <c:dispRSqr val="0"/>
            <c:dispEq val="1"/>
            <c:trendlineLbl>
              <c:layout>
                <c:manualLayout>
                  <c:x val="-0.40204121993352143"/>
                  <c:y val="9.4113021892234944E-2"/>
                </c:manualLayout>
              </c:layout>
              <c:numFmt formatCode="0.0" sourceLinked="0"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trendlineLbl>
          </c:trendline>
          <c:xVal>
            <c:numRef>
              <c:f>'30 layers 3.5mm W'!$B$1:$I$1</c:f>
              <c:numCache>
                <c:formatCode>General</c:formatCode>
                <c:ptCount val="8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</c:numCache>
            </c:numRef>
          </c:xVal>
          <c:yVal>
            <c:numRef>
              <c:f>'30 layers 3.5mm W'!$B$3:$I$3</c:f>
              <c:numCache>
                <c:formatCode>General</c:formatCode>
                <c:ptCount val="8"/>
                <c:pt idx="0">
                  <c:v>129.69999999999999</c:v>
                </c:pt>
                <c:pt idx="1">
                  <c:v>1318.5920000000001</c:v>
                </c:pt>
                <c:pt idx="2">
                  <c:v>2644.7820000000002</c:v>
                </c:pt>
                <c:pt idx="3">
                  <c:v>3958.15</c:v>
                </c:pt>
                <c:pt idx="4">
                  <c:v>5255.7280000000001</c:v>
                </c:pt>
                <c:pt idx="5">
                  <c:v>6569.7</c:v>
                </c:pt>
                <c:pt idx="6">
                  <c:v>12936.93</c:v>
                </c:pt>
                <c:pt idx="7">
                  <c:v>25348.538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FFB-4AE8-B5FE-F86CA348F7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5221456"/>
        <c:axId val="265220800"/>
      </c:scatterChart>
      <c:valAx>
        <c:axId val="265220800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900" b="0">
                    <a:solidFill>
                      <a:schemeClr val="bg1"/>
                    </a:solidFill>
                  </a:defRPr>
                </a:pPr>
                <a:r>
                  <a:rPr lang="en-GB">
                    <a:solidFill>
                      <a:schemeClr val="bg1"/>
                    </a:solidFill>
                  </a:rPr>
                  <a:t>Total Hits over threshold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lang="en-GB">
                <a:solidFill>
                  <a:schemeClr val="bg1"/>
                </a:solidFill>
              </a:defRPr>
            </a:pPr>
            <a:endParaRPr lang="en-US"/>
          </a:p>
        </c:txPr>
        <c:crossAx val="265221456"/>
        <c:crossesAt val="0"/>
        <c:crossBetween val="midCat"/>
      </c:valAx>
      <c:valAx>
        <c:axId val="265221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0">
                    <a:solidFill>
                      <a:schemeClr val="bg1"/>
                    </a:solidFill>
                  </a:defRPr>
                </a:pPr>
                <a:r>
                  <a:rPr lang="en-GB">
                    <a:solidFill>
                      <a:schemeClr val="bg1"/>
                    </a:solidFill>
                  </a:rPr>
                  <a:t>electron energy [GeV]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>
                <a:solidFill>
                  <a:schemeClr val="bg1"/>
                </a:solidFill>
              </a:defRPr>
            </a:pPr>
            <a:endParaRPr lang="en-US"/>
          </a:p>
        </c:txPr>
        <c:crossAx val="265220800"/>
        <c:crossesAt val="0"/>
        <c:crossBetween val="midCat"/>
      </c:valAx>
      <c:spPr>
        <a:noFill/>
        <a:ln>
          <a:solidFill>
            <a:srgbClr val="B3B3B3"/>
          </a:solidFill>
          <a:prstDash val="solid"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5328592" cy="1728192"/>
          </a:xfrm>
        </p:spPr>
        <p:txBody>
          <a:bodyPr anchor="b"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250825" y="3284860"/>
            <a:ext cx="5329238" cy="1152525"/>
          </a:xfrm>
        </p:spPr>
        <p:txBody>
          <a:bodyPr/>
          <a:lstStyle>
            <a:lvl1pPr marL="0" indent="0">
              <a:buNone/>
              <a:defRPr sz="2000" b="0"/>
            </a:lvl1pPr>
            <a:lvl2pPr marL="457200" indent="0">
              <a:buNone/>
              <a:defRPr b="0"/>
            </a:lvl2pPr>
            <a:lvl3pPr marL="914400" indent="0">
              <a:buNone/>
              <a:defRPr b="0"/>
            </a:lvl3pPr>
            <a:lvl4pPr marL="1371600" indent="0">
              <a:buNone/>
              <a:defRPr b="0"/>
            </a:lvl4pPr>
            <a:lvl5pPr marL="1828800" indent="0">
              <a:buNone/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170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77724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31/08/2016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3815085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4352851" y="1628800"/>
            <a:ext cx="3815085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31/08/2016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96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31/08/2016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96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17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316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77724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295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34178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628800"/>
            <a:ext cx="7772400" cy="44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31/08/2016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90034"/>
          </a:solidFill>
          <a:latin typeface="Georgia"/>
          <a:ea typeface="ＭＳ Ｐゴシック" charset="0"/>
          <a:cs typeface="Georgi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Font typeface="Wingdings" charset="0"/>
        <a:buChar char="o"/>
        <a:defRPr sz="20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65000"/>
        <a:buFont typeface="Wingdings" charset="0"/>
        <a:buChar char="o"/>
        <a:defRPr sz="18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Char char="–"/>
        <a:defRPr sz="18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90000"/>
        <a:buChar char="»"/>
        <a:defRPr sz="18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Digital </a:t>
            </a:r>
            <a:r>
              <a:rPr lang="en-GB" dirty="0" smtClean="0"/>
              <a:t>Calorimetry within FCCSW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Tony Price</a:t>
            </a:r>
          </a:p>
          <a:p>
            <a:r>
              <a:rPr lang="en-GB" dirty="0" smtClean="0"/>
              <a:t>University of Birmingham</a:t>
            </a:r>
          </a:p>
          <a:p>
            <a:r>
              <a:rPr lang="en-GB" dirty="0" smtClean="0"/>
              <a:t>31</a:t>
            </a:r>
            <a:r>
              <a:rPr lang="en-GB" dirty="0" smtClean="0"/>
              <a:t>/08/2016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8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Documents\Presentations\LCWS12\decal\figs\decal_partic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293096"/>
            <a:ext cx="2875218" cy="169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Digital </a:t>
            </a:r>
            <a:r>
              <a:rPr lang="en-GB" dirty="0" err="1" smtClean="0"/>
              <a:t>Calorimetry</a:t>
            </a:r>
            <a:r>
              <a:rPr lang="en-GB" dirty="0" smtClean="0"/>
              <a:t>: The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6875" y="1340768"/>
            <a:ext cx="7772400" cy="4451325"/>
          </a:xfrm>
        </p:spPr>
        <p:txBody>
          <a:bodyPr/>
          <a:lstStyle/>
          <a:p>
            <a:r>
              <a:rPr lang="en-GB" dirty="0" smtClean="0"/>
              <a:t>Dates back to c.2005 work within CALICE</a:t>
            </a:r>
          </a:p>
          <a:p>
            <a:r>
              <a:rPr lang="en-GB" dirty="0" smtClean="0"/>
              <a:t>Make a pixelated calorimeter to count the number of particles in each sampling layer</a:t>
            </a:r>
          </a:p>
          <a:p>
            <a:r>
              <a:rPr lang="en-GB" dirty="0" smtClean="0"/>
              <a:t>Ensure that the particles are small enough to avoid multiple particles passing through a single pixel to avoid undercounting and non-linear response in high particle density environments</a:t>
            </a:r>
          </a:p>
          <a:p>
            <a:r>
              <a:rPr lang="en-GB" dirty="0" smtClean="0"/>
              <a:t>Digital variant of ILD ECAL would require 10</a:t>
            </a:r>
            <a:r>
              <a:rPr lang="en-GB" baseline="30000" dirty="0" smtClean="0"/>
              <a:t>12</a:t>
            </a:r>
            <a:r>
              <a:rPr lang="en-GB" dirty="0" smtClean="0"/>
              <a:t> channels</a:t>
            </a:r>
          </a:p>
          <a:p>
            <a:r>
              <a:rPr lang="en-GB" dirty="0" smtClean="0"/>
              <a:t>Essential to keep dead area and power consumption per channel to a minimum</a:t>
            </a:r>
            <a:endParaRPr lang="en-GB" dirty="0"/>
          </a:p>
        </p:txBody>
      </p:sp>
      <p:pic>
        <p:nvPicPr>
          <p:cNvPr id="4" name="Picture 2" descr="E:\Documents\Presentations\LCWS12\decal\figs\aecal_particl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06" y="4432903"/>
            <a:ext cx="2741406" cy="166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4530" y="5661248"/>
            <a:ext cx="259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Analogue: 5mm pitch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6858" y="5653016"/>
            <a:ext cx="259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Digital: 50um pitch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5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DetFCChhECalDigital</a:t>
            </a:r>
            <a:r>
              <a:rPr lang="en-GB" dirty="0" smtClean="0"/>
              <a:t> Geometry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Started from </a:t>
            </a:r>
            <a:r>
              <a:rPr lang="en-GB" dirty="0" err="1" smtClean="0"/>
              <a:t>DetFCChhECalSimple</a:t>
            </a:r>
            <a:endParaRPr lang="en-GB" dirty="0" smtClean="0"/>
          </a:p>
          <a:p>
            <a:r>
              <a:rPr lang="en-GB" dirty="0" smtClean="0"/>
              <a:t>Modified ECAL barrel inner radius to 1700 mm (as discussed at the last meeting)</a:t>
            </a:r>
          </a:p>
          <a:p>
            <a:r>
              <a:rPr lang="en-GB" dirty="0" smtClean="0"/>
              <a:t>Removed cryostat as not required for </a:t>
            </a:r>
            <a:r>
              <a:rPr lang="en-GB" dirty="0" err="1" smtClean="0"/>
              <a:t>SiW</a:t>
            </a:r>
            <a:r>
              <a:rPr lang="en-GB" dirty="0" smtClean="0"/>
              <a:t> calorimeter</a:t>
            </a:r>
          </a:p>
          <a:p>
            <a:r>
              <a:rPr lang="en-GB" dirty="0" smtClean="0"/>
              <a:t>Modified geometry such that there are four repeated volumes per module</a:t>
            </a:r>
          </a:p>
          <a:p>
            <a:pPr lvl="1"/>
            <a:r>
              <a:rPr lang="en-GB" dirty="0" smtClean="0"/>
              <a:t>epitaxial (sensitive)</a:t>
            </a:r>
          </a:p>
          <a:p>
            <a:pPr lvl="1"/>
            <a:r>
              <a:rPr lang="en-GB" dirty="0" smtClean="0"/>
              <a:t>Silicon substrate</a:t>
            </a:r>
          </a:p>
          <a:p>
            <a:pPr lvl="1"/>
            <a:r>
              <a:rPr lang="en-GB" dirty="0" smtClean="0"/>
              <a:t>Tungsten</a:t>
            </a:r>
          </a:p>
          <a:p>
            <a:pPr lvl="1"/>
            <a:r>
              <a:rPr lang="en-GB" dirty="0" smtClean="0"/>
              <a:t>Air gap</a:t>
            </a:r>
          </a:p>
          <a:p>
            <a:r>
              <a:rPr lang="en-GB" dirty="0" smtClean="0"/>
              <a:t>Ability to change materials and thicknesses of these layers from xml file</a:t>
            </a:r>
          </a:p>
          <a:p>
            <a:r>
              <a:rPr lang="en-GB" dirty="0" smtClean="0"/>
              <a:t>Ability to change the number of modules from xml file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58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DetFCChhECalDigital</a:t>
            </a:r>
            <a:r>
              <a:rPr lang="en-GB" dirty="0" smtClean="0"/>
              <a:t> Readout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Started from </a:t>
            </a:r>
            <a:r>
              <a:rPr lang="en-GB" dirty="0" err="1" smtClean="0"/>
              <a:t>SimpleCalorimeterSD</a:t>
            </a:r>
            <a:endParaRPr lang="en-GB" dirty="0" smtClean="0"/>
          </a:p>
          <a:p>
            <a:r>
              <a:rPr lang="en-GB" dirty="0" smtClean="0"/>
              <a:t>Sum all the energy deposited in a cell (aka </a:t>
            </a:r>
            <a:r>
              <a:rPr lang="en-GB" dirty="0" err="1" smtClean="0"/>
              <a:t>AggregateCalorimeterSD</a:t>
            </a:r>
            <a:r>
              <a:rPr lang="en-GB" dirty="0" smtClean="0"/>
              <a:t>)</a:t>
            </a:r>
          </a:p>
          <a:p>
            <a:r>
              <a:rPr lang="en-GB" dirty="0" smtClean="0"/>
              <a:t>Added an “</a:t>
            </a:r>
            <a:r>
              <a:rPr lang="en-GB" dirty="0" err="1" smtClean="0"/>
              <a:t>EndOfEvent</a:t>
            </a:r>
            <a:r>
              <a:rPr lang="en-GB" dirty="0" smtClean="0"/>
              <a:t>” function to SD class so can apply a threshold to the hits</a:t>
            </a:r>
          </a:p>
          <a:p>
            <a:r>
              <a:rPr lang="en-GB" dirty="0" smtClean="0"/>
              <a:t>Currently score</a:t>
            </a:r>
          </a:p>
          <a:p>
            <a:pPr lvl="1"/>
            <a:r>
              <a:rPr lang="en-GB" dirty="0" smtClean="0"/>
              <a:t>Number of pixels above threshold</a:t>
            </a:r>
          </a:p>
          <a:p>
            <a:pPr lvl="1"/>
            <a:r>
              <a:rPr lang="en-GB" dirty="0" smtClean="0"/>
              <a:t>Number of particle per pixel (for pile-up non linearity studies)</a:t>
            </a:r>
          </a:p>
          <a:p>
            <a:pPr lvl="1"/>
            <a:r>
              <a:rPr lang="en-GB" dirty="0" smtClean="0"/>
              <a:t>Energy deposited (to allow threshold studies to be applied)</a:t>
            </a:r>
          </a:p>
          <a:p>
            <a:r>
              <a:rPr lang="en-GB" dirty="0" smtClean="0"/>
              <a:t>Need to pass this to the proper readout chain (next job to do)</a:t>
            </a:r>
          </a:p>
        </p:txBody>
      </p:sp>
    </p:spTree>
    <p:extLst>
      <p:ext uri="{BB962C8B-B14F-4D97-AF65-F5344CB8AC3E}">
        <p14:creationId xmlns:p14="http://schemas.microsoft.com/office/powerpoint/2010/main" val="327757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linearity checks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412776"/>
            <a:ext cx="3815085" cy="4451325"/>
          </a:xfrm>
        </p:spPr>
        <p:txBody>
          <a:bodyPr/>
          <a:lstStyle/>
          <a:p>
            <a:r>
              <a:rPr lang="en-GB" dirty="0" smtClean="0"/>
              <a:t>15um Si epitaxial layer</a:t>
            </a:r>
          </a:p>
          <a:p>
            <a:r>
              <a:rPr lang="en-GB" dirty="0" smtClean="0"/>
              <a:t>450um Si substrate</a:t>
            </a:r>
          </a:p>
          <a:p>
            <a:r>
              <a:rPr lang="en-GB" dirty="0" smtClean="0"/>
              <a:t>3.5 mm W as absorber</a:t>
            </a:r>
          </a:p>
          <a:p>
            <a:r>
              <a:rPr lang="en-GB" dirty="0" smtClean="0"/>
              <a:t>0mm air gap (all </a:t>
            </a:r>
            <a:r>
              <a:rPr lang="en-GB" dirty="0" err="1" smtClean="0"/>
              <a:t>sqashed</a:t>
            </a:r>
            <a:r>
              <a:rPr lang="en-GB" dirty="0" smtClean="0"/>
              <a:t> together for now)</a:t>
            </a:r>
          </a:p>
          <a:p>
            <a:r>
              <a:rPr lang="en-GB" dirty="0" smtClean="0"/>
              <a:t>No B field</a:t>
            </a:r>
          </a:p>
          <a:p>
            <a:r>
              <a:rPr lang="en-GB" dirty="0" smtClean="0"/>
              <a:t>Electrons |eta| &lt; 0.1</a:t>
            </a:r>
            <a:endParaRPr lang="en-GB" dirty="0"/>
          </a:p>
          <a:p>
            <a:r>
              <a:rPr lang="en-GB" dirty="0" smtClean="0"/>
              <a:t>Segmentation XYZ used at 50x50x50um grid</a:t>
            </a:r>
          </a:p>
          <a:p>
            <a:r>
              <a:rPr lang="en-GB" dirty="0" smtClean="0"/>
              <a:t>Not correct but best option available this far in FCCSW</a:t>
            </a:r>
          </a:p>
          <a:p>
            <a:r>
              <a:rPr lang="en-GB" dirty="0" smtClean="0"/>
              <a:t>Anna is working on a better solution </a:t>
            </a:r>
            <a:r>
              <a:rPr lang="en-GB" dirty="0" smtClean="0">
                <a:sym typeface="Wingdings" panose="05000000000000000000" pitchFamily="2" charset="2"/>
              </a:rPr>
              <a:t>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250384348"/>
              </p:ext>
            </p:extLst>
          </p:nvPr>
        </p:nvGraphicFramePr>
        <p:xfrm>
          <a:off x="3707905" y="1628775"/>
          <a:ext cx="4459784" cy="4451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80112" y="144410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Non linearity ~6% at 1TeV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587727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Currently debugging strange behaviour in energy resolution 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5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Martin </a:t>
            </a:r>
            <a:r>
              <a:rPr lang="en-GB" dirty="0" err="1" smtClean="0"/>
              <a:t>Aleksa</a:t>
            </a:r>
            <a:r>
              <a:rPr lang="en-GB" dirty="0" smtClean="0"/>
              <a:t> and his group for meeting with me and helping me understand some of the requirements for FCC-</a:t>
            </a:r>
            <a:r>
              <a:rPr lang="en-GB" dirty="0" err="1" smtClean="0"/>
              <a:t>hh</a:t>
            </a:r>
            <a:r>
              <a:rPr lang="en-GB" dirty="0" smtClean="0"/>
              <a:t> calorimeters</a:t>
            </a:r>
          </a:p>
          <a:p>
            <a:r>
              <a:rPr lang="en-GB" dirty="0" smtClean="0"/>
              <a:t>Jana </a:t>
            </a:r>
            <a:r>
              <a:rPr lang="en-GB" dirty="0" err="1" smtClean="0"/>
              <a:t>Faltova</a:t>
            </a:r>
            <a:r>
              <a:rPr lang="en-GB" dirty="0" smtClean="0"/>
              <a:t> for sitting and introducing me to FCCSW, and for providing her code as a base</a:t>
            </a:r>
          </a:p>
          <a:p>
            <a:r>
              <a:rPr lang="en-GB" dirty="0" smtClean="0"/>
              <a:t>Anna </a:t>
            </a:r>
            <a:r>
              <a:rPr lang="en-GB" dirty="0" err="1" smtClean="0"/>
              <a:t>Zaborowska</a:t>
            </a:r>
            <a:r>
              <a:rPr lang="en-GB" dirty="0" smtClean="0"/>
              <a:t> for helping me with segmentation issues and working on improved implementation</a:t>
            </a:r>
          </a:p>
          <a:p>
            <a:r>
              <a:rPr lang="en-GB" dirty="0" err="1"/>
              <a:t>Joschka</a:t>
            </a:r>
            <a:r>
              <a:rPr lang="en-GB" dirty="0"/>
              <a:t> </a:t>
            </a:r>
            <a:r>
              <a:rPr lang="en-GB" dirty="0" err="1"/>
              <a:t>Lingemann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Valentin </a:t>
            </a:r>
            <a:r>
              <a:rPr lang="en-GB" dirty="0" err="1"/>
              <a:t>Volkl</a:t>
            </a:r>
            <a:r>
              <a:rPr lang="en-GB" dirty="0"/>
              <a:t> </a:t>
            </a:r>
            <a:r>
              <a:rPr lang="en-GB" dirty="0" smtClean="0"/>
              <a:t> for replying to mailing list and technical questions promptly and clearly (and offering to meet for coffee to discuss more technical issues)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1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Lots of work still to do but good progress has been </a:t>
            </a:r>
            <a:r>
              <a:rPr lang="en-GB" dirty="0" smtClean="0"/>
              <a:t>made.</a:t>
            </a:r>
          </a:p>
          <a:p>
            <a:pPr lvl="1"/>
            <a:r>
              <a:rPr lang="en-GB" dirty="0" smtClean="0"/>
              <a:t>Basic Geometry and readout implemented</a:t>
            </a:r>
          </a:p>
          <a:p>
            <a:pPr lvl="1"/>
            <a:r>
              <a:rPr lang="en-GB" dirty="0" smtClean="0"/>
              <a:t>Need to pass my output to ROOT files</a:t>
            </a:r>
          </a:p>
          <a:p>
            <a:r>
              <a:rPr lang="en-GB" dirty="0" smtClean="0"/>
              <a:t>Investigating strange behaviour regarding the energy resolution and “reflections” in Geant4 (observed in MOKKA, standalone, and FCCSW)</a:t>
            </a:r>
          </a:p>
          <a:p>
            <a:r>
              <a:rPr lang="en-GB" dirty="0" smtClean="0"/>
              <a:t>Currently we get 6% deviation from linearity at 1TeV but expect this to improve with better segmentation</a:t>
            </a:r>
          </a:p>
          <a:p>
            <a:r>
              <a:rPr lang="en-GB" dirty="0" smtClean="0"/>
              <a:t>30 layer DECAL with 50x50um pixels, starting at 1700 mm leads to 2.12e12 channels in the barrel</a:t>
            </a:r>
          </a:p>
          <a:p>
            <a:r>
              <a:rPr lang="en-GB" dirty="0" smtClean="0"/>
              <a:t>Thank you again to all who have helped me!</a:t>
            </a:r>
          </a:p>
        </p:txBody>
      </p:sp>
    </p:spTree>
    <p:extLst>
      <p:ext uri="{BB962C8B-B14F-4D97-AF65-F5344CB8AC3E}">
        <p14:creationId xmlns:p14="http://schemas.microsoft.com/office/powerpoint/2010/main" val="283082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Custom 2">
      <a:dk1>
        <a:srgbClr val="91C8E1"/>
      </a:dk1>
      <a:lt1>
        <a:srgbClr val="ECECEC"/>
      </a:lt1>
      <a:dk2>
        <a:srgbClr val="000000"/>
      </a:dk2>
      <a:lt2>
        <a:srgbClr val="91C8E1"/>
      </a:lt2>
      <a:accent1>
        <a:srgbClr val="000000"/>
      </a:accent1>
      <a:accent2>
        <a:srgbClr val="ECECEC"/>
      </a:accent2>
      <a:accent3>
        <a:srgbClr val="AAAAAA"/>
      </a:accent3>
      <a:accent4>
        <a:srgbClr val="C9C9C9"/>
      </a:accent4>
      <a:accent5>
        <a:srgbClr val="AAAAAA"/>
      </a:accent5>
      <a:accent6>
        <a:srgbClr val="D6D6D6"/>
      </a:accent6>
      <a:hlink>
        <a:srgbClr val="91C8E1"/>
      </a:hlink>
      <a:folHlink>
        <a:srgbClr val="91C8E1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UoB-Corporate-Burgundy</Template>
  <TotalTime>2765</TotalTime>
  <Words>501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Georgia</vt:lpstr>
      <vt:lpstr>Times New Roman</vt:lpstr>
      <vt:lpstr>Wingdings</vt:lpstr>
      <vt:lpstr>Theme3</vt:lpstr>
      <vt:lpstr>Digital Calorimetry within FCCSW</vt:lpstr>
      <vt:lpstr>Digital Calorimetry: The Concept</vt:lpstr>
      <vt:lpstr>DetFCChhECalDigital Geometry</vt:lpstr>
      <vt:lpstr>DetFCChhECalDigital Readout</vt:lpstr>
      <vt:lpstr>First linearity checks</vt:lpstr>
      <vt:lpstr>Acknowledgements</vt:lpstr>
      <vt:lpstr>Conclusions</vt:lpstr>
    </vt:vector>
  </TitlesOfParts>
  <Company>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Price</dc:creator>
  <cp:lastModifiedBy>Tony</cp:lastModifiedBy>
  <cp:revision>66</cp:revision>
  <dcterms:created xsi:type="dcterms:W3CDTF">2016-08-01T11:51:19Z</dcterms:created>
  <dcterms:modified xsi:type="dcterms:W3CDTF">2016-08-31T12:33:49Z</dcterms:modified>
</cp:coreProperties>
</file>