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291" r:id="rId4"/>
    <p:sldId id="293" r:id="rId5"/>
    <p:sldId id="294" r:id="rId6"/>
    <p:sldId id="309" r:id="rId7"/>
    <p:sldId id="310" r:id="rId8"/>
    <p:sldId id="321" r:id="rId9"/>
    <p:sldId id="307" r:id="rId10"/>
    <p:sldId id="306" r:id="rId11"/>
    <p:sldId id="315" r:id="rId12"/>
    <p:sldId id="314" r:id="rId13"/>
    <p:sldId id="318" r:id="rId14"/>
    <p:sldId id="300" r:id="rId15"/>
    <p:sldId id="296" r:id="rId16"/>
    <p:sldId id="297" r:id="rId17"/>
    <p:sldId id="298" r:id="rId18"/>
    <p:sldId id="301" r:id="rId19"/>
    <p:sldId id="299" r:id="rId20"/>
    <p:sldId id="303" r:id="rId21"/>
    <p:sldId id="304" r:id="rId22"/>
    <p:sldId id="319" r:id="rId23"/>
    <p:sldId id="316" r:id="rId24"/>
    <p:sldId id="317" r:id="rId25"/>
    <p:sldId id="320" r:id="rId26"/>
    <p:sldId id="308" r:id="rId27"/>
    <p:sldId id="322" r:id="rId28"/>
    <p:sldId id="323" r:id="rId29"/>
    <p:sldId id="312" r:id="rId30"/>
    <p:sldId id="313" r:id="rId31"/>
    <p:sldId id="325" r:id="rId32"/>
    <p:sldId id="329" r:id="rId33"/>
    <p:sldId id="330" r:id="rId34"/>
    <p:sldId id="331" r:id="rId35"/>
    <p:sldId id="267" r:id="rId36"/>
    <p:sldId id="268" r:id="rId37"/>
    <p:sldId id="286" r:id="rId38"/>
    <p:sldId id="332" r:id="rId39"/>
    <p:sldId id="285" r:id="rId40"/>
    <p:sldId id="287" r:id="rId41"/>
    <p:sldId id="258" r:id="rId42"/>
    <p:sldId id="265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FF6501"/>
    <a:srgbClr val="00E001"/>
    <a:srgbClr val="9416CB"/>
    <a:srgbClr val="7A11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52" autoAdjust="0"/>
    <p:restoredTop sz="99844" autoAdjust="0"/>
  </p:normalViewPr>
  <p:slideViewPr>
    <p:cSldViewPr snapToGrid="0" snapToObjects="1">
      <p:cViewPr>
        <p:scale>
          <a:sx n="152" d="100"/>
          <a:sy n="152" d="100"/>
        </p:scale>
        <p:origin x="-1704" y="-6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70909-2A35-CA44-9EE5-CFA83DCF9C22}" type="datetimeFigureOut">
              <a:rPr lang="en-US" smtClean="0"/>
              <a:t>17/10/16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F11F2-F092-0A4E-A9DA-FF891C622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363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57BA1-5390-9043-8307-8833F9747EF5}" type="datetimeFigureOut">
              <a:rPr lang="en-US" smtClean="0"/>
              <a:t>17/10/16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10D74-EE40-124C-BDE1-01C7CE6F1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8284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598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29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64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47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34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975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94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37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67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007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863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B6AD-EE96-B048-A2BA-7CDA44024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5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438866/contributions/1085046/attachments/1257030/1856499/EstelPerez_FCCWeek_2016_04_11_v4.pd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Relationship Id="rId3" Type="http://schemas.openxmlformats.org/officeDocument/2006/relationships/image" Target="../media/image52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512.01094v2.pdf" TargetMode="External"/><Relationship Id="rId4" Type="http://schemas.openxmlformats.org/officeDocument/2006/relationships/image" Target="../media/image55.png"/><Relationship Id="rId5" Type="http://schemas.openxmlformats.org/officeDocument/2006/relationships/hyperlink" Target="https://cds.cern.ch/record/1742993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opscience.iop.org/article/10.1088/1742-6596/119/3/032034/pdf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s://indico.cern.ch/event/557687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cc-tklayout.web.cern.ch/fcc-tklayout/FCChh-Option3/index.html" TargetMode="Externa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16" y="0"/>
            <a:ext cx="850508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911" y="184593"/>
            <a:ext cx="8506047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FCC-</a:t>
            </a:r>
            <a:r>
              <a:rPr lang="en-US" b="1" dirty="0" err="1" smtClean="0">
                <a:solidFill>
                  <a:srgbClr val="000090"/>
                </a:solidFill>
              </a:rPr>
              <a:t>hh</a:t>
            </a:r>
            <a:r>
              <a:rPr lang="en-US" b="1" dirty="0" smtClean="0">
                <a:solidFill>
                  <a:srgbClr val="000090"/>
                </a:solidFill>
              </a:rPr>
              <a:t> vertex detector optimization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status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3309" y="5080146"/>
            <a:ext cx="7217391" cy="1277984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Andrea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Coccaro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UniGe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Dominik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Dannheim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),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b="1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Estel</a:t>
            </a:r>
            <a:r>
              <a:rPr lang="en-US" sz="24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Perez (CERN)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Philipp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Roloff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(CERN), Rosa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Simoniello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</a:t>
            </a:r>
          </a:p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FCChh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meeting , 29th September 2016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8656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516841" y="5643094"/>
            <a:ext cx="542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good agreement </a:t>
            </a:r>
            <a:r>
              <a:rPr lang="en-US" dirty="0" smtClean="0"/>
              <a:t>in z0 resolution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01" y="274638"/>
            <a:ext cx="9010256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Longitudinal impact parameter resolution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10</a:t>
            </a:fld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2516841" y="1721579"/>
            <a:ext cx="5164329" cy="3847991"/>
            <a:chOff x="2241126" y="1721579"/>
            <a:chExt cx="5164329" cy="384799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5112" y="2249943"/>
              <a:ext cx="4268451" cy="3319627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41126" y="1721579"/>
              <a:ext cx="5164329" cy="3702961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3411028" y="1974584"/>
              <a:ext cx="1518579" cy="4076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400" b="1" dirty="0" smtClean="0">
                  <a:solidFill>
                    <a:srgbClr val="00E001"/>
                  </a:solidFill>
                </a:rPr>
                <a:t> </a:t>
              </a:r>
              <a:r>
                <a:rPr lang="en-US" sz="1200" b="1" dirty="0" err="1" smtClean="0">
                  <a:solidFill>
                    <a:srgbClr val="00E001"/>
                  </a:solidFill>
                </a:rPr>
                <a:t>TrkLayout</a:t>
              </a:r>
              <a:endParaRPr lang="en-US" sz="12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178175" y="1933520"/>
              <a:ext cx="852256" cy="1656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802300" y="1392174"/>
            <a:ext cx="1341700" cy="1234978"/>
            <a:chOff x="6785736" y="1292449"/>
            <a:chExt cx="1636411" cy="1234978"/>
          </a:xfrm>
        </p:grpSpPr>
        <p:sp>
          <p:nvSpPr>
            <p:cNvPr id="24" name="TextBox 23"/>
            <p:cNvSpPr txBox="1"/>
            <p:nvPr/>
          </p:nvSpPr>
          <p:spPr>
            <a:xfrm>
              <a:off x="6785736" y="1573320"/>
              <a:ext cx="1579547" cy="954107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10 GeV</a:t>
              </a:r>
            </a:p>
            <a:p>
              <a:r>
                <a:rPr lang="en-US" sz="1400" b="1" dirty="0" smtClean="0">
                  <a:solidFill>
                    <a:srgbClr val="0000FF"/>
                  </a:solidFill>
                </a:rPr>
                <a:t>100 GeV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1000 GeV</a:t>
              </a:r>
            </a:p>
            <a:p>
              <a:r>
                <a:rPr lang="en-US" sz="1400" b="1" dirty="0" smtClean="0">
                  <a:solidFill>
                    <a:srgbClr val="008000"/>
                  </a:solidFill>
                </a:rPr>
                <a:t>10000 GeV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785736" y="1292449"/>
              <a:ext cx="16364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Track </a:t>
              </a:r>
              <a:r>
                <a:rPr lang="en-US" sz="1400" dirty="0" err="1" smtClean="0"/>
                <a:t>pT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79849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Variation (I): single point resolution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094186" y="1771789"/>
            <a:ext cx="4508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does z0 resolution improve with the single point resolution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3098" y="3237394"/>
            <a:ext cx="2751102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US" dirty="0" smtClean="0"/>
              <a:t>Baseline (FCChh-Opt3)</a:t>
            </a:r>
          </a:p>
          <a:p>
            <a:pPr marL="342900" indent="-342900">
              <a:buAutoNum type="alphaUcParenR"/>
            </a:pPr>
            <a:r>
              <a:rPr lang="en-US" dirty="0" smtClean="0"/>
              <a:t>Square-shaped pixels and strips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>
                <a:sym typeface="Wingdings"/>
              </a:rPr>
              <a:t>z</a:t>
            </a:r>
            <a:r>
              <a:rPr lang="en-US" baseline="-25000" dirty="0">
                <a:sym typeface="Wingdings"/>
              </a:rPr>
              <a:t>0</a:t>
            </a:r>
            <a:r>
              <a:rPr lang="en-US" dirty="0">
                <a:sym typeface="Wingdings"/>
              </a:rPr>
              <a:t> res improves by factor of 3 at eta=0</a:t>
            </a:r>
            <a:endParaRPr lang="en-US" dirty="0"/>
          </a:p>
          <a:p>
            <a:pPr marL="342900" indent="-342900">
              <a:buFontTx/>
              <a:buAutoNum type="alphaUcParenR"/>
            </a:pPr>
            <a:r>
              <a:rPr lang="en-US" dirty="0" smtClean="0"/>
              <a:t>Under consideration for CLIC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>
                <a:sym typeface="Wingdings"/>
              </a:rPr>
              <a:t>z</a:t>
            </a:r>
            <a:r>
              <a:rPr lang="en-US" baseline="-25000" dirty="0">
                <a:sym typeface="Wingdings"/>
              </a:rPr>
              <a:t>0</a:t>
            </a:r>
            <a:r>
              <a:rPr lang="en-US" dirty="0">
                <a:sym typeface="Wingdings"/>
              </a:rPr>
              <a:t> res improves by </a:t>
            </a:r>
            <a:r>
              <a:rPr lang="en-US" dirty="0" smtClean="0">
                <a:sym typeface="Wingdings"/>
              </a:rPr>
              <a:t>30% </a:t>
            </a:r>
            <a:r>
              <a:rPr lang="en-US" dirty="0">
                <a:sym typeface="Wingdings"/>
              </a:rPr>
              <a:t>at eta=0</a:t>
            </a:r>
            <a:endParaRPr lang="en-US" dirty="0"/>
          </a:p>
          <a:p>
            <a:endParaRPr lang="en-US" dirty="0" smtClean="0"/>
          </a:p>
          <a:p>
            <a:pPr marL="342900" indent="-342900">
              <a:buAutoNum type="alphaUcParenR"/>
            </a:pP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0774" y="1440681"/>
            <a:ext cx="25110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Single-point resolution: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606048" y="1896882"/>
            <a:ext cx="12568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0000FF"/>
                </a:solidFill>
              </a:rPr>
              <a:t>Pixels</a:t>
            </a:r>
          </a:p>
          <a:p>
            <a:pPr algn="r"/>
            <a:r>
              <a:rPr lang="en-US" sz="1400" b="1" dirty="0" smtClean="0">
                <a:solidFill>
                  <a:srgbClr val="9416CB"/>
                </a:solidFill>
              </a:rPr>
              <a:t>Pixels</a:t>
            </a:r>
          </a:p>
          <a:p>
            <a:pPr algn="r"/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Strips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50774" y="1896882"/>
            <a:ext cx="768703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36000" rIns="3600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5x25µm</a:t>
            </a:r>
            <a:endParaRPr lang="en-US" sz="1400" b="1" dirty="0">
              <a:solidFill>
                <a:srgbClr val="0000FF"/>
              </a:solidFill>
            </a:endParaRPr>
          </a:p>
          <a:p>
            <a:r>
              <a:rPr lang="en-US" sz="1400" b="1" dirty="0">
                <a:solidFill>
                  <a:srgbClr val="9416CB"/>
                </a:solidFill>
              </a:rPr>
              <a:t>10x25µm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10x25µm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25810" y="1896882"/>
            <a:ext cx="768703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36000" rIns="3600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5x5µm</a:t>
            </a:r>
            <a:endParaRPr lang="en-US" sz="1400" b="1" dirty="0">
              <a:solidFill>
                <a:srgbClr val="0000FF"/>
              </a:solidFill>
            </a:endParaRPr>
          </a:p>
          <a:p>
            <a:r>
              <a:rPr lang="en-US" sz="1400" b="1" dirty="0" smtClean="0">
                <a:solidFill>
                  <a:srgbClr val="9416CB"/>
                </a:solidFill>
              </a:rPr>
              <a:t>10x10µm</a:t>
            </a:r>
            <a:endParaRPr lang="en-US" sz="1400" b="1" dirty="0">
              <a:solidFill>
                <a:srgbClr val="9416CB"/>
              </a:solidFill>
            </a:endParaRPr>
          </a:p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10x10µm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00846" y="1896882"/>
            <a:ext cx="768703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36000" rIns="3600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3x3µm</a:t>
            </a:r>
            <a:endParaRPr lang="en-US" sz="1400" b="1" dirty="0">
              <a:solidFill>
                <a:srgbClr val="0000FF"/>
              </a:solidFill>
            </a:endParaRPr>
          </a:p>
          <a:p>
            <a:r>
              <a:rPr lang="en-US" sz="1400" b="1" dirty="0" smtClean="0">
                <a:solidFill>
                  <a:srgbClr val="9416CB"/>
                </a:solidFill>
              </a:rPr>
              <a:t>7x7µm</a:t>
            </a:r>
            <a:endParaRPr lang="en-US" sz="1400" b="1" dirty="0">
              <a:solidFill>
                <a:srgbClr val="9416CB"/>
              </a:solidFill>
            </a:endParaRPr>
          </a:p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7x7µm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94513" y="1623403"/>
            <a:ext cx="718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“CLIC”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50774" y="1623403"/>
            <a:ext cx="775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baseline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425810" y="1624665"/>
            <a:ext cx="775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squared</a:t>
            </a:r>
            <a:endParaRPr lang="en-US" sz="12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28" y="2646234"/>
            <a:ext cx="3032731" cy="5911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784" y="2875157"/>
            <a:ext cx="5441263" cy="330244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7002742" y="4823423"/>
            <a:ext cx="1341700" cy="588648"/>
            <a:chOff x="7002742" y="4338151"/>
            <a:chExt cx="1341700" cy="588648"/>
          </a:xfrm>
        </p:grpSpPr>
        <p:sp>
          <p:nvSpPr>
            <p:cNvPr id="22" name="TextBox 21"/>
            <p:cNvSpPr txBox="1"/>
            <p:nvPr/>
          </p:nvSpPr>
          <p:spPr>
            <a:xfrm>
              <a:off x="7002742" y="4619022"/>
              <a:ext cx="1295077" cy="307777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10 GeV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02742" y="4338151"/>
              <a:ext cx="1341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Track </a:t>
              </a:r>
              <a:r>
                <a:rPr lang="en-US" sz="1400" dirty="0" err="1" smtClean="0"/>
                <a:t>pT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78050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028" y="1556982"/>
            <a:ext cx="3646474" cy="224184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82" y="4193381"/>
            <a:ext cx="3606732" cy="22143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2027" y="4189616"/>
            <a:ext cx="3558701" cy="21631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Variation (II) vertex layers radius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12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0" y="1325701"/>
            <a:ext cx="2021819" cy="2138303"/>
            <a:chOff x="1224676" y="1325701"/>
            <a:chExt cx="2212419" cy="213830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/>
            <a:srcRect r="28853"/>
            <a:stretch/>
          </p:blipFill>
          <p:spPr>
            <a:xfrm>
              <a:off x="1224676" y="1325701"/>
              <a:ext cx="2212419" cy="2138303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3220457" y="2091441"/>
              <a:ext cx="0" cy="50057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610227" y="1380264"/>
              <a:ext cx="16102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half the Radius</a:t>
              </a:r>
              <a:endParaRPr lang="en-US" sz="1600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t="12206" r="23599"/>
          <a:stretch/>
        </p:blipFill>
        <p:spPr>
          <a:xfrm>
            <a:off x="2212419" y="1394797"/>
            <a:ext cx="2121859" cy="189369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659239" y="1381190"/>
            <a:ext cx="1471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logarithmic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02182" y="3350171"/>
            <a:ext cx="34244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*kept at least 3cm between layers: R1=21mm R2=50mm in all cases</a:t>
            </a:r>
            <a:endParaRPr lang="en-US" sz="900" dirty="0"/>
          </a:p>
        </p:txBody>
      </p:sp>
      <p:sp>
        <p:nvSpPr>
          <p:cNvPr id="21" name="TextBox 20"/>
          <p:cNvSpPr txBox="1"/>
          <p:nvPr/>
        </p:nvSpPr>
        <p:spPr>
          <a:xfrm>
            <a:off x="5616155" y="3532470"/>
            <a:ext cx="2350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Equidistant option is the best in terms of </a:t>
            </a:r>
            <a:r>
              <a:rPr lang="en-US" sz="1100" dirty="0" err="1" smtClean="0"/>
              <a:t>pT</a:t>
            </a:r>
            <a:r>
              <a:rPr lang="en-US" sz="1100" dirty="0" smtClean="0"/>
              <a:t> resolution at high </a:t>
            </a:r>
            <a:r>
              <a:rPr lang="en-US" sz="1100" dirty="0" err="1" smtClean="0"/>
              <a:t>pT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382647" y="6162813"/>
            <a:ext cx="3614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half R and log. R options perform similarly in d0 resolution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4982838" y="6154043"/>
            <a:ext cx="3614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half R is the best at z0 resolution for high </a:t>
            </a:r>
            <a:r>
              <a:rPr lang="en-US" sz="1100" dirty="0" err="1" smtClean="0"/>
              <a:t>pT</a:t>
            </a:r>
            <a:r>
              <a:rPr lang="en-US" sz="1100" dirty="0" smtClean="0"/>
              <a:t> tracks</a:t>
            </a:r>
            <a:endParaRPr lang="en-US" sz="11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4366641" y="4919655"/>
            <a:ext cx="616197" cy="767276"/>
            <a:chOff x="7075327" y="1393694"/>
            <a:chExt cx="932454" cy="1010445"/>
          </a:xfrm>
        </p:grpSpPr>
        <p:sp>
          <p:nvSpPr>
            <p:cNvPr id="25" name="TextBox 24"/>
            <p:cNvSpPr txBox="1"/>
            <p:nvPr/>
          </p:nvSpPr>
          <p:spPr>
            <a:xfrm>
              <a:off x="7075327" y="1674565"/>
              <a:ext cx="932454" cy="729574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n-US" sz="900" b="1" dirty="0" smtClean="0"/>
                <a:t>10 GeV</a:t>
              </a:r>
            </a:p>
            <a:p>
              <a:r>
                <a:rPr lang="en-US" sz="900" b="1" dirty="0" smtClean="0">
                  <a:solidFill>
                    <a:srgbClr val="0000FF"/>
                  </a:solidFill>
                </a:rPr>
                <a:t>100 GeV</a:t>
              </a:r>
            </a:p>
            <a:p>
              <a:r>
                <a:rPr lang="en-US" sz="900" b="1" dirty="0" smtClean="0">
                  <a:solidFill>
                    <a:srgbClr val="FF0000"/>
                  </a:solidFill>
                </a:rPr>
                <a:t>1000 GeV</a:t>
              </a:r>
            </a:p>
            <a:p>
              <a:r>
                <a:rPr lang="en-US" sz="900" b="1" dirty="0" smtClean="0">
                  <a:solidFill>
                    <a:srgbClr val="008000"/>
                  </a:solidFill>
                </a:rPr>
                <a:t>10000 GeV</a:t>
              </a:r>
              <a:endParaRPr lang="en-US" sz="900" b="1" dirty="0">
                <a:solidFill>
                  <a:srgbClr val="008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75327" y="1393694"/>
              <a:ext cx="932452" cy="303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Track </a:t>
              </a:r>
              <a:r>
                <a:rPr lang="en-US" sz="900" dirty="0" err="1" smtClean="0"/>
                <a:t>pT</a:t>
              </a:r>
              <a:endParaRPr lang="en-US" sz="9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01811" y="3515103"/>
            <a:ext cx="5388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differences in the resolution (single particle). Will become relevant when we take into account occupancy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638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Next steps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28480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More variations</a:t>
            </a:r>
            <a:r>
              <a:rPr lang="en-US" dirty="0" smtClean="0"/>
              <a:t>, for instance:</a:t>
            </a:r>
          </a:p>
          <a:p>
            <a:r>
              <a:rPr lang="en-US" dirty="0" smtClean="0"/>
              <a:t>Barrel length: find trade off between resolution in the barrel and the amount of material (cables) in the transition region </a:t>
            </a:r>
          </a:p>
          <a:p>
            <a:r>
              <a:rPr lang="en-US" dirty="0" smtClean="0"/>
              <a:t>Pixel size: check constraints from occupancy </a:t>
            </a:r>
          </a:p>
          <a:p>
            <a:r>
              <a:rPr lang="en-US" dirty="0" smtClean="0"/>
              <a:t>Gap between </a:t>
            </a:r>
            <a:r>
              <a:rPr lang="en-US" dirty="0" err="1" smtClean="0"/>
              <a:t>endcap</a:t>
            </a:r>
            <a:r>
              <a:rPr lang="en-US" dirty="0" smtClean="0"/>
              <a:t> and forward: check effect of occupancy on extrapolation (how background affects pattern recognition)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59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Full simulation status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17827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 </a:t>
            </a:r>
            <a:r>
              <a:rPr lang="en-US" dirty="0" err="1" smtClean="0"/>
              <a:t>flavour</a:t>
            </a:r>
            <a:r>
              <a:rPr lang="en-US" dirty="0" smtClean="0"/>
              <a:t> tagging performance on </a:t>
            </a:r>
            <a:r>
              <a:rPr lang="en-US" dirty="0" err="1" smtClean="0"/>
              <a:t>pp</a:t>
            </a:r>
            <a:r>
              <a:rPr lang="en-US" dirty="0" smtClean="0"/>
              <a:t> events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8000"/>
                </a:solidFill>
              </a:rPr>
              <a:t>done</a:t>
            </a:r>
            <a:r>
              <a:rPr lang="en-US" dirty="0" smtClean="0"/>
              <a:t> for CLIC detector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Implement </a:t>
            </a:r>
            <a:r>
              <a:rPr lang="en-US" dirty="0" err="1" smtClean="0"/>
              <a:t>FCChh</a:t>
            </a:r>
            <a:r>
              <a:rPr lang="en-US" dirty="0" smtClean="0"/>
              <a:t> vertex geometry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8000"/>
                </a:solidFill>
              </a:rPr>
              <a:t>done</a:t>
            </a:r>
            <a:r>
              <a:rPr lang="en-US" dirty="0" smtClean="0"/>
              <a:t> for “Rome” baseline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Reconstruct very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b-jets in </a:t>
            </a:r>
            <a:r>
              <a:rPr lang="en-US" dirty="0" err="1" smtClean="0"/>
              <a:t>FCChh</a:t>
            </a:r>
            <a:r>
              <a:rPr lang="en-US" dirty="0" smtClean="0"/>
              <a:t> vertex detector </a:t>
            </a:r>
            <a:r>
              <a:rPr lang="en-US" dirty="0" smtClean="0">
                <a:sym typeface="Wingdings"/>
              </a:rPr>
              <a:t> optimization </a:t>
            </a:r>
            <a:r>
              <a:rPr lang="en-US" dirty="0" smtClean="0">
                <a:solidFill>
                  <a:srgbClr val="FF6600"/>
                </a:solidFill>
                <a:sym typeface="Wingdings"/>
              </a:rPr>
              <a:t>ongoing</a:t>
            </a:r>
            <a:endParaRPr lang="en-US" dirty="0" smtClean="0">
              <a:solidFill>
                <a:srgbClr val="FF66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 </a:t>
            </a:r>
            <a:r>
              <a:rPr lang="en-US" dirty="0" err="1" smtClean="0"/>
              <a:t>Flavour</a:t>
            </a:r>
            <a:r>
              <a:rPr lang="en-US" dirty="0" smtClean="0"/>
              <a:t> tagging performance at high </a:t>
            </a:r>
            <a:r>
              <a:rPr lang="en-US" dirty="0" err="1" smtClean="0"/>
              <a:t>pT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next step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00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Linear Collider Full Simulation 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463" cy="252944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Compared flavor tagging performance on </a:t>
            </a:r>
            <a:r>
              <a:rPr lang="en-US" b="1" dirty="0" err="1" smtClean="0">
                <a:solidFill>
                  <a:srgbClr val="3366FF"/>
                </a:solidFill>
              </a:rPr>
              <a:t>pp</a:t>
            </a:r>
            <a:r>
              <a:rPr lang="en-US" b="1" dirty="0" smtClean="0">
                <a:solidFill>
                  <a:srgbClr val="3366FF"/>
                </a:solidFill>
              </a:rPr>
              <a:t> events </a:t>
            </a:r>
            <a:r>
              <a:rPr lang="en-US" dirty="0" smtClean="0"/>
              <a:t>against </a:t>
            </a:r>
            <a:r>
              <a:rPr lang="en-US" b="1" dirty="0" err="1" smtClean="0">
                <a:solidFill>
                  <a:srgbClr val="FF6501"/>
                </a:solidFill>
              </a:rPr>
              <a:t>ee</a:t>
            </a:r>
            <a:r>
              <a:rPr lang="en-US" b="1" dirty="0">
                <a:solidFill>
                  <a:srgbClr val="FF6501"/>
                </a:solidFill>
              </a:rPr>
              <a:t> </a:t>
            </a:r>
            <a:r>
              <a:rPr lang="en-US" b="1" dirty="0" smtClean="0">
                <a:solidFill>
                  <a:srgbClr val="FF6501"/>
                </a:solidFill>
              </a:rPr>
              <a:t>events</a:t>
            </a:r>
          </a:p>
          <a:p>
            <a:pPr lvl="1"/>
            <a:r>
              <a:rPr lang="en-US" dirty="0" smtClean="0"/>
              <a:t>In the </a:t>
            </a:r>
            <a:r>
              <a:rPr lang="en-US" b="1" dirty="0" smtClean="0"/>
              <a:t>CLIC detector geometry</a:t>
            </a:r>
          </a:p>
          <a:p>
            <a:pPr lvl="1"/>
            <a:r>
              <a:rPr lang="en-US" b="1" dirty="0" smtClean="0"/>
              <a:t>No underlying event </a:t>
            </a:r>
            <a:r>
              <a:rPr lang="en-US" dirty="0" smtClean="0"/>
              <a:t>(nor pile-up)</a:t>
            </a:r>
          </a:p>
          <a:p>
            <a:pPr lvl="2"/>
            <a:r>
              <a:rPr lang="en-US" dirty="0" smtClean="0"/>
              <a:t>Flavor tagging package not adapted for underlying event and pileup</a:t>
            </a:r>
          </a:p>
          <a:p>
            <a:pPr lvl="2"/>
            <a:r>
              <a:rPr lang="en-US" dirty="0" smtClean="0"/>
              <a:t>We are anyway only interested in geometry effects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4762" y="4572794"/>
            <a:ext cx="2985606" cy="147732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6501"/>
                </a:solidFill>
              </a:rPr>
              <a:t>ee</a:t>
            </a:r>
            <a:r>
              <a:rPr lang="en-US" b="1" dirty="0" err="1" smtClean="0">
                <a:solidFill>
                  <a:srgbClr val="FF6501"/>
                </a:solidFill>
                <a:sym typeface="Wingdings"/>
              </a:rPr>
              <a:t></a:t>
            </a:r>
            <a:r>
              <a:rPr lang="en-US" b="1" dirty="0" err="1" smtClean="0">
                <a:solidFill>
                  <a:srgbClr val="FF6501"/>
                </a:solidFill>
              </a:rPr>
              <a:t>jj</a:t>
            </a:r>
            <a:endParaRPr lang="en-US" b="1" dirty="0" smtClean="0">
              <a:solidFill>
                <a:srgbClr val="FF6501"/>
              </a:solidFill>
            </a:endParaRPr>
          </a:p>
          <a:p>
            <a:r>
              <a:rPr lang="en-US" dirty="0"/>
              <a:t>Wizard+</a:t>
            </a:r>
            <a:r>
              <a:rPr lang="en-US" dirty="0" smtClean="0"/>
              <a:t>pythia6</a:t>
            </a:r>
          </a:p>
          <a:p>
            <a:r>
              <a:rPr lang="en-US" dirty="0" smtClean="0"/>
              <a:t>√s=91 GeV</a:t>
            </a:r>
          </a:p>
          <a:p>
            <a:r>
              <a:rPr lang="en-US" dirty="0" smtClean="0"/>
              <a:t>Beam spot constrain in PV fit</a:t>
            </a:r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997687" y="4572794"/>
            <a:ext cx="3169565" cy="147732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3366FF"/>
                </a:solidFill>
              </a:rPr>
              <a:t>pp</a:t>
            </a:r>
            <a:r>
              <a:rPr lang="en-US" b="1" dirty="0" err="1" smtClean="0">
                <a:solidFill>
                  <a:srgbClr val="3366FF"/>
                </a:solidFill>
                <a:sym typeface="Wingdings"/>
              </a:rPr>
              <a:t></a:t>
            </a:r>
            <a:r>
              <a:rPr lang="en-US" b="1" dirty="0" err="1" smtClean="0">
                <a:solidFill>
                  <a:srgbClr val="3366FF"/>
                </a:solidFill>
              </a:rPr>
              <a:t>jj</a:t>
            </a:r>
            <a:endParaRPr lang="en-US" b="1" dirty="0" smtClean="0">
              <a:solidFill>
                <a:srgbClr val="3366FF"/>
              </a:solidFill>
            </a:endParaRPr>
          </a:p>
          <a:p>
            <a:r>
              <a:rPr lang="en-US" dirty="0" smtClean="0"/>
              <a:t>Madgraph+pythia6</a:t>
            </a:r>
          </a:p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(jet)&gt; </a:t>
            </a:r>
            <a:r>
              <a:rPr lang="en-US" dirty="0" smtClean="0"/>
              <a:t>40 , central</a:t>
            </a:r>
          </a:p>
          <a:p>
            <a:r>
              <a:rPr lang="en-US" dirty="0" smtClean="0"/>
              <a:t>No pileup, No underlying event</a:t>
            </a:r>
          </a:p>
          <a:p>
            <a:r>
              <a:rPr lang="en-US" dirty="0" smtClean="0"/>
              <a:t>No beam spot constrain.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4018069"/>
            <a:ext cx="1505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Dijet samples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874071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b-tagging performance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16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33877" y="1687042"/>
            <a:ext cx="3638971" cy="3462892"/>
            <a:chOff x="14620" y="1202814"/>
            <a:chExt cx="3638971" cy="3462892"/>
          </a:xfrm>
        </p:grpSpPr>
        <p:pic>
          <p:nvPicPr>
            <p:cNvPr id="7" name="Picture 6" descr="eval-lcfiweights_crosscheck_2f_samples_07_10_2013_test_tauola_fix_100000_20_123456_clic_sid_cdr-prod1_bb-NtupAllPFOsBSC-test_beauty_-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20" y="1202814"/>
              <a:ext cx="3638971" cy="3462892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flipV="1">
              <a:off x="2393972" y="1418122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575680" y="2401933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575680" y="3114437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2307169" y="3037648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307169" y="2315130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489980" y="1708388"/>
            <a:ext cx="3626141" cy="3450682"/>
            <a:chOff x="4740129" y="1681977"/>
            <a:chExt cx="3626141" cy="3450682"/>
          </a:xfrm>
        </p:grpSpPr>
        <p:pic>
          <p:nvPicPr>
            <p:cNvPr id="14" name="Picture 13" descr="eval-lcfiweights_FCC-MC_V1-FCC_bb_50_V2ppHadMSTP8120MSTP611MSTP711_123456_clic_sid_cdr-prod1-NtupKt05PFOinJets_ptcut_40_999999-test_beauty_-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0129" y="1681977"/>
              <a:ext cx="3626141" cy="3450682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V="1">
              <a:off x="7106651" y="1873813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5288359" y="2857624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5288359" y="3570128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7019848" y="3493339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7019848" y="2770821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1136777" y="1502376"/>
            <a:ext cx="1980029" cy="369332"/>
          </a:xfrm>
          <a:prstGeom prst="rect">
            <a:avLst/>
          </a:prstGeom>
          <a:ln>
            <a:solidFill>
              <a:srgbClr val="7F7F7F"/>
            </a:solidFill>
          </a:ln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6501"/>
                </a:solidFill>
              </a:rPr>
              <a:t>ee</a:t>
            </a:r>
            <a:r>
              <a:rPr lang="en-US" b="1" dirty="0" err="1">
                <a:solidFill>
                  <a:srgbClr val="FF6501"/>
                </a:solidFill>
                <a:sym typeface="Wingdings"/>
              </a:rPr>
              <a:t></a:t>
            </a:r>
            <a:r>
              <a:rPr lang="en-US" b="1" dirty="0" err="1" smtClean="0">
                <a:solidFill>
                  <a:srgbClr val="FF6501"/>
                </a:solidFill>
              </a:rPr>
              <a:t>jj</a:t>
            </a:r>
            <a:r>
              <a:rPr lang="en-US" b="1" dirty="0" smtClean="0">
                <a:solidFill>
                  <a:srgbClr val="FF6501"/>
                </a:solidFill>
              </a:rPr>
              <a:t>  ; </a:t>
            </a:r>
            <a:r>
              <a:rPr lang="en-US" dirty="0">
                <a:solidFill>
                  <a:srgbClr val="FF6501"/>
                </a:solidFill>
              </a:rPr>
              <a:t>√s=91 </a:t>
            </a:r>
            <a:r>
              <a:rPr lang="en-US" dirty="0" smtClean="0">
                <a:solidFill>
                  <a:srgbClr val="FF6501"/>
                </a:solidFill>
              </a:rPr>
              <a:t>GeV</a:t>
            </a:r>
            <a:endParaRPr lang="en-US" dirty="0">
              <a:solidFill>
                <a:srgbClr val="FF650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038210" y="1502376"/>
            <a:ext cx="2651387" cy="369332"/>
          </a:xfrm>
          <a:prstGeom prst="rect">
            <a:avLst/>
          </a:prstGeom>
          <a:ln>
            <a:solidFill>
              <a:srgbClr val="7F7F7F"/>
            </a:solidFill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3366FF"/>
                </a:solidFill>
                <a:sym typeface="Wingdings"/>
              </a:rPr>
              <a:t>pp</a:t>
            </a:r>
            <a:r>
              <a:rPr lang="en-US" b="1" dirty="0" err="1" smtClean="0">
                <a:solidFill>
                  <a:srgbClr val="3366FF"/>
                </a:solidFill>
              </a:rPr>
              <a:t>jj</a:t>
            </a:r>
            <a:r>
              <a:rPr lang="en-US" b="1" dirty="0" smtClean="0">
                <a:solidFill>
                  <a:srgbClr val="3366FF"/>
                </a:solidFill>
              </a:rPr>
              <a:t>  ; </a:t>
            </a:r>
            <a:r>
              <a:rPr lang="en-US" dirty="0" err="1">
                <a:solidFill>
                  <a:srgbClr val="3366FF"/>
                </a:solidFill>
              </a:rPr>
              <a:t>p</a:t>
            </a:r>
            <a:r>
              <a:rPr lang="en-US" baseline="-25000" dirty="0" err="1">
                <a:solidFill>
                  <a:srgbClr val="3366FF"/>
                </a:solidFill>
              </a:rPr>
              <a:t>T</a:t>
            </a:r>
            <a:r>
              <a:rPr lang="en-US" dirty="0">
                <a:solidFill>
                  <a:srgbClr val="3366FF"/>
                </a:solidFill>
              </a:rPr>
              <a:t>(jet)&gt; </a:t>
            </a:r>
            <a:r>
              <a:rPr lang="en-US" dirty="0" smtClean="0">
                <a:solidFill>
                  <a:srgbClr val="3366FF"/>
                </a:solidFill>
              </a:rPr>
              <a:t>40; no UE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10688" y="2772152"/>
            <a:ext cx="132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* lines to guide your eye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69046" y="5289968"/>
            <a:ext cx="674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similar performance is obtained when UE is removed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907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c-tagging performance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17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37864" y="1743748"/>
            <a:ext cx="3638971" cy="3462892"/>
            <a:chOff x="3280680" y="-12828"/>
            <a:chExt cx="3638971" cy="3462892"/>
          </a:xfrm>
        </p:grpSpPr>
        <p:pic>
          <p:nvPicPr>
            <p:cNvPr id="7" name="Picture 6" descr="eval-lcfiweights_crosscheck_2f_samples_07_10_2013_test_tauola_fix_100000_20_123456_clic_sid_cdr-prod1_bb-NtupAllPFOsBSC-test_charm_-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0680" y="-12828"/>
              <a:ext cx="3638971" cy="3462892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flipV="1">
              <a:off x="5186969" y="266435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3825534" y="123284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3825534" y="1908809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5100166" y="183258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100166" y="11374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01683" y="1743748"/>
            <a:ext cx="3626141" cy="3450682"/>
            <a:chOff x="3469185" y="1213838"/>
            <a:chExt cx="3626141" cy="3450682"/>
          </a:xfrm>
        </p:grpSpPr>
        <p:pic>
          <p:nvPicPr>
            <p:cNvPr id="14" name="Picture 13" descr="eval-lcfiweights_FCC-MC_V1-FCC_bb_50_V2ppHadMSTP8120MSTP611MSTP711_123456_clic_sid_cdr-prod1-NtupKt05PFOinJets_ptcut_40_999999-test_charm_-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9185" y="1213838"/>
              <a:ext cx="3626141" cy="3450682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V="1">
              <a:off x="5369059" y="1487900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4007624" y="2454314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4007624" y="3130274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5282256" y="3054051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5282256" y="2358941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1136777" y="1502376"/>
            <a:ext cx="1980029" cy="369332"/>
          </a:xfrm>
          <a:prstGeom prst="rect">
            <a:avLst/>
          </a:prstGeom>
          <a:ln>
            <a:solidFill>
              <a:srgbClr val="7F7F7F"/>
            </a:solidFill>
          </a:ln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6501"/>
                </a:solidFill>
              </a:rPr>
              <a:t>ee</a:t>
            </a:r>
            <a:r>
              <a:rPr lang="en-US" b="1" dirty="0" err="1">
                <a:solidFill>
                  <a:srgbClr val="FF6501"/>
                </a:solidFill>
                <a:sym typeface="Wingdings"/>
              </a:rPr>
              <a:t></a:t>
            </a:r>
            <a:r>
              <a:rPr lang="en-US" b="1" dirty="0" err="1" smtClean="0">
                <a:solidFill>
                  <a:srgbClr val="FF6501"/>
                </a:solidFill>
              </a:rPr>
              <a:t>jj</a:t>
            </a:r>
            <a:r>
              <a:rPr lang="en-US" b="1" dirty="0" smtClean="0">
                <a:solidFill>
                  <a:srgbClr val="FF6501"/>
                </a:solidFill>
              </a:rPr>
              <a:t>  ; </a:t>
            </a:r>
            <a:r>
              <a:rPr lang="en-US" dirty="0">
                <a:solidFill>
                  <a:srgbClr val="FF6501"/>
                </a:solidFill>
              </a:rPr>
              <a:t>√s=91 </a:t>
            </a:r>
            <a:r>
              <a:rPr lang="en-US" dirty="0" smtClean="0">
                <a:solidFill>
                  <a:srgbClr val="FF6501"/>
                </a:solidFill>
              </a:rPr>
              <a:t>GeV</a:t>
            </a:r>
            <a:endParaRPr lang="en-US" dirty="0">
              <a:solidFill>
                <a:srgbClr val="FF650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038210" y="1502376"/>
            <a:ext cx="2651387" cy="369332"/>
          </a:xfrm>
          <a:prstGeom prst="rect">
            <a:avLst/>
          </a:prstGeom>
          <a:ln>
            <a:solidFill>
              <a:srgbClr val="7F7F7F"/>
            </a:solidFill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3366FF"/>
                </a:solidFill>
                <a:sym typeface="Wingdings"/>
              </a:rPr>
              <a:t>pp</a:t>
            </a:r>
            <a:r>
              <a:rPr lang="en-US" b="1" dirty="0" err="1" smtClean="0">
                <a:solidFill>
                  <a:srgbClr val="3366FF"/>
                </a:solidFill>
              </a:rPr>
              <a:t>jj</a:t>
            </a:r>
            <a:r>
              <a:rPr lang="en-US" b="1" dirty="0" smtClean="0">
                <a:solidFill>
                  <a:srgbClr val="3366FF"/>
                </a:solidFill>
              </a:rPr>
              <a:t>  ; </a:t>
            </a:r>
            <a:r>
              <a:rPr lang="en-US" dirty="0" err="1">
                <a:solidFill>
                  <a:srgbClr val="3366FF"/>
                </a:solidFill>
              </a:rPr>
              <a:t>p</a:t>
            </a:r>
            <a:r>
              <a:rPr lang="en-US" baseline="-25000" dirty="0" err="1">
                <a:solidFill>
                  <a:srgbClr val="3366FF"/>
                </a:solidFill>
              </a:rPr>
              <a:t>T</a:t>
            </a:r>
            <a:r>
              <a:rPr lang="en-US" dirty="0">
                <a:solidFill>
                  <a:srgbClr val="3366FF"/>
                </a:solidFill>
              </a:rPr>
              <a:t>(jet)&gt; </a:t>
            </a:r>
            <a:r>
              <a:rPr lang="en-US" dirty="0" smtClean="0">
                <a:solidFill>
                  <a:srgbClr val="3366FF"/>
                </a:solidFill>
              </a:rPr>
              <a:t>40; no UE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69046" y="5289968"/>
            <a:ext cx="6741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Also for c-tagging, very similar performance.</a:t>
            </a:r>
          </a:p>
          <a:p>
            <a:r>
              <a:rPr lang="en-US" dirty="0" smtClean="0"/>
              <a:t>Better Light </a:t>
            </a:r>
            <a:r>
              <a:rPr lang="en-US" dirty="0" err="1" smtClean="0"/>
              <a:t>Flavour</a:t>
            </a:r>
            <a:r>
              <a:rPr lang="en-US" dirty="0" smtClean="0"/>
              <a:t> rejection due to the slightly higher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jets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022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Using “Rome” </a:t>
            </a:r>
            <a:r>
              <a:rPr lang="en-US" b="1" dirty="0" err="1" smtClean="0">
                <a:solidFill>
                  <a:srgbClr val="000090"/>
                </a:solidFill>
              </a:rPr>
              <a:t>FCChh</a:t>
            </a:r>
            <a:r>
              <a:rPr lang="en-US" b="1" dirty="0" smtClean="0">
                <a:solidFill>
                  <a:srgbClr val="000090"/>
                </a:solidFill>
              </a:rPr>
              <a:t> vertex geometry 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935482" cy="159753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Geometry of FCC vertex (as in Rome FCC week) + squeezed CLIC tracker (to fit inside the CLIC detector)</a:t>
            </a:r>
          </a:p>
          <a:p>
            <a:pPr lvl="1"/>
            <a:r>
              <a:rPr lang="en-US" dirty="0" smtClean="0"/>
              <a:t>Considering barrel region to start with </a:t>
            </a:r>
          </a:p>
          <a:p>
            <a:pPr lvl="1"/>
            <a:r>
              <a:rPr lang="en-US" sz="1600" dirty="0" smtClean="0"/>
              <a:t>(see my slides </a:t>
            </a:r>
            <a:r>
              <a:rPr lang="en-US" sz="1600" dirty="0"/>
              <a:t>in </a:t>
            </a:r>
            <a:r>
              <a:rPr lang="en-US" sz="1600" dirty="0" smtClean="0"/>
              <a:t>Rome: </a:t>
            </a:r>
            <a:r>
              <a:rPr lang="en-US" sz="1600" dirty="0" smtClean="0">
                <a:hlinkClick r:id="rId2"/>
              </a:rPr>
              <a:t>https</a:t>
            </a:r>
            <a:r>
              <a:rPr lang="en-US" sz="1600" dirty="0">
                <a:hlinkClick r:id="rId2"/>
              </a:rPr>
              <a:t>://indico.cern.ch/event/438866/contributions/1085046/attachments/1257030/1856499/EstelPerez_FCCWeek_2016_04_11_v4.</a:t>
            </a:r>
            <a:r>
              <a:rPr lang="en-US" sz="1600" dirty="0" smtClean="0">
                <a:hlinkClick r:id="rId2"/>
              </a:rPr>
              <a:t>pdf</a:t>
            </a:r>
            <a:r>
              <a:rPr lang="en-US" sz="1600" dirty="0" smtClean="0"/>
              <a:t> 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4785" y="3435281"/>
            <a:ext cx="1850030" cy="29933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409" y="4064945"/>
            <a:ext cx="1217837" cy="22978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2211" y="3435281"/>
            <a:ext cx="1636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“Rome” vertex + CLIC tracker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00917" y="2874569"/>
            <a:ext cx="1826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 used in fast simulation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90800" y="5253335"/>
            <a:ext cx="2293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Vertex detector size not so far from the baseline geometry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710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854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Jet reconstruction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8218"/>
            <a:ext cx="8229600" cy="38483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Event display of two central </a:t>
            </a:r>
            <a:r>
              <a:rPr lang="en-US" dirty="0" err="1" smtClean="0"/>
              <a:t>pT</a:t>
            </a:r>
            <a:r>
              <a:rPr lang="en-US" dirty="0" smtClean="0"/>
              <a:t>=5 </a:t>
            </a:r>
            <a:r>
              <a:rPr lang="en-US" dirty="0" err="1" smtClean="0"/>
              <a:t>TeV</a:t>
            </a:r>
            <a:r>
              <a:rPr lang="en-US" dirty="0" smtClean="0"/>
              <a:t> b-jets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9" y="2090912"/>
            <a:ext cx="3372090" cy="29385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7802" r="6377"/>
          <a:stretch/>
        </p:blipFill>
        <p:spPr>
          <a:xfrm>
            <a:off x="2995911" y="2090017"/>
            <a:ext cx="2895600" cy="29542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0781" y="2090912"/>
            <a:ext cx="3357420" cy="29385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28968" y="5259350"/>
            <a:ext cx="674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Checked that the Particle flow algorithm correctly accounts for Energy leakage beyond the calorimeters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358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Introduction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10062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Use </a:t>
            </a:r>
            <a:r>
              <a:rPr lang="en-US" sz="2400" dirty="0" err="1" smtClean="0"/>
              <a:t>LiC</a:t>
            </a:r>
            <a:r>
              <a:rPr lang="en-US" sz="2400" dirty="0" smtClean="0"/>
              <a:t> Detector Toy (fast simulation) to identify starting point for geometry and variations</a:t>
            </a:r>
          </a:p>
          <a:p>
            <a:r>
              <a:rPr lang="en-US" sz="2400" dirty="0" smtClean="0"/>
              <a:t>Find optimal FCC-</a:t>
            </a:r>
            <a:r>
              <a:rPr lang="en-US" sz="2400" dirty="0" err="1" smtClean="0"/>
              <a:t>hh</a:t>
            </a:r>
            <a:r>
              <a:rPr lang="en-US" sz="2400" dirty="0" smtClean="0"/>
              <a:t> Vertex detector geometry based on flavor tagging performance </a:t>
            </a:r>
            <a:r>
              <a:rPr lang="en-US" sz="2400" dirty="0" smtClean="0">
                <a:sym typeface="Wingdings"/>
              </a:rPr>
              <a:t> </a:t>
            </a:r>
            <a:r>
              <a:rPr lang="en-US" sz="2400" dirty="0" smtClean="0"/>
              <a:t>Need </a:t>
            </a:r>
            <a:r>
              <a:rPr lang="en-US" sz="2400" b="1" dirty="0" smtClean="0"/>
              <a:t>full simulation</a:t>
            </a:r>
          </a:p>
          <a:p>
            <a:r>
              <a:rPr lang="en-US" sz="2400" dirty="0" smtClean="0"/>
              <a:t>Use </a:t>
            </a:r>
            <a:r>
              <a:rPr lang="en-US" sz="2400" b="1" dirty="0" smtClean="0"/>
              <a:t>linear collider (LC) software </a:t>
            </a:r>
            <a:r>
              <a:rPr lang="en-US" sz="2400" dirty="0" smtClean="0"/>
              <a:t>chain </a:t>
            </a:r>
          </a:p>
          <a:p>
            <a:r>
              <a:rPr lang="en-US" sz="2400" dirty="0" smtClean="0"/>
              <a:t>Challenges:</a:t>
            </a:r>
          </a:p>
          <a:p>
            <a:pPr lvl="1"/>
            <a:r>
              <a:rPr lang="en-US" sz="2000" dirty="0" smtClean="0"/>
              <a:t>Need to reconstruct and tag jets over a </a:t>
            </a:r>
            <a:r>
              <a:rPr lang="en-US" sz="2000" b="1" dirty="0" smtClean="0">
                <a:solidFill>
                  <a:srgbClr val="008000"/>
                </a:solidFill>
              </a:rPr>
              <a:t>large range of </a:t>
            </a:r>
            <a:r>
              <a:rPr lang="en-US" sz="2000" b="1" dirty="0" err="1" smtClean="0">
                <a:solidFill>
                  <a:srgbClr val="008000"/>
                </a:solidFill>
              </a:rPr>
              <a:t>p</a:t>
            </a:r>
            <a:r>
              <a:rPr lang="en-US" sz="2000" b="1" baseline="-25000" dirty="0" err="1" smtClean="0">
                <a:solidFill>
                  <a:srgbClr val="008000"/>
                </a:solidFill>
              </a:rPr>
              <a:t>T</a:t>
            </a:r>
            <a:r>
              <a:rPr lang="en-US" sz="2000" dirty="0" smtClean="0"/>
              <a:t>: from O(50 GeV) to O(10 </a:t>
            </a:r>
            <a:r>
              <a:rPr lang="en-US" sz="2000" dirty="0" err="1" smtClean="0"/>
              <a:t>TeV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Flavor tagging in the </a:t>
            </a:r>
            <a:r>
              <a:rPr lang="en-US" sz="2000" b="1" dirty="0" smtClean="0">
                <a:solidFill>
                  <a:srgbClr val="0000FF"/>
                </a:solidFill>
              </a:rPr>
              <a:t>forward region </a:t>
            </a:r>
            <a:r>
              <a:rPr lang="en-US" sz="2000" dirty="0" smtClean="0"/>
              <a:t>(crucial for processes like double Higgs production)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Pile up 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O(200 events/bunch crossing) 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sym typeface="Wingdings"/>
              </a:rPr>
              <a:t>Not addressed yet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706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Tracking for high </a:t>
            </a:r>
            <a:r>
              <a:rPr lang="en-US" b="1" dirty="0" err="1" smtClean="0">
                <a:solidFill>
                  <a:srgbClr val="000090"/>
                </a:solidFill>
              </a:rPr>
              <a:t>pT</a:t>
            </a:r>
            <a:r>
              <a:rPr lang="en-US" b="1" dirty="0" smtClean="0">
                <a:solidFill>
                  <a:srgbClr val="000090"/>
                </a:solidFill>
              </a:rPr>
              <a:t> b-jets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203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large fraction of high-</a:t>
            </a:r>
            <a:r>
              <a:rPr lang="en-US" dirty="0" err="1" smtClean="0"/>
              <a:t>pT</a:t>
            </a:r>
            <a:r>
              <a:rPr lang="en-US" dirty="0" smtClean="0"/>
              <a:t> b-jets have very displaced secondary vertices</a:t>
            </a:r>
          </a:p>
          <a:p>
            <a:r>
              <a:rPr lang="en-US" b="1" dirty="0"/>
              <a:t>V</a:t>
            </a:r>
            <a:r>
              <a:rPr lang="en-US" b="1" dirty="0" smtClean="0"/>
              <a:t>ery displaced tracks not reconstructed with the standard tracking</a:t>
            </a:r>
          </a:p>
          <a:p>
            <a:r>
              <a:rPr lang="en-US" dirty="0" smtClean="0"/>
              <a:t>Challenge: modify track finding strategy</a:t>
            </a:r>
          </a:p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6501"/>
                </a:solidFill>
                <a:sym typeface="Wingdings"/>
              </a:rPr>
              <a:t>ongoing</a:t>
            </a:r>
            <a:endParaRPr lang="en-US" dirty="0" smtClean="0">
              <a:solidFill>
                <a:srgbClr val="FF650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20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83500" y="4284446"/>
            <a:ext cx="3339399" cy="1687785"/>
            <a:chOff x="3924300" y="4260984"/>
            <a:chExt cx="4762500" cy="240704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24300" y="4788430"/>
              <a:ext cx="4762500" cy="18796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547443" y="4260984"/>
              <a:ext cx="3377350" cy="526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pT</a:t>
              </a:r>
              <a:r>
                <a:rPr lang="en-US" dirty="0" smtClean="0"/>
                <a:t>=</a:t>
              </a:r>
              <a:r>
                <a:rPr lang="en-US" b="1" dirty="0" smtClean="0"/>
                <a:t>10 </a:t>
              </a:r>
              <a:r>
                <a:rPr lang="en-US" b="1" dirty="0" err="1" smtClean="0"/>
                <a:t>TeV</a:t>
              </a:r>
              <a:r>
                <a:rPr lang="en-US" dirty="0" smtClean="0"/>
                <a:t> b-jets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937207" y="4874520"/>
            <a:ext cx="2424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 to be efficient up to R(</a:t>
            </a:r>
            <a:r>
              <a:rPr lang="en-US" dirty="0" err="1" smtClean="0"/>
              <a:t>x,y</a:t>
            </a:r>
            <a:r>
              <a:rPr lang="en-US" dirty="0" smtClean="0"/>
              <a:t>)~=600 mm?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11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3424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Tracking efficiency </a:t>
            </a:r>
            <a:r>
              <a:rPr lang="en-US" b="1" dirty="0" err="1" smtClean="0">
                <a:solidFill>
                  <a:srgbClr val="000090"/>
                </a:solidFill>
              </a:rPr>
              <a:t>vs</a:t>
            </a:r>
            <a:r>
              <a:rPr lang="en-US" b="1" dirty="0" smtClean="0">
                <a:solidFill>
                  <a:srgbClr val="000090"/>
                </a:solidFill>
              </a:rPr>
              <a:t> position of the production vertex</a:t>
            </a:r>
            <a:endParaRPr lang="en-US" b="1" baseline="30000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424" y="1544983"/>
            <a:ext cx="8229600" cy="164194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Reconstruct 5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r>
              <a:rPr lang="en-US" dirty="0" smtClean="0"/>
              <a:t> b-jet events</a:t>
            </a:r>
          </a:p>
          <a:p>
            <a:r>
              <a:rPr lang="en-US" dirty="0" smtClean="0"/>
              <a:t>Efficiency to find a track associated with a charged MC particle, </a:t>
            </a:r>
            <a:r>
              <a:rPr lang="en-US" dirty="0" err="1" smtClean="0"/>
              <a:t>vs</a:t>
            </a:r>
            <a:r>
              <a:rPr lang="en-US" dirty="0" smtClean="0"/>
              <a:t> transverse position of the production vertex: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36630"/>
            <a:ext cx="4769074" cy="291972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927391" y="4986606"/>
            <a:ext cx="3418819" cy="685171"/>
            <a:chOff x="4246683" y="5870337"/>
            <a:chExt cx="4748875" cy="9035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46683" y="6213231"/>
              <a:ext cx="4748875" cy="56063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544399" y="5870337"/>
              <a:ext cx="18829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5</a:t>
              </a:r>
              <a:r>
                <a:rPr lang="en-US" b="1" dirty="0" smtClean="0"/>
                <a:t>TeV</a:t>
              </a:r>
              <a:r>
                <a:rPr lang="en-US" dirty="0" smtClean="0"/>
                <a:t> jets</a:t>
              </a:r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815712" y="2827565"/>
            <a:ext cx="3874579" cy="523220"/>
          </a:xfrm>
          <a:prstGeom prst="rect">
            <a:avLst/>
          </a:prstGeom>
          <a:solidFill>
            <a:srgbClr val="FFFF00"/>
          </a:solidFill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WORK IN PROGRESS…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568454" y="4483887"/>
            <a:ext cx="368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 matched tracks / # MC particles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32526" y="6089866"/>
            <a:ext cx="272131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R(</a:t>
            </a:r>
            <a:r>
              <a:rPr lang="en-US" dirty="0" err="1" smtClean="0"/>
              <a:t>x,y</a:t>
            </a:r>
            <a:r>
              <a:rPr lang="en-US" dirty="0" smtClean="0"/>
              <a:t>) of production vertex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4714" y="3476826"/>
            <a:ext cx="3937697" cy="11714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95034" y="3842785"/>
            <a:ext cx="2129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Efficiency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980756" y="4526696"/>
            <a:ext cx="156432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PT</a:t>
            </a:r>
            <a:r>
              <a:rPr lang="en-US" baseline="-25000" dirty="0" smtClean="0"/>
              <a:t>MC particle</a:t>
            </a:r>
            <a:endParaRPr lang="en-US" baseline="-250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831047" y="3783814"/>
            <a:ext cx="9144000" cy="0"/>
          </a:xfrm>
          <a:prstGeom prst="line">
            <a:avLst/>
          </a:prstGeom>
          <a:ln w="12700" cmpd="sng"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31047" y="4292674"/>
            <a:ext cx="9144000" cy="0"/>
          </a:xfrm>
          <a:prstGeom prst="line">
            <a:avLst/>
          </a:prstGeom>
          <a:ln w="12700" cmpd="sng"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025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Next steps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Finish </a:t>
            </a:r>
            <a:r>
              <a:rPr lang="en-US" sz="2800" b="1" dirty="0" smtClean="0">
                <a:solidFill>
                  <a:srgbClr val="FF6501"/>
                </a:solidFill>
              </a:rPr>
              <a:t>tracking strategy </a:t>
            </a:r>
            <a:r>
              <a:rPr lang="en-US" sz="2800" dirty="0" smtClean="0"/>
              <a:t>optimization</a:t>
            </a:r>
          </a:p>
          <a:p>
            <a:r>
              <a:rPr lang="en-US" sz="2800" dirty="0" smtClean="0"/>
              <a:t>Implement the </a:t>
            </a:r>
            <a:r>
              <a:rPr lang="en-US" sz="2800" b="1" dirty="0" smtClean="0">
                <a:solidFill>
                  <a:srgbClr val="FF0000"/>
                </a:solidFill>
              </a:rPr>
              <a:t>new baseline </a:t>
            </a:r>
            <a:r>
              <a:rPr lang="en-US" sz="2800" dirty="0" smtClean="0"/>
              <a:t>(when it is fixed)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Analyze </a:t>
            </a:r>
            <a:r>
              <a:rPr lang="en-US" dirty="0" smtClean="0">
                <a:solidFill>
                  <a:srgbClr val="0000FF"/>
                </a:solidFill>
              </a:rPr>
              <a:t>flavor </a:t>
            </a:r>
            <a:r>
              <a:rPr lang="en-US" dirty="0">
                <a:solidFill>
                  <a:srgbClr val="0000FF"/>
                </a:solidFill>
              </a:rPr>
              <a:t>tagging </a:t>
            </a:r>
            <a:r>
              <a:rPr lang="en-US" dirty="0" smtClean="0"/>
              <a:t>performance as </a:t>
            </a:r>
            <a:r>
              <a:rPr lang="en-US" dirty="0"/>
              <a:t>function of the </a:t>
            </a:r>
            <a:r>
              <a:rPr lang="en-US" dirty="0">
                <a:solidFill>
                  <a:srgbClr val="0000FF"/>
                </a:solidFill>
              </a:rPr>
              <a:t>jet energy </a:t>
            </a:r>
            <a:r>
              <a:rPr lang="en-US" dirty="0" smtClean="0"/>
              <a:t>(50 GeV to 10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Comparing different barrel </a:t>
            </a:r>
            <a:r>
              <a:rPr lang="en-US" dirty="0">
                <a:solidFill>
                  <a:srgbClr val="008000"/>
                </a:solidFill>
              </a:rPr>
              <a:t>layouts  and sensor parameters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/>
              <a:t>(based on input from fast simulation)</a:t>
            </a:r>
          </a:p>
          <a:p>
            <a:pPr lvl="1"/>
            <a:r>
              <a:rPr lang="en-US" dirty="0" smtClean="0"/>
              <a:t> Tackle the forward region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402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Backup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782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R </a:t>
            </a:r>
            <a:r>
              <a:rPr lang="en-US" dirty="0" err="1" smtClean="0"/>
              <a:t>vs</a:t>
            </a:r>
            <a:r>
              <a:rPr lang="en-US" dirty="0" smtClean="0"/>
              <a:t> average 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79426"/>
            <a:ext cx="7847029" cy="488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6913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hits </a:t>
            </a:r>
            <a:r>
              <a:rPr lang="en-US" dirty="0" err="1" smtClean="0"/>
              <a:t>vs</a:t>
            </a:r>
            <a:r>
              <a:rPr lang="en-US" dirty="0" smtClean="0"/>
              <a:t> eta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25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9" y="2288012"/>
            <a:ext cx="4680047" cy="28552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526" y="1740085"/>
            <a:ext cx="4411293" cy="320324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l="18022" t="4067" r="2435" b="14910"/>
          <a:stretch/>
        </p:blipFill>
        <p:spPr>
          <a:xfrm>
            <a:off x="5000779" y="2404128"/>
            <a:ext cx="4104039" cy="23134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02997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</a:t>
            </a:r>
            <a:r>
              <a:rPr lang="en-US" dirty="0" err="1" smtClean="0"/>
              <a:t>T</a:t>
            </a:r>
            <a:r>
              <a:rPr lang="en-US" dirty="0" smtClean="0"/>
              <a:t> Resolution, no 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26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31489" y="1904823"/>
            <a:ext cx="9135308" cy="3200740"/>
            <a:chOff x="-455546" y="2139410"/>
            <a:chExt cx="9599546" cy="336339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55546" y="2139410"/>
              <a:ext cx="5474515" cy="336339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69092" y="2781905"/>
              <a:ext cx="4174908" cy="2600128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0" y="4787371"/>
              <a:ext cx="9144000" cy="0"/>
            </a:xfrm>
            <a:prstGeom prst="line">
              <a:avLst/>
            </a:prstGeom>
            <a:ln w="12700" cmpd="sng"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0" y="3403679"/>
              <a:ext cx="9144000" cy="0"/>
            </a:xfrm>
            <a:prstGeom prst="line">
              <a:avLst/>
            </a:prstGeom>
            <a:ln w="12700" cmpd="sng"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2439939" y="5641879"/>
            <a:ext cx="382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good agreement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78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137" y="274638"/>
            <a:ext cx="874722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Transverse impact parameter resolution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27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843683" y="1241000"/>
            <a:ext cx="1341700" cy="1234978"/>
            <a:chOff x="6785736" y="1292449"/>
            <a:chExt cx="1636411" cy="1234978"/>
          </a:xfrm>
        </p:grpSpPr>
        <p:sp>
          <p:nvSpPr>
            <p:cNvPr id="17" name="TextBox 16"/>
            <p:cNvSpPr txBox="1"/>
            <p:nvPr/>
          </p:nvSpPr>
          <p:spPr>
            <a:xfrm>
              <a:off x="6785736" y="1573320"/>
              <a:ext cx="1579547" cy="954107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10 GeV</a:t>
              </a:r>
            </a:p>
            <a:p>
              <a:r>
                <a:rPr lang="en-US" sz="1400" b="1" dirty="0" smtClean="0">
                  <a:solidFill>
                    <a:srgbClr val="0000FF"/>
                  </a:solidFill>
                </a:rPr>
                <a:t>100 GeV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1000 GeV</a:t>
              </a:r>
            </a:p>
            <a:p>
              <a:r>
                <a:rPr lang="en-US" sz="1400" b="1" dirty="0" smtClean="0">
                  <a:solidFill>
                    <a:srgbClr val="008000"/>
                  </a:solidFill>
                </a:rPr>
                <a:t>10000 GeV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85736" y="1292449"/>
              <a:ext cx="16364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Track </a:t>
              </a:r>
              <a:r>
                <a:rPr lang="en-US" sz="1400" dirty="0" err="1" smtClean="0"/>
                <a:t>pT</a:t>
              </a:r>
              <a:endParaRPr lang="en-US" sz="14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724865" y="1493164"/>
            <a:ext cx="4959779" cy="4037572"/>
            <a:chOff x="1724865" y="1493164"/>
            <a:chExt cx="4959779" cy="4037572"/>
          </a:xfrm>
        </p:grpSpPr>
        <p:grpSp>
          <p:nvGrpSpPr>
            <p:cNvPr id="3" name="Group 2"/>
            <p:cNvGrpSpPr/>
            <p:nvPr/>
          </p:nvGrpSpPr>
          <p:grpSpPr>
            <a:xfrm>
              <a:off x="1724865" y="1493164"/>
              <a:ext cx="4959779" cy="4037572"/>
              <a:chOff x="4157368" y="1493164"/>
              <a:chExt cx="4959779" cy="4037572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50897" y="1493164"/>
                <a:ext cx="4117462" cy="3956894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157368" y="2546378"/>
                <a:ext cx="4959779" cy="2984358"/>
              </a:xfrm>
              <a:prstGeom prst="rect">
                <a:avLst/>
              </a:prstGeom>
            </p:spPr>
          </p:pic>
        </p:grpSp>
        <p:sp>
          <p:nvSpPr>
            <p:cNvPr id="22" name="TextBox 21"/>
            <p:cNvSpPr txBox="1"/>
            <p:nvPr/>
          </p:nvSpPr>
          <p:spPr>
            <a:xfrm>
              <a:off x="3143154" y="2653787"/>
              <a:ext cx="928774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8000"/>
                  </a:solidFill>
                </a:rPr>
                <a:t> </a:t>
              </a:r>
              <a:r>
                <a:rPr lang="en-US" sz="1100" b="1" dirty="0" err="1" smtClean="0">
                  <a:solidFill>
                    <a:srgbClr val="008000"/>
                  </a:solidFill>
                </a:rPr>
                <a:t>LiC</a:t>
              </a:r>
              <a:r>
                <a:rPr lang="en-US" sz="1100" b="1" dirty="0" smtClean="0">
                  <a:solidFill>
                    <a:srgbClr val="008000"/>
                  </a:solidFill>
                </a:rPr>
                <a:t> Toy</a:t>
              </a:r>
            </a:p>
            <a:p>
              <a:endParaRPr lang="en-US" sz="1100" b="1" dirty="0">
                <a:solidFill>
                  <a:srgbClr val="00E00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848441" y="2802032"/>
              <a:ext cx="114646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400" b="1" dirty="0" smtClean="0">
                  <a:solidFill>
                    <a:srgbClr val="00E001"/>
                  </a:solidFill>
                </a:rPr>
                <a:t> </a:t>
              </a:r>
              <a:r>
                <a:rPr lang="en-US" sz="1200" b="1" dirty="0" err="1" smtClean="0">
                  <a:solidFill>
                    <a:srgbClr val="00E001"/>
                  </a:solidFill>
                </a:rPr>
                <a:t>TrkLayout</a:t>
              </a:r>
              <a:endParaRPr lang="en-US" sz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418395" y="5450058"/>
            <a:ext cx="5895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Well-reproduced results: </a:t>
            </a:r>
          </a:p>
          <a:p>
            <a:r>
              <a:rPr lang="en-US" dirty="0" smtClean="0"/>
              <a:t>Forward resolution slightly better for </a:t>
            </a:r>
            <a:r>
              <a:rPr lang="en-US" dirty="0" err="1" smtClean="0"/>
              <a:t>LiC</a:t>
            </a:r>
            <a:r>
              <a:rPr lang="en-US" dirty="0" smtClean="0"/>
              <a:t> Toy at high </a:t>
            </a:r>
            <a:r>
              <a:rPr lang="en-US" dirty="0" err="1" smtClean="0"/>
              <a:t>pT</a:t>
            </a:r>
            <a:r>
              <a:rPr lang="en-US" dirty="0" smtClean="0"/>
              <a:t> , </a:t>
            </a:r>
          </a:p>
          <a:p>
            <a:r>
              <a:rPr lang="en-US" dirty="0" smtClean="0"/>
              <a:t>slightly worse at low </a:t>
            </a:r>
            <a:r>
              <a:rPr lang="en-US" dirty="0" err="1" smtClean="0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0749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01" y="274638"/>
            <a:ext cx="9010256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Longitudinal impact parameter resolution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28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314184" y="2453505"/>
            <a:ext cx="5256734" cy="2910606"/>
            <a:chOff x="1314184" y="2453505"/>
            <a:chExt cx="5256734" cy="2910606"/>
          </a:xfrm>
        </p:grpSpPr>
        <p:grpSp>
          <p:nvGrpSpPr>
            <p:cNvPr id="19" name="Group 18"/>
            <p:cNvGrpSpPr/>
            <p:nvPr/>
          </p:nvGrpSpPr>
          <p:grpSpPr>
            <a:xfrm>
              <a:off x="1314184" y="2453505"/>
              <a:ext cx="5256734" cy="2910606"/>
              <a:chOff x="3942551" y="2145728"/>
              <a:chExt cx="5256734" cy="291060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96361" y="2550144"/>
                <a:ext cx="4334239" cy="2506190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942551" y="2145728"/>
                <a:ext cx="5256734" cy="2821182"/>
              </a:xfrm>
              <a:prstGeom prst="rect">
                <a:avLst/>
              </a:prstGeom>
            </p:spPr>
          </p:pic>
        </p:grpSp>
        <p:sp>
          <p:nvSpPr>
            <p:cNvPr id="21" name="Rectangle 20"/>
            <p:cNvSpPr/>
            <p:nvPr/>
          </p:nvSpPr>
          <p:spPr>
            <a:xfrm>
              <a:off x="2507258" y="2721111"/>
              <a:ext cx="3512542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400" b="1" dirty="0" smtClean="0">
                  <a:solidFill>
                    <a:srgbClr val="00E001"/>
                  </a:solidFill>
                </a:rPr>
                <a:t> </a:t>
              </a:r>
              <a:r>
                <a:rPr lang="en-US" sz="1200" b="1" dirty="0" err="1" smtClean="0">
                  <a:solidFill>
                    <a:srgbClr val="00E001"/>
                  </a:solidFill>
                </a:rPr>
                <a:t>TrkLayout</a:t>
              </a:r>
              <a:endParaRPr lang="en-US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801971" y="2553909"/>
              <a:ext cx="928774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8000"/>
                  </a:solidFill>
                </a:rPr>
                <a:t> </a:t>
              </a:r>
              <a:r>
                <a:rPr lang="en-US" sz="1100" b="1" dirty="0" err="1" smtClean="0">
                  <a:solidFill>
                    <a:srgbClr val="008000"/>
                  </a:solidFill>
                </a:rPr>
                <a:t>LiC</a:t>
              </a:r>
              <a:r>
                <a:rPr lang="en-US" sz="1100" b="1" dirty="0" smtClean="0">
                  <a:solidFill>
                    <a:srgbClr val="008000"/>
                  </a:solidFill>
                </a:rPr>
                <a:t> Toy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075325" y="1393694"/>
            <a:ext cx="1341700" cy="1234978"/>
            <a:chOff x="7075325" y="1393694"/>
            <a:chExt cx="1341700" cy="1234978"/>
          </a:xfrm>
        </p:grpSpPr>
        <p:sp>
          <p:nvSpPr>
            <p:cNvPr id="24" name="TextBox 23"/>
            <p:cNvSpPr txBox="1"/>
            <p:nvPr/>
          </p:nvSpPr>
          <p:spPr>
            <a:xfrm>
              <a:off x="7075326" y="1674565"/>
              <a:ext cx="1295077" cy="954107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10 GeV</a:t>
              </a:r>
            </a:p>
            <a:p>
              <a:r>
                <a:rPr lang="en-US" sz="1400" b="1" dirty="0" smtClean="0">
                  <a:solidFill>
                    <a:srgbClr val="0000FF"/>
                  </a:solidFill>
                </a:rPr>
                <a:t>100 GeV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1000 GeV</a:t>
              </a:r>
            </a:p>
            <a:p>
              <a:r>
                <a:rPr lang="en-US" sz="1400" b="1" dirty="0" smtClean="0">
                  <a:solidFill>
                    <a:srgbClr val="008000"/>
                  </a:solidFill>
                </a:rPr>
                <a:t>10000 GeV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75325" y="1393694"/>
              <a:ext cx="1341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Track </a:t>
              </a:r>
              <a:r>
                <a:rPr lang="en-US" sz="1400" dirty="0" err="1" smtClean="0"/>
                <a:t>pT</a:t>
              </a:r>
              <a:endParaRPr lang="en-US" sz="14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92047" y="5549678"/>
            <a:ext cx="725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Perfect agreement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943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 Resolution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29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-45360" y="1510719"/>
            <a:ext cx="9189360" cy="4573705"/>
            <a:chOff x="-45360" y="1510719"/>
            <a:chExt cx="9189360" cy="457370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107221"/>
              <a:ext cx="4529495" cy="277308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49180" y="1510719"/>
              <a:ext cx="3937620" cy="4573705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407810"/>
              <a:ext cx="9144000" cy="0"/>
            </a:xfrm>
            <a:prstGeom prst="line">
              <a:avLst/>
            </a:prstGeom>
            <a:ln w="12700" cmpd="sng"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-45360" y="4940326"/>
              <a:ext cx="9144000" cy="0"/>
            </a:xfrm>
            <a:prstGeom prst="line">
              <a:avLst/>
            </a:prstGeom>
            <a:ln w="12700" cmpd="sng"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28361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Outline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10062" cy="4525963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Fast Simulation </a:t>
            </a:r>
            <a:r>
              <a:rPr lang="en-US" sz="2400" dirty="0" smtClean="0"/>
              <a:t>studies:</a:t>
            </a:r>
          </a:p>
          <a:p>
            <a:pPr marL="857250" lvl="1" indent="-457200"/>
            <a:r>
              <a:rPr lang="en-US" sz="2000" dirty="0" smtClean="0"/>
              <a:t>Cross-check </a:t>
            </a:r>
            <a:r>
              <a:rPr lang="en-US" sz="2000" dirty="0" err="1" smtClean="0"/>
              <a:t>TrkLayout</a:t>
            </a:r>
            <a:r>
              <a:rPr lang="en-US" sz="2000" dirty="0" smtClean="0"/>
              <a:t> results (by </a:t>
            </a:r>
            <a:r>
              <a:rPr lang="en-US" sz="2000" dirty="0" err="1" smtClean="0"/>
              <a:t>Zbynek</a:t>
            </a:r>
            <a:r>
              <a:rPr lang="en-US" sz="2000" dirty="0" smtClean="0"/>
              <a:t>) using </a:t>
            </a:r>
            <a:r>
              <a:rPr lang="en-US" sz="2000" dirty="0" err="1" smtClean="0"/>
              <a:t>LiC</a:t>
            </a:r>
            <a:r>
              <a:rPr lang="en-US" sz="2000" dirty="0" smtClean="0"/>
              <a:t> Detector Toy.</a:t>
            </a:r>
          </a:p>
          <a:p>
            <a:pPr marL="857250" lvl="1" indent="-457200"/>
            <a:r>
              <a:rPr lang="en-US" sz="2000" dirty="0" smtClean="0"/>
              <a:t>Variations on single point resolution and layout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Full simulation </a:t>
            </a:r>
            <a:r>
              <a:rPr lang="en-US" sz="2400" dirty="0" smtClean="0"/>
              <a:t>studies:</a:t>
            </a:r>
          </a:p>
          <a:p>
            <a:pPr marL="857250" lvl="1" indent="-457200"/>
            <a:r>
              <a:rPr lang="en-US" sz="2000" dirty="0" smtClean="0"/>
              <a:t>Performance of </a:t>
            </a:r>
            <a:r>
              <a:rPr lang="en-US" sz="2000" b="1" dirty="0" smtClean="0"/>
              <a:t>flavor </a:t>
            </a:r>
            <a:r>
              <a:rPr lang="en-US" sz="2000" b="1" dirty="0"/>
              <a:t>tagging </a:t>
            </a:r>
            <a:r>
              <a:rPr lang="en-US" sz="2000" dirty="0" smtClean="0"/>
              <a:t>on </a:t>
            </a:r>
            <a:r>
              <a:rPr lang="en-US" sz="2000" dirty="0" err="1"/>
              <a:t>pp</a:t>
            </a:r>
            <a:r>
              <a:rPr lang="en-US" sz="2000" dirty="0"/>
              <a:t> </a:t>
            </a:r>
            <a:r>
              <a:rPr lang="en-US" sz="2000" dirty="0" smtClean="0"/>
              <a:t>events – using CLIC detector model</a:t>
            </a:r>
          </a:p>
          <a:p>
            <a:pPr marL="857250" lvl="1" indent="-457200"/>
            <a:r>
              <a:rPr lang="en-US" sz="2000" dirty="0" smtClean="0"/>
              <a:t>Reconstruction of </a:t>
            </a:r>
            <a:r>
              <a:rPr lang="en-US" sz="2000" b="1" dirty="0" smtClean="0"/>
              <a:t>5TeV b-jets </a:t>
            </a:r>
            <a:r>
              <a:rPr lang="en-US" sz="2000" dirty="0" smtClean="0"/>
              <a:t> - using </a:t>
            </a:r>
            <a:r>
              <a:rPr lang="en-US" sz="2000" dirty="0" err="1" smtClean="0"/>
              <a:t>FCChh</a:t>
            </a:r>
            <a:r>
              <a:rPr lang="en-US" sz="2000" dirty="0" smtClean="0"/>
              <a:t> (old) vertex detector geometry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165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Theta (</a:t>
            </a:r>
            <a:r>
              <a:rPr lang="en-US" dirty="0" err="1" smtClean="0"/>
              <a:t>ctg</a:t>
            </a:r>
            <a:r>
              <a:rPr lang="en-US" dirty="0" smtClean="0"/>
              <a:t> theta) Resolution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30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90673"/>
            <a:ext cx="4381206" cy="26763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656" y="1871085"/>
            <a:ext cx="4438344" cy="32079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27685" y="2475339"/>
            <a:ext cx="116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theta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57293" y="2475339"/>
            <a:ext cx="201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ctg</a:t>
            </a:r>
            <a:r>
              <a:rPr lang="en-US" dirty="0" smtClean="0"/>
              <a:t>(theta)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3610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Collider Full Simulation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31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6330" y="1417638"/>
            <a:ext cx="32514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ee</a:t>
            </a:r>
            <a:r>
              <a:rPr lang="en-US" b="1" dirty="0" smtClean="0"/>
              <a:t>-&gt;</a:t>
            </a:r>
            <a:r>
              <a:rPr lang="en-US" b="1" dirty="0" err="1" smtClean="0"/>
              <a:t>jj</a:t>
            </a:r>
            <a:endParaRPr lang="en-US" b="1" dirty="0" smtClean="0"/>
          </a:p>
          <a:p>
            <a:r>
              <a:rPr lang="en-US" dirty="0" err="1" smtClean="0"/>
              <a:t>sqrt</a:t>
            </a:r>
            <a:r>
              <a:rPr lang="en-US" dirty="0" smtClean="0"/>
              <a:t>(s)=91 GeV</a:t>
            </a:r>
          </a:p>
          <a:p>
            <a:r>
              <a:rPr lang="en-US" dirty="0" smtClean="0"/>
              <a:t>No ISR</a:t>
            </a:r>
          </a:p>
          <a:p>
            <a:r>
              <a:rPr lang="en-US" dirty="0" smtClean="0"/>
              <a:t>FSR included</a:t>
            </a:r>
          </a:p>
          <a:p>
            <a:r>
              <a:rPr lang="en-US" dirty="0" smtClean="0"/>
              <a:t>No Overlay</a:t>
            </a:r>
          </a:p>
          <a:p>
            <a:r>
              <a:rPr lang="en-US" dirty="0" err="1" smtClean="0"/>
              <a:t>Beamspot</a:t>
            </a:r>
            <a:r>
              <a:rPr lang="en-US" dirty="0" smtClean="0"/>
              <a:t> constrain in PV fit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06139" y="1417638"/>
            <a:ext cx="38544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pp</a:t>
            </a:r>
            <a:r>
              <a:rPr lang="en-US" b="1" dirty="0" smtClean="0"/>
              <a:t>-&gt;</a:t>
            </a:r>
            <a:r>
              <a:rPr lang="en-US" b="1" dirty="0" err="1" smtClean="0"/>
              <a:t>jj</a:t>
            </a:r>
            <a:endParaRPr lang="en-US" b="1" dirty="0" smtClean="0"/>
          </a:p>
          <a:p>
            <a:r>
              <a:rPr lang="en-US" dirty="0" err="1" smtClean="0"/>
              <a:t>sqrt</a:t>
            </a:r>
            <a:r>
              <a:rPr lang="en-US" dirty="0" smtClean="0"/>
              <a:t>(s)=100TeV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(q)=50 GeV</a:t>
            </a:r>
          </a:p>
          <a:p>
            <a:r>
              <a:rPr lang="en-US" dirty="0" smtClean="0"/>
              <a:t>eta(q)=0 +/- 0.05</a:t>
            </a:r>
          </a:p>
          <a:p>
            <a:r>
              <a:rPr lang="en-US" dirty="0" smtClean="0"/>
              <a:t>No pileup</a:t>
            </a:r>
          </a:p>
          <a:p>
            <a:r>
              <a:rPr lang="en-US" dirty="0" smtClean="0"/>
              <a:t>No underlying event</a:t>
            </a:r>
          </a:p>
          <a:p>
            <a:r>
              <a:rPr lang="en-US" dirty="0" smtClean="0"/>
              <a:t>Includes ISR, FSR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(jet)&gt; 40</a:t>
            </a:r>
          </a:p>
          <a:p>
            <a:r>
              <a:rPr lang="en-US" dirty="0" smtClean="0"/>
              <a:t>No timing cuts or </a:t>
            </a:r>
            <a:r>
              <a:rPr lang="en-US" dirty="0" err="1" smtClean="0"/>
              <a:t>beamspot</a:t>
            </a:r>
            <a:r>
              <a:rPr lang="en-US" dirty="0" smtClean="0"/>
              <a:t> constrain.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381156" y="5156021"/>
            <a:ext cx="24179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Pythia</a:t>
            </a:r>
            <a:r>
              <a:rPr lang="en-US" dirty="0" smtClean="0"/>
              <a:t> parameters</a:t>
            </a:r>
          </a:p>
          <a:p>
            <a:r>
              <a:rPr lang="en-US" dirty="0" smtClean="0"/>
              <a:t>MSTP</a:t>
            </a:r>
            <a:r>
              <a:rPr lang="en-US" dirty="0"/>
              <a:t>(81)=20</a:t>
            </a:r>
          </a:p>
          <a:p>
            <a:r>
              <a:rPr lang="en-US" dirty="0" smtClean="0"/>
              <a:t>MSTP</a:t>
            </a:r>
            <a:r>
              <a:rPr lang="en-US" dirty="0"/>
              <a:t>(61)=1</a:t>
            </a:r>
          </a:p>
          <a:p>
            <a:r>
              <a:rPr lang="en-US" dirty="0" smtClean="0"/>
              <a:t>MSTP</a:t>
            </a:r>
            <a:r>
              <a:rPr lang="en-US" dirty="0"/>
              <a:t>(71)=1</a:t>
            </a:r>
          </a:p>
        </p:txBody>
      </p:sp>
    </p:spTree>
    <p:extLst>
      <p:ext uri="{BB962C8B-B14F-4D97-AF65-F5344CB8AC3E}">
        <p14:creationId xmlns:p14="http://schemas.microsoft.com/office/powerpoint/2010/main" val="28961270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32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0"/>
            <a:ext cx="77911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4412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33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0"/>
            <a:ext cx="78462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4412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34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0"/>
            <a:ext cx="78409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4412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FCC Vertex Detector geometry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7087"/>
            <a:ext cx="4186964" cy="439221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Start with the barrel region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Increase inner radius of  </a:t>
            </a:r>
            <a:r>
              <a:rPr lang="en-US" dirty="0" err="1" smtClean="0"/>
              <a:t>CLIC_SiD</a:t>
            </a:r>
            <a:r>
              <a:rPr lang="en-US" dirty="0" smtClean="0"/>
              <a:t>  tracker to make space for the FCC vertex detector</a:t>
            </a:r>
          </a:p>
          <a:p>
            <a:pPr marL="1371600" lvl="2" indent="-514350"/>
            <a:r>
              <a:rPr lang="en-US" dirty="0" smtClean="0"/>
              <a:t>Avoid modifying the calorimeters by now,  to be able to use the same calibrations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Add Vertex Layers (1+8)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Modify Pixel modules material composition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294" y="1338609"/>
            <a:ext cx="4229100" cy="51943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735294" y="1338609"/>
            <a:ext cx="4229100" cy="122692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35294" y="4505515"/>
            <a:ext cx="4229100" cy="202739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2024" y="5630212"/>
            <a:ext cx="3073392" cy="83099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Kept 3</a:t>
            </a:r>
            <a:r>
              <a:rPr lang="el-GR" sz="2400" dirty="0" smtClean="0">
                <a:solidFill>
                  <a:srgbClr val="0000FF"/>
                </a:solidFill>
              </a:rPr>
              <a:t>μ</a:t>
            </a:r>
            <a:r>
              <a:rPr lang="en-US" sz="2400" dirty="0" smtClean="0">
                <a:solidFill>
                  <a:srgbClr val="0000FF"/>
                </a:solidFill>
              </a:rPr>
              <a:t>m single point resolution (as for CLIC)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61209"/>
            <a:ext cx="2133600" cy="365125"/>
          </a:xfrm>
        </p:spPr>
        <p:txBody>
          <a:bodyPr/>
          <a:lstStyle/>
          <a:p>
            <a:fld id="{B2A9B6AD-EE96-B048-A2BA-7CDA44024DDC}" type="slidenum">
              <a:rPr lang="en-US" smtClean="0"/>
              <a:t>35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92024" y="6461209"/>
            <a:ext cx="3073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Keep CLIC magnetic field of 5T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5758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053"/>
            <a:ext cx="8229600" cy="341091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Vertex Detector geometry</a:t>
            </a:r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367" y="2363625"/>
            <a:ext cx="6717741" cy="449437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30922" y="668387"/>
            <a:ext cx="8563834" cy="1951798"/>
            <a:chOff x="0" y="1233782"/>
            <a:chExt cx="8563834" cy="195179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244097"/>
              <a:ext cx="2912224" cy="194148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12224" y="1233783"/>
              <a:ext cx="2886566" cy="1951797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 rot="20546929">
              <a:off x="1516564" y="1997432"/>
              <a:ext cx="529242" cy="293219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8789" y="1233782"/>
              <a:ext cx="2765045" cy="1951797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7302422" y="2013591"/>
              <a:ext cx="1126351" cy="302054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05942" y="2680984"/>
            <a:ext cx="5470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FCC vertex detector inside </a:t>
            </a:r>
            <a:r>
              <a:rPr lang="en-US" sz="2800" b="1" dirty="0" err="1" smtClean="0"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CLIC_SiD</a:t>
            </a:r>
            <a:r>
              <a:rPr lang="en-US" sz="2800" b="1" dirty="0" smtClean="0"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 </a:t>
            </a:r>
            <a:endParaRPr lang="en-US" sz="2800" b="1" dirty="0">
              <a:effectLst>
                <a:glow rad="101600">
                  <a:schemeClr val="bg1">
                    <a:alpha val="75000"/>
                  </a:schemeClr>
                </a:glo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6841" y="627234"/>
            <a:ext cx="1781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Starting point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36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930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ic_sid_cdr_slic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0" y="0"/>
            <a:ext cx="4540599" cy="6858000"/>
          </a:xfrm>
          <a:prstGeom prst="rect">
            <a:avLst/>
          </a:prstGeom>
        </p:spPr>
      </p:pic>
      <p:pic>
        <p:nvPicPr>
          <p:cNvPr id="8" name="Picture 7" descr="clic_fccvtx_barrel_slic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401" y="0"/>
            <a:ext cx="4540599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856092" y="4272677"/>
            <a:ext cx="1287908" cy="2585323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r1=25mm </a:t>
            </a:r>
          </a:p>
          <a:p>
            <a:r>
              <a:rPr lang="en-US" b="1" dirty="0" smtClean="0"/>
              <a:t>r2=97mm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r3=169mm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r4=241mm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r5=313mm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r6=385mm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r7=457mm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r8=529mm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r9=601mm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87846" y="4272677"/>
            <a:ext cx="1287908" cy="14773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r1=27mm </a:t>
            </a:r>
          </a:p>
          <a:p>
            <a:r>
              <a:rPr lang="en-US" b="1" dirty="0" smtClean="0"/>
              <a:t>r2=38mm</a:t>
            </a:r>
          </a:p>
          <a:p>
            <a:r>
              <a:rPr lang="en-US" b="1" dirty="0" smtClean="0"/>
              <a:t>r3=51mm</a:t>
            </a:r>
          </a:p>
          <a:p>
            <a:r>
              <a:rPr lang="en-US" b="1" dirty="0" smtClean="0"/>
              <a:t>r4=64mm</a:t>
            </a:r>
          </a:p>
          <a:p>
            <a:r>
              <a:rPr lang="en-US" b="1" dirty="0" smtClean="0"/>
              <a:t>r5=77mm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1422" y="129580"/>
            <a:ext cx="4017205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CLIC_SiD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56417" y="129580"/>
            <a:ext cx="4017205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0000FF"/>
                </a:solidFill>
              </a:rPr>
              <a:t>CLIC_FCCvtx_barrel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4277" y="679560"/>
            <a:ext cx="2738247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figures on the same scale </a:t>
            </a:r>
            <a:endParaRPr lang="en-US" b="1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2458598" y="3576821"/>
            <a:ext cx="775680" cy="20039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7026227" y="3658377"/>
            <a:ext cx="920518" cy="111359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7087051" y="6592703"/>
            <a:ext cx="2133600" cy="365125"/>
          </a:xfrm>
        </p:spPr>
        <p:txBody>
          <a:bodyPr/>
          <a:lstStyle/>
          <a:p>
            <a:fld id="{B2A9B6AD-EE96-B048-A2BA-7CDA44024DDC}" type="slidenum">
              <a:rPr lang="en-US" smtClean="0"/>
              <a:t>37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2216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32224"/>
          </a:xfrm>
        </p:spPr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 </a:t>
            </a:r>
            <a:r>
              <a:rPr lang="en-US" dirty="0" err="1" smtClean="0"/>
              <a:t>TeV</a:t>
            </a:r>
            <a:r>
              <a:rPr lang="en-US" dirty="0" smtClean="0"/>
              <a:t> b-jets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28900"/>
            <a:ext cx="9144000" cy="158760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7406699" y="2721507"/>
            <a:ext cx="1617011" cy="11753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47666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Flavor tagging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71037"/>
            <a:ext cx="8686800" cy="689446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B-tagging performance </a:t>
            </a:r>
            <a:r>
              <a:rPr lang="en-US" sz="2800" dirty="0" smtClean="0"/>
              <a:t>in CLIC </a:t>
            </a:r>
            <a:r>
              <a:rPr lang="en-US" sz="2800" b="1" dirty="0" smtClean="0"/>
              <a:t>comparable to LHC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016" y="2283840"/>
            <a:ext cx="4274451" cy="41774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12901" y="6461282"/>
            <a:ext cx="34291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linkClick r:id="rId3"/>
              </a:rPr>
              <a:t>http://arxiv.org/pdf/1512.01094v2.</a:t>
            </a:r>
            <a:r>
              <a:rPr lang="en-US" sz="1600" dirty="0" smtClean="0">
                <a:hlinkClick r:id="rId3"/>
              </a:rPr>
              <a:t>pdf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89" y="2283840"/>
            <a:ext cx="4673828" cy="41774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65868" y="6461282"/>
            <a:ext cx="3199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linkClick r:id="rId5"/>
              </a:rPr>
              <a:t>https://cds.cern.ch/record/</a:t>
            </a:r>
            <a:r>
              <a:rPr lang="en-US" sz="1600" dirty="0" smtClean="0">
                <a:hlinkClick r:id="rId5"/>
              </a:rPr>
              <a:t>1742993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619838" y="2436096"/>
            <a:ext cx="0" cy="3343154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6657677" y="2630466"/>
            <a:ext cx="0" cy="3430764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865869" y="4907972"/>
            <a:ext cx="1337114" cy="0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099943" y="3534426"/>
            <a:ext cx="1794098" cy="0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145863" y="2436096"/>
            <a:ext cx="0" cy="3343154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865869" y="4347684"/>
            <a:ext cx="2438606" cy="0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820858" y="4016967"/>
            <a:ext cx="0" cy="2044263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125861" y="4114438"/>
            <a:ext cx="3219558" cy="0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632796" y="5180681"/>
            <a:ext cx="152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E</a:t>
            </a:r>
            <a:r>
              <a:rPr lang="en-US" baseline="30000" dirty="0" err="1" smtClean="0"/>
              <a:t>jet</a:t>
            </a:r>
            <a:r>
              <a:rPr lang="en-US" dirty="0" smtClean="0"/>
              <a:t>=100GeV</a:t>
            </a:r>
            <a:endParaRPr lang="en-US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1632796" y="4918267"/>
            <a:ext cx="152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CLICdp</a:t>
            </a:r>
            <a:endParaRPr lang="en-US" b="1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734083" y="2031811"/>
            <a:ext cx="3969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LF </a:t>
            </a:r>
            <a:r>
              <a:rPr lang="en-US" sz="2000" b="1" dirty="0" err="1" smtClean="0">
                <a:solidFill>
                  <a:srgbClr val="FF0000"/>
                </a:solidFill>
              </a:rPr>
              <a:t>misid</a:t>
            </a:r>
            <a:r>
              <a:rPr lang="en-US" sz="2000" b="1" dirty="0" smtClean="0">
                <a:solidFill>
                  <a:srgbClr val="FF0000"/>
                </a:solidFill>
              </a:rPr>
              <a:t>. eff</a:t>
            </a:r>
            <a:r>
              <a:rPr lang="en-US" sz="2000" dirty="0" smtClean="0">
                <a:solidFill>
                  <a:srgbClr val="FF0000"/>
                </a:solidFill>
              </a:rPr>
              <a:t>. </a:t>
            </a:r>
            <a:r>
              <a:rPr lang="en-US" sz="2000" dirty="0" err="1" smtClean="0">
                <a:solidFill>
                  <a:srgbClr val="FF0000"/>
                </a:solidFill>
              </a:rPr>
              <a:t>vs</a:t>
            </a:r>
            <a:r>
              <a:rPr lang="en-US" sz="2000" dirty="0" smtClean="0">
                <a:solidFill>
                  <a:srgbClr val="FF0000"/>
                </a:solidFill>
              </a:rPr>
              <a:t> B-tagging eff. in CLIC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08532" y="1955624"/>
            <a:ext cx="413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LF </a:t>
            </a:r>
            <a:r>
              <a:rPr lang="en-US" sz="2000" b="1" dirty="0" smtClean="0">
                <a:solidFill>
                  <a:srgbClr val="FF0000"/>
                </a:solidFill>
              </a:rPr>
              <a:t>rejection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vs</a:t>
            </a:r>
            <a:r>
              <a:rPr lang="en-US" sz="2000" dirty="0" smtClean="0">
                <a:solidFill>
                  <a:srgbClr val="FF0000"/>
                </a:solidFill>
              </a:rPr>
              <a:t> B-tagging eff. in ATLAS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76513" y="6155593"/>
            <a:ext cx="2382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(uses </a:t>
            </a:r>
            <a:r>
              <a:rPr lang="en-US" dirty="0" err="1"/>
              <a:t>LCFIPlus</a:t>
            </a:r>
            <a:r>
              <a:rPr lang="en-US" dirty="0"/>
              <a:t> package)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633720" y="5391336"/>
            <a:ext cx="152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e+e</a:t>
            </a:r>
            <a:r>
              <a:rPr lang="en-US" dirty="0" smtClean="0"/>
              <a:t>- events</a:t>
            </a:r>
            <a:endParaRPr lang="en-US" baseline="30000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>
          <a:xfrm>
            <a:off x="6870700" y="6470650"/>
            <a:ext cx="2133600" cy="365125"/>
          </a:xfrm>
        </p:spPr>
        <p:txBody>
          <a:bodyPr/>
          <a:lstStyle/>
          <a:p>
            <a:fld id="{B2A9B6AD-EE96-B048-A2BA-7CDA44024DDC}" type="slidenum">
              <a:rPr lang="en-US" smtClean="0"/>
              <a:t>39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96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Fast Simulation Status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Using </a:t>
            </a:r>
            <a:r>
              <a:rPr lang="en-US" dirty="0" err="1">
                <a:hlinkClick r:id="rId2"/>
              </a:rPr>
              <a:t>LiC</a:t>
            </a:r>
            <a:r>
              <a:rPr lang="en-US" dirty="0">
                <a:hlinkClick r:id="rId2"/>
              </a:rPr>
              <a:t> Detector </a:t>
            </a:r>
            <a:r>
              <a:rPr lang="en-US" dirty="0" smtClean="0">
                <a:hlinkClick r:id="rId2"/>
              </a:rPr>
              <a:t>Toy</a:t>
            </a:r>
            <a:endParaRPr lang="en-US" dirty="0" smtClean="0"/>
          </a:p>
          <a:p>
            <a:pPr lvl="1"/>
            <a:r>
              <a:rPr lang="en-US" dirty="0" smtClean="0"/>
              <a:t>Includes multiple scattering (uses </a:t>
            </a:r>
            <a:r>
              <a:rPr lang="en-US" dirty="0" err="1" smtClean="0"/>
              <a:t>Kalman</a:t>
            </a:r>
            <a:r>
              <a:rPr lang="en-US" dirty="0" smtClean="0"/>
              <a:t> filter)</a:t>
            </a:r>
          </a:p>
          <a:p>
            <a:pPr lvl="1"/>
            <a:r>
              <a:rPr lang="en-US" dirty="0" smtClean="0"/>
              <a:t>Models single planes: cylinders or disks (no module structure)</a:t>
            </a:r>
          </a:p>
          <a:p>
            <a:endParaRPr lang="en-US" dirty="0"/>
          </a:p>
          <a:p>
            <a:r>
              <a:rPr lang="en-US" dirty="0" smtClean="0"/>
              <a:t>Step 1: Cross-check </a:t>
            </a:r>
            <a:r>
              <a:rPr lang="en-US" dirty="0" err="1"/>
              <a:t>TrkLayout</a:t>
            </a:r>
            <a:r>
              <a:rPr lang="en-US" dirty="0"/>
              <a:t> </a:t>
            </a:r>
            <a:r>
              <a:rPr lang="en-US" dirty="0" smtClean="0"/>
              <a:t>results by </a:t>
            </a:r>
            <a:r>
              <a:rPr lang="en-US" dirty="0" err="1" smtClean="0"/>
              <a:t>Zbynek</a:t>
            </a:r>
            <a:r>
              <a:rPr lang="en-US" dirty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8000"/>
                </a:solidFill>
              </a:rPr>
              <a:t>done</a:t>
            </a:r>
          </a:p>
          <a:p>
            <a:r>
              <a:rPr lang="en-US" dirty="0" smtClean="0"/>
              <a:t>Step 2: Variations on geometry and resolution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6600"/>
                </a:solidFill>
                <a:sym typeface="Wingdings"/>
              </a:rPr>
              <a:t>ongoing</a:t>
            </a:r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/>
              <a:t>Step 3: Occupancy studies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next step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4618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90"/>
                </a:solidFill>
              </a:rPr>
              <a:t>Flavor tagging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9442"/>
            <a:ext cx="8229600" cy="81948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addition LC flavor tagging can provide </a:t>
            </a:r>
            <a:r>
              <a:rPr lang="en-US" b="1" dirty="0" smtClean="0"/>
              <a:t>very good c-tagging performance</a:t>
            </a:r>
            <a:r>
              <a:rPr lang="en-US" dirty="0" smtClean="0"/>
              <a:t> as well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384993"/>
            <a:ext cx="4494950" cy="40431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90062" y="4543844"/>
            <a:ext cx="32742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c-tagging </a:t>
            </a:r>
            <a:r>
              <a:rPr lang="en-US" sz="2400" b="1" dirty="0" smtClean="0"/>
              <a:t>important for FCC-</a:t>
            </a:r>
            <a:r>
              <a:rPr lang="en-US" sz="2400" b="1" dirty="0" err="1" smtClean="0"/>
              <a:t>hh</a:t>
            </a:r>
            <a:r>
              <a:rPr lang="en-US" sz="2400" b="1" dirty="0" smtClean="0"/>
              <a:t> physics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982216" y="2062570"/>
            <a:ext cx="3969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LF </a:t>
            </a:r>
            <a:r>
              <a:rPr lang="en-US" sz="2000" b="1" dirty="0" err="1" smtClean="0">
                <a:solidFill>
                  <a:srgbClr val="FF0000"/>
                </a:solidFill>
              </a:rPr>
              <a:t>misid</a:t>
            </a:r>
            <a:r>
              <a:rPr lang="en-US" sz="2000" b="1" dirty="0" smtClean="0">
                <a:solidFill>
                  <a:srgbClr val="FF0000"/>
                </a:solidFill>
              </a:rPr>
              <a:t>. eff</a:t>
            </a:r>
            <a:r>
              <a:rPr lang="en-US" sz="2000" dirty="0" smtClean="0">
                <a:solidFill>
                  <a:srgbClr val="FF0000"/>
                </a:solidFill>
              </a:rPr>
              <a:t>. </a:t>
            </a:r>
            <a:r>
              <a:rPr lang="en-US" sz="2000" dirty="0" err="1" smtClean="0">
                <a:solidFill>
                  <a:srgbClr val="FF0000"/>
                </a:solidFill>
              </a:rPr>
              <a:t>vs</a:t>
            </a:r>
            <a:r>
              <a:rPr lang="en-US" sz="2000" dirty="0" smtClean="0">
                <a:solidFill>
                  <a:srgbClr val="FF0000"/>
                </a:solidFill>
              </a:rPr>
              <a:t> C-tagging eff. in CLIC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32796" y="4964781"/>
            <a:ext cx="152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E</a:t>
            </a:r>
            <a:r>
              <a:rPr lang="en-US" baseline="30000" dirty="0" err="1" smtClean="0"/>
              <a:t>jet</a:t>
            </a:r>
            <a:r>
              <a:rPr lang="en-US" dirty="0" smtClean="0"/>
              <a:t>=100GeV</a:t>
            </a:r>
            <a:endParaRPr lang="en-US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1632796" y="4702367"/>
            <a:ext cx="152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CLICdp</a:t>
            </a:r>
            <a:endParaRPr lang="en-US" b="1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1633720" y="5175436"/>
            <a:ext cx="152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e+e</a:t>
            </a:r>
            <a:r>
              <a:rPr lang="en-US" dirty="0" smtClean="0"/>
              <a:t>- events</a:t>
            </a:r>
            <a:endParaRPr lang="en-US" baseline="300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40</a:t>
            </a:fld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626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MC Samples for barrel studies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Generated using </a:t>
            </a:r>
            <a:r>
              <a:rPr lang="en-US" b="1" dirty="0" smtClean="0">
                <a:solidFill>
                  <a:srgbClr val="008000"/>
                </a:solidFill>
              </a:rPr>
              <a:t>Madgraph5 </a:t>
            </a:r>
            <a:r>
              <a:rPr lang="en-US" b="1" dirty="0">
                <a:solidFill>
                  <a:srgbClr val="008000"/>
                </a:solidFill>
              </a:rPr>
              <a:t>+ </a:t>
            </a:r>
            <a:r>
              <a:rPr lang="en-US" b="1" dirty="0" smtClean="0">
                <a:solidFill>
                  <a:srgbClr val="008000"/>
                </a:solidFill>
              </a:rPr>
              <a:t>Pythia6</a:t>
            </a:r>
            <a:r>
              <a:rPr lang="en-US" dirty="0" smtClean="0"/>
              <a:t>, writing </a:t>
            </a:r>
            <a:r>
              <a:rPr lang="en-US" dirty="0" err="1" smtClean="0"/>
              <a:t>stdhep</a:t>
            </a:r>
            <a:r>
              <a:rPr lang="en-US" dirty="0" smtClean="0"/>
              <a:t> files compatible with LC framework.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Central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|</a:t>
            </a:r>
            <a:r>
              <a:rPr lang="el-GR" dirty="0" smtClean="0">
                <a:solidFill>
                  <a:srgbClr val="FF0000"/>
                </a:solidFill>
              </a:rPr>
              <a:t>η</a:t>
            </a:r>
            <a:r>
              <a:rPr lang="en-US" dirty="0" smtClean="0">
                <a:solidFill>
                  <a:srgbClr val="FF0000"/>
                </a:solidFill>
              </a:rPr>
              <a:t>|&lt;0.05</a:t>
            </a:r>
            <a:r>
              <a:rPr lang="en-US" dirty="0" smtClean="0"/>
              <a:t>) </a:t>
            </a:r>
            <a:r>
              <a:rPr lang="en-US" dirty="0" err="1" smtClean="0"/>
              <a:t>dijet</a:t>
            </a:r>
            <a:r>
              <a:rPr lang="en-US" dirty="0" smtClean="0"/>
              <a:t> samples (</a:t>
            </a:r>
            <a:r>
              <a:rPr lang="en-US" dirty="0" err="1" smtClean="0"/>
              <a:t>pp⟶bb</a:t>
            </a:r>
            <a:r>
              <a:rPr lang="en-US" dirty="0" smtClean="0"/>
              <a:t>̅/cc̅/</a:t>
            </a:r>
            <a:r>
              <a:rPr lang="en-US" dirty="0" err="1" smtClean="0"/>
              <a:t>uu</a:t>
            </a:r>
            <a:r>
              <a:rPr lang="en-US" dirty="0" smtClean="0"/>
              <a:t>̅) √s=100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inclusive</a:t>
            </a:r>
            <a:r>
              <a:rPr lang="en-US" dirty="0" smtClean="0"/>
              <a:t>: </a:t>
            </a:r>
            <a:r>
              <a:rPr lang="en-US" dirty="0" err="1" smtClean="0">
                <a:solidFill>
                  <a:srgbClr val="0000FF"/>
                </a:solidFill>
              </a:rPr>
              <a:t>p</a:t>
            </a:r>
            <a:r>
              <a:rPr lang="en-US" baseline="-25000" dirty="0" err="1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(q) &gt; 50 GeV 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mono-energetic</a:t>
            </a:r>
            <a:r>
              <a:rPr lang="en-US" b="1" dirty="0" smtClean="0"/>
              <a:t>: </a:t>
            </a:r>
          </a:p>
          <a:p>
            <a:pPr lvl="2"/>
            <a:r>
              <a:rPr lang="en-US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(q) = 50 GeV (between 47.5 </a:t>
            </a:r>
            <a:r>
              <a:rPr lang="en-US" dirty="0">
                <a:solidFill>
                  <a:srgbClr val="000000"/>
                </a:solidFill>
              </a:rPr>
              <a:t>GeV </a:t>
            </a:r>
            <a:r>
              <a:rPr lang="en-US" dirty="0" smtClean="0">
                <a:solidFill>
                  <a:srgbClr val="000000"/>
                </a:solidFill>
              </a:rPr>
              <a:t>and 52.5 GeV)</a:t>
            </a:r>
          </a:p>
          <a:p>
            <a:pPr lvl="2"/>
            <a:r>
              <a:rPr lang="en-US" dirty="0" err="1">
                <a:solidFill>
                  <a:srgbClr val="000000"/>
                </a:solidFill>
              </a:rPr>
              <a:t>p</a:t>
            </a:r>
            <a:r>
              <a:rPr lang="en-US" baseline="-25000" dirty="0" err="1">
                <a:solidFill>
                  <a:srgbClr val="000000"/>
                </a:solidFill>
              </a:rPr>
              <a:t>T</a:t>
            </a:r>
            <a:r>
              <a:rPr lang="en-US" dirty="0">
                <a:solidFill>
                  <a:srgbClr val="000000"/>
                </a:solidFill>
              </a:rPr>
              <a:t>(q) = </a:t>
            </a:r>
            <a:r>
              <a:rPr lang="en-US" dirty="0" smtClean="0">
                <a:solidFill>
                  <a:srgbClr val="000000"/>
                </a:solidFill>
              </a:rPr>
              <a:t>200 GeV</a:t>
            </a:r>
          </a:p>
          <a:p>
            <a:pPr lvl="2"/>
            <a:r>
              <a:rPr lang="en-US" dirty="0" err="1">
                <a:solidFill>
                  <a:srgbClr val="000000"/>
                </a:solidFill>
              </a:rPr>
              <a:t>p</a:t>
            </a:r>
            <a:r>
              <a:rPr lang="en-US" baseline="-25000" dirty="0" err="1">
                <a:solidFill>
                  <a:srgbClr val="000000"/>
                </a:solidFill>
              </a:rPr>
              <a:t>T</a:t>
            </a:r>
            <a:r>
              <a:rPr lang="en-US" dirty="0">
                <a:solidFill>
                  <a:srgbClr val="000000"/>
                </a:solidFill>
              </a:rPr>
              <a:t>(q) = </a:t>
            </a:r>
            <a:r>
              <a:rPr lang="en-US" dirty="0" smtClean="0">
                <a:solidFill>
                  <a:srgbClr val="000000"/>
                </a:solidFill>
              </a:rPr>
              <a:t>500 GeV</a:t>
            </a:r>
          </a:p>
          <a:p>
            <a:pPr lvl="2"/>
            <a:r>
              <a:rPr lang="en-US" dirty="0" err="1">
                <a:solidFill>
                  <a:srgbClr val="000000"/>
                </a:solidFill>
              </a:rPr>
              <a:t>p</a:t>
            </a:r>
            <a:r>
              <a:rPr lang="en-US" baseline="-25000" dirty="0" err="1">
                <a:solidFill>
                  <a:srgbClr val="000000"/>
                </a:solidFill>
              </a:rPr>
              <a:t>T</a:t>
            </a:r>
            <a:r>
              <a:rPr lang="en-US" dirty="0">
                <a:solidFill>
                  <a:srgbClr val="000000"/>
                </a:solidFill>
              </a:rPr>
              <a:t>(q) = </a:t>
            </a:r>
            <a:r>
              <a:rPr lang="en-US" dirty="0" smtClean="0">
                <a:solidFill>
                  <a:srgbClr val="000000"/>
                </a:solidFill>
              </a:rPr>
              <a:t>1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endParaRPr lang="en-US" dirty="0" smtClean="0">
              <a:solidFill>
                <a:srgbClr val="000000"/>
              </a:solidFill>
            </a:endParaRPr>
          </a:p>
          <a:p>
            <a:pPr lvl="2"/>
            <a:r>
              <a:rPr lang="en-US" dirty="0" err="1">
                <a:solidFill>
                  <a:srgbClr val="000000"/>
                </a:solidFill>
              </a:rPr>
              <a:t>p</a:t>
            </a:r>
            <a:r>
              <a:rPr lang="en-US" baseline="-25000" dirty="0" err="1">
                <a:solidFill>
                  <a:srgbClr val="000000"/>
                </a:solidFill>
              </a:rPr>
              <a:t>T</a:t>
            </a:r>
            <a:r>
              <a:rPr lang="en-US" dirty="0">
                <a:solidFill>
                  <a:srgbClr val="000000"/>
                </a:solidFill>
              </a:rPr>
              <a:t>(q) = </a:t>
            </a:r>
            <a:r>
              <a:rPr lang="en-US" dirty="0" smtClean="0">
                <a:solidFill>
                  <a:srgbClr val="000000"/>
                </a:solidFill>
              </a:rPr>
              <a:t>5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r>
              <a:rPr lang="en-US" dirty="0" smtClean="0">
                <a:solidFill>
                  <a:srgbClr val="000000"/>
                </a:solidFill>
              </a:rPr>
              <a:t> GeV</a:t>
            </a:r>
          </a:p>
          <a:p>
            <a:pPr lvl="2"/>
            <a:r>
              <a:rPr lang="en-US" dirty="0" err="1">
                <a:solidFill>
                  <a:srgbClr val="000000"/>
                </a:solidFill>
              </a:rPr>
              <a:t>p</a:t>
            </a:r>
            <a:r>
              <a:rPr lang="en-US" baseline="-25000" dirty="0" err="1">
                <a:solidFill>
                  <a:srgbClr val="000000"/>
                </a:solidFill>
              </a:rPr>
              <a:t>T</a:t>
            </a:r>
            <a:r>
              <a:rPr lang="en-US" dirty="0">
                <a:solidFill>
                  <a:srgbClr val="000000"/>
                </a:solidFill>
              </a:rPr>
              <a:t>(q) = </a:t>
            </a:r>
            <a:r>
              <a:rPr lang="en-US" dirty="0" smtClean="0">
                <a:solidFill>
                  <a:srgbClr val="000000"/>
                </a:solidFill>
              </a:rPr>
              <a:t>10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r>
              <a:rPr lang="en-US" dirty="0" smtClean="0">
                <a:solidFill>
                  <a:srgbClr val="000000"/>
                </a:solidFill>
              </a:rPr>
              <a:t> GeV</a:t>
            </a:r>
          </a:p>
          <a:p>
            <a:pPr lvl="1"/>
            <a:r>
              <a:rPr lang="en-US" b="1" dirty="0" smtClean="0"/>
              <a:t>angular separation</a:t>
            </a:r>
            <a:r>
              <a:rPr lang="en-US" dirty="0" smtClean="0"/>
              <a:t>: </a:t>
            </a:r>
            <a:r>
              <a:rPr lang="el-GR" dirty="0" smtClean="0"/>
              <a:t>Δ</a:t>
            </a:r>
            <a:r>
              <a:rPr lang="en-US" dirty="0" smtClean="0"/>
              <a:t>R(</a:t>
            </a:r>
            <a:r>
              <a:rPr lang="en-US" dirty="0" err="1" smtClean="0"/>
              <a:t>q,q</a:t>
            </a:r>
            <a:r>
              <a:rPr lang="en-US" dirty="0" smtClean="0"/>
              <a:t>)&gt;0.4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41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116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0200"/>
            <a:ext cx="9144000" cy="619257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42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3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Geometry description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5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00122" y="4461945"/>
            <a:ext cx="7984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Implemented in </a:t>
            </a:r>
            <a:r>
              <a:rPr lang="en-US" sz="2400" b="1" dirty="0" err="1" smtClean="0"/>
              <a:t>LiC</a:t>
            </a:r>
            <a:r>
              <a:rPr lang="en-US" sz="2400" b="1" dirty="0" smtClean="0"/>
              <a:t> Detector Toy</a:t>
            </a:r>
            <a:endParaRPr lang="en-US" sz="2400" b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161633" y="2103738"/>
            <a:ext cx="8946367" cy="4113169"/>
            <a:chOff x="163547" y="1533108"/>
            <a:chExt cx="8956029" cy="411761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49525" r="6979"/>
            <a:stretch/>
          </p:blipFill>
          <p:spPr>
            <a:xfrm>
              <a:off x="328967" y="1533108"/>
              <a:ext cx="8790609" cy="2480367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3547" y="4316742"/>
              <a:ext cx="7775029" cy="1333980"/>
            </a:xfrm>
            <a:prstGeom prst="rect">
              <a:avLst/>
            </a:prstGeom>
          </p:spPr>
        </p:pic>
      </p:grpSp>
      <p:sp>
        <p:nvSpPr>
          <p:cNvPr id="23" name="Rectangle 22"/>
          <p:cNvSpPr/>
          <p:nvPr/>
        </p:nvSpPr>
        <p:spPr>
          <a:xfrm>
            <a:off x="161633" y="1264325"/>
            <a:ext cx="89463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Baseline</a:t>
            </a:r>
            <a:r>
              <a:rPr lang="en-US" sz="2400" dirty="0"/>
              <a:t> tracker as presented by </a:t>
            </a:r>
            <a:r>
              <a:rPr lang="en-US" sz="2400" dirty="0" err="1"/>
              <a:t>Zbynek</a:t>
            </a:r>
            <a:r>
              <a:rPr lang="en-US" sz="2400" dirty="0"/>
              <a:t> </a:t>
            </a:r>
            <a:r>
              <a:rPr lang="en-US" sz="2400" dirty="0" smtClean="0"/>
              <a:t>in the last </a:t>
            </a:r>
            <a:r>
              <a:rPr lang="en-US" sz="2400" dirty="0" err="1" smtClean="0"/>
              <a:t>FCChh</a:t>
            </a:r>
            <a:r>
              <a:rPr lang="en-US" sz="2400" dirty="0" smtClean="0"/>
              <a:t> meeting</a:t>
            </a:r>
          </a:p>
          <a:p>
            <a:r>
              <a:rPr lang="en-US" sz="1200" dirty="0">
                <a:hlinkClick r:id="rId4"/>
              </a:rPr>
              <a:t>https://indico.cern.ch/event/557687</a:t>
            </a:r>
            <a:r>
              <a:rPr lang="en-US" sz="1200" dirty="0" smtClean="0">
                <a:hlinkClick r:id="rId4"/>
              </a:rPr>
              <a:t>/</a:t>
            </a:r>
            <a:r>
              <a:rPr lang="en-US" sz="1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27328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Detector parameters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1"/>
            <a:ext cx="4192988" cy="171989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Taken </a:t>
            </a:r>
            <a:r>
              <a:rPr lang="en-US" dirty="0" err="1" smtClean="0"/>
              <a:t>from:</a:t>
            </a:r>
            <a:r>
              <a:rPr lang="en-US" sz="2200" dirty="0" err="1">
                <a:hlinkClick r:id="rId2"/>
              </a:rPr>
              <a:t>http</a:t>
            </a:r>
            <a:r>
              <a:rPr lang="en-US" sz="2200" dirty="0">
                <a:hlinkClick r:id="rId2"/>
              </a:rPr>
              <a:t>://fcc-tklayout.web.cern.ch/fcc-tklayout/FCChh-Option3/index.html</a:t>
            </a:r>
            <a:r>
              <a:rPr lang="en-US" sz="2200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Used as baseline throughout this presentation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36195" y="1849333"/>
            <a:ext cx="1347064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Single-point resolution: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5x25µm</a:t>
            </a:r>
          </a:p>
          <a:p>
            <a:r>
              <a:rPr lang="en-US" b="1" dirty="0" smtClean="0">
                <a:solidFill>
                  <a:srgbClr val="9416CB"/>
                </a:solidFill>
              </a:rPr>
              <a:t>10x25µm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10x25µm</a:t>
            </a:r>
          </a:p>
          <a:p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58683" y="1849333"/>
            <a:ext cx="1579373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Material budget [X/X</a:t>
            </a:r>
            <a:r>
              <a:rPr lang="en-US" b="1" baseline="-25000" dirty="0" smtClean="0"/>
              <a:t>0</a:t>
            </a:r>
            <a:r>
              <a:rPr lang="en-US" b="1" dirty="0" smtClean="0"/>
              <a:t>]: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0.015</a:t>
            </a:r>
          </a:p>
          <a:p>
            <a:r>
              <a:rPr lang="en-US" b="1" dirty="0" smtClean="0">
                <a:solidFill>
                  <a:srgbClr val="9416CB"/>
                </a:solidFill>
              </a:rPr>
              <a:t>0.015</a:t>
            </a:r>
          </a:p>
          <a:p>
            <a:r>
              <a:rPr lang="en-US" b="1" dirty="0" smtClean="0">
                <a:solidFill>
                  <a:srgbClr val="E46C0A"/>
                </a:solidFill>
              </a:rPr>
              <a:t>0.03</a:t>
            </a:r>
          </a:p>
          <a:p>
            <a:r>
              <a:rPr lang="en-US" b="1" dirty="0"/>
              <a:t>0.00286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14888"/>
            <a:ext cx="9144000" cy="17824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80097" y="2396763"/>
            <a:ext cx="1256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0000FF"/>
                </a:solidFill>
              </a:rPr>
              <a:t>Pixels</a:t>
            </a:r>
          </a:p>
          <a:p>
            <a:pPr algn="r"/>
            <a:r>
              <a:rPr lang="en-US" b="1" dirty="0" smtClean="0">
                <a:solidFill>
                  <a:srgbClr val="9416CB"/>
                </a:solidFill>
              </a:rPr>
              <a:t>Pixels</a:t>
            </a:r>
          </a:p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Strips</a:t>
            </a:r>
          </a:p>
          <a:p>
            <a:pPr algn="r"/>
            <a:r>
              <a:rPr lang="en-US" b="1" dirty="0" err="1" smtClean="0">
                <a:solidFill>
                  <a:srgbClr val="000000"/>
                </a:solidFill>
              </a:rPr>
              <a:t>Beampipe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664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Number of hits </a:t>
            </a:r>
            <a:r>
              <a:rPr lang="en-US" b="1" dirty="0" err="1" smtClean="0">
                <a:solidFill>
                  <a:srgbClr val="000090"/>
                </a:solidFill>
              </a:rPr>
              <a:t>vs</a:t>
            </a:r>
            <a:r>
              <a:rPr lang="en-US" b="1" dirty="0" smtClean="0">
                <a:solidFill>
                  <a:srgbClr val="000090"/>
                </a:solidFill>
              </a:rPr>
              <a:t> eta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3702" y="5396231"/>
            <a:ext cx="8321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Structure well</a:t>
            </a:r>
            <a:r>
              <a:rPr lang="en-US" sz="2400" dirty="0"/>
              <a:t> </a:t>
            </a:r>
            <a:r>
              <a:rPr lang="en-US" sz="2400" dirty="0" smtClean="0"/>
              <a:t>reproduced</a:t>
            </a:r>
          </a:p>
          <a:p>
            <a:r>
              <a:rPr lang="en-US" sz="2400" dirty="0" smtClean="0"/>
              <a:t>Small differences due to </a:t>
            </a:r>
            <a:r>
              <a:rPr lang="en-US" sz="2400" dirty="0" err="1" smtClean="0"/>
              <a:t>TrkLayout</a:t>
            </a:r>
            <a:r>
              <a:rPr lang="en-US" sz="2400" dirty="0" smtClean="0"/>
              <a:t> allowing several hits per layer </a:t>
            </a:r>
            <a:endParaRPr lang="en-US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961444" y="1514291"/>
            <a:ext cx="5257624" cy="3817803"/>
            <a:chOff x="1961444" y="1514291"/>
            <a:chExt cx="5257624" cy="381780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61444" y="1514291"/>
              <a:ext cx="5257624" cy="381780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83"/>
            <a:stretch/>
          </p:blipFill>
          <p:spPr>
            <a:xfrm>
              <a:off x="2407230" y="2298996"/>
              <a:ext cx="4811838" cy="2681572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6276269" y="1776354"/>
            <a:ext cx="211984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err="1" smtClean="0"/>
              <a:t>TrkLayout</a:t>
            </a:r>
            <a:endParaRPr lang="en-US" sz="2400" b="1" dirty="0" smtClean="0"/>
          </a:p>
          <a:p>
            <a:pPr marL="285750" indent="-285750">
              <a:buFont typeface="Arial"/>
              <a:buChar char="•"/>
            </a:pPr>
            <a:r>
              <a:rPr lang="en-US" sz="2400" b="1" dirty="0" err="1" smtClean="0">
                <a:solidFill>
                  <a:srgbClr val="0000FF"/>
                </a:solidFill>
              </a:rPr>
              <a:t>LiC</a:t>
            </a:r>
            <a:r>
              <a:rPr lang="en-US" sz="2400" b="1" dirty="0" smtClean="0">
                <a:solidFill>
                  <a:srgbClr val="0000FF"/>
                </a:solidFill>
              </a:rPr>
              <a:t> Toy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328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000090"/>
                </a:solidFill>
              </a:rPr>
              <a:t>p</a:t>
            </a:r>
            <a:r>
              <a:rPr lang="en-US" b="1" dirty="0" err="1" smtClean="0">
                <a:solidFill>
                  <a:srgbClr val="000090"/>
                </a:solidFill>
              </a:rPr>
              <a:t>T</a:t>
            </a:r>
            <a:r>
              <a:rPr lang="en-US" b="1" dirty="0" smtClean="0">
                <a:solidFill>
                  <a:srgbClr val="000090"/>
                </a:solidFill>
              </a:rPr>
              <a:t> Resolution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8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7802300" y="1392174"/>
            <a:ext cx="1341700" cy="1234978"/>
            <a:chOff x="6785736" y="1292449"/>
            <a:chExt cx="1636411" cy="1234978"/>
          </a:xfrm>
        </p:grpSpPr>
        <p:sp>
          <p:nvSpPr>
            <p:cNvPr id="14" name="TextBox 13"/>
            <p:cNvSpPr txBox="1"/>
            <p:nvPr/>
          </p:nvSpPr>
          <p:spPr>
            <a:xfrm>
              <a:off x="6785736" y="1573320"/>
              <a:ext cx="1579547" cy="954107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10 GeV</a:t>
              </a:r>
            </a:p>
            <a:p>
              <a:r>
                <a:rPr lang="en-US" sz="1400" b="1" dirty="0" smtClean="0">
                  <a:solidFill>
                    <a:srgbClr val="0000FF"/>
                  </a:solidFill>
                </a:rPr>
                <a:t>100 GeV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1000 GeV</a:t>
              </a:r>
            </a:p>
            <a:p>
              <a:r>
                <a:rPr lang="en-US" sz="1400" b="1" dirty="0" smtClean="0">
                  <a:solidFill>
                    <a:srgbClr val="008000"/>
                  </a:solidFill>
                </a:rPr>
                <a:t>10000 GeV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785736" y="1292449"/>
              <a:ext cx="16364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Track </a:t>
              </a:r>
              <a:r>
                <a:rPr lang="en-US" sz="1400" dirty="0" err="1" smtClean="0"/>
                <a:t>pT</a:t>
              </a:r>
              <a:endParaRPr lang="en-US" sz="14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0" y="5188311"/>
            <a:ext cx="9144000" cy="1669689"/>
            <a:chOff x="0" y="5188311"/>
            <a:chExt cx="9144000" cy="166968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188311"/>
              <a:ext cx="9144000" cy="166968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81501" y="5258122"/>
              <a:ext cx="789775" cy="21544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l-GR" sz="800" dirty="0" smtClean="0">
                  <a:solidFill>
                    <a:srgbClr val="FF0000"/>
                  </a:solidFill>
                </a:rPr>
                <a:t>η</a:t>
              </a:r>
              <a:r>
                <a:rPr lang="en-US" sz="800" dirty="0" smtClean="0">
                  <a:solidFill>
                    <a:srgbClr val="FF0000"/>
                  </a:solidFill>
                </a:rPr>
                <a:t>=1.2</a:t>
              </a:r>
            </a:p>
            <a:p>
              <a:r>
                <a:rPr lang="en-US" sz="600" dirty="0" smtClean="0">
                  <a:solidFill>
                    <a:srgbClr val="FF0000"/>
                  </a:solidFill>
                </a:rPr>
                <a:t>last outer barrel layer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14540" y="5258122"/>
              <a:ext cx="574192" cy="21544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l-GR" sz="800" dirty="0" smtClean="0">
                  <a:solidFill>
                    <a:srgbClr val="FF0000"/>
                  </a:solidFill>
                </a:rPr>
                <a:t>η</a:t>
              </a:r>
              <a:r>
                <a:rPr lang="en-US" sz="800" dirty="0" smtClean="0">
                  <a:solidFill>
                    <a:srgbClr val="FF0000"/>
                  </a:solidFill>
                </a:rPr>
                <a:t>=1.9</a:t>
              </a:r>
            </a:p>
            <a:p>
              <a:r>
                <a:rPr lang="en-US" sz="600" dirty="0" smtClean="0">
                  <a:solidFill>
                    <a:srgbClr val="FF0000"/>
                  </a:solidFill>
                </a:rPr>
                <a:t>last outer layer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5483" y="5234832"/>
              <a:ext cx="505455" cy="21544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l-GR" sz="800" dirty="0" smtClean="0">
                  <a:solidFill>
                    <a:srgbClr val="FF0000"/>
                  </a:solidFill>
                </a:rPr>
                <a:t>η</a:t>
              </a:r>
              <a:r>
                <a:rPr lang="en-US" sz="800" dirty="0" smtClean="0">
                  <a:solidFill>
                    <a:srgbClr val="FF0000"/>
                  </a:solidFill>
                </a:rPr>
                <a:t>=2.4</a:t>
              </a:r>
            </a:p>
            <a:p>
              <a:r>
                <a:rPr lang="en-US" sz="600" dirty="0" smtClean="0">
                  <a:solidFill>
                    <a:srgbClr val="FF0000"/>
                  </a:solidFill>
                </a:rPr>
                <a:t>first </a:t>
              </a:r>
              <a:r>
                <a:rPr lang="en-US" sz="600" dirty="0" err="1" smtClean="0">
                  <a:solidFill>
                    <a:srgbClr val="FF0000"/>
                  </a:solidFill>
                </a:rPr>
                <a:t>fwd</a:t>
              </a:r>
              <a:r>
                <a:rPr lang="en-US" sz="600" dirty="0" smtClean="0">
                  <a:solidFill>
                    <a:srgbClr val="FF0000"/>
                  </a:solidFill>
                </a:rPr>
                <a:t> layer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245238" y="5551514"/>
              <a:ext cx="565649" cy="21544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l-GR" sz="800" dirty="0" smtClean="0">
                  <a:solidFill>
                    <a:srgbClr val="FF0000"/>
                  </a:solidFill>
                </a:rPr>
                <a:t>η</a:t>
              </a:r>
              <a:r>
                <a:rPr lang="en-US" sz="800" dirty="0" smtClean="0">
                  <a:solidFill>
                    <a:srgbClr val="FF0000"/>
                  </a:solidFill>
                </a:rPr>
                <a:t>=3.5</a:t>
              </a:r>
            </a:p>
            <a:p>
              <a:r>
                <a:rPr lang="en-US" sz="600" dirty="0" smtClean="0">
                  <a:solidFill>
                    <a:srgbClr val="FF0000"/>
                  </a:solidFill>
                </a:rPr>
                <a:t>first barrel layer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305432" y="6057753"/>
              <a:ext cx="505455" cy="21544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l-GR" sz="800" dirty="0" smtClean="0">
                  <a:solidFill>
                    <a:srgbClr val="FF0000"/>
                  </a:solidFill>
                </a:rPr>
                <a:t>η</a:t>
              </a:r>
              <a:r>
                <a:rPr lang="en-US" sz="800" dirty="0" smtClean="0">
                  <a:solidFill>
                    <a:srgbClr val="FF0000"/>
                  </a:solidFill>
                </a:rPr>
                <a:t>=4</a:t>
              </a:r>
            </a:p>
            <a:p>
              <a:r>
                <a:rPr lang="en-US" sz="600" dirty="0" smtClean="0">
                  <a:solidFill>
                    <a:srgbClr val="FF0000"/>
                  </a:solidFill>
                </a:rPr>
                <a:t>all pixel layers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1063260" y="1510131"/>
            <a:ext cx="1281552" cy="3693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endParaRPr lang="en-US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2802694" y="1328731"/>
            <a:ext cx="4914421" cy="3941314"/>
            <a:chOff x="1469655" y="1417914"/>
            <a:chExt cx="4914421" cy="3941314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74720" y="2330599"/>
              <a:ext cx="4043957" cy="3028629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2592699" y="1791069"/>
              <a:ext cx="114646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400" b="1" dirty="0" smtClean="0">
                  <a:solidFill>
                    <a:srgbClr val="00E001"/>
                  </a:solidFill>
                </a:rPr>
                <a:t> </a:t>
              </a:r>
              <a:r>
                <a:rPr lang="en-US" sz="1200" b="1" dirty="0" err="1" smtClean="0">
                  <a:solidFill>
                    <a:srgbClr val="00E001"/>
                  </a:solidFill>
                </a:rPr>
                <a:t>TrkLayout</a:t>
              </a:r>
              <a:endParaRPr lang="en-US" sz="1200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69655" y="1417914"/>
              <a:ext cx="4914421" cy="3450654"/>
            </a:xfrm>
            <a:prstGeom prst="rect">
              <a:avLst/>
            </a:prstGeom>
          </p:spPr>
        </p:pic>
      </p:grpSp>
      <p:sp>
        <p:nvSpPr>
          <p:cNvPr id="31" name="TextBox 30"/>
          <p:cNvSpPr txBox="1"/>
          <p:nvPr/>
        </p:nvSpPr>
        <p:spPr>
          <a:xfrm>
            <a:off x="248885" y="3453040"/>
            <a:ext cx="28026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good agreement in the </a:t>
            </a:r>
            <a:r>
              <a:rPr lang="en-US" dirty="0" err="1" smtClean="0"/>
              <a:t>pT</a:t>
            </a:r>
            <a:r>
              <a:rPr lang="en-US" dirty="0" smtClean="0"/>
              <a:t> resolution</a:t>
            </a:r>
          </a:p>
          <a:p>
            <a:endParaRPr lang="en-US" dirty="0" smtClean="0"/>
          </a:p>
          <a:p>
            <a:r>
              <a:rPr lang="en-US" dirty="0" smtClean="0"/>
              <a:t>Resolution reflects the layout structure: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70559" y="1328731"/>
            <a:ext cx="1760877" cy="923330"/>
          </a:xfrm>
          <a:prstGeom prst="rect">
            <a:avLst/>
          </a:prstGeom>
          <a:noFill/>
          <a:ln>
            <a:solidFill>
              <a:srgbClr val="E62E2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Slide updated after the presentation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54433" y="1510131"/>
            <a:ext cx="852256" cy="165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47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137" y="274638"/>
            <a:ext cx="8747221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Transverse impact parameter resolution 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28 Sep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9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431436" y="5462061"/>
            <a:ext cx="5221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Excellent agreement </a:t>
            </a:r>
            <a:r>
              <a:rPr lang="en-US" dirty="0" smtClean="0"/>
              <a:t>in d0 </a:t>
            </a:r>
            <a:r>
              <a:rPr lang="en-US" dirty="0" smtClean="0"/>
              <a:t>resolution</a:t>
            </a:r>
            <a:endParaRPr lang="en-US" dirty="0" smtClean="0"/>
          </a:p>
        </p:txBody>
      </p:sp>
      <p:grpSp>
        <p:nvGrpSpPr>
          <p:cNvPr id="25" name="Group 24"/>
          <p:cNvGrpSpPr/>
          <p:nvPr/>
        </p:nvGrpSpPr>
        <p:grpSpPr>
          <a:xfrm>
            <a:off x="2505819" y="1198880"/>
            <a:ext cx="5147122" cy="4102149"/>
            <a:chOff x="1294318" y="1229360"/>
            <a:chExt cx="5147122" cy="410214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77060" y="1229360"/>
              <a:ext cx="4564380" cy="4102149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2399659" y="2527427"/>
              <a:ext cx="114646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400" b="1" dirty="0" smtClean="0">
                  <a:solidFill>
                    <a:srgbClr val="00E001"/>
                  </a:solidFill>
                </a:rPr>
                <a:t> </a:t>
              </a:r>
              <a:r>
                <a:rPr lang="en-US" sz="1200" b="1" dirty="0" err="1" smtClean="0">
                  <a:solidFill>
                    <a:srgbClr val="00E001"/>
                  </a:solidFill>
                </a:rPr>
                <a:t>TrkLayout</a:t>
              </a:r>
              <a:endParaRPr lang="en-US" sz="1200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94318" y="2214960"/>
              <a:ext cx="4920852" cy="3086069"/>
            </a:xfrm>
            <a:prstGeom prst="rect">
              <a:avLst/>
            </a:prstGeom>
          </p:spPr>
        </p:pic>
      </p:grpSp>
      <p:grpSp>
        <p:nvGrpSpPr>
          <p:cNvPr id="30" name="Group 29"/>
          <p:cNvGrpSpPr/>
          <p:nvPr/>
        </p:nvGrpSpPr>
        <p:grpSpPr>
          <a:xfrm>
            <a:off x="7802300" y="1392174"/>
            <a:ext cx="1341700" cy="1234978"/>
            <a:chOff x="6785736" y="1292449"/>
            <a:chExt cx="1636411" cy="1234978"/>
          </a:xfrm>
        </p:grpSpPr>
        <p:sp>
          <p:nvSpPr>
            <p:cNvPr id="31" name="TextBox 30"/>
            <p:cNvSpPr txBox="1"/>
            <p:nvPr/>
          </p:nvSpPr>
          <p:spPr>
            <a:xfrm>
              <a:off x="6785736" y="1573320"/>
              <a:ext cx="1579547" cy="954107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10 GeV</a:t>
              </a:r>
            </a:p>
            <a:p>
              <a:r>
                <a:rPr lang="en-US" sz="1400" b="1" dirty="0" smtClean="0">
                  <a:solidFill>
                    <a:srgbClr val="0000FF"/>
                  </a:solidFill>
                </a:rPr>
                <a:t>100 GeV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1000 GeV</a:t>
              </a:r>
            </a:p>
            <a:p>
              <a:r>
                <a:rPr lang="en-US" sz="1400" b="1" dirty="0" smtClean="0">
                  <a:solidFill>
                    <a:srgbClr val="008000"/>
                  </a:solidFill>
                </a:rPr>
                <a:t>10000 GeV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785736" y="1292449"/>
              <a:ext cx="16364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Track </a:t>
              </a:r>
              <a:r>
                <a:rPr lang="en-US" sz="1400" dirty="0" err="1" smtClean="0"/>
                <a:t>pT</a:t>
              </a:r>
              <a:endParaRPr lang="en-US" sz="14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70559" y="1328731"/>
            <a:ext cx="1760877" cy="923330"/>
          </a:xfrm>
          <a:prstGeom prst="rect">
            <a:avLst/>
          </a:prstGeom>
          <a:noFill/>
          <a:ln>
            <a:solidFill>
              <a:srgbClr val="E62E2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Slide updated after the presentation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44836" y="2381396"/>
            <a:ext cx="852256" cy="132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345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7818</TotalTime>
  <Words>2434</Words>
  <Application>Microsoft Macintosh PowerPoint</Application>
  <PresentationFormat>On-screen Show (4:3)</PresentationFormat>
  <Paragraphs>427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FCC-hh vertex detector optimization  status</vt:lpstr>
      <vt:lpstr>Introduction</vt:lpstr>
      <vt:lpstr>Outline</vt:lpstr>
      <vt:lpstr>Fast Simulation Status</vt:lpstr>
      <vt:lpstr>Geometry description</vt:lpstr>
      <vt:lpstr>Detector parameters</vt:lpstr>
      <vt:lpstr>Number of hits vs eta</vt:lpstr>
      <vt:lpstr>pT Resolution</vt:lpstr>
      <vt:lpstr>Transverse impact parameter resolution </vt:lpstr>
      <vt:lpstr>Longitudinal impact parameter resolution</vt:lpstr>
      <vt:lpstr>Variation (I): single point resolution</vt:lpstr>
      <vt:lpstr>Variation (II) vertex layers radius</vt:lpstr>
      <vt:lpstr>Next steps</vt:lpstr>
      <vt:lpstr>Full simulation status</vt:lpstr>
      <vt:lpstr>Linear Collider Full Simulation </vt:lpstr>
      <vt:lpstr>b-tagging performance</vt:lpstr>
      <vt:lpstr>c-tagging performance</vt:lpstr>
      <vt:lpstr>Using “Rome” FCChh vertex geometry </vt:lpstr>
      <vt:lpstr>Jet reconstruction</vt:lpstr>
      <vt:lpstr>Tracking for high pT b-jets</vt:lpstr>
      <vt:lpstr>Tracking efficiency vs position of the production vertex</vt:lpstr>
      <vt:lpstr>Next steps</vt:lpstr>
      <vt:lpstr>Backup</vt:lpstr>
      <vt:lpstr>minimum R vs average R</vt:lpstr>
      <vt:lpstr>Number of hits vs eta</vt:lpstr>
      <vt:lpstr>pT Resolution, no MS</vt:lpstr>
      <vt:lpstr>Transverse impact parameter resolution </vt:lpstr>
      <vt:lpstr>Longitudinal impact parameter resolution</vt:lpstr>
      <vt:lpstr>Phi Resolution </vt:lpstr>
      <vt:lpstr>Theta (ctg theta) Resolution</vt:lpstr>
      <vt:lpstr>Linear Collider Full Simulation </vt:lpstr>
      <vt:lpstr>PowerPoint Presentation</vt:lpstr>
      <vt:lpstr>PowerPoint Presentation</vt:lpstr>
      <vt:lpstr>PowerPoint Presentation</vt:lpstr>
      <vt:lpstr>FCC Vertex Detector geometry</vt:lpstr>
      <vt:lpstr>Vertex Detector geometry</vt:lpstr>
      <vt:lpstr>PowerPoint Presentation</vt:lpstr>
      <vt:lpstr>Tracking optimization</vt:lpstr>
      <vt:lpstr>Flavor tagging</vt:lpstr>
      <vt:lpstr>Flavor tagging</vt:lpstr>
      <vt:lpstr>MC Samples for barrel studies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vertex detector optimization  using Linear Collider SW chain</dc:title>
  <dc:creator>nadie</dc:creator>
  <cp:lastModifiedBy>nadie</cp:lastModifiedBy>
  <cp:revision>161</cp:revision>
  <cp:lastPrinted>2016-09-28T09:46:13Z</cp:lastPrinted>
  <dcterms:created xsi:type="dcterms:W3CDTF">2016-04-05T14:21:53Z</dcterms:created>
  <dcterms:modified xsi:type="dcterms:W3CDTF">2016-10-17T15:28:44Z</dcterms:modified>
</cp:coreProperties>
</file>