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59" r:id="rId4"/>
    <p:sldId id="260" r:id="rId5"/>
    <p:sldId id="266" r:id="rId6"/>
    <p:sldId id="261" r:id="rId7"/>
    <p:sldId id="265" r:id="rId8"/>
    <p:sldId id="267" r:id="rId9"/>
    <p:sldId id="268" r:id="rId10"/>
    <p:sldId id="270" r:id="rId11"/>
    <p:sldId id="271" r:id="rId12"/>
    <p:sldId id="269" r:id="rId13"/>
    <p:sldId id="263" r:id="rId14"/>
    <p:sldId id="262" r:id="rId15"/>
    <p:sldId id="264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17" autoAdjust="0"/>
  </p:normalViewPr>
  <p:slideViewPr>
    <p:cSldViewPr snapToGrid="0" snapToObjects="1">
      <p:cViewPr>
        <p:scale>
          <a:sx n="112" d="100"/>
          <a:sy n="112" d="100"/>
        </p:scale>
        <p:origin x="-1440" y="-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FA06F-7BAB-6D4A-8AA1-FB04665B9D9E}" type="datetimeFigureOut">
              <a:rPr lang="en-US" smtClean="0"/>
              <a:t>20/10/16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313F02-3D3C-1A4A-A686-AF42CE8D9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393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7DD1C-42B1-694D-9130-7D4274A4E18D}" type="datetimeFigureOut">
              <a:rPr lang="en-US" smtClean="0"/>
              <a:t>20/10/16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6CAC6-8142-F846-82E8-49CEC0FFB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732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(6/10/16 14:49) -----</a:t>
            </a:r>
          </a:p>
          <a:p>
            <a:r>
              <a:rPr lang="en-US"/>
              <a:t>add other energies</a:t>
            </a:r>
          </a:p>
          <a:p>
            <a:r>
              <a:rPr lang="en-US"/>
              <a:t>on linear scale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10D74-EE40-124C-BDE1-01C7CE6F164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42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(6/10/16 14:49) -----</a:t>
            </a:r>
          </a:p>
          <a:p>
            <a:r>
              <a:rPr lang="en-US"/>
              <a:t>1 geV, 2 5 10 </a:t>
            </a:r>
          </a:p>
          <a:p>
            <a:r>
              <a:rPr lang="en-US"/>
              <a:t>pt distr of particles from ilaria</a:t>
            </a:r>
          </a:p>
          <a:p>
            <a:r>
              <a:rPr lang="en-US"/>
              <a:t>get track diraction within the layer. pattern in a single layer</a:t>
            </a:r>
          </a:p>
          <a:p>
            <a:r>
              <a:rPr lang="en-US"/>
              <a:t>dependence of the flav tagging on this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10D74-EE40-124C-BDE1-01C7CE6F164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386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(6/10/16 14:49) -----</a:t>
            </a:r>
          </a:p>
          <a:p>
            <a:r>
              <a:rPr lang="en-US"/>
              <a:t>add other energies</a:t>
            </a:r>
          </a:p>
          <a:p>
            <a:r>
              <a:rPr lang="en-US"/>
              <a:t>on linear scale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10D74-EE40-124C-BDE1-01C7CE6F164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42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(6/10/16 14:49) -----</a:t>
            </a:r>
          </a:p>
          <a:p>
            <a:r>
              <a:rPr lang="en-US"/>
              <a:t>1 geV, 2 5 10 </a:t>
            </a:r>
          </a:p>
          <a:p>
            <a:r>
              <a:rPr lang="en-US"/>
              <a:t>pt distr of particles from ilaria</a:t>
            </a:r>
          </a:p>
          <a:p>
            <a:r>
              <a:rPr lang="en-US"/>
              <a:t>get track diraction within the layer. pattern in a single layer</a:t>
            </a:r>
          </a:p>
          <a:p>
            <a:r>
              <a:rPr lang="en-US"/>
              <a:t>dependence of the flav tagging on this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10D74-EE40-124C-BDE1-01C7CE6F164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386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70BFB-A11E-2942-8FB7-3F099E97543A}" type="datetime1">
              <a:rPr lang="en-US" smtClean="0"/>
              <a:t>20/10/16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622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853FA-D016-0549-A366-46A6B8672F15}" type="datetime1">
              <a:rPr lang="en-US" smtClean="0"/>
              <a:t>20/10/16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2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0A43-7714-0B46-80D4-AAFAC2BFC6CE}" type="datetime1">
              <a:rPr lang="en-US" smtClean="0"/>
              <a:t>20/10/16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533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51D8-1EA5-CD49-8D4D-4C45A909856D}" type="datetime1">
              <a:rPr lang="en-US" smtClean="0"/>
              <a:t>20/10/16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21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9B12-DEBC-484B-8E87-F2BA2C17D7EF}" type="datetime1">
              <a:rPr lang="en-US" smtClean="0"/>
              <a:t>20/10/16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42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FA3DA-2D01-624E-BCA1-7BF50F801E3B}" type="datetime1">
              <a:rPr lang="en-US" smtClean="0"/>
              <a:t>20/10/16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76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1A422-B13A-604E-9FB1-DF3B087C651A}" type="datetime1">
              <a:rPr lang="en-US" smtClean="0"/>
              <a:t>20/10/16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07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3D5C-F49D-6F43-8AB3-24DA1E4A6F09}" type="datetime1">
              <a:rPr lang="en-US" smtClean="0"/>
              <a:t>20/10/16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38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82ED9-F81B-AA41-B6DC-E54ACDAEC9DB}" type="datetime1">
              <a:rPr lang="en-US" smtClean="0"/>
              <a:t>20/10/16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267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E7A47-15C7-1C44-8232-0BF1000654BB}" type="datetime1">
              <a:rPr lang="en-US" smtClean="0"/>
              <a:t>20/10/16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443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B25F8-0753-2D46-A001-F6E8A701DC52}" type="datetime1">
              <a:rPr lang="en-US" smtClean="0"/>
              <a:t>20/10/16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9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A9E1E-71AA-AF4A-81B5-F8077A496D8C}" type="datetime1">
              <a:rPr lang="en-US" smtClean="0"/>
              <a:t>20/10/16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8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opscience.iop.org/article/10.1088/1742-6596/119/3/032034/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cc-tklayout.web.cern.ch/fcc-tklayout/FCChh-Option3/index.html" TargetMode="Externa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ds.cern.ch/record/1443503/files/LCD-2011-031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est-fcc.web.cern.ch/test-FCC/LHEevents.php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16" y="0"/>
            <a:ext cx="850508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911" y="184593"/>
            <a:ext cx="8506047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FCC-</a:t>
            </a:r>
            <a:r>
              <a:rPr lang="en-US" b="1" dirty="0" err="1" smtClean="0">
                <a:solidFill>
                  <a:srgbClr val="000090"/>
                </a:solidFill>
              </a:rPr>
              <a:t>hh</a:t>
            </a:r>
            <a:r>
              <a:rPr lang="en-US" b="1" dirty="0" smtClean="0">
                <a:solidFill>
                  <a:srgbClr val="000090"/>
                </a:solidFill>
              </a:rPr>
              <a:t> vertex detector optimization 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status of fast simulation studies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3309" y="5080146"/>
            <a:ext cx="7217391" cy="1277984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Andrea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Coccaro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UniGe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),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Dominik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Dannheim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),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  <a:p>
            <a:r>
              <a:rPr lang="en-US" sz="2400" b="1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Estel</a:t>
            </a:r>
            <a:r>
              <a:rPr lang="en-US" sz="24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Perez (CERN)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, Philipp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Roloff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(CERN), Rosa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Simoniello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</a:t>
            </a:r>
          </a:p>
          <a:p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  <a:p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FCChh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meeting , 19th October 2016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9191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783" y="2297767"/>
            <a:ext cx="5601753" cy="34746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Area as a function of distance between </a:t>
            </a:r>
            <a:r>
              <a:rPr lang="en-US" dirty="0" err="1"/>
              <a:t>endcap</a:t>
            </a:r>
            <a:r>
              <a:rPr lang="en-US" dirty="0"/>
              <a:t> and </a:t>
            </a:r>
            <a:r>
              <a:rPr lang="en-US" dirty="0" smtClean="0"/>
              <a:t>forward disks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10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36060" y="2034049"/>
            <a:ext cx="89837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pT</a:t>
            </a:r>
            <a:r>
              <a:rPr lang="en-US" sz="1400" b="1" dirty="0" smtClean="0"/>
              <a:t> [GeV]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22869" y="5772424"/>
            <a:ext cx="6984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Error ellipse area increases with gap distance: </a:t>
            </a:r>
          </a:p>
          <a:p>
            <a:r>
              <a:rPr lang="en-US" dirty="0" smtClean="0"/>
              <a:t>if gap reduced to half, area (proportional to occupancy) reduced by ~80%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85547" y="1928436"/>
            <a:ext cx="1601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theta = 1.2 </a:t>
            </a:r>
            <a:r>
              <a:rPr lang="en-US" dirty="0" err="1" smtClean="0"/>
              <a:t>deg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199" y="1600201"/>
            <a:ext cx="8471173" cy="433848"/>
          </a:xfrm>
        </p:spPr>
        <p:txBody>
          <a:bodyPr>
            <a:normAutofit fontScale="47500" lnSpcReduction="2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 dirty="0" smtClean="0"/>
              <a:t>Test fraction of the distance: ½, ¾ , 1 (move first forward layer, keep last </a:t>
            </a:r>
            <a:r>
              <a:rPr lang="en-US" dirty="0" err="1" smtClean="0"/>
              <a:t>fwd</a:t>
            </a:r>
            <a:r>
              <a:rPr lang="en-US" dirty="0" smtClean="0"/>
              <a:t> layer fixed, others </a:t>
            </a:r>
            <a:r>
              <a:rPr lang="en-US" dirty="0" err="1" smtClean="0"/>
              <a:t>equi</a:t>
            </a:r>
            <a:r>
              <a:rPr lang="en-US" dirty="0" smtClean="0"/>
              <a:t>-spaced)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80264" y="4615437"/>
            <a:ext cx="157336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16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603" y="2764802"/>
            <a:ext cx="5485452" cy="33949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42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Area as a function of single point resolution of forward disks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9502"/>
            <a:ext cx="8229600" cy="1099365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Use very forward track (theta=3 </a:t>
            </a:r>
            <a:r>
              <a:rPr lang="en-US" dirty="0" err="1" smtClean="0"/>
              <a:t>deg</a:t>
            </a:r>
            <a:r>
              <a:rPr lang="en-US" dirty="0" smtClean="0"/>
              <a:t>). </a:t>
            </a:r>
            <a:r>
              <a:rPr lang="en-US" b="1" dirty="0" smtClean="0"/>
              <a:t>Assume squared pixels</a:t>
            </a:r>
          </a:p>
          <a:p>
            <a:r>
              <a:rPr lang="en-US" dirty="0" smtClean="0"/>
              <a:t>Plot error ellipse area </a:t>
            </a:r>
            <a:r>
              <a:rPr lang="en-US" dirty="0"/>
              <a:t>as a function of </a:t>
            </a:r>
            <a:r>
              <a:rPr lang="en-US" dirty="0" smtClean="0"/>
              <a:t>the </a:t>
            </a:r>
            <a:r>
              <a:rPr lang="en-US" b="1" dirty="0" smtClean="0"/>
              <a:t>single point resolution (</a:t>
            </a:r>
            <a:r>
              <a:rPr lang="el-GR" b="1" dirty="0" smtClean="0"/>
              <a:t>σ</a:t>
            </a:r>
            <a:r>
              <a:rPr lang="en-US" b="1" dirty="0" smtClean="0"/>
              <a:t>) of the forward pixel layer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Variations: </a:t>
            </a:r>
            <a:r>
              <a:rPr lang="el-GR" dirty="0" smtClean="0"/>
              <a:t>σ</a:t>
            </a:r>
            <a:r>
              <a:rPr lang="en-US" dirty="0" smtClean="0"/>
              <a:t>= 5x5, 10x10, 25x25, 50x50, </a:t>
            </a:r>
            <a:r>
              <a:rPr lang="en-US" dirty="0" smtClean="0"/>
              <a:t>100x100</a:t>
            </a:r>
            <a:r>
              <a:rPr lang="en-US" dirty="0" smtClean="0"/>
              <a:t>, </a:t>
            </a:r>
            <a:r>
              <a:rPr lang="en-US" dirty="0" smtClean="0"/>
              <a:t>250x250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11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453654" y="2626676"/>
            <a:ext cx="2835127" cy="649751"/>
            <a:chOff x="2536060" y="2271427"/>
            <a:chExt cx="3111729" cy="713142"/>
          </a:xfrm>
        </p:grpSpPr>
        <p:sp>
          <p:nvSpPr>
            <p:cNvPr id="8" name="TextBox 7"/>
            <p:cNvSpPr txBox="1"/>
            <p:nvPr/>
          </p:nvSpPr>
          <p:spPr>
            <a:xfrm>
              <a:off x="2536060" y="2271427"/>
              <a:ext cx="1195635" cy="3378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err="1" smtClean="0"/>
                <a:t>pT</a:t>
              </a:r>
              <a:r>
                <a:rPr lang="en-US" sz="1400" b="1" dirty="0" smtClean="0"/>
                <a:t> [GeV]</a:t>
              </a:r>
              <a:endParaRPr lang="en-US" sz="1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516918" y="2579204"/>
              <a:ext cx="2130871" cy="405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theta = 3 </a:t>
              </a:r>
              <a:r>
                <a:rPr lang="en-US" dirty="0" err="1" smtClean="0"/>
                <a:t>deg</a:t>
              </a:r>
              <a:endParaRPr lang="en-US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734493" y="6113061"/>
            <a:ext cx="6625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Next: Scale area to the occupancy to extract required granularity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74086" y="5127210"/>
            <a:ext cx="157336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15083" y="3528734"/>
            <a:ext cx="1760877" cy="923330"/>
          </a:xfrm>
          <a:prstGeom prst="rect">
            <a:avLst/>
          </a:prstGeom>
          <a:noFill/>
          <a:ln>
            <a:solidFill>
              <a:srgbClr val="E62E2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Slide updated after the presentation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186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steps on fast simulation studies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51D8-1EA5-CD49-8D4D-4C45A909856D}" type="datetime1">
              <a:rPr lang="en-US" smtClean="0"/>
              <a:t>20/10/16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12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Finish occupancy studies</a:t>
            </a:r>
          </a:p>
          <a:p>
            <a:pPr lvl="1"/>
            <a:r>
              <a:rPr lang="en-US" dirty="0" smtClean="0"/>
              <a:t>Extract required granularity</a:t>
            </a:r>
          </a:p>
          <a:p>
            <a:r>
              <a:rPr lang="en-US" dirty="0" smtClean="0"/>
              <a:t>Include cables (&amp; supports) (?)</a:t>
            </a:r>
          </a:p>
          <a:p>
            <a:pPr lvl="1"/>
            <a:r>
              <a:rPr lang="en-US" dirty="0" smtClean="0"/>
              <a:t>Optimize barrel length </a:t>
            </a:r>
          </a:p>
        </p:txBody>
      </p:sp>
    </p:spTree>
    <p:extLst>
      <p:ext uri="{BB962C8B-B14F-4D97-AF65-F5344CB8AC3E}">
        <p14:creationId xmlns:p14="http://schemas.microsoft.com/office/powerpoint/2010/main" val="3634815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51D8-1EA5-CD49-8D4D-4C45A909856D}" type="datetime1">
              <a:rPr lang="en-US" smtClean="0"/>
              <a:t>20/10/16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286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623" y="4637128"/>
            <a:ext cx="3090857" cy="18997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33" y="2131356"/>
            <a:ext cx="4124649" cy="2536862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901645" y="1762024"/>
            <a:ext cx="2396865" cy="550113"/>
            <a:chOff x="901645" y="1579144"/>
            <a:chExt cx="2396865" cy="550113"/>
          </a:xfrm>
        </p:grpSpPr>
        <p:sp>
          <p:nvSpPr>
            <p:cNvPr id="14" name="TextBox 13"/>
            <p:cNvSpPr txBox="1"/>
            <p:nvPr/>
          </p:nvSpPr>
          <p:spPr>
            <a:xfrm>
              <a:off x="2284287" y="1579144"/>
              <a:ext cx="10142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 GeV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01645" y="1852258"/>
              <a:ext cx="89837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Theta [</a:t>
              </a:r>
              <a:r>
                <a:rPr lang="en-US" sz="1200" dirty="0" err="1" smtClean="0"/>
                <a:t>deg</a:t>
              </a:r>
              <a:r>
                <a:rPr lang="en-US" sz="1200" dirty="0" smtClean="0"/>
                <a:t>]</a:t>
              </a:r>
              <a:endParaRPr lang="en-US" sz="12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078"/>
            <a:ext cx="9144000" cy="528002"/>
          </a:xfrm>
        </p:spPr>
        <p:txBody>
          <a:bodyPr>
            <a:noAutofit/>
          </a:bodyPr>
          <a:lstStyle/>
          <a:p>
            <a:r>
              <a:rPr lang="en-US" sz="3200" dirty="0" smtClean="0"/>
              <a:t>d0 and z0 resolution dependence on the </a:t>
            </a:r>
            <a:r>
              <a:rPr lang="en-US" sz="3200" dirty="0" err="1" smtClean="0"/>
              <a:t>beampipe</a:t>
            </a:r>
            <a:r>
              <a:rPr lang="en-US" sz="3200" dirty="0" smtClean="0"/>
              <a:t> radius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14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825499" y="603014"/>
            <a:ext cx="7556501" cy="1249244"/>
            <a:chOff x="825499" y="1232972"/>
            <a:chExt cx="7556501" cy="1249244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5499" y="1491616"/>
              <a:ext cx="7480300" cy="99060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7609840" y="1510268"/>
              <a:ext cx="772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5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en-US" dirty="0" err="1" smtClean="0">
                  <a:solidFill>
                    <a:srgbClr val="FF0000"/>
                  </a:solidFill>
                </a:rPr>
                <a:t>deg</a:t>
              </a:r>
              <a:endParaRPr lang="en-US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70960" y="1417638"/>
              <a:ext cx="924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13 </a:t>
              </a:r>
              <a:r>
                <a:rPr lang="en-US" dirty="0" err="1" smtClean="0">
                  <a:solidFill>
                    <a:srgbClr val="FF0000"/>
                  </a:solidFill>
                </a:rPr>
                <a:t>deg</a:t>
              </a:r>
              <a:endParaRPr lang="en-US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57680" y="1385372"/>
              <a:ext cx="924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40 </a:t>
              </a:r>
              <a:r>
                <a:rPr lang="en-US" dirty="0" err="1" smtClean="0">
                  <a:solidFill>
                    <a:srgbClr val="FF0000"/>
                  </a:solidFill>
                </a:rPr>
                <a:t>deg</a:t>
              </a:r>
              <a:endParaRPr lang="en-US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80916" y="1232972"/>
              <a:ext cx="924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9</a:t>
              </a:r>
              <a:r>
                <a:rPr lang="en-US" dirty="0" smtClean="0">
                  <a:solidFill>
                    <a:srgbClr val="FF0000"/>
                  </a:solidFill>
                </a:rPr>
                <a:t>0 </a:t>
              </a:r>
              <a:r>
                <a:rPr lang="en-US" dirty="0" err="1" smtClean="0">
                  <a:solidFill>
                    <a:srgbClr val="FF0000"/>
                  </a:solidFill>
                </a:rPr>
                <a:t>deg</a:t>
              </a:r>
              <a:endParaRPr lang="en-US" dirty="0" smtClean="0">
                <a:solidFill>
                  <a:srgbClr val="FF0000"/>
                </a:solidFill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2434" y="2131356"/>
            <a:ext cx="4092317" cy="25057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1875" y="4637126"/>
            <a:ext cx="2914925" cy="17701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738814" y="4984058"/>
            <a:ext cx="975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z0 res. </a:t>
            </a:r>
            <a:r>
              <a:rPr lang="en-US" dirty="0" err="1" smtClean="0"/>
              <a:t>lin</a:t>
            </a:r>
            <a:r>
              <a:rPr lang="en-US" dirty="0" smtClean="0"/>
              <a:t> scale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258923" y="5248104"/>
            <a:ext cx="1760877" cy="923330"/>
          </a:xfrm>
          <a:prstGeom prst="rect">
            <a:avLst/>
          </a:prstGeom>
          <a:noFill/>
          <a:ln>
            <a:solidFill>
              <a:srgbClr val="E62E2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Slide updated after the presentation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894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d0 &amp; z0 res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beampipe</a:t>
            </a:r>
            <a:r>
              <a:rPr lang="en-US" dirty="0" smtClean="0"/>
              <a:t> radius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51D8-1EA5-CD49-8D4D-4C45A909856D}" type="datetime1">
              <a:rPr lang="en-US" smtClean="0"/>
              <a:t>20/10/16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9867" y="1508360"/>
            <a:ext cx="3839933" cy="23701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506" y="3878482"/>
            <a:ext cx="3905294" cy="23832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70256" y="1789347"/>
            <a:ext cx="103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59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90" y="4294914"/>
            <a:ext cx="3616650" cy="221690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3481" y="4294121"/>
            <a:ext cx="3606808" cy="22237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43" y="2059859"/>
            <a:ext cx="3641296" cy="2235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3480" y="2061275"/>
            <a:ext cx="3636685" cy="22328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z</a:t>
            </a:r>
            <a:r>
              <a:rPr lang="en-US" dirty="0" smtClean="0"/>
              <a:t>0 </a:t>
            </a:r>
            <a:r>
              <a:rPr lang="en-US" dirty="0"/>
              <a:t>resolution dependence on the </a:t>
            </a:r>
            <a:r>
              <a:rPr lang="en-US" dirty="0" err="1"/>
              <a:t>beampipe</a:t>
            </a:r>
            <a:r>
              <a:rPr lang="en-US" dirty="0"/>
              <a:t> </a:t>
            </a:r>
            <a:r>
              <a:rPr lang="en-US" dirty="0" smtClean="0"/>
              <a:t>material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16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63467" y="1421862"/>
            <a:ext cx="7518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Baseline: </a:t>
            </a:r>
            <a:r>
              <a:rPr lang="en-US" dirty="0" err="1" smtClean="0"/>
              <a:t>beampipe</a:t>
            </a:r>
            <a:r>
              <a:rPr lang="en-US" dirty="0" smtClean="0"/>
              <a:t> X/X</a:t>
            </a:r>
            <a:r>
              <a:rPr lang="en-US" baseline="-25000" dirty="0" smtClean="0"/>
              <a:t>0</a:t>
            </a:r>
            <a:r>
              <a:rPr lang="en-US" dirty="0" smtClean="0"/>
              <a:t>=0.00286. </a:t>
            </a:r>
          </a:p>
          <a:p>
            <a:r>
              <a:rPr lang="en-US" dirty="0" smtClean="0"/>
              <a:t>Reduce/increase the </a:t>
            </a:r>
            <a:r>
              <a:rPr lang="en-US" dirty="0" err="1" smtClean="0"/>
              <a:t>beampipe</a:t>
            </a:r>
            <a:r>
              <a:rPr lang="en-US" dirty="0" smtClean="0"/>
              <a:t> material by: 50%, 75%,  . </a:t>
            </a:r>
            <a:r>
              <a:rPr lang="en-US" dirty="0"/>
              <a:t> </a:t>
            </a:r>
            <a:r>
              <a:rPr lang="en-US" dirty="0" smtClean="0"/>
              <a:t>, 150%, 200%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477951" y="2421505"/>
            <a:ext cx="1607433" cy="313932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tiny dependence </a:t>
            </a:r>
            <a:r>
              <a:rPr lang="en-US" dirty="0" smtClean="0"/>
              <a:t>only for low </a:t>
            </a:r>
            <a:r>
              <a:rPr lang="en-US" dirty="0" err="1" smtClean="0"/>
              <a:t>pT</a:t>
            </a:r>
            <a:r>
              <a:rPr lang="en-US" dirty="0" smtClean="0"/>
              <a:t> forward </a:t>
            </a:r>
            <a:r>
              <a:rPr lang="en-US" dirty="0" smtClean="0"/>
              <a:t>tracks:</a:t>
            </a:r>
          </a:p>
          <a:p>
            <a:endParaRPr lang="en-US" dirty="0" smtClean="0"/>
          </a:p>
          <a:p>
            <a:r>
              <a:rPr lang="en-US" dirty="0" smtClean="0"/>
              <a:t>half the material improves z0 resolution by &lt;4% @5deg </a:t>
            </a:r>
            <a:r>
              <a:rPr lang="en-US" dirty="0" err="1" smtClean="0"/>
              <a:t>pT</a:t>
            </a:r>
            <a:r>
              <a:rPr lang="en-US" dirty="0" smtClean="0"/>
              <a:t>=10GeV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755112" y="2421505"/>
            <a:ext cx="1333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= 10 GeV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666674" y="4582187"/>
            <a:ext cx="181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= 100 GeV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233805" y="4582187"/>
            <a:ext cx="1984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= 1000 GeV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51529" y="2421505"/>
            <a:ext cx="1333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= 1 GeV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383123" y="960197"/>
            <a:ext cx="1760877" cy="923330"/>
          </a:xfrm>
          <a:prstGeom prst="rect">
            <a:avLst/>
          </a:prstGeom>
          <a:noFill/>
          <a:ln>
            <a:solidFill>
              <a:srgbClr val="E62E2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Slide updated after the presentation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924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1734" y="3517987"/>
            <a:ext cx="3644590" cy="227001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939" y="3517988"/>
            <a:ext cx="3768766" cy="23189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680" y="1165953"/>
            <a:ext cx="3870024" cy="23777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3853" y="1234226"/>
            <a:ext cx="3722471" cy="22837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15131"/>
          </a:xfrm>
        </p:spPr>
        <p:txBody>
          <a:bodyPr>
            <a:noAutofit/>
          </a:bodyPr>
          <a:lstStyle/>
          <a:p>
            <a:r>
              <a:rPr lang="en-US" sz="3200" dirty="0"/>
              <a:t>z</a:t>
            </a:r>
            <a:r>
              <a:rPr lang="en-US" sz="3200" dirty="0" smtClean="0"/>
              <a:t>0 </a:t>
            </a:r>
            <a:r>
              <a:rPr lang="en-US" sz="3200" dirty="0"/>
              <a:t>resolution dependence on the </a:t>
            </a:r>
            <a:r>
              <a:rPr lang="en-US" sz="3200" dirty="0" smtClean="0"/>
              <a:t>layers material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17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922220" y="1527354"/>
            <a:ext cx="5379010" cy="3006447"/>
            <a:chOff x="1447787" y="1208000"/>
            <a:chExt cx="6429707" cy="3593705"/>
          </a:xfrm>
        </p:grpSpPr>
        <p:sp>
          <p:nvSpPr>
            <p:cNvPr id="33" name="TextBox 32"/>
            <p:cNvSpPr txBox="1"/>
            <p:nvPr/>
          </p:nvSpPr>
          <p:spPr>
            <a:xfrm>
              <a:off x="1447787" y="1208000"/>
              <a:ext cx="1436766" cy="441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pT</a:t>
              </a:r>
              <a:r>
                <a:rPr lang="en-US" dirty="0" smtClean="0"/>
                <a:t>= 1 GeV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13550" y="1465546"/>
              <a:ext cx="1963813" cy="441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pT</a:t>
              </a:r>
              <a:r>
                <a:rPr lang="en-US" dirty="0" smtClean="0"/>
                <a:t>= 10 GeV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691293" y="4360230"/>
              <a:ext cx="1963813" cy="441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pT</a:t>
              </a:r>
              <a:r>
                <a:rPr lang="en-US" dirty="0" smtClean="0"/>
                <a:t>= 100 GeV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913681" y="3925898"/>
              <a:ext cx="1963813" cy="441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pT</a:t>
              </a:r>
              <a:r>
                <a:rPr lang="en-US" dirty="0" smtClean="0"/>
                <a:t>= 1000 GeV</a:t>
              </a:r>
              <a:endParaRPr lang="en-US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275428" y="759727"/>
            <a:ext cx="76767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Reduce/increase all layers material by: 50%, 75%,  .  , 150%, 200%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23635" y="5788001"/>
            <a:ext cx="7123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Reducing the material budget by 50% would improve the </a:t>
            </a:r>
            <a:r>
              <a:rPr lang="en-US" dirty="0" smtClean="0"/>
              <a:t>z0 </a:t>
            </a:r>
            <a:r>
              <a:rPr lang="en-US" dirty="0" smtClean="0"/>
              <a:t>resolution by </a:t>
            </a:r>
            <a:r>
              <a:rPr lang="en-US" dirty="0" smtClean="0"/>
              <a:t>23</a:t>
            </a:r>
            <a:r>
              <a:rPr lang="en-US" dirty="0" smtClean="0"/>
              <a:t>%(16%</a:t>
            </a:r>
            <a:r>
              <a:rPr lang="en-US" dirty="0" smtClean="0"/>
              <a:t>) at </a:t>
            </a:r>
            <a:r>
              <a:rPr lang="en-US" dirty="0" err="1" smtClean="0"/>
              <a:t>pT</a:t>
            </a:r>
            <a:r>
              <a:rPr lang="en-US" dirty="0" smtClean="0"/>
              <a:t>=10GeV(100GeV</a:t>
            </a:r>
            <a:r>
              <a:rPr lang="en-US" dirty="0" smtClean="0"/>
              <a:t>) @5deg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337763" y="3887469"/>
            <a:ext cx="1760877" cy="923330"/>
          </a:xfrm>
          <a:prstGeom prst="rect">
            <a:avLst/>
          </a:prstGeom>
          <a:solidFill>
            <a:schemeClr val="bg1"/>
          </a:solidFill>
          <a:ln>
            <a:solidFill>
              <a:srgbClr val="E62E2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Slide updated after the presentation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656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Fast Simulation Status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0937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Using </a:t>
            </a:r>
            <a:r>
              <a:rPr lang="en-US" dirty="0" err="1">
                <a:hlinkClick r:id="rId2"/>
              </a:rPr>
              <a:t>LiC</a:t>
            </a:r>
            <a:r>
              <a:rPr lang="en-US" dirty="0">
                <a:hlinkClick r:id="rId2"/>
              </a:rPr>
              <a:t> Detector </a:t>
            </a:r>
            <a:r>
              <a:rPr lang="en-US" dirty="0" smtClean="0">
                <a:hlinkClick r:id="rId2"/>
              </a:rPr>
              <a:t>Toy</a:t>
            </a:r>
            <a:endParaRPr lang="en-US" dirty="0" smtClean="0"/>
          </a:p>
          <a:p>
            <a:pPr lvl="1"/>
            <a:r>
              <a:rPr lang="en-US" dirty="0" smtClean="0"/>
              <a:t>Includes multiple scattering (uses </a:t>
            </a:r>
            <a:r>
              <a:rPr lang="en-US" dirty="0" err="1" smtClean="0"/>
              <a:t>Kalman</a:t>
            </a:r>
            <a:r>
              <a:rPr lang="en-US" dirty="0" smtClean="0"/>
              <a:t> filter)</a:t>
            </a:r>
          </a:p>
          <a:p>
            <a:pPr lvl="1"/>
            <a:r>
              <a:rPr lang="en-US" dirty="0" smtClean="0"/>
              <a:t>Models single planes: cylinders or disks (no module structure)</a:t>
            </a:r>
          </a:p>
          <a:p>
            <a:endParaRPr lang="en-US" dirty="0"/>
          </a:p>
          <a:p>
            <a:r>
              <a:rPr lang="en-US" dirty="0" smtClean="0"/>
              <a:t>Step 1: Cross-check </a:t>
            </a:r>
            <a:r>
              <a:rPr lang="en-US" dirty="0" err="1"/>
              <a:t>TrkLayout</a:t>
            </a:r>
            <a:r>
              <a:rPr lang="en-US" dirty="0"/>
              <a:t> </a:t>
            </a:r>
            <a:r>
              <a:rPr lang="en-US" dirty="0" smtClean="0"/>
              <a:t>results by </a:t>
            </a:r>
            <a:r>
              <a:rPr lang="en-US" dirty="0" err="1" smtClean="0"/>
              <a:t>Zbynek</a:t>
            </a:r>
            <a:r>
              <a:rPr lang="en-US" dirty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0000FF"/>
                </a:solidFill>
              </a:rPr>
              <a:t>shown at last </a:t>
            </a:r>
            <a:r>
              <a:rPr lang="en-US" dirty="0" err="1" smtClean="0">
                <a:solidFill>
                  <a:srgbClr val="0000FF"/>
                </a:solidFill>
              </a:rPr>
              <a:t>FCChh</a:t>
            </a:r>
            <a:r>
              <a:rPr lang="en-US" dirty="0" smtClean="0">
                <a:solidFill>
                  <a:srgbClr val="0000FF"/>
                </a:solidFill>
              </a:rPr>
              <a:t> meeting 28/09 (slides updated)</a:t>
            </a:r>
          </a:p>
          <a:p>
            <a:r>
              <a:rPr lang="en-US" dirty="0" smtClean="0"/>
              <a:t>Step 2: Variations on geometry and resolution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today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Step 3: Occupancy studies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FF6600"/>
                </a:solidFill>
                <a:sym typeface="Wingdings"/>
              </a:rPr>
              <a:t>ongoing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733F0-3092-B24B-B98F-09F0A8F7A5C4}" type="datetime1">
              <a:rPr lang="en-US" smtClean="0"/>
              <a:t>20/10/16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40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Baseline Detector parameters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1"/>
            <a:ext cx="4192988" cy="171989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Taken </a:t>
            </a:r>
            <a:r>
              <a:rPr lang="en-US" dirty="0" err="1" smtClean="0"/>
              <a:t>from:</a:t>
            </a:r>
            <a:r>
              <a:rPr lang="en-US" sz="2200" dirty="0" err="1">
                <a:hlinkClick r:id="rId2"/>
              </a:rPr>
              <a:t>http</a:t>
            </a:r>
            <a:r>
              <a:rPr lang="en-US" sz="2200" dirty="0">
                <a:hlinkClick r:id="rId2"/>
              </a:rPr>
              <a:t>://fcc-tklayout.web.cern.ch/fcc-tklayout/FCChh-Option3/index.html</a:t>
            </a:r>
            <a:r>
              <a:rPr lang="en-US" sz="2200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Used as baseline throughout this presentation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773D-34D3-494E-A3B4-81991A5471B4}" type="datetime1">
              <a:rPr lang="en-US" smtClean="0"/>
              <a:t>20/10/16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36195" y="1849333"/>
            <a:ext cx="1347064" cy="175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Single-point resolution: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5x25µm</a:t>
            </a:r>
          </a:p>
          <a:p>
            <a:r>
              <a:rPr lang="en-US" b="1" dirty="0" smtClean="0">
                <a:solidFill>
                  <a:srgbClr val="9416CB"/>
                </a:solidFill>
              </a:rPr>
              <a:t>10x25µm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10x25µm</a:t>
            </a:r>
          </a:p>
          <a:p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58683" y="1849333"/>
            <a:ext cx="1579373" cy="175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Material budget [X/X</a:t>
            </a:r>
            <a:r>
              <a:rPr lang="en-US" b="1" baseline="-25000" dirty="0" smtClean="0"/>
              <a:t>0</a:t>
            </a:r>
            <a:r>
              <a:rPr lang="en-US" b="1" dirty="0" smtClean="0"/>
              <a:t>]: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0.015</a:t>
            </a:r>
          </a:p>
          <a:p>
            <a:r>
              <a:rPr lang="en-US" b="1" dirty="0" smtClean="0">
                <a:solidFill>
                  <a:srgbClr val="9416CB"/>
                </a:solidFill>
              </a:rPr>
              <a:t>0.015</a:t>
            </a:r>
          </a:p>
          <a:p>
            <a:r>
              <a:rPr lang="en-US" b="1" dirty="0" smtClean="0">
                <a:solidFill>
                  <a:srgbClr val="E46C0A"/>
                </a:solidFill>
              </a:rPr>
              <a:t>0.03</a:t>
            </a:r>
          </a:p>
          <a:p>
            <a:r>
              <a:rPr lang="en-US" b="1" dirty="0"/>
              <a:t>0.00286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14888"/>
            <a:ext cx="9144000" cy="178240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80097" y="2396763"/>
            <a:ext cx="12568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0000FF"/>
                </a:solidFill>
              </a:rPr>
              <a:t>Pixels</a:t>
            </a:r>
          </a:p>
          <a:p>
            <a:pPr algn="r"/>
            <a:r>
              <a:rPr lang="en-US" b="1" dirty="0" smtClean="0">
                <a:solidFill>
                  <a:srgbClr val="9416CB"/>
                </a:solidFill>
              </a:rPr>
              <a:t>Pixels</a:t>
            </a:r>
          </a:p>
          <a:p>
            <a:pPr algn="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Strips</a:t>
            </a:r>
          </a:p>
          <a:p>
            <a:pPr algn="r"/>
            <a:r>
              <a:rPr lang="en-US" b="1" dirty="0" err="1" smtClean="0">
                <a:solidFill>
                  <a:srgbClr val="000000"/>
                </a:solidFill>
              </a:rPr>
              <a:t>Beampipe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261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Plan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347958" cy="474648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Reproduce some of the studies done for CLIC: </a:t>
            </a:r>
          </a:p>
          <a:p>
            <a:pPr lvl="2"/>
            <a:r>
              <a:rPr lang="en-US" dirty="0" smtClean="0">
                <a:hlinkClick r:id="rId2"/>
              </a:rPr>
              <a:t>https://cds.cern.ch/record/1443503/files/LCD-2011-031.pdf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Start with geometry &amp; material variations</a:t>
            </a:r>
          </a:p>
          <a:p>
            <a:pPr lvl="1"/>
            <a:r>
              <a:rPr lang="en-US" dirty="0" smtClean="0"/>
              <a:t>vertex layers radius -&gt; </a:t>
            </a:r>
            <a:r>
              <a:rPr lang="en-US" dirty="0" smtClean="0">
                <a:solidFill>
                  <a:srgbClr val="0000FF"/>
                </a:solidFill>
              </a:rPr>
              <a:t>shown last </a:t>
            </a:r>
            <a:r>
              <a:rPr lang="en-US" dirty="0" err="1" smtClean="0">
                <a:solidFill>
                  <a:srgbClr val="0000FF"/>
                </a:solidFill>
              </a:rPr>
              <a:t>FCChh</a:t>
            </a:r>
            <a:r>
              <a:rPr lang="en-US" dirty="0" smtClean="0">
                <a:solidFill>
                  <a:srgbClr val="0000FF"/>
                </a:solidFill>
              </a:rPr>
              <a:t> meeting</a:t>
            </a:r>
          </a:p>
          <a:p>
            <a:pPr lvl="1"/>
            <a:r>
              <a:rPr lang="en-US" dirty="0" smtClean="0"/>
              <a:t>single point resolution </a:t>
            </a:r>
            <a:r>
              <a:rPr lang="en-US" dirty="0"/>
              <a:t>-&gt; </a:t>
            </a:r>
            <a:r>
              <a:rPr lang="en-US" dirty="0">
                <a:solidFill>
                  <a:srgbClr val="0000FF"/>
                </a:solidFill>
              </a:rPr>
              <a:t>shown last </a:t>
            </a:r>
            <a:r>
              <a:rPr lang="en-US" dirty="0" err="1" smtClean="0">
                <a:solidFill>
                  <a:srgbClr val="0000FF"/>
                </a:solidFill>
              </a:rPr>
              <a:t>FCChh</a:t>
            </a:r>
            <a:r>
              <a:rPr lang="en-US" dirty="0" smtClean="0">
                <a:solidFill>
                  <a:srgbClr val="0000FF"/>
                </a:solidFill>
              </a:rPr>
              <a:t> meeting</a:t>
            </a:r>
            <a:endParaRPr lang="en-US" dirty="0"/>
          </a:p>
          <a:p>
            <a:pPr lvl="1"/>
            <a:r>
              <a:rPr lang="en-US" dirty="0" err="1" smtClean="0"/>
              <a:t>beampipe</a:t>
            </a:r>
            <a:r>
              <a:rPr lang="en-US" dirty="0" smtClean="0"/>
              <a:t> radius -</a:t>
            </a:r>
            <a:r>
              <a:rPr lang="en-US" dirty="0" smtClean="0">
                <a:solidFill>
                  <a:srgbClr val="008000"/>
                </a:solidFill>
              </a:rPr>
              <a:t>&gt; </a:t>
            </a:r>
            <a:r>
              <a:rPr lang="en-US" b="1" dirty="0" smtClean="0">
                <a:solidFill>
                  <a:srgbClr val="008000"/>
                </a:solidFill>
              </a:rPr>
              <a:t>today</a:t>
            </a:r>
          </a:p>
          <a:p>
            <a:pPr lvl="1"/>
            <a:r>
              <a:rPr lang="en-US" dirty="0" err="1" smtClean="0"/>
              <a:t>beampipe</a:t>
            </a:r>
            <a:r>
              <a:rPr lang="en-US" dirty="0" smtClean="0"/>
              <a:t> &amp; layers material -&gt; </a:t>
            </a:r>
            <a:r>
              <a:rPr lang="en-US" b="1" dirty="0" smtClean="0">
                <a:solidFill>
                  <a:srgbClr val="008000"/>
                </a:solidFill>
              </a:rPr>
              <a:t>today</a:t>
            </a:r>
          </a:p>
          <a:p>
            <a:r>
              <a:rPr lang="en-US" dirty="0" smtClean="0"/>
              <a:t>Calculate occupancies -&gt;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ongoing </a:t>
            </a:r>
          </a:p>
          <a:p>
            <a:pPr lvl="1"/>
            <a:r>
              <a:rPr lang="en-US" dirty="0" smtClean="0"/>
              <a:t>Variation of the distance between </a:t>
            </a:r>
            <a:r>
              <a:rPr lang="en-US" dirty="0" err="1" smtClean="0"/>
              <a:t>endcap</a:t>
            </a:r>
            <a:r>
              <a:rPr lang="en-US" dirty="0" smtClean="0"/>
              <a:t> and </a:t>
            </a:r>
            <a:r>
              <a:rPr lang="en-US" dirty="0" err="1" smtClean="0"/>
              <a:t>fwd</a:t>
            </a:r>
            <a:r>
              <a:rPr lang="en-US" dirty="0" smtClean="0"/>
              <a:t> disks -&gt; </a:t>
            </a:r>
            <a:r>
              <a:rPr lang="en-US" b="1" dirty="0" smtClean="0">
                <a:solidFill>
                  <a:srgbClr val="008000"/>
                </a:solidFill>
              </a:rPr>
              <a:t>today </a:t>
            </a:r>
          </a:p>
          <a:p>
            <a:pPr lvl="1"/>
            <a:r>
              <a:rPr lang="en-US" dirty="0" smtClean="0"/>
              <a:t>Variation of single point </a:t>
            </a:r>
            <a:r>
              <a:rPr lang="en-US" dirty="0"/>
              <a:t>resolution  -&gt; </a:t>
            </a:r>
            <a:r>
              <a:rPr lang="en-US" b="1" dirty="0" smtClean="0">
                <a:solidFill>
                  <a:srgbClr val="008000"/>
                </a:solidFill>
              </a:rPr>
              <a:t>today </a:t>
            </a:r>
            <a:endParaRPr lang="en-US" dirty="0" smtClean="0"/>
          </a:p>
          <a:p>
            <a:r>
              <a:rPr lang="en-US" dirty="0" smtClean="0"/>
              <a:t>Implement Cables &amp; supports (?)</a:t>
            </a:r>
          </a:p>
          <a:p>
            <a:pPr lvl="1"/>
            <a:r>
              <a:rPr lang="en-US" dirty="0" smtClean="0"/>
              <a:t>Variation on barrel layers length (and therefore on material –cables- between the barrel and the </a:t>
            </a:r>
            <a:r>
              <a:rPr lang="en-US" dirty="0" err="1" smtClean="0"/>
              <a:t>endcap</a:t>
            </a:r>
            <a:r>
              <a:rPr lang="en-US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B0A9-0D21-C144-9F80-900B382AD8C5}" type="datetime1">
              <a:rPr lang="en-US" smtClean="0"/>
              <a:t>20/10/16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21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 kinematic ranges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2230"/>
            <a:ext cx="8229600" cy="100605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Use double </a:t>
            </a:r>
            <a:r>
              <a:rPr lang="en-US" dirty="0" err="1" smtClean="0"/>
              <a:t>higgs</a:t>
            </a:r>
            <a:r>
              <a:rPr lang="en-US" dirty="0" smtClean="0"/>
              <a:t> production with H-&gt;bb @100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sz="1400" dirty="0" smtClean="0"/>
              <a:t>(from </a:t>
            </a:r>
            <a:r>
              <a:rPr lang="en-US" sz="1400" dirty="0" smtClean="0">
                <a:hlinkClick r:id="rId2"/>
              </a:rPr>
              <a:t>https://test-fcc.web.cern.ch/test-FCC/LHEevents.php</a:t>
            </a:r>
            <a:r>
              <a:rPr lang="en-US" sz="1400" dirty="0" smtClean="0"/>
              <a:t> ) </a:t>
            </a:r>
          </a:p>
          <a:p>
            <a:r>
              <a:rPr lang="en-US" dirty="0" smtClean="0"/>
              <a:t>Kinematics of long-lived B-hadrons and their charged daughters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51D8-1EA5-CD49-8D4D-4C45A909856D}" type="datetime1">
              <a:rPr lang="en-US" smtClean="0"/>
              <a:t>20/10/16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5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035364" y="2321935"/>
            <a:ext cx="6835791" cy="4146152"/>
            <a:chOff x="457200" y="2776843"/>
            <a:chExt cx="5562599" cy="337391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2776844"/>
              <a:ext cx="1876507" cy="164112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33707" y="2776844"/>
              <a:ext cx="1797562" cy="164722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31268" y="2776843"/>
              <a:ext cx="1888531" cy="167906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54761" y="4468703"/>
              <a:ext cx="1876507" cy="161489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132534" y="4468704"/>
              <a:ext cx="1887265" cy="1682054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0" y="3061163"/>
            <a:ext cx="1364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B-hadrons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0163" y="4758361"/>
            <a:ext cx="1364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B-hadrons’ daughters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95621" y="2719981"/>
            <a:ext cx="12285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radius of production vertex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33204" y="2609457"/>
            <a:ext cx="122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33204" y="4913201"/>
            <a:ext cx="122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37133" y="5558420"/>
            <a:ext cx="122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Eta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437133" y="3458645"/>
            <a:ext cx="122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712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82575" y="2336247"/>
            <a:ext cx="4124649" cy="2906194"/>
            <a:chOff x="88833" y="1762024"/>
            <a:chExt cx="4124649" cy="290619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833" y="2131356"/>
              <a:ext cx="4124649" cy="2536862"/>
            </a:xfrm>
            <a:prstGeom prst="rect">
              <a:avLst/>
            </a:prstGeom>
          </p:spPr>
        </p:pic>
        <p:grpSp>
          <p:nvGrpSpPr>
            <p:cNvPr id="16" name="Group 15"/>
            <p:cNvGrpSpPr/>
            <p:nvPr/>
          </p:nvGrpSpPr>
          <p:grpSpPr>
            <a:xfrm>
              <a:off x="901645" y="1762024"/>
              <a:ext cx="2775573" cy="512205"/>
              <a:chOff x="901645" y="1579144"/>
              <a:chExt cx="2775573" cy="51220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2284287" y="1579144"/>
                <a:ext cx="13929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pT</a:t>
                </a:r>
                <a:r>
                  <a:rPr lang="en-US" dirty="0" smtClean="0"/>
                  <a:t>= 10 GeV</a:t>
                </a:r>
                <a:endParaRPr lang="en-US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901645" y="1814350"/>
                <a:ext cx="89837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Theta [</a:t>
                </a:r>
                <a:r>
                  <a:rPr lang="en-US" sz="1200" dirty="0" err="1" smtClean="0"/>
                  <a:t>deg</a:t>
                </a:r>
                <a:r>
                  <a:rPr lang="en-US" sz="1200" dirty="0" smtClean="0"/>
                  <a:t>]</a:t>
                </a:r>
                <a:endParaRPr lang="en-US" sz="1200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078"/>
            <a:ext cx="9144000" cy="528002"/>
          </a:xfrm>
        </p:spPr>
        <p:txBody>
          <a:bodyPr>
            <a:noAutofit/>
          </a:bodyPr>
          <a:lstStyle/>
          <a:p>
            <a:r>
              <a:rPr lang="en-US" sz="3200" dirty="0" smtClean="0"/>
              <a:t>d0 resolution dependence on the </a:t>
            </a:r>
            <a:r>
              <a:rPr lang="en-US" sz="3200" dirty="0" err="1" smtClean="0"/>
              <a:t>beampipe</a:t>
            </a:r>
            <a:r>
              <a:rPr lang="en-US" sz="3200" dirty="0" smtClean="0"/>
              <a:t> radius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754880" y="2103120"/>
            <a:ext cx="41046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 value: 20 mm</a:t>
            </a:r>
          </a:p>
          <a:p>
            <a:endParaRPr lang="en-US" dirty="0"/>
          </a:p>
          <a:p>
            <a:r>
              <a:rPr lang="en-US" dirty="0" smtClean="0"/>
              <a:t>Scan on </a:t>
            </a:r>
            <a:r>
              <a:rPr lang="en-US" dirty="0" err="1" smtClean="0"/>
              <a:t>beampipe</a:t>
            </a:r>
            <a:r>
              <a:rPr lang="en-US" dirty="0" smtClean="0"/>
              <a:t> radius, move the vertex layers accordingly: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layer always at 1mm from the </a:t>
            </a:r>
            <a:r>
              <a:rPr lang="en-US" dirty="0" err="1" smtClean="0"/>
              <a:t>beampipe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layer always at 29mm from the 1</a:t>
            </a:r>
            <a:r>
              <a:rPr lang="en-US" baseline="30000" dirty="0" smtClean="0"/>
              <a:t>st</a:t>
            </a:r>
            <a:r>
              <a:rPr lang="en-US" dirty="0" smtClean="0"/>
              <a:t> layer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last layer always at the same position (434mm)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Layers in between: </a:t>
            </a:r>
            <a:r>
              <a:rPr lang="en-US" dirty="0" err="1" smtClean="0"/>
              <a:t>equi</a:t>
            </a:r>
            <a:r>
              <a:rPr lang="en-US" dirty="0" smtClean="0"/>
              <a:t>-spaced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5499" y="5435600"/>
            <a:ext cx="572770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inearly correlated in the central region.</a:t>
            </a:r>
          </a:p>
          <a:p>
            <a:r>
              <a:rPr lang="en-US" dirty="0"/>
              <a:t>F</a:t>
            </a:r>
            <a:r>
              <a:rPr lang="en-US" dirty="0" smtClean="0"/>
              <a:t>or very forward tracks, at large radius barrel hits are lost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825499" y="603014"/>
            <a:ext cx="7556501" cy="1249244"/>
            <a:chOff x="825499" y="1232972"/>
            <a:chExt cx="7556501" cy="1249244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5499" y="1491616"/>
              <a:ext cx="7480300" cy="99060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7609840" y="1510268"/>
              <a:ext cx="772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5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en-US" dirty="0" err="1" smtClean="0">
                  <a:solidFill>
                    <a:srgbClr val="FF0000"/>
                  </a:solidFill>
                </a:rPr>
                <a:t>deg</a:t>
              </a:r>
              <a:endParaRPr lang="en-US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70960" y="1417638"/>
              <a:ext cx="924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13 </a:t>
              </a:r>
              <a:r>
                <a:rPr lang="en-US" dirty="0" err="1" smtClean="0">
                  <a:solidFill>
                    <a:srgbClr val="FF0000"/>
                  </a:solidFill>
                </a:rPr>
                <a:t>deg</a:t>
              </a:r>
              <a:endParaRPr lang="en-US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57680" y="1385372"/>
              <a:ext cx="924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40 </a:t>
              </a:r>
              <a:r>
                <a:rPr lang="en-US" dirty="0" err="1" smtClean="0">
                  <a:solidFill>
                    <a:srgbClr val="FF0000"/>
                  </a:solidFill>
                </a:rPr>
                <a:t>deg</a:t>
              </a:r>
              <a:endParaRPr lang="en-US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80916" y="1232972"/>
              <a:ext cx="924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9</a:t>
              </a:r>
              <a:r>
                <a:rPr lang="en-US" dirty="0" smtClean="0">
                  <a:solidFill>
                    <a:srgbClr val="FF0000"/>
                  </a:solidFill>
                </a:rPr>
                <a:t>0 </a:t>
              </a:r>
              <a:r>
                <a:rPr lang="en-US" dirty="0" err="1" smtClean="0">
                  <a:solidFill>
                    <a:srgbClr val="FF0000"/>
                  </a:solidFill>
                </a:rPr>
                <a:t>deg</a:t>
              </a:r>
              <a:endParaRPr lang="en-US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029420" y="4402340"/>
            <a:ext cx="128302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916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246" y="2065742"/>
            <a:ext cx="3606353" cy="22283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1598" y="2065742"/>
            <a:ext cx="3627045" cy="22283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503" y="4294121"/>
            <a:ext cx="3576096" cy="21919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1600" y="4294121"/>
            <a:ext cx="3627044" cy="22191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d0 resolution dependence on the </a:t>
            </a:r>
            <a:r>
              <a:rPr lang="en-US" dirty="0" err="1"/>
              <a:t>beampipe</a:t>
            </a:r>
            <a:r>
              <a:rPr lang="en-US" dirty="0"/>
              <a:t> </a:t>
            </a:r>
            <a:r>
              <a:rPr lang="en-US" dirty="0" smtClean="0"/>
              <a:t>material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7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63467" y="1421862"/>
            <a:ext cx="7518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Baseline: </a:t>
            </a:r>
            <a:r>
              <a:rPr lang="en-US" dirty="0" err="1" smtClean="0"/>
              <a:t>beampipe</a:t>
            </a:r>
            <a:r>
              <a:rPr lang="en-US" dirty="0" smtClean="0"/>
              <a:t> X/X</a:t>
            </a:r>
            <a:r>
              <a:rPr lang="en-US" baseline="-25000" dirty="0" smtClean="0"/>
              <a:t>0</a:t>
            </a:r>
            <a:r>
              <a:rPr lang="en-US" dirty="0" smtClean="0"/>
              <a:t>=0.00286. </a:t>
            </a:r>
          </a:p>
          <a:p>
            <a:r>
              <a:rPr lang="en-US" dirty="0" smtClean="0"/>
              <a:t>Reduce/increase the </a:t>
            </a:r>
            <a:r>
              <a:rPr lang="en-US" dirty="0" err="1" smtClean="0"/>
              <a:t>beampipe</a:t>
            </a:r>
            <a:r>
              <a:rPr lang="en-US" dirty="0" smtClean="0"/>
              <a:t> material by: 50%, 75%,  . </a:t>
            </a:r>
            <a:r>
              <a:rPr lang="en-US" dirty="0"/>
              <a:t> </a:t>
            </a:r>
            <a:r>
              <a:rPr lang="en-US" dirty="0" smtClean="0"/>
              <a:t>, 150%, 200%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477951" y="2421505"/>
            <a:ext cx="1607433" cy="120032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significant dependence only for low </a:t>
            </a:r>
            <a:r>
              <a:rPr lang="en-US" dirty="0" err="1" smtClean="0"/>
              <a:t>pT</a:t>
            </a:r>
            <a:r>
              <a:rPr lang="en-US" dirty="0" smtClean="0"/>
              <a:t> forward tracks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755112" y="2421505"/>
            <a:ext cx="1333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= 10 GeV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666674" y="4579780"/>
            <a:ext cx="181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= 100 GeV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233805" y="4582187"/>
            <a:ext cx="1984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= 1000 GeV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51529" y="2421505"/>
            <a:ext cx="1333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= 1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498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15131"/>
          </a:xfrm>
        </p:spPr>
        <p:txBody>
          <a:bodyPr>
            <a:noAutofit/>
          </a:bodyPr>
          <a:lstStyle/>
          <a:p>
            <a:r>
              <a:rPr lang="en-US" sz="3200" dirty="0"/>
              <a:t>d0 resolution dependence on the </a:t>
            </a:r>
            <a:r>
              <a:rPr lang="en-US" sz="3200" dirty="0" smtClean="0"/>
              <a:t>layers material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8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711020" y="1225776"/>
            <a:ext cx="7495304" cy="4594026"/>
            <a:chOff x="0" y="847514"/>
            <a:chExt cx="8959382" cy="549139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847514"/>
              <a:ext cx="4463866" cy="273995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21565" y="857614"/>
              <a:ext cx="4437816" cy="272985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3587470"/>
              <a:ext cx="4463866" cy="275143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21566" y="3567497"/>
              <a:ext cx="4437816" cy="2717323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1447787" y="1018230"/>
              <a:ext cx="1436766" cy="441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pT</a:t>
              </a:r>
              <a:r>
                <a:rPr lang="en-US" dirty="0" smtClean="0"/>
                <a:t>= 1 GeV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13550" y="1018230"/>
              <a:ext cx="1963813" cy="441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pT</a:t>
              </a:r>
              <a:r>
                <a:rPr lang="en-US" dirty="0" smtClean="0"/>
                <a:t>= 10 GeV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311763" y="3918755"/>
              <a:ext cx="1963813" cy="441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pT</a:t>
              </a:r>
              <a:r>
                <a:rPr lang="en-US" dirty="0" smtClean="0"/>
                <a:t>= 100 GeV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913681" y="3925898"/>
              <a:ext cx="1963813" cy="441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pT</a:t>
              </a:r>
              <a:r>
                <a:rPr lang="en-US" dirty="0" smtClean="0"/>
                <a:t>= 1000 GeV</a:t>
              </a:r>
              <a:endParaRPr lang="en-US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275428" y="759727"/>
            <a:ext cx="76767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Reduce/increase all layers material by: 50%, 75%,  .  , 150%, 200%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23635" y="5788001"/>
            <a:ext cx="7123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Reducing the material budget by 50% would improve the d0 resolution by 15%(4%) at </a:t>
            </a:r>
            <a:r>
              <a:rPr lang="en-US" dirty="0" err="1" smtClean="0"/>
              <a:t>pT</a:t>
            </a:r>
            <a:r>
              <a:rPr lang="en-US" dirty="0" smtClean="0"/>
              <a:t>=10GeV(100GeV)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032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275" y="274638"/>
            <a:ext cx="8729414" cy="938454"/>
          </a:xfrm>
        </p:spPr>
        <p:txBody>
          <a:bodyPr>
            <a:noAutofit/>
          </a:bodyPr>
          <a:lstStyle/>
          <a:p>
            <a:r>
              <a:rPr lang="en-US" sz="3200" dirty="0" smtClean="0"/>
              <a:t>Occupancy in track extrapolation area: procedure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3092"/>
            <a:ext cx="6281731" cy="3091240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 smtClean="0"/>
              <a:t>LiC</a:t>
            </a:r>
            <a:r>
              <a:rPr lang="en-US" dirty="0" smtClean="0"/>
              <a:t> Toy uses outside-in tracking.</a:t>
            </a:r>
          </a:p>
          <a:p>
            <a:r>
              <a:rPr lang="en-US" dirty="0" smtClean="0"/>
              <a:t>To study the </a:t>
            </a:r>
            <a:r>
              <a:rPr lang="en-US" b="1" dirty="0" smtClean="0"/>
              <a:t>occupancy in the last </a:t>
            </a:r>
            <a:r>
              <a:rPr lang="en-US" b="1" dirty="0" err="1" smtClean="0"/>
              <a:t>endcap</a:t>
            </a:r>
            <a:r>
              <a:rPr lang="en-US" b="1" dirty="0" smtClean="0"/>
              <a:t> disk</a:t>
            </a:r>
            <a:r>
              <a:rPr lang="en-US" dirty="0" smtClean="0"/>
              <a:t>, project there the track’s covariance matrix</a:t>
            </a:r>
          </a:p>
          <a:p>
            <a:r>
              <a:rPr lang="en-US" dirty="0" smtClean="0"/>
              <a:t>Calculate area of the error ellipse:</a:t>
            </a:r>
          </a:p>
          <a:p>
            <a:pPr lvl="1"/>
            <a:r>
              <a:rPr lang="en-US" dirty="0" smtClean="0"/>
              <a:t>A= ¼ * </a:t>
            </a:r>
            <a:r>
              <a:rPr lang="el-GR" dirty="0" smtClean="0"/>
              <a:t>π</a:t>
            </a:r>
            <a:r>
              <a:rPr lang="en-US" dirty="0" smtClean="0"/>
              <a:t> * res(</a:t>
            </a:r>
            <a:r>
              <a:rPr lang="en-US" dirty="0" err="1" smtClean="0"/>
              <a:t>Rphi</a:t>
            </a:r>
            <a:r>
              <a:rPr lang="en-US" dirty="0" smtClean="0"/>
              <a:t>) * res(z) * tan(theta)</a:t>
            </a:r>
          </a:p>
          <a:p>
            <a:r>
              <a:rPr lang="en-US" dirty="0" smtClean="0"/>
              <a:t>For a </a:t>
            </a:r>
            <a:r>
              <a:rPr lang="en-US" b="1" dirty="0" smtClean="0"/>
              <a:t>very forward track</a:t>
            </a:r>
            <a:r>
              <a:rPr lang="en-US" dirty="0" smtClean="0"/>
              <a:t>: 1.2 </a:t>
            </a:r>
            <a:r>
              <a:rPr lang="en-US" dirty="0" err="1" smtClean="0"/>
              <a:t>deg</a:t>
            </a:r>
            <a:r>
              <a:rPr lang="en-US" dirty="0" smtClean="0"/>
              <a:t> (goes through all pixel layers only), study: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Area as a function of the gap distance </a:t>
            </a:r>
            <a:r>
              <a:rPr lang="en-US" dirty="0" smtClean="0"/>
              <a:t>(</a:t>
            </a:r>
            <a:r>
              <a:rPr lang="en-US" dirty="0" err="1" smtClean="0"/>
              <a:t>endcap</a:t>
            </a:r>
            <a:r>
              <a:rPr lang="en-US" dirty="0" smtClean="0"/>
              <a:t> – forward)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Area as a function of the single-point resolution </a:t>
            </a:r>
            <a:r>
              <a:rPr lang="en-US" dirty="0" smtClean="0"/>
              <a:t>of the forward layers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Fluka</a:t>
            </a:r>
            <a:r>
              <a:rPr lang="en-US" dirty="0" smtClean="0"/>
              <a:t> simulations to convert this area into occupancy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32123"/>
            <a:ext cx="9144000" cy="21162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00720" y="5169280"/>
            <a:ext cx="772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 </a:t>
            </a:r>
            <a:r>
              <a:rPr lang="en-US" dirty="0" err="1" smtClean="0">
                <a:solidFill>
                  <a:srgbClr val="FF0000"/>
                </a:solidFill>
              </a:rPr>
              <a:t>deg</a:t>
            </a:r>
            <a:endParaRPr lang="en-US" dirty="0" smtClean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13067" y="4412331"/>
            <a:ext cx="2594586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19600" y="4037353"/>
            <a:ext cx="1861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Gap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738931" y="1675905"/>
            <a:ext cx="2308793" cy="1732369"/>
            <a:chOff x="1705093" y="3220704"/>
            <a:chExt cx="1502560" cy="112742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l="50496"/>
            <a:stretch/>
          </p:blipFill>
          <p:spPr>
            <a:xfrm>
              <a:off x="1705093" y="3220704"/>
              <a:ext cx="1502560" cy="1127424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>
              <a:off x="2156679" y="3869309"/>
              <a:ext cx="273691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6862147" y="1554276"/>
            <a:ext cx="86938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Endcap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83933" y="1559918"/>
            <a:ext cx="97026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Forward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128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10191</TotalTime>
  <Words>1441</Words>
  <Application>Microsoft Macintosh PowerPoint</Application>
  <PresentationFormat>On-screen Show (4:3)</PresentationFormat>
  <Paragraphs>222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FCC-hh vertex detector optimization  status of fast simulation studies</vt:lpstr>
      <vt:lpstr>Fast Simulation Status</vt:lpstr>
      <vt:lpstr>Baseline Detector parameters</vt:lpstr>
      <vt:lpstr>Plan</vt:lpstr>
      <vt:lpstr>Benchmark kinematic ranges</vt:lpstr>
      <vt:lpstr>d0 resolution dependence on the beampipe radius</vt:lpstr>
      <vt:lpstr>d0 resolution dependence on the beampipe material</vt:lpstr>
      <vt:lpstr>d0 resolution dependence on the layers material</vt:lpstr>
      <vt:lpstr>Occupancy in track extrapolation area: procedure</vt:lpstr>
      <vt:lpstr>Area as a function of distance between endcap and forward disks</vt:lpstr>
      <vt:lpstr>Area as a function of single point resolution of forward disks</vt:lpstr>
      <vt:lpstr>Next steps on fast simulation studies </vt:lpstr>
      <vt:lpstr>Backup</vt:lpstr>
      <vt:lpstr>d0 and z0 resolution dependence on the beampipe radius</vt:lpstr>
      <vt:lpstr>d0 &amp; z0 res vs beampipe radius</vt:lpstr>
      <vt:lpstr>z0 resolution dependence on the beampipe material</vt:lpstr>
      <vt:lpstr>z0 resolution dependence on the layers material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nadie</dc:creator>
  <cp:lastModifiedBy>nadie</cp:lastModifiedBy>
  <cp:revision>41</cp:revision>
  <dcterms:created xsi:type="dcterms:W3CDTF">2016-10-19T07:01:27Z</dcterms:created>
  <dcterms:modified xsi:type="dcterms:W3CDTF">2016-10-26T11:30:31Z</dcterms:modified>
</cp:coreProperties>
</file>