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7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9" r:id="rId13"/>
    <p:sldId id="278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howGuides="1">
      <p:cViewPr varScale="1">
        <p:scale>
          <a:sx n="57" d="100"/>
          <a:sy n="57" d="100"/>
        </p:scale>
        <p:origin x="180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5328592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250825" y="3284860"/>
            <a:ext cx="5329238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170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19/10/2016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4352851" y="1628800"/>
            <a:ext cx="3815085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19/10/2016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6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19/10/2016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96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7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31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41784"/>
            <a:ext cx="77724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77724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29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4178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628800"/>
            <a:ext cx="77724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123045" y="62597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41725" y="6259708"/>
            <a:ext cx="1094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84F2C850-284E-4BA4-88F5-550FDD5A7CC4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96875" y="6259708"/>
            <a:ext cx="1503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fld id="{70C83152-7E68-466C-9470-045AE227547A}" type="datetimeFigureOut">
              <a:rPr lang="en-GB" smtClean="0"/>
              <a:t>19/10/2016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Resolution of DECAL in the FCC-</a:t>
            </a:r>
            <a:r>
              <a:rPr lang="en-GB" dirty="0" err="1" smtClean="0"/>
              <a:t>hh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Tony Price</a:t>
            </a:r>
          </a:p>
          <a:p>
            <a:r>
              <a:rPr lang="en-GB" dirty="0" smtClean="0"/>
              <a:t>University of Birmingham</a:t>
            </a:r>
          </a:p>
          <a:p>
            <a:r>
              <a:rPr lang="en-GB" dirty="0" smtClean="0"/>
              <a:t>19/10/2016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8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EDM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772400" cy="4451325"/>
          </a:xfrm>
        </p:spPr>
        <p:txBody>
          <a:bodyPr/>
          <a:lstStyle/>
          <a:p>
            <a:r>
              <a:rPr lang="en-GB" dirty="0" smtClean="0"/>
              <a:t>Up to now all plots have been made by just printing number of pixels to terminal and analysing log files with python</a:t>
            </a:r>
          </a:p>
          <a:p>
            <a:r>
              <a:rPr lang="en-GB" dirty="0" smtClean="0"/>
              <a:t>Now, I have readout using EDM which I can analyse</a:t>
            </a:r>
          </a:p>
          <a:p>
            <a:r>
              <a:rPr lang="en-GB" dirty="0" smtClean="0"/>
              <a:t>This will allow us to look into other properties of the shower to investigate whether we can improve performance at higher energies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59921" y="3646843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Require more stats but resolution ~14% same as my python analysis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7604" y="3646843"/>
            <a:ext cx="2062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Linearity follows the same pattern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7" r="4511"/>
          <a:stretch/>
        </p:blipFill>
        <p:spPr>
          <a:xfrm>
            <a:off x="35496" y="3284984"/>
            <a:ext cx="4764385" cy="3153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2"/>
          <a:stretch/>
        </p:blipFill>
        <p:spPr>
          <a:xfrm>
            <a:off x="4283968" y="3358811"/>
            <a:ext cx="5097920" cy="3166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59921" y="3933056"/>
            <a:ext cx="258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Resolution ~ 14%/√E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1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under investigation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86" y="1124744"/>
            <a:ext cx="8164856" cy="5544616"/>
          </a:xfrm>
        </p:spPr>
      </p:pic>
      <p:sp>
        <p:nvSpPr>
          <p:cNvPr id="6" name="TextBox 5"/>
          <p:cNvSpPr txBox="1"/>
          <p:nvPr/>
        </p:nvSpPr>
        <p:spPr>
          <a:xfrm>
            <a:off x="1835696" y="1700808"/>
            <a:ext cx="1178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event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628081"/>
            <a:ext cx="146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Longitudinal profiles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336" y="17008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max layer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343074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layer relative to max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2414" y="3502389"/>
            <a:ext cx="160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Position of max layer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5229200"/>
            <a:ext cx="1672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Radial shower profiles within layers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55489" y="344486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Fraction of counts in layers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7477" y="5246074"/>
            <a:ext cx="169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Moliere Radius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2818" y="724054"/>
            <a:ext cx="2129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100 GeV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56837" y="5359368"/>
            <a:ext cx="14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Hit position in ECAL XY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 under investigation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86" y="1124744"/>
            <a:ext cx="8164856" cy="5544615"/>
          </a:xfrm>
        </p:spPr>
      </p:pic>
      <p:sp>
        <p:nvSpPr>
          <p:cNvPr id="6" name="TextBox 5"/>
          <p:cNvSpPr txBox="1"/>
          <p:nvPr/>
        </p:nvSpPr>
        <p:spPr>
          <a:xfrm>
            <a:off x="1835696" y="1700808"/>
            <a:ext cx="1178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event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628081"/>
            <a:ext cx="146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Longitudinal profiles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6336" y="17008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max layer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35696" y="343074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Pixels in layer relative to max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2414" y="3502389"/>
            <a:ext cx="1606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Position of max layer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5229200"/>
            <a:ext cx="1672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Radial shower profiles within layers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55489" y="344486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Fraction of counts in layers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47477" y="5246074"/>
            <a:ext cx="169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Moliere Radius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38618" y="683764"/>
            <a:ext cx="227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1000 GeV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6837" y="5359368"/>
            <a:ext cx="141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Hit position in ECAL XY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45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Prototype Sensor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part of current grant we are also developing a reconfigurable CMOS MAPS for use in DECAL</a:t>
            </a:r>
          </a:p>
          <a:p>
            <a:r>
              <a:rPr lang="en-GB" dirty="0" smtClean="0"/>
              <a:t>Counting will happen by column then row readout</a:t>
            </a:r>
          </a:p>
          <a:p>
            <a:r>
              <a:rPr lang="en-GB" dirty="0" smtClean="0"/>
              <a:t>Lends itself to a readout mode with column readout as a strip</a:t>
            </a:r>
          </a:p>
          <a:p>
            <a:pPr lvl="1"/>
            <a:r>
              <a:rPr lang="en-GB" dirty="0" smtClean="0"/>
              <a:t>Could be used in the outer tracking layers?</a:t>
            </a:r>
          </a:p>
          <a:p>
            <a:r>
              <a:rPr lang="en-GB" dirty="0" smtClean="0"/>
              <a:t>Results from these simulations are influencing design choices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10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Simulation still underdevelopment but progressing well</a:t>
            </a:r>
          </a:p>
          <a:p>
            <a:r>
              <a:rPr lang="en-GB" dirty="0" smtClean="0"/>
              <a:t>Single particle resolution ~14% achievable for 50 layers (2.1mm W), 19% for 30 layers (3.5mm W) </a:t>
            </a:r>
          </a:p>
          <a:p>
            <a:r>
              <a:rPr lang="en-GB" dirty="0" smtClean="0"/>
              <a:t>An ECAL of just 130mm would allow smaller detector overall</a:t>
            </a:r>
          </a:p>
          <a:p>
            <a:r>
              <a:rPr lang="en-GB" dirty="0" smtClean="0"/>
              <a:t>Aspect ratio of pixel will have an impact so investigating</a:t>
            </a:r>
          </a:p>
          <a:p>
            <a:r>
              <a:rPr lang="en-GB" dirty="0" smtClean="0"/>
              <a:t>Readout and analysis with EDM now possible and simulation more flexible</a:t>
            </a:r>
          </a:p>
          <a:p>
            <a:r>
              <a:rPr lang="en-GB" dirty="0" smtClean="0"/>
              <a:t>Investigating ways to improve performance at higher energy</a:t>
            </a:r>
          </a:p>
          <a:p>
            <a:r>
              <a:rPr lang="en-GB" dirty="0" smtClean="0"/>
              <a:t>Possibility of </a:t>
            </a:r>
            <a:r>
              <a:rPr lang="en-GB" dirty="0" err="1" smtClean="0"/>
              <a:t>SiW</a:t>
            </a:r>
            <a:r>
              <a:rPr lang="en-GB" dirty="0" smtClean="0"/>
              <a:t> pre-shower (before cryostat) with </a:t>
            </a:r>
            <a:r>
              <a:rPr lang="en-GB" dirty="0" err="1" smtClean="0"/>
              <a:t>LAr</a:t>
            </a:r>
            <a:r>
              <a:rPr lang="en-GB" dirty="0" smtClean="0"/>
              <a:t> ECAL?</a:t>
            </a:r>
          </a:p>
          <a:p>
            <a:r>
              <a:rPr lang="en-GB" dirty="0" smtClean="0"/>
              <a:t>Evaluating the impact of pile-up under discussion with </a:t>
            </a:r>
            <a:r>
              <a:rPr lang="en-GB" dirty="0" err="1" smtClean="0"/>
              <a:t>Joshcka</a:t>
            </a:r>
            <a:r>
              <a:rPr lang="en-GB" dirty="0" smtClean="0"/>
              <a:t> and Valentin</a:t>
            </a:r>
          </a:p>
          <a:p>
            <a:r>
              <a:rPr lang="en-GB" dirty="0" smtClean="0"/>
              <a:t>Results from FCCSW used to impact design choices of prototype sensor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5653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E:\Documents\Presentations\LCWS12\decal\figs\decal_partic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293096"/>
            <a:ext cx="2875218" cy="169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</a:t>
            </a:r>
            <a:r>
              <a:rPr lang="en-GB" dirty="0" err="1" smtClean="0"/>
              <a:t>Calorimetry</a:t>
            </a:r>
            <a:r>
              <a:rPr lang="en-GB" dirty="0" smtClean="0"/>
              <a:t>: The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6875" y="1340768"/>
            <a:ext cx="7772400" cy="4451325"/>
          </a:xfrm>
        </p:spPr>
        <p:txBody>
          <a:bodyPr/>
          <a:lstStyle/>
          <a:p>
            <a:r>
              <a:rPr lang="en-GB" dirty="0" smtClean="0"/>
              <a:t>Dates back to c.2005 work within CALICE</a:t>
            </a:r>
          </a:p>
          <a:p>
            <a:r>
              <a:rPr lang="en-GB" dirty="0" smtClean="0"/>
              <a:t>Make a pixelated calorimeter to count the number of particles in each sampling layer</a:t>
            </a:r>
          </a:p>
          <a:p>
            <a:r>
              <a:rPr lang="en-GB" dirty="0" smtClean="0"/>
              <a:t>Ensure that the particles are small enough to avoid multiple particles passing through a single pixel to avoid undercounting and non-linear response in high particle density environments</a:t>
            </a:r>
          </a:p>
          <a:p>
            <a:r>
              <a:rPr lang="en-GB" dirty="0" smtClean="0"/>
              <a:t>Digital variant of ILD ECAL would require 10</a:t>
            </a:r>
            <a:r>
              <a:rPr lang="en-GB" baseline="30000" dirty="0" smtClean="0"/>
              <a:t>12</a:t>
            </a:r>
            <a:r>
              <a:rPr lang="en-GB" dirty="0" smtClean="0"/>
              <a:t> channels, FCC-</a:t>
            </a:r>
            <a:r>
              <a:rPr lang="en-GB" dirty="0" err="1" smtClean="0"/>
              <a:t>hh</a:t>
            </a:r>
            <a:r>
              <a:rPr lang="en-GB" dirty="0" smtClean="0"/>
              <a:t> ECAL is similar</a:t>
            </a:r>
          </a:p>
        </p:txBody>
      </p:sp>
      <p:pic>
        <p:nvPicPr>
          <p:cNvPr id="4" name="Picture 2" descr="E:\Documents\Presentations\LCWS12\decal\figs\aecal_partic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06" y="4432903"/>
            <a:ext cx="2741406" cy="166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4530" y="5661248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Analogue: 5mm pitch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6858" y="5653016"/>
            <a:ext cx="259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Digital: 50um pitch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DetFCChhECalDigital</a:t>
            </a:r>
            <a:r>
              <a:rPr lang="en-GB" dirty="0" smtClean="0"/>
              <a:t> Geometry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Modified ECAL barrel inner radius to 1700 mm</a:t>
            </a:r>
          </a:p>
          <a:p>
            <a:r>
              <a:rPr lang="en-GB" dirty="0" smtClean="0"/>
              <a:t>Removed cryostat as not required for </a:t>
            </a:r>
            <a:r>
              <a:rPr lang="en-GB" dirty="0" err="1" smtClean="0"/>
              <a:t>SiW</a:t>
            </a:r>
            <a:r>
              <a:rPr lang="en-GB" dirty="0" smtClean="0"/>
              <a:t> calorimeter</a:t>
            </a:r>
          </a:p>
          <a:p>
            <a:r>
              <a:rPr lang="en-GB" dirty="0" smtClean="0"/>
              <a:t>Access gap of 100mm so inner R = 18000 mm</a:t>
            </a:r>
          </a:p>
          <a:p>
            <a:r>
              <a:rPr lang="en-GB" dirty="0" smtClean="0"/>
              <a:t>Modified geometry such that there are four repeated volumes per module</a:t>
            </a:r>
          </a:p>
          <a:p>
            <a:pPr lvl="1"/>
            <a:r>
              <a:rPr lang="en-GB" dirty="0" smtClean="0"/>
              <a:t>25 um epitaxial (sensitive)</a:t>
            </a:r>
          </a:p>
          <a:p>
            <a:pPr lvl="1"/>
            <a:r>
              <a:rPr lang="en-GB" dirty="0" smtClean="0"/>
              <a:t>Silicon substrate</a:t>
            </a:r>
          </a:p>
          <a:p>
            <a:pPr lvl="1"/>
            <a:r>
              <a:rPr lang="en-GB" dirty="0" smtClean="0"/>
              <a:t>Tungsten</a:t>
            </a:r>
          </a:p>
          <a:p>
            <a:pPr lvl="1"/>
            <a:r>
              <a:rPr lang="en-GB" dirty="0" smtClean="0"/>
              <a:t>Air gap</a:t>
            </a:r>
          </a:p>
          <a:p>
            <a:r>
              <a:rPr lang="en-GB" dirty="0" smtClean="0"/>
              <a:t>All configurable from xml </a:t>
            </a:r>
            <a:r>
              <a:rPr lang="en-GB" dirty="0" smtClean="0"/>
              <a:t>files</a:t>
            </a:r>
          </a:p>
          <a:p>
            <a:r>
              <a:rPr lang="en-GB" dirty="0" smtClean="0"/>
              <a:t>Currently ECAL is just 130mm deep (excluding envelope)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5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DetFCChhECalDigital</a:t>
            </a:r>
            <a:r>
              <a:rPr lang="en-GB" dirty="0" smtClean="0"/>
              <a:t> Readout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628800"/>
            <a:ext cx="5759301" cy="4451325"/>
          </a:xfrm>
        </p:spPr>
        <p:txBody>
          <a:bodyPr/>
          <a:lstStyle/>
          <a:p>
            <a:r>
              <a:rPr lang="en-GB" dirty="0" smtClean="0"/>
              <a:t>Sum all the energy deposited in a cell</a:t>
            </a:r>
          </a:p>
          <a:p>
            <a:r>
              <a:rPr lang="en-GB" dirty="0" smtClean="0"/>
              <a:t>Apply a threshold of 480 e- (6*noise of designed CMOS)</a:t>
            </a:r>
          </a:p>
          <a:p>
            <a:r>
              <a:rPr lang="en-GB" dirty="0" smtClean="0"/>
              <a:t>Currently score </a:t>
            </a:r>
          </a:p>
          <a:p>
            <a:pPr lvl="1"/>
            <a:r>
              <a:rPr lang="en-GB" dirty="0" smtClean="0"/>
              <a:t>Number of pixels above threshold </a:t>
            </a:r>
          </a:p>
          <a:p>
            <a:pPr lvl="1"/>
            <a:r>
              <a:rPr lang="en-GB" dirty="0" smtClean="0"/>
              <a:t>Number of particle per pixel (for pile-up non linearity studies)</a:t>
            </a:r>
          </a:p>
          <a:p>
            <a:r>
              <a:rPr lang="en-GB" dirty="0" smtClean="0"/>
              <a:t>Since the last meeting the hits remaining in the collection are stored in EDM format</a:t>
            </a:r>
          </a:p>
          <a:p>
            <a:r>
              <a:rPr lang="en-GB" dirty="0" smtClean="0"/>
              <a:t>Thanks to Jana (and others on the SW team) I have replicated my simple python analysis to use EDM readout objects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16"/>
          <a:stretch/>
        </p:blipFill>
        <p:spPr>
          <a:xfrm>
            <a:off x="5696769" y="1196752"/>
            <a:ext cx="2471167" cy="3038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0152" y="1140502"/>
            <a:ext cx="298782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Signal for 18um epi in e-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408776" y="1629658"/>
            <a:ext cx="0" cy="23754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775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Single electron samples of energy 10-1000 GeV</a:t>
            </a:r>
          </a:p>
          <a:p>
            <a:r>
              <a:rPr lang="en-GB" dirty="0" smtClean="0"/>
              <a:t>Barrel restricted to +/- 1m in Z due to limitations in number of </a:t>
            </a:r>
            <a:r>
              <a:rPr lang="en-GB" dirty="0" err="1" smtClean="0"/>
              <a:t>cellIDs</a:t>
            </a:r>
            <a:r>
              <a:rPr lang="en-GB" dirty="0" smtClean="0"/>
              <a:t> (need to optimise what I am doing)</a:t>
            </a:r>
          </a:p>
          <a:p>
            <a:r>
              <a:rPr lang="en-GB" dirty="0" smtClean="0"/>
              <a:t>Uniform in theta</a:t>
            </a:r>
          </a:p>
          <a:p>
            <a:r>
              <a:rPr lang="en-GB" dirty="0" smtClean="0"/>
              <a:t>Restricted to eta &lt; 0.1</a:t>
            </a:r>
          </a:p>
          <a:p>
            <a:r>
              <a:rPr lang="en-GB" dirty="0" smtClean="0"/>
              <a:t>All ECAL has 30 radiation lengths of W. Assuming for now the Si does not contribute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51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Linearity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"/>
          <a:stretch/>
        </p:blipFill>
        <p:spPr>
          <a:xfrm>
            <a:off x="227727" y="1196752"/>
            <a:ext cx="8162911" cy="5184576"/>
          </a:xfrm>
        </p:spPr>
      </p:pic>
      <p:sp>
        <p:nvSpPr>
          <p:cNvPr id="4" name="TextBox 3"/>
          <p:cNvSpPr txBox="1"/>
          <p:nvPr/>
        </p:nvSpPr>
        <p:spPr>
          <a:xfrm>
            <a:off x="1547664" y="2204864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Red line is truth particle response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Points are pixel count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Sampling Fraction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8"/>
          <a:stretch/>
        </p:blipFill>
        <p:spPr>
          <a:xfrm>
            <a:off x="539552" y="1412776"/>
            <a:ext cx="8064896" cy="5044687"/>
          </a:xfrm>
        </p:spPr>
      </p:pic>
    </p:spTree>
    <p:extLst>
      <p:ext uri="{BB962C8B-B14F-4D97-AF65-F5344CB8AC3E}">
        <p14:creationId xmlns:p14="http://schemas.microsoft.com/office/powerpoint/2010/main" val="39826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Epitaxial thickness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"/>
          <a:stretch/>
        </p:blipFill>
        <p:spPr>
          <a:xfrm>
            <a:off x="467544" y="1268760"/>
            <a:ext cx="8464208" cy="5375941"/>
          </a:xfrm>
        </p:spPr>
      </p:pic>
    </p:spTree>
    <p:extLst>
      <p:ext uri="{BB962C8B-B14F-4D97-AF65-F5344CB8AC3E}">
        <p14:creationId xmlns:p14="http://schemas.microsoft.com/office/powerpoint/2010/main" val="2926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Pixel Pitch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9"/>
          <a:stretch/>
        </p:blipFill>
        <p:spPr>
          <a:xfrm>
            <a:off x="395536" y="1196753"/>
            <a:ext cx="8434068" cy="5264148"/>
          </a:xfrm>
        </p:spPr>
      </p:pic>
      <p:sp>
        <p:nvSpPr>
          <p:cNvPr id="3" name="TextBox 2"/>
          <p:cNvSpPr txBox="1"/>
          <p:nvPr/>
        </p:nvSpPr>
        <p:spPr>
          <a:xfrm>
            <a:off x="4860032" y="429309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Implication is that there is an optimal aspect ratio of the pixel. Alasdair Winter at </a:t>
            </a:r>
            <a:r>
              <a:rPr lang="en-GB" dirty="0" err="1" smtClean="0">
                <a:solidFill>
                  <a:schemeClr val="bg1"/>
                </a:solidFill>
              </a:rPr>
              <a:t>UoB</a:t>
            </a:r>
            <a:r>
              <a:rPr lang="en-GB" dirty="0" smtClean="0">
                <a:solidFill>
                  <a:schemeClr val="bg1"/>
                </a:solidFill>
              </a:rPr>
              <a:t> investigating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444940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Pixel pitch determined by energy range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0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UoB-Corporate-Burgundy</Template>
  <TotalTime>2872</TotalTime>
  <Words>663</Words>
  <Application>Microsoft Office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Georgia</vt:lpstr>
      <vt:lpstr>Times New Roman</vt:lpstr>
      <vt:lpstr>Wingdings</vt:lpstr>
      <vt:lpstr>Theme3</vt:lpstr>
      <vt:lpstr>Energy Resolution of DECAL in the FCC-hh</vt:lpstr>
      <vt:lpstr>Digital Calorimetry: The Concept</vt:lpstr>
      <vt:lpstr>DetFCChhECalDigital Geometry</vt:lpstr>
      <vt:lpstr>DetFCChhECalDigital Readout</vt:lpstr>
      <vt:lpstr>Samples</vt:lpstr>
      <vt:lpstr>Linearity</vt:lpstr>
      <vt:lpstr>Impact of Sampling Fraction</vt:lpstr>
      <vt:lpstr>Impact of Epitaxial thickness</vt:lpstr>
      <vt:lpstr>Impact of Pixel Pitch</vt:lpstr>
      <vt:lpstr>EDM Analysis</vt:lpstr>
      <vt:lpstr>Parameters under investigation</vt:lpstr>
      <vt:lpstr>Parameters under investigation</vt:lpstr>
      <vt:lpstr>Prototype Sensor</vt:lpstr>
      <vt:lpstr>Conclusions</vt:lpstr>
    </vt:vector>
  </TitlesOfParts>
  <Company>University of Birmingham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Price</dc:creator>
  <cp:lastModifiedBy>Tony</cp:lastModifiedBy>
  <cp:revision>84</cp:revision>
  <dcterms:created xsi:type="dcterms:W3CDTF">2016-08-01T11:51:19Z</dcterms:created>
  <dcterms:modified xsi:type="dcterms:W3CDTF">2016-10-19T11:54:42Z</dcterms:modified>
</cp:coreProperties>
</file>