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37" r:id="rId2"/>
    <p:sldId id="308" r:id="rId3"/>
    <p:sldId id="326" r:id="rId4"/>
    <p:sldId id="322" r:id="rId5"/>
    <p:sldId id="321" r:id="rId6"/>
    <p:sldId id="330" r:id="rId7"/>
    <p:sldId id="331" r:id="rId8"/>
    <p:sldId id="310" r:id="rId9"/>
    <p:sldId id="303" r:id="rId10"/>
    <p:sldId id="268" r:id="rId11"/>
    <p:sldId id="300" r:id="rId12"/>
    <p:sldId id="279" r:id="rId13"/>
    <p:sldId id="311" r:id="rId14"/>
    <p:sldId id="313" r:id="rId15"/>
    <p:sldId id="327" r:id="rId16"/>
    <p:sldId id="328" r:id="rId17"/>
    <p:sldId id="323" r:id="rId18"/>
    <p:sldId id="332" r:id="rId19"/>
    <p:sldId id="274" r:id="rId20"/>
    <p:sldId id="309" r:id="rId21"/>
    <p:sldId id="338" r:id="rId22"/>
    <p:sldId id="335" r:id="rId23"/>
    <p:sldId id="293" r:id="rId24"/>
    <p:sldId id="305" r:id="rId25"/>
    <p:sldId id="325" r:id="rId26"/>
    <p:sldId id="301" r:id="rId27"/>
    <p:sldId id="298" r:id="rId28"/>
    <p:sldId id="312" r:id="rId29"/>
    <p:sldId id="314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DED"/>
    <a:srgbClr val="93E2B3"/>
    <a:srgbClr val="D5614D"/>
    <a:srgbClr val="E69D57"/>
    <a:srgbClr val="E9EF65"/>
    <a:srgbClr val="AEE991"/>
    <a:srgbClr val="7DD7E2"/>
    <a:srgbClr val="62A9DF"/>
    <a:srgbClr val="3F72B8"/>
    <a:srgbClr val="318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7" autoAdjust="0"/>
    <p:restoredTop sz="99844" autoAdjust="0"/>
  </p:normalViewPr>
  <p:slideViewPr>
    <p:cSldViewPr snapToGrid="0" snapToObjects="1">
      <p:cViewPr>
        <p:scale>
          <a:sx n="103" d="100"/>
          <a:sy n="103" d="100"/>
        </p:scale>
        <p:origin x="-188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FA06F-7BAB-6D4A-8AA1-FB04665B9D9E}" type="datetimeFigureOut">
              <a:rPr lang="en-US" smtClean="0"/>
              <a:t>16/11/16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313F02-3D3C-1A4A-A686-AF42CE8D9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393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7DD1C-42B1-694D-9130-7D4274A4E18D}" type="datetimeFigureOut">
              <a:rPr lang="en-US" smtClean="0"/>
              <a:t>16/11/16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6CAC6-8142-F846-82E8-49CEC0FFB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732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----- Meeting Notes (27/10/16 14:59) -----</a:t>
            </a:r>
          </a:p>
          <a:p>
            <a:r>
              <a:rPr lang="en-US" dirty="0"/>
              <a:t>disk projection</a:t>
            </a:r>
          </a:p>
          <a:p>
            <a:endParaRPr lang="en-US" dirty="0"/>
          </a:p>
          <a:p>
            <a:r>
              <a:rPr lang="en-US" dirty="0"/>
              <a:t>ask which </a:t>
            </a:r>
            <a:r>
              <a:rPr lang="en-US" dirty="0" err="1"/>
              <a:t>prjection</a:t>
            </a:r>
            <a:r>
              <a:rPr lang="en-US" dirty="0"/>
              <a:t> </a:t>
            </a:r>
            <a:r>
              <a:rPr lang="en-US" dirty="0" err="1"/>
              <a:t>ilaria</a:t>
            </a:r>
            <a:r>
              <a:rPr lang="en-US" dirty="0"/>
              <a:t> used</a:t>
            </a:r>
          </a:p>
          <a:p>
            <a:endParaRPr lang="en-US" dirty="0"/>
          </a:p>
          <a:p>
            <a:r>
              <a:rPr lang="en-US" dirty="0"/>
              <a:t>check if integrated over </a:t>
            </a:r>
            <a:r>
              <a:rPr lang="en-US" dirty="0" smtClean="0"/>
              <a:t>time</a:t>
            </a:r>
          </a:p>
          <a:p>
            <a:endParaRPr lang="en-US" dirty="0"/>
          </a:p>
          <a:p>
            <a:r>
              <a:rPr lang="en-US" dirty="0"/>
              <a:t>16 </a:t>
            </a:r>
            <a:r>
              <a:rPr lang="en-US" dirty="0" smtClean="0"/>
              <a:t>Nov next </a:t>
            </a:r>
            <a:r>
              <a:rPr lang="en-US" dirty="0" err="1" smtClean="0"/>
              <a:t>FCChh</a:t>
            </a:r>
            <a:r>
              <a:rPr lang="en-US" dirty="0" smtClean="0"/>
              <a:t> meeting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6CAC6-8142-F846-82E8-49CEC0FFB49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606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(27/10/16 14:59) -----</a:t>
            </a:r>
          </a:p>
          <a:p>
            <a:r>
              <a:rPr lang="en-US"/>
              <a:t>check why worse resolution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6CAC6-8142-F846-82E8-49CEC0FFB49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224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E5991-1264-7447-AA78-D7DA4EC02901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622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3A71-262D-F246-A8FA-A526CE69CFD7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2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C7C0B-88CD-F542-8375-EE5FB207FC45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533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A8D4-E3B1-714B-B1B8-134F290CE2CA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21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F6112-092B-594E-AF4A-2FE3E9FB798D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42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70C4-377F-034A-9D45-3BA00FB2D3D5}" type="datetime1">
              <a:rPr lang="en-US" smtClean="0"/>
              <a:t>16/11/16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76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CD902-1B12-9F4E-94BA-64E210F0F3A9}" type="datetime1">
              <a:rPr lang="en-US" smtClean="0"/>
              <a:t>16/11/16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07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1E65-FCF9-F449-908F-298A84D2A688}" type="datetime1">
              <a:rPr lang="en-US" smtClean="0"/>
              <a:t>16/11/16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38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2CCDA-C918-DA4F-9E1D-1248E8727CA1}" type="datetime1">
              <a:rPr lang="en-US" smtClean="0"/>
              <a:t>16/11/16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267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08098-4339-BA44-88AC-BE7D7DE3C90C}" type="datetime1">
              <a:rPr lang="en-US" smtClean="0"/>
              <a:t>16/11/16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443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CE11-92DD-5D42-B4DC-F402CD4949F9}" type="datetime1">
              <a:rPr lang="en-US" smtClean="0"/>
              <a:t>16/11/16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9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9A6D5-2B57-C54C-A406-E7129C6B785E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96369-E199-B74A-B229-ABC0E01F9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8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7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uka.org/content/course/NEA/lectures/Scoring.pdf" TargetMode="External"/><Relationship Id="rId4" Type="http://schemas.openxmlformats.org/officeDocument/2006/relationships/image" Target="../media/image18.png"/><Relationship Id="rId5" Type="http://schemas.openxmlformats.org/officeDocument/2006/relationships/hyperlink" Target="https://github.com/drasal/tkLayout/blob/devLite/source/Tools/src/IrradiationMap.cc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hyperlink" Target="https://indico.cern.ch/event/527359/contributions/2158545/attachments/1278486/1898346/LHCC_status_report_2016_v5.pdf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9.png"/><Relationship Id="rId12" Type="http://schemas.openxmlformats.org/officeDocument/2006/relationships/image" Target="../media/image40.png"/><Relationship Id="rId13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37.png"/><Relationship Id="rId10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7.png"/><Relationship Id="rId12" Type="http://schemas.openxmlformats.org/officeDocument/2006/relationships/image" Target="../media/image39.png"/><Relationship Id="rId13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8" Type="http://schemas.openxmlformats.org/officeDocument/2006/relationships/image" Target="../media/image34.png"/><Relationship Id="rId9" Type="http://schemas.openxmlformats.org/officeDocument/2006/relationships/image" Target="../media/image35.png"/><Relationship Id="rId10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446599/contributions/1110336/attachments/1202368/1750485/OccupancyStudies_ZDrasal.pdf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fcc-tklayout.web.cern.ch/fcc-tklayout/FCChh_Option3.v01" TargetMode="External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527359/contributions/2158545/attachments/1278486/1898346/LHCC_status_report_2016_v5.pdf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16" y="0"/>
            <a:ext cx="850508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911" y="184593"/>
            <a:ext cx="8506047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FCC-</a:t>
            </a:r>
            <a:r>
              <a:rPr lang="en-US" b="1" dirty="0" err="1" smtClean="0">
                <a:solidFill>
                  <a:srgbClr val="000090"/>
                </a:solidFill>
              </a:rPr>
              <a:t>hh</a:t>
            </a:r>
            <a:r>
              <a:rPr lang="en-US" b="1" dirty="0" smtClean="0">
                <a:solidFill>
                  <a:srgbClr val="000090"/>
                </a:solidFill>
              </a:rPr>
              <a:t> vertex detector optimization 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status of fast simulation studies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3309" y="5080146"/>
            <a:ext cx="7217391" cy="1277984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Dominik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Dannheim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),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  <a:p>
            <a:r>
              <a:rPr lang="en-US" sz="2400" b="1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Estel</a:t>
            </a:r>
            <a:r>
              <a:rPr lang="en-US" sz="24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Perez (CERN)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, Philipp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Roloff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(CERN), Rosa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Simoniello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)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Special thanks to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Zbynek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Drasal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  <a:p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FCChh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meeting ,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16th November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2016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6427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275" y="274638"/>
            <a:ext cx="8729414" cy="938454"/>
          </a:xfrm>
        </p:spPr>
        <p:txBody>
          <a:bodyPr>
            <a:noAutofit/>
          </a:bodyPr>
          <a:lstStyle/>
          <a:p>
            <a:r>
              <a:rPr lang="en-US" sz="3200" dirty="0" smtClean="0"/>
              <a:t># of background particles in the error ellipse 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30853"/>
            <a:ext cx="8338444" cy="133845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Area of the error ellipse projected at the last </a:t>
            </a:r>
            <a:r>
              <a:rPr lang="en-US" sz="2000" dirty="0" err="1" smtClean="0"/>
              <a:t>endcap</a:t>
            </a:r>
            <a:r>
              <a:rPr lang="en-US" sz="2000" dirty="0" smtClean="0"/>
              <a:t> disk:</a:t>
            </a:r>
          </a:p>
          <a:p>
            <a:pPr marL="0" indent="0">
              <a:buNone/>
            </a:pP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Multiply by </a:t>
            </a:r>
            <a:r>
              <a:rPr lang="en-US" sz="2000" dirty="0" err="1" smtClean="0"/>
              <a:t>fluence</a:t>
            </a:r>
            <a:r>
              <a:rPr lang="en-US" sz="2000" dirty="0" smtClean="0"/>
              <a:t> at the last </a:t>
            </a:r>
            <a:r>
              <a:rPr lang="en-US" sz="2000" dirty="0" err="1" smtClean="0"/>
              <a:t>endcap</a:t>
            </a:r>
            <a:r>
              <a:rPr lang="en-US" sz="2000" dirty="0" smtClean="0"/>
              <a:t> disk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endParaRPr lang="en-US" sz="2000" dirty="0"/>
          </a:p>
          <a:p>
            <a:pPr marL="514350" indent="-514350">
              <a:buFont typeface="+mj-lt"/>
              <a:buAutoNum type="arabicPeriod"/>
            </a:pP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endParaRPr lang="en-US" sz="2000" dirty="0"/>
          </a:p>
          <a:p>
            <a:pPr marL="514350" indent="-514350">
              <a:buFont typeface="+mj-lt"/>
              <a:buAutoNum type="arabicPeriod"/>
            </a:pP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0DAA1-F864-5845-B07E-09646205598D}" type="datetime1">
              <a:rPr lang="en-US" smtClean="0"/>
              <a:t>16/11/16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B6AD-EE96-B048-A2BA-7CDA44024DDC}" type="slidenum">
              <a:rPr lang="en-US" smtClean="0"/>
              <a:t>10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83583" y="5995440"/>
            <a:ext cx="8764142" cy="338554"/>
          </a:xfrm>
          <a:prstGeom prst="rect">
            <a:avLst/>
          </a:prstGeom>
          <a:noFill/>
          <a:ln>
            <a:solidFill>
              <a:srgbClr val="7F7F7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Note: In this study the upper and lower part of the disks have the same material budget and resolution</a:t>
            </a:r>
            <a:endParaRPr lang="en-US" sz="1600" dirty="0"/>
          </a:p>
        </p:txBody>
      </p:sp>
      <p:grpSp>
        <p:nvGrpSpPr>
          <p:cNvPr id="45" name="Group 44"/>
          <p:cNvGrpSpPr/>
          <p:nvPr/>
        </p:nvGrpSpPr>
        <p:grpSpPr>
          <a:xfrm>
            <a:off x="-759" y="4368310"/>
            <a:ext cx="9818538" cy="1561904"/>
            <a:chOff x="-759" y="4664206"/>
            <a:chExt cx="9818538" cy="1561904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759" y="4726850"/>
              <a:ext cx="8089030" cy="1499260"/>
            </a:xfrm>
            <a:prstGeom prst="rect">
              <a:avLst/>
            </a:prstGeom>
          </p:spPr>
        </p:pic>
        <p:grpSp>
          <p:nvGrpSpPr>
            <p:cNvPr id="18" name="Group 17"/>
            <p:cNvGrpSpPr/>
            <p:nvPr/>
          </p:nvGrpSpPr>
          <p:grpSpPr>
            <a:xfrm>
              <a:off x="2761849" y="4664206"/>
              <a:ext cx="6916682" cy="584776"/>
              <a:chOff x="5398827" y="4923721"/>
              <a:chExt cx="6916682" cy="58477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0662970" y="4923721"/>
                <a:ext cx="1652539" cy="58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600" dirty="0" smtClean="0">
                    <a:solidFill>
                      <a:srgbClr val="FF0000"/>
                    </a:solidFill>
                  </a:rPr>
                  <a:t>θ=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5.49 </a:t>
                </a:r>
                <a:r>
                  <a:rPr lang="en-US" sz="1600" dirty="0" err="1" smtClean="0">
                    <a:solidFill>
                      <a:srgbClr val="FF0000"/>
                    </a:solidFill>
                  </a:rPr>
                  <a:t>deg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;   </a:t>
                </a:r>
              </a:p>
              <a:p>
                <a:r>
                  <a:rPr lang="el-GR" sz="1600" dirty="0" smtClean="0">
                    <a:solidFill>
                      <a:srgbClr val="FF0000"/>
                    </a:solidFill>
                  </a:rPr>
                  <a:t>η=3</a:t>
                </a:r>
                <a:endParaRPr lang="en-US" sz="1600" dirty="0" smtClean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>
                <a:off x="5398827" y="5390419"/>
                <a:ext cx="1868062" cy="564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5666528" y="5021087"/>
                <a:ext cx="9652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Gap</a:t>
                </a:r>
                <a:endParaRPr lang="en-US" dirty="0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8035598" y="5501876"/>
              <a:ext cx="1782181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dirty="0" smtClean="0">
                  <a:solidFill>
                    <a:srgbClr val="FF0000"/>
                  </a:solidFill>
                </a:rPr>
                <a:t>θ=</a:t>
              </a:r>
              <a:r>
                <a:rPr lang="en-US" sz="1600" dirty="0" smtClean="0">
                  <a:solidFill>
                    <a:srgbClr val="FF0000"/>
                  </a:solidFill>
                </a:rPr>
                <a:t>0.39 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deg</a:t>
              </a:r>
              <a:r>
                <a:rPr lang="en-US" sz="1600" dirty="0" smtClean="0">
                  <a:solidFill>
                    <a:srgbClr val="FF0000"/>
                  </a:solidFill>
                </a:rPr>
                <a:t>;   </a:t>
              </a:r>
            </a:p>
            <a:p>
              <a:r>
                <a:rPr lang="el-GR" sz="1600" dirty="0" smtClean="0">
                  <a:solidFill>
                    <a:srgbClr val="FF0000"/>
                  </a:solidFill>
                </a:rPr>
                <a:t>η=</a:t>
              </a:r>
              <a:r>
                <a:rPr lang="en-US" sz="1600" dirty="0" smtClean="0">
                  <a:solidFill>
                    <a:srgbClr val="FF0000"/>
                  </a:solidFill>
                </a:rPr>
                <a:t>5.7</a:t>
              </a:r>
            </a:p>
          </p:txBody>
        </p:sp>
      </p:grpSp>
      <p:sp>
        <p:nvSpPr>
          <p:cNvPr id="42" name="Rectangle 41"/>
          <p:cNvSpPr/>
          <p:nvPr/>
        </p:nvSpPr>
        <p:spPr>
          <a:xfrm>
            <a:off x="1206686" y="1517070"/>
            <a:ext cx="6450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 smtClean="0">
                <a:solidFill>
                  <a:srgbClr val="008000"/>
                </a:solidFill>
              </a:rPr>
              <a:t>EllipseArea</a:t>
            </a:r>
            <a:r>
              <a:rPr lang="en-US" sz="2400" b="1" dirty="0" smtClean="0">
                <a:solidFill>
                  <a:srgbClr val="008000"/>
                </a:solidFill>
              </a:rPr>
              <a:t> </a:t>
            </a:r>
            <a:r>
              <a:rPr lang="en-US" sz="2400" b="1" dirty="0"/>
              <a:t>= </a:t>
            </a:r>
            <a:r>
              <a:rPr lang="en-US" sz="2400" b="1" dirty="0" smtClean="0"/>
              <a:t>¼</a:t>
            </a:r>
            <a:r>
              <a:rPr lang="el-GR" sz="2400" b="1" dirty="0" smtClean="0"/>
              <a:t> </a:t>
            </a:r>
            <a:r>
              <a:rPr lang="en-US" sz="2400" b="1" dirty="0" smtClean="0"/>
              <a:t> </a:t>
            </a:r>
            <a:r>
              <a:rPr lang="el-GR" sz="2400" b="1" dirty="0" smtClean="0"/>
              <a:t>π σ</a:t>
            </a:r>
            <a:r>
              <a:rPr lang="en-US" sz="2400" b="1" baseline="-25000" dirty="0" smtClean="0"/>
              <a:t>R</a:t>
            </a:r>
            <a:r>
              <a:rPr lang="el-GR" sz="2400" b="1" baseline="-25000" dirty="0" smtClean="0"/>
              <a:t>φ</a:t>
            </a:r>
            <a:r>
              <a:rPr lang="en-US" sz="2400" b="1" baseline="-25000" dirty="0" smtClean="0"/>
              <a:t>  </a:t>
            </a:r>
            <a:r>
              <a:rPr lang="el-GR" sz="2400" b="1" dirty="0" smtClean="0"/>
              <a:t>σ</a:t>
            </a:r>
            <a:r>
              <a:rPr lang="en-US" sz="2400" b="1" baseline="-25000" dirty="0" smtClean="0"/>
              <a:t>z  </a:t>
            </a:r>
            <a:r>
              <a:rPr lang="en-US" sz="2400" b="1" dirty="0" smtClean="0"/>
              <a:t>tan</a:t>
            </a:r>
            <a:r>
              <a:rPr lang="el-GR" sz="2400" b="1" dirty="0" smtClean="0"/>
              <a:t>θ</a:t>
            </a:r>
            <a:endParaRPr lang="en-US" sz="2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1770734" y="4330326"/>
            <a:ext cx="86938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Endcap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5768668" y="4336791"/>
            <a:ext cx="97026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Forward</a:t>
            </a:r>
            <a:endParaRPr lang="en-US" dirty="0"/>
          </a:p>
        </p:txBody>
      </p:sp>
      <p:grpSp>
        <p:nvGrpSpPr>
          <p:cNvPr id="82" name="Group 81"/>
          <p:cNvGrpSpPr/>
          <p:nvPr/>
        </p:nvGrpSpPr>
        <p:grpSpPr>
          <a:xfrm>
            <a:off x="6423083" y="2112711"/>
            <a:ext cx="2652704" cy="2130154"/>
            <a:chOff x="6395021" y="2243238"/>
            <a:chExt cx="2652704" cy="2130154"/>
          </a:xfrm>
        </p:grpSpPr>
        <p:sp>
          <p:nvSpPr>
            <p:cNvPr id="60" name="Rectangle 59"/>
            <p:cNvSpPr/>
            <p:nvPr/>
          </p:nvSpPr>
          <p:spPr>
            <a:xfrm>
              <a:off x="7442027" y="3272504"/>
              <a:ext cx="3074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dirty="0"/>
                <a:t>θ</a:t>
              </a:r>
              <a:endParaRPr lang="en-US" dirty="0"/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6395021" y="2243238"/>
              <a:ext cx="2652704" cy="2130154"/>
              <a:chOff x="6395021" y="2243238"/>
              <a:chExt cx="2652704" cy="2130154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 flipV="1">
                <a:off x="6738931" y="2856226"/>
                <a:ext cx="1628821" cy="78561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6" name="Group 55"/>
              <p:cNvGrpSpPr/>
              <p:nvPr/>
            </p:nvGrpSpPr>
            <p:grpSpPr>
              <a:xfrm>
                <a:off x="8226370" y="2243238"/>
                <a:ext cx="260237" cy="1262873"/>
                <a:chOff x="9976816" y="3388799"/>
                <a:chExt cx="124437" cy="603866"/>
              </a:xfrm>
            </p:grpSpPr>
            <p:sp>
              <p:nvSpPr>
                <p:cNvPr id="53" name="Oval 52"/>
                <p:cNvSpPr/>
                <p:nvPr/>
              </p:nvSpPr>
              <p:spPr>
                <a:xfrm>
                  <a:off x="9976816" y="3388799"/>
                  <a:ext cx="124437" cy="603866"/>
                </a:xfrm>
                <a:prstGeom prst="ellipse">
                  <a:avLst/>
                </a:prstGeom>
                <a:solidFill>
                  <a:schemeClr val="tx1">
                    <a:alpha val="13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4" name="Straight Connector 53"/>
                <p:cNvCxnSpPr>
                  <a:stCxn id="53" idx="4"/>
                  <a:endCxn id="53" idx="0"/>
                </p:cNvCxnSpPr>
                <p:nvPr/>
              </p:nvCxnSpPr>
              <p:spPr>
                <a:xfrm flipV="1">
                  <a:off x="10039035" y="3388799"/>
                  <a:ext cx="0" cy="603866"/>
                </a:xfrm>
                <a:prstGeom prst="line">
                  <a:avLst/>
                </a:prstGeom>
                <a:ln w="12700" cmpd="sng">
                  <a:solidFill>
                    <a:srgbClr val="00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flipH="1">
                  <a:off x="9976816" y="3598634"/>
                  <a:ext cx="124437" cy="171473"/>
                </a:xfrm>
                <a:prstGeom prst="line">
                  <a:avLst/>
                </a:prstGeom>
                <a:ln w="12700" cmpd="sng">
                  <a:solidFill>
                    <a:srgbClr val="00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1" name="Straight Connector 60"/>
              <p:cNvCxnSpPr/>
              <p:nvPr/>
            </p:nvCxnSpPr>
            <p:spPr>
              <a:xfrm flipV="1">
                <a:off x="6738931" y="3641836"/>
                <a:ext cx="2308794" cy="650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Arc 63"/>
              <p:cNvSpPr/>
              <p:nvPr/>
            </p:nvSpPr>
            <p:spPr>
              <a:xfrm rot="1234637">
                <a:off x="7070724" y="3349624"/>
                <a:ext cx="293117" cy="498475"/>
              </a:xfrm>
              <a:prstGeom prst="arc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6395021" y="3089588"/>
                <a:ext cx="687820" cy="1063072"/>
                <a:chOff x="8456621" y="2162486"/>
                <a:chExt cx="687820" cy="1063072"/>
              </a:xfrm>
            </p:grpSpPr>
            <p:cxnSp>
              <p:nvCxnSpPr>
                <p:cNvPr id="65" name="Straight Connector 64"/>
                <p:cNvCxnSpPr/>
                <p:nvPr/>
              </p:nvCxnSpPr>
              <p:spPr>
                <a:xfrm flipV="1">
                  <a:off x="8786896" y="2317750"/>
                  <a:ext cx="0" cy="40326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 flipH="1">
                  <a:off x="8586703" y="2721016"/>
                  <a:ext cx="200194" cy="24080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Rectangle 72"/>
                <p:cNvSpPr/>
                <p:nvPr/>
              </p:nvSpPr>
              <p:spPr>
                <a:xfrm>
                  <a:off x="8780466" y="2162486"/>
                  <a:ext cx="3129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/>
                    <a:t>R</a:t>
                  </a:r>
                  <a:endParaRPr lang="en-US" dirty="0"/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>
                  <a:off x="8456621" y="2856226"/>
                  <a:ext cx="46035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/>
                    <a:t>R</a:t>
                  </a:r>
                  <a:r>
                    <a:rPr lang="el-GR" dirty="0" smtClean="0"/>
                    <a:t>φ</a:t>
                  </a:r>
                  <a:endParaRPr lang="en-US" dirty="0"/>
                </a:p>
              </p:txBody>
            </p: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8786897" y="2715206"/>
                  <a:ext cx="322633" cy="58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Rectangle 77"/>
                <p:cNvSpPr/>
                <p:nvPr/>
              </p:nvSpPr>
              <p:spPr>
                <a:xfrm>
                  <a:off x="8868592" y="2660529"/>
                  <a:ext cx="27584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/>
                    <a:t>z</a:t>
                  </a:r>
                  <a:endParaRPr lang="en-US" dirty="0"/>
                </a:p>
              </p:txBody>
            </p:sp>
          </p:grpSp>
          <p:sp>
            <p:nvSpPr>
              <p:cNvPr id="80" name="Rectangle 79"/>
              <p:cNvSpPr/>
              <p:nvPr/>
            </p:nvSpPr>
            <p:spPr>
              <a:xfrm>
                <a:off x="7382677" y="3727061"/>
                <a:ext cx="1544012" cy="646331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A=</a:t>
                </a:r>
                <a:r>
                  <a:rPr lang="el-GR" dirty="0" smtClean="0"/>
                  <a:t>1/4 π σ</a:t>
                </a:r>
                <a:r>
                  <a:rPr lang="en-US" baseline="-25000" dirty="0" smtClean="0"/>
                  <a:t>R</a:t>
                </a:r>
                <a:r>
                  <a:rPr lang="el-GR" baseline="-25000" dirty="0" smtClean="0"/>
                  <a:t>φ</a:t>
                </a:r>
                <a:r>
                  <a:rPr lang="el-GR" dirty="0" smtClean="0"/>
                  <a:t>σ</a:t>
                </a:r>
                <a:r>
                  <a:rPr lang="en-US" baseline="-25000" dirty="0" smtClean="0"/>
                  <a:t>R</a:t>
                </a:r>
                <a:endParaRPr lang="el-GR" baseline="-25000" dirty="0" smtClean="0"/>
              </a:p>
              <a:p>
                <a:r>
                  <a:rPr lang="el-GR" dirty="0" smtClean="0"/>
                  <a:t>σ</a:t>
                </a:r>
                <a:r>
                  <a:rPr lang="en-US" baseline="-25000" dirty="0" smtClean="0"/>
                  <a:t>R</a:t>
                </a:r>
                <a:r>
                  <a:rPr lang="en-US" dirty="0" smtClean="0"/>
                  <a:t>=</a:t>
                </a:r>
                <a:r>
                  <a:rPr lang="el-GR" dirty="0" smtClean="0"/>
                  <a:t>σ</a:t>
                </a:r>
                <a:r>
                  <a:rPr lang="en-US" baseline="-25000" dirty="0" smtClean="0"/>
                  <a:t>z </a:t>
                </a:r>
                <a:r>
                  <a:rPr lang="en-US" dirty="0" smtClean="0"/>
                  <a:t>tan</a:t>
                </a:r>
                <a:r>
                  <a:rPr lang="el-GR" dirty="0" smtClean="0"/>
                  <a:t>θ</a:t>
                </a:r>
                <a:endParaRPr lang="en-US" dirty="0"/>
              </a:p>
            </p:txBody>
          </p:sp>
        </p:grpSp>
      </p:grpSp>
      <p:sp>
        <p:nvSpPr>
          <p:cNvPr id="83" name="Rectangle 82"/>
          <p:cNvSpPr/>
          <p:nvPr/>
        </p:nvSpPr>
        <p:spPr>
          <a:xfrm>
            <a:off x="252981" y="2443288"/>
            <a:ext cx="6978731" cy="4001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660066"/>
                </a:solidFill>
              </a:rPr>
              <a:t># </a:t>
            </a:r>
            <a:r>
              <a:rPr lang="en-US" sz="2000" b="1" dirty="0" err="1" smtClean="0">
                <a:solidFill>
                  <a:srgbClr val="660066"/>
                </a:solidFill>
              </a:rPr>
              <a:t>bkg</a:t>
            </a:r>
            <a:r>
              <a:rPr lang="en-US" sz="2000" b="1" dirty="0" smtClean="0">
                <a:solidFill>
                  <a:srgbClr val="660066"/>
                </a:solidFill>
              </a:rPr>
              <a:t> particles in error ellipse </a:t>
            </a:r>
            <a:r>
              <a:rPr lang="en-US" sz="2000" b="1" dirty="0" smtClean="0"/>
              <a:t>= </a:t>
            </a:r>
            <a:r>
              <a:rPr lang="en-US" sz="2000" b="1" dirty="0" err="1">
                <a:solidFill>
                  <a:srgbClr val="0000FF"/>
                </a:solidFill>
              </a:rPr>
              <a:t>Fluence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b="1" dirty="0" smtClean="0"/>
              <a:t>* </a:t>
            </a:r>
            <a:r>
              <a:rPr lang="en-US" sz="2000" b="1" dirty="0">
                <a:solidFill>
                  <a:srgbClr val="FF0000"/>
                </a:solidFill>
              </a:rPr>
              <a:t>Pile up </a:t>
            </a:r>
            <a:r>
              <a:rPr lang="en-US" sz="2000" b="1" dirty="0" smtClean="0"/>
              <a:t>* </a:t>
            </a:r>
            <a:r>
              <a:rPr lang="en-US" sz="2000" b="1" dirty="0" err="1" smtClean="0">
                <a:solidFill>
                  <a:srgbClr val="008000"/>
                </a:solidFill>
              </a:rPr>
              <a:t>EllipseArea</a:t>
            </a:r>
            <a:r>
              <a:rPr lang="en-US" sz="2000" b="1" dirty="0" smtClean="0">
                <a:solidFill>
                  <a:srgbClr val="008000"/>
                </a:solidFill>
              </a:rPr>
              <a:t> </a:t>
            </a:r>
            <a:endParaRPr lang="en-US" sz="2000" b="1" dirty="0">
              <a:solidFill>
                <a:srgbClr val="FF6600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503301" y="2938335"/>
            <a:ext cx="54055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Study, for </a:t>
            </a:r>
            <a:r>
              <a:rPr lang="en-US" b="1" dirty="0"/>
              <a:t>forward tracks</a:t>
            </a:r>
            <a:r>
              <a:rPr lang="en-US" dirty="0"/>
              <a:t>: (going through all </a:t>
            </a:r>
            <a:r>
              <a:rPr lang="en-US" dirty="0" err="1"/>
              <a:t>fwd</a:t>
            </a:r>
            <a:r>
              <a:rPr lang="en-US" dirty="0"/>
              <a:t> layers</a:t>
            </a:r>
            <a:r>
              <a:rPr lang="en-US" dirty="0" smtClean="0"/>
              <a:t>)</a:t>
            </a:r>
          </a:p>
          <a:p>
            <a:pPr marL="514350" indent="-514350">
              <a:buFont typeface="Arial"/>
              <a:buChar char="•"/>
            </a:pPr>
            <a:r>
              <a:rPr lang="en-US" b="1" dirty="0"/>
              <a:t>Area as a function of the single-point resolution </a:t>
            </a:r>
            <a:r>
              <a:rPr lang="en-US" dirty="0"/>
              <a:t>of the forward layers</a:t>
            </a:r>
          </a:p>
          <a:p>
            <a:pPr marL="514350" indent="-514350">
              <a:buFont typeface="Arial"/>
              <a:buChar char="•"/>
            </a:pPr>
            <a:r>
              <a:rPr lang="en-US" b="1" dirty="0"/>
              <a:t>Area as a function of the gap distance </a:t>
            </a:r>
            <a:r>
              <a:rPr lang="en-US" dirty="0"/>
              <a:t>(</a:t>
            </a:r>
            <a:r>
              <a:rPr lang="en-US" dirty="0" err="1"/>
              <a:t>endcap</a:t>
            </a:r>
            <a:r>
              <a:rPr lang="en-US" dirty="0"/>
              <a:t> – forward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128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982"/>
            <a:ext cx="8229600" cy="493406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Bkg</a:t>
            </a:r>
            <a:r>
              <a:rPr lang="en-US" sz="3600" dirty="0" smtClean="0"/>
              <a:t> in error area </a:t>
            </a:r>
            <a:r>
              <a:rPr lang="en-US" sz="3600" dirty="0" err="1" smtClean="0"/>
              <a:t>vs</a:t>
            </a:r>
            <a:r>
              <a:rPr lang="en-US" sz="3600" dirty="0" smtClean="0"/>
              <a:t> single-point resolution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3D22E-BAAA-2F4D-A7FF-C00F1E1CE33F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11</a:t>
            </a:fld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494697" y="2608283"/>
            <a:ext cx="8399378" cy="3839500"/>
            <a:chOff x="851527" y="2118206"/>
            <a:chExt cx="8814932" cy="4029457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1349" y="2562323"/>
              <a:ext cx="6209655" cy="3533080"/>
            </a:xfrm>
            <a:prstGeom prst="rect">
              <a:avLst/>
            </a:prstGeom>
          </p:spPr>
        </p:pic>
        <p:grpSp>
          <p:nvGrpSpPr>
            <p:cNvPr id="3" name="Group 2"/>
            <p:cNvGrpSpPr/>
            <p:nvPr/>
          </p:nvGrpSpPr>
          <p:grpSpPr>
            <a:xfrm>
              <a:off x="851527" y="2118206"/>
              <a:ext cx="8814932" cy="4029457"/>
              <a:chOff x="393564" y="1325976"/>
              <a:chExt cx="9569060" cy="4374178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393564" y="1325976"/>
                <a:ext cx="9563836" cy="4009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944436" y="1596182"/>
                <a:ext cx="1248504" cy="40092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 err="1" smtClean="0"/>
                  <a:t>pT</a:t>
                </a:r>
                <a:r>
                  <a:rPr lang="en-US" b="1" dirty="0" smtClean="0"/>
                  <a:t> [GeV]</a:t>
                </a:r>
                <a:endParaRPr lang="en-US" b="1" dirty="0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 flipH="1">
                <a:off x="1692258" y="3157475"/>
                <a:ext cx="5467248" cy="0"/>
              </a:xfrm>
              <a:prstGeom prst="line">
                <a:avLst/>
              </a:prstGeom>
              <a:ln w="28575" cmpd="sng">
                <a:solidFill>
                  <a:srgbClr val="660066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7863449" y="1808087"/>
                <a:ext cx="2099175" cy="3892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 order to have less than </a:t>
                </a:r>
                <a:r>
                  <a:rPr lang="en-US" b="1" dirty="0" smtClean="0">
                    <a:solidFill>
                      <a:srgbClr val="660066"/>
                    </a:solidFill>
                  </a:rPr>
                  <a:t>0.01</a:t>
                </a:r>
                <a:r>
                  <a:rPr lang="en-US" b="1" dirty="0" smtClean="0"/>
                  <a:t> particles per bunch crossing </a:t>
                </a:r>
                <a:r>
                  <a:rPr lang="en-US" dirty="0" smtClean="0"/>
                  <a:t>in the error ellipse area, </a:t>
                </a:r>
                <a:r>
                  <a:rPr lang="en-US" b="1" dirty="0" smtClean="0"/>
                  <a:t>would need </a:t>
                </a:r>
                <a:r>
                  <a:rPr lang="el-GR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σ</a:t>
                </a:r>
                <a:r>
                  <a:rPr lang="en-US" b="1" dirty="0">
                    <a:solidFill>
                      <a:schemeClr val="accent5">
                        <a:lumMod val="75000"/>
                      </a:schemeClr>
                    </a:solidFill>
                  </a:rPr>
                  <a:t>=</a:t>
                </a:r>
                <a:r>
                  <a:rPr lang="en-US" b="1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10x10</a:t>
                </a:r>
                <a:r>
                  <a:rPr lang="el-GR" b="1" dirty="0">
                    <a:solidFill>
                      <a:schemeClr val="accent5">
                        <a:lumMod val="75000"/>
                      </a:schemeClr>
                    </a:solidFill>
                  </a:rPr>
                  <a:t>μ</a:t>
                </a:r>
                <a:r>
                  <a:rPr lang="en-US" b="1" dirty="0">
                    <a:solidFill>
                      <a:schemeClr val="accent5">
                        <a:lumMod val="75000"/>
                      </a:schemeClr>
                    </a:solidFill>
                  </a:rPr>
                  <a:t>m</a:t>
                </a:r>
                <a:r>
                  <a:rPr lang="en-US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.</a:t>
                </a:r>
              </a:p>
              <a:p>
                <a:r>
                  <a:rPr lang="en-US" b="1" dirty="0"/>
                  <a:t>Not possible to go below </a:t>
                </a:r>
                <a:r>
                  <a:rPr lang="en-US" b="1" dirty="0" err="1"/>
                  <a:t>pT</a:t>
                </a:r>
                <a:r>
                  <a:rPr lang="en-US" b="1" dirty="0"/>
                  <a:t>=0.5 GeV</a:t>
                </a:r>
                <a:r>
                  <a:rPr lang="en-US" dirty="0"/>
                  <a:t> with this layout</a:t>
                </a:r>
              </a:p>
              <a:p>
                <a:endParaRPr lang="en-US" dirty="0"/>
              </a:p>
            </p:txBody>
          </p:sp>
        </p:grpSp>
      </p:grpSp>
      <p:sp>
        <p:nvSpPr>
          <p:cNvPr id="7" name="Rectangle 6"/>
          <p:cNvSpPr/>
          <p:nvPr/>
        </p:nvSpPr>
        <p:spPr>
          <a:xfrm>
            <a:off x="325470" y="751621"/>
            <a:ext cx="836133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Assume </a:t>
            </a:r>
            <a:r>
              <a:rPr lang="en-US" dirty="0" smtClean="0"/>
              <a:t>we </a:t>
            </a:r>
            <a:r>
              <a:rPr lang="en-US" dirty="0"/>
              <a:t>need the </a:t>
            </a:r>
            <a:r>
              <a:rPr lang="en-US" b="1" dirty="0">
                <a:solidFill>
                  <a:srgbClr val="660066"/>
                </a:solidFill>
              </a:rPr>
              <a:t># </a:t>
            </a:r>
            <a:r>
              <a:rPr lang="en-US" b="1" dirty="0" err="1">
                <a:solidFill>
                  <a:srgbClr val="660066"/>
                </a:solidFill>
              </a:rPr>
              <a:t>bkg</a:t>
            </a:r>
            <a:r>
              <a:rPr lang="en-US" b="1" dirty="0">
                <a:solidFill>
                  <a:srgbClr val="660066"/>
                </a:solidFill>
              </a:rPr>
              <a:t> particles in the error ellipse to be  &lt;=</a:t>
            </a:r>
            <a:r>
              <a:rPr lang="en-US" b="1" dirty="0" smtClean="0">
                <a:solidFill>
                  <a:srgbClr val="660066"/>
                </a:solidFill>
              </a:rPr>
              <a:t>0.01</a:t>
            </a:r>
            <a:r>
              <a:rPr lang="en-US" b="1" dirty="0" smtClean="0">
                <a:solidFill>
                  <a:srgbClr val="000000"/>
                </a:solidFill>
              </a:rPr>
              <a:t>, </a:t>
            </a:r>
            <a:r>
              <a:rPr lang="en-US" dirty="0" smtClean="0">
                <a:solidFill>
                  <a:srgbClr val="000000"/>
                </a:solidFill>
              </a:rPr>
              <a:t>which</a:t>
            </a:r>
            <a:r>
              <a:rPr lang="en-US" b="1" dirty="0" smtClean="0">
                <a:solidFill>
                  <a:srgbClr val="000000"/>
                </a:solidFill>
              </a:rPr>
              <a:t> single point resolution </a:t>
            </a:r>
            <a:r>
              <a:rPr lang="en-US" dirty="0" smtClean="0">
                <a:solidFill>
                  <a:srgbClr val="000000"/>
                </a:solidFill>
              </a:rPr>
              <a:t>is required for the </a:t>
            </a:r>
            <a:r>
              <a:rPr lang="en-US" b="1" dirty="0" smtClean="0">
                <a:solidFill>
                  <a:srgbClr val="000000"/>
                </a:solidFill>
              </a:rPr>
              <a:t>forward layers?</a:t>
            </a:r>
          </a:p>
          <a:p>
            <a:endParaRPr lang="en-US" b="1" dirty="0" smtClean="0">
              <a:solidFill>
                <a:srgbClr val="000000"/>
              </a:solidFill>
            </a:endParaRPr>
          </a:p>
          <a:p>
            <a:endParaRPr lang="en-US" b="1" dirty="0" smtClean="0">
              <a:solidFill>
                <a:srgbClr val="00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Assume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# Pile up </a:t>
            </a:r>
            <a:r>
              <a:rPr lang="en-US" dirty="0"/>
              <a:t>interactions per bunch crossing </a:t>
            </a:r>
            <a:r>
              <a:rPr lang="en-US" b="1" dirty="0">
                <a:solidFill>
                  <a:srgbClr val="FF0000"/>
                </a:solidFill>
              </a:rPr>
              <a:t>=</a:t>
            </a:r>
            <a:r>
              <a:rPr lang="en-US" b="1" dirty="0" smtClean="0">
                <a:solidFill>
                  <a:srgbClr val="FF0000"/>
                </a:solidFill>
              </a:rPr>
              <a:t>1100</a:t>
            </a: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Assume squared pixels </a:t>
            </a:r>
            <a:r>
              <a:rPr lang="en-US" dirty="0" smtClean="0"/>
              <a:t>(single point resolution: 5x5, 10x10, 25x25, 50x50 100x100 </a:t>
            </a:r>
            <a:r>
              <a:rPr lang="el-GR" dirty="0" smtClean="0"/>
              <a:t>μ</a:t>
            </a:r>
            <a:r>
              <a:rPr lang="en-US" dirty="0" smtClean="0"/>
              <a:t>m)</a:t>
            </a:r>
          </a:p>
          <a:p>
            <a:r>
              <a:rPr lang="en-US" dirty="0"/>
              <a:t>Show results for the forward-most angle that hits all layers (</a:t>
            </a:r>
            <a:r>
              <a:rPr lang="en-US" b="1" dirty="0"/>
              <a:t>theta = 0.39 </a:t>
            </a:r>
            <a:r>
              <a:rPr lang="en-US" b="1" dirty="0" err="1"/>
              <a:t>deg</a:t>
            </a:r>
            <a:r>
              <a:rPr lang="en-US" b="1" dirty="0"/>
              <a:t>; eta=5.7</a:t>
            </a:r>
            <a:r>
              <a:rPr lang="en-US" dirty="0"/>
              <a:t>)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176563" y="1426460"/>
            <a:ext cx="6215506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# </a:t>
            </a:r>
            <a:r>
              <a:rPr lang="en-US" b="1" dirty="0" err="1" smtClean="0">
                <a:solidFill>
                  <a:srgbClr val="660066"/>
                </a:solidFill>
              </a:rPr>
              <a:t>bkg</a:t>
            </a:r>
            <a:r>
              <a:rPr lang="en-US" b="1" dirty="0" smtClean="0">
                <a:solidFill>
                  <a:srgbClr val="660066"/>
                </a:solidFill>
              </a:rPr>
              <a:t> particles in error ellipse </a:t>
            </a:r>
            <a:r>
              <a:rPr lang="en-US" b="1" dirty="0" smtClean="0"/>
              <a:t>= </a:t>
            </a:r>
            <a:r>
              <a:rPr lang="en-US" b="1" dirty="0" err="1">
                <a:solidFill>
                  <a:srgbClr val="0000FF"/>
                </a:solidFill>
              </a:rPr>
              <a:t>Fluence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/>
              <a:t>* </a:t>
            </a:r>
            <a:r>
              <a:rPr lang="en-US" b="1" dirty="0">
                <a:solidFill>
                  <a:srgbClr val="FF0000"/>
                </a:solidFill>
              </a:rPr>
              <a:t>Pile up </a:t>
            </a:r>
            <a:r>
              <a:rPr lang="en-US" b="1" dirty="0" smtClean="0"/>
              <a:t>* </a:t>
            </a:r>
            <a:r>
              <a:rPr lang="en-US" b="1" dirty="0" err="1" smtClean="0">
                <a:solidFill>
                  <a:srgbClr val="008000"/>
                </a:solidFill>
              </a:rPr>
              <a:t>EllipseArea</a:t>
            </a:r>
            <a:r>
              <a:rPr lang="en-US" b="1" dirty="0" smtClean="0">
                <a:solidFill>
                  <a:srgbClr val="008000"/>
                </a:solidFill>
              </a:rPr>
              <a:t> 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66828" y="2790927"/>
            <a:ext cx="24911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/>
              <a:t>θ=</a:t>
            </a:r>
            <a:r>
              <a:rPr lang="en-US" sz="1600" dirty="0" smtClean="0"/>
              <a:t>0.39 </a:t>
            </a:r>
            <a:r>
              <a:rPr lang="en-US" sz="1600" dirty="0" err="1" smtClean="0"/>
              <a:t>deg</a:t>
            </a:r>
            <a:r>
              <a:rPr lang="en-US" sz="1600" dirty="0" smtClean="0"/>
              <a:t>;</a:t>
            </a:r>
            <a:r>
              <a:rPr lang="en-US" sz="1600" dirty="0"/>
              <a:t> </a:t>
            </a:r>
            <a:r>
              <a:rPr lang="en-US" sz="1600" dirty="0" smtClean="0"/>
              <a:t>  </a:t>
            </a:r>
            <a:r>
              <a:rPr lang="el-GR" sz="1600" dirty="0" smtClean="0"/>
              <a:t>η=</a:t>
            </a:r>
            <a:r>
              <a:rPr lang="en-US" sz="1600" dirty="0" smtClean="0"/>
              <a:t>5.7</a:t>
            </a:r>
          </a:p>
        </p:txBody>
      </p:sp>
    </p:spTree>
    <p:extLst>
      <p:ext uri="{BB962C8B-B14F-4D97-AF65-F5344CB8AC3E}">
        <p14:creationId xmlns:p14="http://schemas.microsoft.com/office/powerpoint/2010/main" val="2205227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8315" y="1531554"/>
            <a:ext cx="3084610" cy="176834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4565" y="1629532"/>
            <a:ext cx="2989435" cy="1704397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320233"/>
            <a:ext cx="3057586" cy="17396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9143999" cy="453567"/>
          </a:xfrm>
        </p:spPr>
        <p:txBody>
          <a:bodyPr>
            <a:noAutofit/>
          </a:bodyPr>
          <a:lstStyle/>
          <a:p>
            <a:r>
              <a:rPr lang="en-US" sz="3600" dirty="0" smtClean="0"/>
              <a:t>Adding </a:t>
            </a:r>
            <a:r>
              <a:rPr lang="en-US" sz="3600" dirty="0"/>
              <a:t>an extra disk in the middle of the </a:t>
            </a:r>
            <a:r>
              <a:rPr lang="en-US" sz="3600" dirty="0" smtClean="0"/>
              <a:t>gap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1108-2B4B-D146-91FC-A4A493926632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55545" y="4065336"/>
            <a:ext cx="8837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we add one(two) </a:t>
            </a:r>
            <a:r>
              <a:rPr lang="en-US" b="1" dirty="0" smtClean="0"/>
              <a:t>extra layer</a:t>
            </a:r>
            <a:r>
              <a:rPr lang="en-US" dirty="0" smtClean="0"/>
              <a:t>(s) in the middle of the gap, we can go down to </a:t>
            </a:r>
            <a:r>
              <a:rPr lang="en-US" dirty="0"/>
              <a:t> </a:t>
            </a:r>
            <a:r>
              <a:rPr lang="en-US" dirty="0" smtClean="0"/>
              <a:t>           </a:t>
            </a:r>
            <a:r>
              <a:rPr lang="el-GR" b="1" dirty="0" smtClean="0"/>
              <a:t>σ</a:t>
            </a:r>
            <a:r>
              <a:rPr lang="en-US" b="1" dirty="0" smtClean="0"/>
              <a:t>=25x25 </a:t>
            </a:r>
            <a:r>
              <a:rPr lang="el-GR" b="1" dirty="0" smtClean="0"/>
              <a:t>μ</a:t>
            </a:r>
            <a:r>
              <a:rPr lang="en-US" b="1" dirty="0" smtClean="0"/>
              <a:t>m single point resolution for the forward disks </a:t>
            </a:r>
            <a:r>
              <a:rPr lang="en-US" dirty="0" smtClean="0"/>
              <a:t>and down to  </a:t>
            </a:r>
            <a:r>
              <a:rPr lang="en-US" b="1" dirty="0" err="1" smtClean="0"/>
              <a:t>pT</a:t>
            </a:r>
            <a:r>
              <a:rPr lang="en-US" b="1" dirty="0" smtClean="0"/>
              <a:t>=0.5 GeV </a:t>
            </a:r>
            <a:r>
              <a:rPr lang="en-US" dirty="0" smtClean="0"/>
              <a:t>tracks.  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39619" y="866657"/>
            <a:ext cx="8933323" cy="3008429"/>
            <a:chOff x="139619" y="866657"/>
            <a:chExt cx="8933323" cy="3008429"/>
          </a:xfrm>
        </p:grpSpPr>
        <p:sp>
          <p:nvSpPr>
            <p:cNvPr id="9" name="TextBox 8"/>
            <p:cNvSpPr txBox="1"/>
            <p:nvPr/>
          </p:nvSpPr>
          <p:spPr>
            <a:xfrm>
              <a:off x="3677337" y="952579"/>
              <a:ext cx="22409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extra </a:t>
              </a:r>
              <a:r>
                <a:rPr lang="en-US" dirty="0"/>
                <a:t>disk in the middle of the </a:t>
              </a:r>
              <a:r>
                <a:rPr lang="en-US" dirty="0" smtClean="0"/>
                <a:t>gap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80195" y="3308780"/>
              <a:ext cx="25396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ym typeface="Wingdings"/>
                </a:rPr>
                <a:t> factor of 5 </a:t>
              </a:r>
              <a:r>
                <a:rPr lang="en-US" sz="1400" dirty="0" smtClean="0">
                  <a:sym typeface="Wingdings"/>
                </a:rPr>
                <a:t>less background </a:t>
              </a:r>
              <a:endParaRPr lang="en-US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57200" y="952579"/>
              <a:ext cx="40822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Baseline</a:t>
              </a:r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>
              <a:off x="496640" y="1934190"/>
              <a:ext cx="2336368" cy="0"/>
            </a:xfrm>
            <a:prstGeom prst="line">
              <a:avLst/>
            </a:prstGeom>
            <a:ln w="19050" cmpd="sng">
              <a:solidFill>
                <a:srgbClr val="660066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735954" y="866657"/>
              <a:ext cx="224092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pair of extra disks </a:t>
              </a:r>
              <a:r>
                <a:rPr lang="en-US" dirty="0"/>
                <a:t>in the middle of the </a:t>
              </a:r>
              <a:r>
                <a:rPr lang="en-US" dirty="0" smtClean="0"/>
                <a:t>gap</a:t>
              </a:r>
            </a:p>
            <a:p>
              <a:pPr algn="ctr"/>
              <a:r>
                <a:rPr lang="en-US" sz="1200" dirty="0" smtClean="0"/>
                <a:t>(5cm apart)</a:t>
              </a:r>
              <a:endParaRPr lang="en-US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533337" y="3351866"/>
              <a:ext cx="25396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ym typeface="Wingdings"/>
                </a:rPr>
                <a:t> extra material is counter-productive for low </a:t>
              </a:r>
              <a:r>
                <a:rPr lang="en-US" sz="1400" dirty="0" err="1" smtClean="0">
                  <a:sym typeface="Wingdings"/>
                </a:rPr>
                <a:t>pT</a:t>
              </a:r>
              <a:r>
                <a:rPr lang="en-US" sz="1400" dirty="0" smtClean="0">
                  <a:sym typeface="Wingdings"/>
                </a:rPr>
                <a:t> tracks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39619" y="3044089"/>
              <a:ext cx="2278576" cy="830997"/>
            </a:xfrm>
            <a:prstGeom prst="rect">
              <a:avLst/>
            </a:prstGeom>
            <a:ln>
              <a:solidFill>
                <a:srgbClr val="7F7F7F"/>
              </a:solidFill>
            </a:ln>
          </p:spPr>
          <p:txBody>
            <a:bodyPr wrap="square">
              <a:spAutoFit/>
            </a:bodyPr>
            <a:lstStyle/>
            <a:p>
              <a:r>
                <a:rPr lang="el-GR" sz="1200" dirty="0">
                  <a:solidFill>
                    <a:srgbClr val="000000"/>
                  </a:solidFill>
                </a:rPr>
                <a:t>θ=</a:t>
              </a:r>
              <a:r>
                <a:rPr lang="en-US" sz="1200" dirty="0">
                  <a:solidFill>
                    <a:srgbClr val="000000"/>
                  </a:solidFill>
                </a:rPr>
                <a:t>0.39 </a:t>
              </a:r>
              <a:r>
                <a:rPr lang="en-US" sz="1200" dirty="0" err="1">
                  <a:solidFill>
                    <a:srgbClr val="000000"/>
                  </a:solidFill>
                </a:rPr>
                <a:t>deg</a:t>
              </a:r>
              <a:r>
                <a:rPr lang="en-US" sz="1200" dirty="0">
                  <a:solidFill>
                    <a:srgbClr val="000000"/>
                  </a:solidFill>
                </a:rPr>
                <a:t>;   </a:t>
              </a:r>
              <a:r>
                <a:rPr lang="el-GR" sz="1200" b="1" dirty="0">
                  <a:solidFill>
                    <a:srgbClr val="000000"/>
                  </a:solidFill>
                </a:rPr>
                <a:t>η=</a:t>
              </a:r>
              <a:r>
                <a:rPr lang="en-US" sz="1200" b="1" dirty="0" smtClean="0">
                  <a:solidFill>
                    <a:srgbClr val="000000"/>
                  </a:solidFill>
                </a:rPr>
                <a:t>5.7</a:t>
              </a:r>
              <a:endParaRPr lang="en-US" sz="1200" b="1" dirty="0" smtClean="0">
                <a:solidFill>
                  <a:srgbClr val="660066"/>
                </a:solidFill>
              </a:endParaRPr>
            </a:p>
            <a:p>
              <a:r>
                <a:rPr lang="en-US" sz="1200" b="1" dirty="0" smtClean="0">
                  <a:solidFill>
                    <a:srgbClr val="660066"/>
                  </a:solidFill>
                </a:rPr>
                <a:t>Line at </a:t>
              </a:r>
              <a:r>
                <a:rPr lang="en-US" sz="1200" dirty="0" smtClean="0">
                  <a:solidFill>
                    <a:srgbClr val="660066"/>
                  </a:solidFill>
                </a:rPr>
                <a:t>max </a:t>
              </a:r>
              <a:r>
                <a:rPr lang="en-US" sz="1200" b="1" dirty="0">
                  <a:solidFill>
                    <a:srgbClr val="660066"/>
                  </a:solidFill>
                </a:rPr>
                <a:t># particles in the error ellipse </a:t>
              </a:r>
              <a:r>
                <a:rPr lang="en-US" sz="1200" dirty="0">
                  <a:solidFill>
                    <a:srgbClr val="660066"/>
                  </a:solidFill>
                </a:rPr>
                <a:t>area per BC = </a:t>
              </a:r>
              <a:r>
                <a:rPr lang="en-US" sz="1200" b="1" dirty="0" smtClean="0">
                  <a:solidFill>
                    <a:srgbClr val="660066"/>
                  </a:solidFill>
                </a:rPr>
                <a:t>0.01</a:t>
              </a:r>
            </a:p>
            <a:p>
              <a:r>
                <a:rPr lang="en-US" sz="1200" b="1" dirty="0" smtClean="0">
                  <a:solidFill>
                    <a:srgbClr val="FF0000"/>
                  </a:solidFill>
                </a:rPr>
                <a:t>Assume #PU/BC = 1100</a:t>
              </a:r>
              <a:r>
                <a:rPr lang="en-US" sz="1200" dirty="0" smtClean="0">
                  <a:solidFill>
                    <a:srgbClr val="FF0000"/>
                  </a:solidFill>
                </a:rPr>
                <a:t> 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96640" y="1164109"/>
              <a:ext cx="607661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b="1" dirty="0" err="1" smtClean="0"/>
                <a:t>pT</a:t>
              </a:r>
              <a:r>
                <a:rPr lang="en-US" sz="900" b="1" dirty="0" smtClean="0"/>
                <a:t> [GeV]</a:t>
              </a:r>
              <a:endParaRPr lang="en-US" sz="9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374512" y="1380938"/>
              <a:ext cx="607661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b="1" dirty="0" err="1" smtClean="0"/>
                <a:t>pT</a:t>
              </a:r>
              <a:r>
                <a:rPr lang="en-US" sz="900" b="1" dirty="0" smtClean="0"/>
                <a:t> [GeV]</a:t>
              </a:r>
              <a:endParaRPr lang="en-US" sz="9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533337" y="1498482"/>
              <a:ext cx="607661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b="1" dirty="0" err="1" smtClean="0"/>
                <a:t>pT</a:t>
              </a:r>
              <a:r>
                <a:rPr lang="en-US" sz="900" b="1" dirty="0" smtClean="0"/>
                <a:t> [GeV]</a:t>
              </a:r>
              <a:endParaRPr lang="en-US" sz="900" b="1" dirty="0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395" y="4987535"/>
            <a:ext cx="8190160" cy="1472709"/>
          </a:xfrm>
          <a:prstGeom prst="rect">
            <a:avLst/>
          </a:prstGeom>
        </p:spPr>
      </p:pic>
      <p:cxnSp>
        <p:nvCxnSpPr>
          <p:cNvPr id="44" name="Straight Arrow Connector 43"/>
          <p:cNvCxnSpPr/>
          <p:nvPr/>
        </p:nvCxnSpPr>
        <p:spPr>
          <a:xfrm flipH="1">
            <a:off x="4058575" y="4873223"/>
            <a:ext cx="355900" cy="3371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063804" y="4866758"/>
            <a:ext cx="86938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Endcap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061738" y="4873223"/>
            <a:ext cx="97026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Forward</a:t>
            </a:r>
            <a:endParaRPr lang="en-US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3561242" y="1940024"/>
            <a:ext cx="2357020" cy="0"/>
          </a:xfrm>
          <a:prstGeom prst="line">
            <a:avLst/>
          </a:prstGeom>
          <a:ln w="19050" cmpd="sng">
            <a:solidFill>
              <a:srgbClr val="660066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6616273" y="1940024"/>
            <a:ext cx="2360607" cy="0"/>
          </a:xfrm>
          <a:prstGeom prst="line">
            <a:avLst/>
          </a:prstGeom>
          <a:ln w="19050" cmpd="sng">
            <a:solidFill>
              <a:srgbClr val="660066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4284791" y="4819936"/>
            <a:ext cx="9889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extra disk </a:t>
            </a:r>
          </a:p>
        </p:txBody>
      </p:sp>
    </p:spTree>
    <p:extLst>
      <p:ext uri="{BB962C8B-B14F-4D97-AF65-F5344CB8AC3E}">
        <p14:creationId xmlns:p14="http://schemas.microsoft.com/office/powerpoint/2010/main" val="3475557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5029" y="1402854"/>
            <a:ext cx="3885567" cy="2374048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852" y="3951851"/>
            <a:ext cx="3822343" cy="2374049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2336" y="3951851"/>
            <a:ext cx="3848835" cy="2397227"/>
          </a:xfrm>
          <a:prstGeom prst="rect">
            <a:avLst/>
          </a:prstGeom>
        </p:spPr>
      </p:pic>
      <p:grpSp>
        <p:nvGrpSpPr>
          <p:cNvPr id="41" name="Group 40"/>
          <p:cNvGrpSpPr/>
          <p:nvPr/>
        </p:nvGrpSpPr>
        <p:grpSpPr>
          <a:xfrm>
            <a:off x="5158368" y="4046868"/>
            <a:ext cx="3332228" cy="1718564"/>
            <a:chOff x="5158368" y="3869248"/>
            <a:chExt cx="3332228" cy="1718564"/>
          </a:xfrm>
        </p:grpSpPr>
        <p:sp>
          <p:nvSpPr>
            <p:cNvPr id="25" name="Rectangle 24"/>
            <p:cNvSpPr/>
            <p:nvPr/>
          </p:nvSpPr>
          <p:spPr>
            <a:xfrm>
              <a:off x="6719581" y="5218480"/>
              <a:ext cx="159227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l-GR" b="1" dirty="0"/>
                <a:t>σ</a:t>
              </a:r>
              <a:r>
                <a:rPr lang="en-US" b="1" dirty="0"/>
                <a:t>=</a:t>
              </a:r>
              <a:r>
                <a:rPr lang="en-US" b="1" dirty="0" smtClean="0"/>
                <a:t>25x25</a:t>
              </a:r>
              <a:r>
                <a:rPr lang="el-GR" b="1" dirty="0"/>
                <a:t>μ</a:t>
              </a:r>
              <a:r>
                <a:rPr lang="en-US" b="1" dirty="0"/>
                <a:t>m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H="1">
              <a:off x="5158368" y="3869248"/>
              <a:ext cx="3332228" cy="0"/>
            </a:xfrm>
            <a:prstGeom prst="line">
              <a:avLst/>
            </a:prstGeom>
            <a:ln w="19050" cmpd="sng">
              <a:solidFill>
                <a:srgbClr val="660066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5219" y="45503"/>
            <a:ext cx="6519605" cy="712680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Dependance</a:t>
            </a:r>
            <a:r>
              <a:rPr lang="en-US" sz="3600" dirty="0" smtClean="0"/>
              <a:t> on track </a:t>
            </a:r>
            <a:r>
              <a:rPr lang="el-GR" sz="3600" dirty="0" smtClean="0"/>
              <a:t>η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95B6B-EF9F-A142-9C26-247E3915C28A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13</a:t>
            </a:fld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051820" y="3033889"/>
            <a:ext cx="3204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Yes</a:t>
            </a:r>
            <a:r>
              <a:rPr lang="en-US" dirty="0" smtClean="0"/>
              <a:t>, even if highest </a:t>
            </a:r>
            <a:r>
              <a:rPr lang="el-GR" dirty="0" smtClean="0"/>
              <a:t>η</a:t>
            </a:r>
            <a:r>
              <a:rPr lang="en-US" dirty="0" smtClean="0"/>
              <a:t> does not always mean highest #particles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956979" y="1116822"/>
            <a:ext cx="3542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Show </a:t>
            </a:r>
            <a:r>
              <a:rPr lang="en-US" dirty="0" smtClean="0"/>
              <a:t># </a:t>
            </a:r>
            <a:r>
              <a:rPr lang="en-US" dirty="0" smtClean="0"/>
              <a:t>particles </a:t>
            </a:r>
            <a:r>
              <a:rPr lang="en-US" dirty="0" smtClean="0"/>
              <a:t>per BC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l-GR" dirty="0" smtClean="0"/>
              <a:t>η</a:t>
            </a:r>
            <a:r>
              <a:rPr lang="en-US" dirty="0" smtClean="0"/>
              <a:t> for different single point resolutions (</a:t>
            </a:r>
            <a:r>
              <a:rPr lang="el-GR" dirty="0" smtClean="0"/>
              <a:t>σ</a:t>
            </a:r>
            <a:r>
              <a:rPr lang="en-US" dirty="0" smtClean="0"/>
              <a:t>) of the </a:t>
            </a:r>
            <a:r>
              <a:rPr lang="en-US" b="1" dirty="0" smtClean="0"/>
              <a:t>forward disks</a:t>
            </a:r>
            <a:r>
              <a:rPr lang="en-US" dirty="0" smtClean="0"/>
              <a:t>.</a:t>
            </a:r>
            <a:endParaRPr 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1152541" y="4048592"/>
            <a:ext cx="3332228" cy="1737879"/>
            <a:chOff x="5185011" y="1321973"/>
            <a:chExt cx="3332228" cy="1737879"/>
          </a:xfrm>
        </p:grpSpPr>
        <p:sp>
          <p:nvSpPr>
            <p:cNvPr id="23" name="Rectangle 22"/>
            <p:cNvSpPr/>
            <p:nvPr/>
          </p:nvSpPr>
          <p:spPr>
            <a:xfrm>
              <a:off x="6696178" y="2690520"/>
              <a:ext cx="159227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l-GR" b="1" dirty="0"/>
                <a:t>σ</a:t>
              </a:r>
              <a:r>
                <a:rPr lang="en-US" b="1" dirty="0"/>
                <a:t>=</a:t>
              </a:r>
              <a:r>
                <a:rPr lang="en-US" b="1" dirty="0" smtClean="0"/>
                <a:t>10x10</a:t>
              </a:r>
              <a:r>
                <a:rPr lang="el-GR" b="1" dirty="0"/>
                <a:t>μ</a:t>
              </a:r>
              <a:r>
                <a:rPr lang="en-US" b="1" dirty="0"/>
                <a:t>m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 flipH="1">
              <a:off x="5185011" y="1321973"/>
              <a:ext cx="3332228" cy="0"/>
            </a:xfrm>
            <a:prstGeom prst="line">
              <a:avLst/>
            </a:prstGeom>
            <a:ln w="19050" cmpd="sng">
              <a:solidFill>
                <a:srgbClr val="660066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5104360" y="1481831"/>
            <a:ext cx="3332228" cy="1755641"/>
            <a:chOff x="992388" y="1304211"/>
            <a:chExt cx="3332228" cy="1755641"/>
          </a:xfrm>
        </p:grpSpPr>
        <p:sp>
          <p:nvSpPr>
            <p:cNvPr id="8" name="Rectangle 7"/>
            <p:cNvSpPr/>
            <p:nvPr/>
          </p:nvSpPr>
          <p:spPr>
            <a:xfrm>
              <a:off x="2555595" y="2690520"/>
              <a:ext cx="159227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l-GR" b="1" dirty="0"/>
                <a:t>σ</a:t>
              </a:r>
              <a:r>
                <a:rPr lang="en-US" b="1" dirty="0"/>
                <a:t>=</a:t>
              </a:r>
              <a:r>
                <a:rPr lang="en-US" b="1" dirty="0" smtClean="0"/>
                <a:t>5x5</a:t>
              </a:r>
              <a:r>
                <a:rPr lang="el-GR" b="1" dirty="0"/>
                <a:t>μ</a:t>
              </a:r>
              <a:r>
                <a:rPr lang="en-US" b="1" dirty="0"/>
                <a:t>m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 flipH="1">
              <a:off x="992388" y="1304211"/>
              <a:ext cx="3332228" cy="0"/>
            </a:xfrm>
            <a:prstGeom prst="line">
              <a:avLst/>
            </a:prstGeom>
            <a:ln w="19050" cmpd="sng">
              <a:solidFill>
                <a:srgbClr val="660066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ectangle 38"/>
          <p:cNvSpPr/>
          <p:nvPr/>
        </p:nvSpPr>
        <p:spPr>
          <a:xfrm>
            <a:off x="1051820" y="2093438"/>
            <a:ext cx="2855777" cy="954107"/>
          </a:xfrm>
          <a:prstGeom prst="rect">
            <a:avLst/>
          </a:prstGeom>
          <a:ln>
            <a:solidFill>
              <a:srgbClr val="7F7F7F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660066"/>
                </a:solidFill>
              </a:rPr>
              <a:t>Line at </a:t>
            </a:r>
            <a:r>
              <a:rPr lang="en-US" sz="1400" dirty="0" smtClean="0">
                <a:solidFill>
                  <a:srgbClr val="660066"/>
                </a:solidFill>
              </a:rPr>
              <a:t>max </a:t>
            </a:r>
            <a:r>
              <a:rPr lang="en-US" sz="1400" b="1" dirty="0">
                <a:solidFill>
                  <a:srgbClr val="660066"/>
                </a:solidFill>
              </a:rPr>
              <a:t># particles in the error ellipse </a:t>
            </a:r>
            <a:r>
              <a:rPr lang="en-US" sz="1400" dirty="0">
                <a:solidFill>
                  <a:srgbClr val="660066"/>
                </a:solidFill>
              </a:rPr>
              <a:t>area per BC = </a:t>
            </a:r>
            <a:r>
              <a:rPr lang="en-US" sz="1400" b="1" dirty="0" smtClean="0">
                <a:solidFill>
                  <a:srgbClr val="660066"/>
                </a:solidFill>
              </a:rPr>
              <a:t>0.01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Assume #PU/BC = 1100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1400" b="1" dirty="0" smtClean="0"/>
              <a:t>1 extra disk in the middle of the gap</a:t>
            </a:r>
            <a:endParaRPr lang="en-US" sz="1400" b="1" dirty="0"/>
          </a:p>
        </p:txBody>
      </p:sp>
      <p:sp>
        <p:nvSpPr>
          <p:cNvPr id="3" name="Rectangle 2"/>
          <p:cNvSpPr/>
          <p:nvPr/>
        </p:nvSpPr>
        <p:spPr>
          <a:xfrm>
            <a:off x="956979" y="758183"/>
            <a:ext cx="3749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Would </a:t>
            </a:r>
            <a:r>
              <a:rPr lang="el-GR" b="1" dirty="0"/>
              <a:t>σ</a:t>
            </a:r>
            <a:r>
              <a:rPr lang="en-US" b="1" dirty="0"/>
              <a:t>=25x25</a:t>
            </a:r>
            <a:r>
              <a:rPr lang="el-GR" b="1" dirty="0"/>
              <a:t>μ</a:t>
            </a:r>
            <a:r>
              <a:rPr lang="en-US" b="1" dirty="0"/>
              <a:t>m work for every </a:t>
            </a:r>
            <a:r>
              <a:rPr lang="el-GR" b="1" dirty="0"/>
              <a:t>η</a:t>
            </a:r>
            <a:r>
              <a:rPr lang="en-US" b="1" dirty="0"/>
              <a:t>?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327851" y="1279525"/>
            <a:ext cx="60766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err="1" smtClean="0"/>
              <a:t>pT</a:t>
            </a:r>
            <a:r>
              <a:rPr lang="en-US" sz="900" b="1" dirty="0" smtClean="0"/>
              <a:t> [GeV]</a:t>
            </a:r>
            <a:endParaRPr lang="en-US" sz="9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220825" y="3887047"/>
            <a:ext cx="60766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err="1" smtClean="0"/>
              <a:t>pT</a:t>
            </a:r>
            <a:r>
              <a:rPr lang="en-US" sz="900" b="1" dirty="0" smtClean="0"/>
              <a:t> [GeV]</a:t>
            </a:r>
            <a:endParaRPr lang="en-US" sz="9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425219" y="3871381"/>
            <a:ext cx="60766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err="1" smtClean="0"/>
              <a:t>pT</a:t>
            </a:r>
            <a:r>
              <a:rPr lang="en-US" sz="900" b="1" dirty="0" smtClean="0"/>
              <a:t> [GeV]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3410964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337" y="2476788"/>
            <a:ext cx="4453419" cy="27413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74" y="2494550"/>
            <a:ext cx="4419509" cy="27002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5702"/>
          </a:xfrm>
        </p:spPr>
        <p:txBody>
          <a:bodyPr>
            <a:normAutofit/>
          </a:bodyPr>
          <a:lstStyle/>
          <a:p>
            <a:r>
              <a:rPr lang="en-US" dirty="0" err="1"/>
              <a:t>Dependance</a:t>
            </a:r>
            <a:r>
              <a:rPr lang="en-US" dirty="0"/>
              <a:t> on track </a:t>
            </a:r>
            <a:r>
              <a:rPr lang="el-GR" dirty="0"/>
              <a:t>η</a:t>
            </a:r>
            <a:r>
              <a:rPr lang="en-US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5896E-703A-9644-A196-BED8E6029D27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Estel</a:t>
            </a:r>
            <a:r>
              <a:rPr lang="en-US" dirty="0" smtClean="0"/>
              <a:t> Perez (CERN) - </a:t>
            </a:r>
            <a:r>
              <a:rPr lang="en-US" dirty="0" err="1" smtClean="0"/>
              <a:t>FCChh</a:t>
            </a:r>
            <a:r>
              <a:rPr lang="en-US" dirty="0" smtClean="0"/>
              <a:t>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14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383399" y="2115197"/>
            <a:ext cx="74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pT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939898" y="2115197"/>
            <a:ext cx="740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610219" y="2494550"/>
            <a:ext cx="1103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equivalent for </a:t>
            </a:r>
            <a:r>
              <a:rPr lang="el-GR" sz="1400" dirty="0"/>
              <a:t>η</a:t>
            </a:r>
            <a:r>
              <a:rPr lang="en-US" sz="1400" dirty="0" smtClean="0"/>
              <a:t>=5.7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376868" y="1371175"/>
            <a:ext cx="3015638" cy="738664"/>
          </a:xfrm>
          <a:prstGeom prst="rect">
            <a:avLst/>
          </a:prstGeom>
          <a:ln>
            <a:solidFill>
              <a:srgbClr val="7F7F7F"/>
            </a:solidFill>
          </a:ln>
        </p:spPr>
        <p:txBody>
          <a:bodyPr wrap="square">
            <a:spAutoFit/>
          </a:bodyPr>
          <a:lstStyle/>
          <a:p>
            <a:r>
              <a:rPr lang="el-GR" sz="1400" b="1" dirty="0">
                <a:solidFill>
                  <a:schemeClr val="accent5">
                    <a:lumMod val="75000"/>
                  </a:schemeClr>
                </a:solidFill>
              </a:rPr>
              <a:t>σ</a:t>
            </a:r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=5x5</a:t>
            </a:r>
            <a:r>
              <a:rPr lang="el-GR" sz="1400" b="1" dirty="0">
                <a:solidFill>
                  <a:schemeClr val="accent5">
                    <a:lumMod val="75000"/>
                  </a:schemeClr>
                </a:solidFill>
              </a:rPr>
              <a:t>μ</a:t>
            </a:r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m</a:t>
            </a:r>
          </a:p>
          <a:p>
            <a:r>
              <a:rPr lang="en-US" sz="1400" b="1" dirty="0"/>
              <a:t>1 extra disk in the middle of the </a:t>
            </a:r>
            <a:r>
              <a:rPr lang="en-US" sz="1400" b="1" dirty="0" smtClean="0"/>
              <a:t>gap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Assume #PU/BC = 1100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3758" y="5235855"/>
            <a:ext cx="7122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high </a:t>
            </a:r>
            <a:r>
              <a:rPr lang="el-GR" dirty="0" smtClean="0"/>
              <a:t>η</a:t>
            </a:r>
            <a:r>
              <a:rPr lang="en-US" dirty="0" smtClean="0"/>
              <a:t> the higher </a:t>
            </a:r>
            <a:r>
              <a:rPr lang="en-US" dirty="0" err="1" smtClean="0"/>
              <a:t>fluence</a:t>
            </a:r>
            <a:r>
              <a:rPr lang="en-US" dirty="0" smtClean="0"/>
              <a:t> is compensated by smaller ellipse area       (less multiple scattering: at constant </a:t>
            </a:r>
            <a:r>
              <a:rPr lang="en-US" dirty="0" err="1" smtClean="0"/>
              <a:t>pT</a:t>
            </a:r>
            <a:r>
              <a:rPr lang="en-US" dirty="0" smtClean="0"/>
              <a:t>, higher </a:t>
            </a:r>
            <a:r>
              <a:rPr lang="el-GR" dirty="0" smtClean="0"/>
              <a:t>η</a:t>
            </a:r>
            <a:r>
              <a:rPr lang="en-US" dirty="0" smtClean="0"/>
              <a:t> means much higher p)  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31804" y="2370955"/>
            <a:ext cx="71116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 err="1" smtClean="0"/>
              <a:t>pT</a:t>
            </a:r>
            <a:r>
              <a:rPr lang="en-US" sz="1000" b="1" dirty="0" smtClean="0"/>
              <a:t> [GeV]</a:t>
            </a:r>
            <a:endParaRPr lang="en-US" sz="1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539543" y="2392196"/>
            <a:ext cx="71116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p </a:t>
            </a:r>
            <a:r>
              <a:rPr lang="en-US" sz="1000" b="1" dirty="0" smtClean="0"/>
              <a:t>[GeV]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826447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Detector granularity close to the </a:t>
            </a:r>
            <a:r>
              <a:rPr lang="en-US" dirty="0" err="1" smtClean="0"/>
              <a:t>beampipe</a:t>
            </a:r>
            <a:r>
              <a:rPr lang="en-US" dirty="0" smtClean="0"/>
              <a:t> driven by </a:t>
            </a:r>
            <a:r>
              <a:rPr lang="en-US" dirty="0" err="1" smtClean="0"/>
              <a:t>fluence</a:t>
            </a:r>
            <a:r>
              <a:rPr lang="en-US" dirty="0" smtClean="0"/>
              <a:t>, while at larger R the limitations of the pattern recognition will start to play a role </a:t>
            </a:r>
          </a:p>
          <a:p>
            <a:r>
              <a:rPr lang="en-US" dirty="0" smtClean="0"/>
              <a:t>Need </a:t>
            </a:r>
            <a:r>
              <a:rPr lang="en-US" b="1" dirty="0" smtClean="0"/>
              <a:t>finer granularity </a:t>
            </a:r>
            <a:r>
              <a:rPr lang="en-US" dirty="0" smtClean="0"/>
              <a:t>in the area </a:t>
            </a:r>
            <a:r>
              <a:rPr lang="en-US" b="1" dirty="0" smtClean="0"/>
              <a:t>close to the </a:t>
            </a:r>
            <a:r>
              <a:rPr lang="en-US" b="1" dirty="0" err="1" smtClean="0"/>
              <a:t>beampipe</a:t>
            </a:r>
            <a:r>
              <a:rPr lang="en-US" b="1" dirty="0" smtClean="0"/>
              <a:t> </a:t>
            </a:r>
          </a:p>
          <a:p>
            <a:pPr lvl="1"/>
            <a:r>
              <a:rPr lang="en-US" dirty="0"/>
              <a:t>For layers and rings with R&lt;35mm, single point resolution should be </a:t>
            </a:r>
            <a:r>
              <a:rPr lang="en-US" dirty="0" smtClean="0"/>
              <a:t>about 10x15 (7x5) </a:t>
            </a:r>
            <a:r>
              <a:rPr lang="el-GR" dirty="0"/>
              <a:t>μ</a:t>
            </a:r>
            <a:r>
              <a:rPr lang="en-US" dirty="0"/>
              <a:t>m </a:t>
            </a:r>
            <a:r>
              <a:rPr lang="en-US" dirty="0" smtClean="0"/>
              <a:t>for occupancy&lt;1% (0.2%)</a:t>
            </a:r>
            <a:endParaRPr lang="en-US" dirty="0" smtClean="0"/>
          </a:p>
          <a:p>
            <a:r>
              <a:rPr lang="en-US" dirty="0" smtClean="0"/>
              <a:t>Need at least </a:t>
            </a:r>
            <a:r>
              <a:rPr lang="en-US" b="1" dirty="0" smtClean="0"/>
              <a:t>one extra disk </a:t>
            </a:r>
            <a:r>
              <a:rPr lang="en-US" dirty="0" smtClean="0"/>
              <a:t>between the </a:t>
            </a:r>
            <a:r>
              <a:rPr lang="en-US" dirty="0" err="1" smtClean="0"/>
              <a:t>endcap</a:t>
            </a:r>
            <a:r>
              <a:rPr lang="en-US" dirty="0" smtClean="0"/>
              <a:t> and the </a:t>
            </a:r>
            <a:r>
              <a:rPr lang="en-US" dirty="0" smtClean="0"/>
              <a:t>forward disks</a:t>
            </a:r>
          </a:p>
          <a:p>
            <a:pPr lvl="1"/>
            <a:r>
              <a:rPr lang="en-US" dirty="0" smtClean="0"/>
              <a:t>Decreases background in the error ellipse by a factor of 5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E5DC-17CB-2047-8D06-B8500C9D7390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752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Plan to also check pattern recognition constrains between</a:t>
            </a:r>
          </a:p>
          <a:p>
            <a:pPr lvl="1"/>
            <a:r>
              <a:rPr lang="en-US" dirty="0" smtClean="0"/>
              <a:t>inner and outer barrel</a:t>
            </a:r>
          </a:p>
          <a:p>
            <a:pPr lvl="1"/>
            <a:r>
              <a:rPr lang="en-US" dirty="0" smtClean="0"/>
              <a:t>inner and outer </a:t>
            </a:r>
            <a:r>
              <a:rPr lang="en-US" dirty="0" err="1" smtClean="0"/>
              <a:t>endcap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Note:</a:t>
            </a:r>
          </a:p>
          <a:p>
            <a:r>
              <a:rPr lang="en-US" dirty="0" smtClean="0"/>
              <a:t>Having </a:t>
            </a:r>
            <a:r>
              <a:rPr lang="en-US" dirty="0" smtClean="0"/>
              <a:t>time resolution of the order of 0.1 ns would allow to decrease </a:t>
            </a:r>
            <a:r>
              <a:rPr lang="en-US" dirty="0" smtClean="0"/>
              <a:t>background for </a:t>
            </a:r>
            <a:r>
              <a:rPr lang="en-US" dirty="0" smtClean="0"/>
              <a:t>pattern recognition.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E3EE-5085-2442-A16F-B18F59F3B5F0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79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33C6-3BC0-0441-AF0C-FA27704C39F2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17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B290-90E9-D749-AB9D-B78875D8D7BD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18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7221" y="839259"/>
            <a:ext cx="9017484" cy="5186546"/>
            <a:chOff x="-167308" y="2225425"/>
            <a:chExt cx="5460061" cy="38003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856"/>
            <a:stretch/>
          </p:blipFill>
          <p:spPr>
            <a:xfrm>
              <a:off x="543002" y="2225425"/>
              <a:ext cx="4749751" cy="380038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13" r="89077"/>
            <a:stretch/>
          </p:blipFill>
          <p:spPr>
            <a:xfrm>
              <a:off x="-167308" y="2225425"/>
              <a:ext cx="1088770" cy="3800380"/>
            </a:xfrm>
            <a:prstGeom prst="rect">
              <a:avLst/>
            </a:prstGeom>
          </p:spPr>
        </p:pic>
      </p:grpSp>
      <p:cxnSp>
        <p:nvCxnSpPr>
          <p:cNvPr id="12" name="Straight Connector 11"/>
          <p:cNvCxnSpPr/>
          <p:nvPr/>
        </p:nvCxnSpPr>
        <p:spPr>
          <a:xfrm>
            <a:off x="1283774" y="5395683"/>
            <a:ext cx="278022" cy="0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297163" y="5487826"/>
            <a:ext cx="109362" cy="0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4" name="Group 83"/>
          <p:cNvGrpSpPr/>
          <p:nvPr/>
        </p:nvGrpSpPr>
        <p:grpSpPr>
          <a:xfrm>
            <a:off x="1283774" y="4459058"/>
            <a:ext cx="279096" cy="730250"/>
            <a:chOff x="1283774" y="4459058"/>
            <a:chExt cx="279096" cy="730250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1283774" y="5189308"/>
              <a:ext cx="278022" cy="0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283774" y="5027383"/>
              <a:ext cx="278022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284848" y="4843233"/>
              <a:ext cx="278022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284848" y="4640033"/>
              <a:ext cx="278022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284848" y="4459058"/>
              <a:ext cx="278022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>
            <a:off x="1660209" y="4437480"/>
            <a:ext cx="519558" cy="1052874"/>
            <a:chOff x="1660209" y="4437480"/>
            <a:chExt cx="519558" cy="1052874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1660209" y="4440008"/>
              <a:ext cx="0" cy="858977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738442" y="4440008"/>
              <a:ext cx="0" cy="858977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820992" y="4440008"/>
              <a:ext cx="0" cy="1050346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919417" y="4437480"/>
              <a:ext cx="0" cy="1050346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040067" y="4440008"/>
              <a:ext cx="0" cy="1050346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179767" y="4440008"/>
              <a:ext cx="0" cy="1050346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2337651" y="5079769"/>
            <a:ext cx="980453" cy="404882"/>
            <a:chOff x="2337651" y="4064060"/>
            <a:chExt cx="980453" cy="1420591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2337651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484552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651354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848204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070454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318104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2337651" y="1736975"/>
            <a:ext cx="980453" cy="3341966"/>
            <a:chOff x="2337651" y="1736975"/>
            <a:chExt cx="980453" cy="1420591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2337651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2484552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2651354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848204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070454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318104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283774" y="1767215"/>
            <a:ext cx="908308" cy="2288205"/>
            <a:chOff x="1283774" y="1767215"/>
            <a:chExt cx="908308" cy="2288205"/>
          </a:xfrm>
        </p:grpSpPr>
        <p:cxnSp>
          <p:nvCxnSpPr>
            <p:cNvPr id="53" name="Straight Connector 52"/>
            <p:cNvCxnSpPr/>
            <p:nvPr/>
          </p:nvCxnSpPr>
          <p:spPr>
            <a:xfrm flipV="1">
              <a:off x="1283774" y="4046780"/>
              <a:ext cx="895993" cy="864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1297163" y="3559870"/>
              <a:ext cx="888738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1297163" y="3167993"/>
              <a:ext cx="894919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1297163" y="2689722"/>
              <a:ext cx="888738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1297163" y="2207132"/>
              <a:ext cx="882604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290982" y="1767215"/>
              <a:ext cx="894919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4974484" y="5078941"/>
            <a:ext cx="2895203" cy="316742"/>
            <a:chOff x="4974484" y="4008816"/>
            <a:chExt cx="2895203" cy="1386867"/>
          </a:xfrm>
        </p:grpSpPr>
        <p:cxnSp>
          <p:nvCxnSpPr>
            <p:cNvPr id="78" name="Straight Connector 77"/>
            <p:cNvCxnSpPr/>
            <p:nvPr/>
          </p:nvCxnSpPr>
          <p:spPr>
            <a:xfrm>
              <a:off x="4974484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423191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5937746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6506542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7143582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7869687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4974484" y="1736975"/>
            <a:ext cx="2895203" cy="3341966"/>
            <a:chOff x="4974484" y="1736975"/>
            <a:chExt cx="2895203" cy="2271841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4974484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423191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937746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6506542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7143582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7869687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9" name="Straight Connector 88"/>
          <p:cNvCxnSpPr/>
          <p:nvPr/>
        </p:nvCxnSpPr>
        <p:spPr>
          <a:xfrm>
            <a:off x="2337651" y="5295810"/>
            <a:ext cx="0" cy="188841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2487967" y="5293282"/>
            <a:ext cx="0" cy="191369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2651354" y="5293282"/>
            <a:ext cx="0" cy="188841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2848204" y="5290754"/>
            <a:ext cx="0" cy="191369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070454" y="5293282"/>
            <a:ext cx="0" cy="188841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3318104" y="5300567"/>
            <a:ext cx="0" cy="191369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8" name="Group 87"/>
          <p:cNvGrpSpPr/>
          <p:nvPr/>
        </p:nvGrpSpPr>
        <p:grpSpPr>
          <a:xfrm>
            <a:off x="1659627" y="5078941"/>
            <a:ext cx="519558" cy="344808"/>
            <a:chOff x="1660209" y="4437480"/>
            <a:chExt cx="519558" cy="1052874"/>
          </a:xfrm>
        </p:grpSpPr>
        <p:cxnSp>
          <p:nvCxnSpPr>
            <p:cNvPr id="95" name="Straight Connector 94"/>
            <p:cNvCxnSpPr/>
            <p:nvPr/>
          </p:nvCxnSpPr>
          <p:spPr>
            <a:xfrm>
              <a:off x="1660209" y="4440008"/>
              <a:ext cx="0" cy="85897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1738442" y="4440008"/>
              <a:ext cx="0" cy="85897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1820992" y="4440008"/>
              <a:ext cx="0" cy="1050346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1919417" y="4437480"/>
              <a:ext cx="0" cy="1050346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2040067" y="4440008"/>
              <a:ext cx="0" cy="1050346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2179767" y="4440008"/>
              <a:ext cx="0" cy="1050346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Group 100"/>
          <p:cNvGrpSpPr/>
          <p:nvPr/>
        </p:nvGrpSpPr>
        <p:grpSpPr>
          <a:xfrm>
            <a:off x="1657034" y="5298985"/>
            <a:ext cx="522722" cy="192951"/>
            <a:chOff x="1657034" y="5298985"/>
            <a:chExt cx="522722" cy="192951"/>
          </a:xfrm>
        </p:grpSpPr>
        <p:cxnSp>
          <p:nvCxnSpPr>
            <p:cNvPr id="102" name="Straight Connector 101"/>
            <p:cNvCxnSpPr/>
            <p:nvPr/>
          </p:nvCxnSpPr>
          <p:spPr>
            <a:xfrm>
              <a:off x="1657034" y="5298985"/>
              <a:ext cx="0" cy="188841"/>
            </a:xfrm>
            <a:prstGeom prst="line">
              <a:avLst/>
            </a:prstGeom>
            <a:ln w="444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1738442" y="5298985"/>
              <a:ext cx="0" cy="191369"/>
            </a:xfrm>
            <a:prstGeom prst="line">
              <a:avLst/>
            </a:prstGeom>
            <a:ln w="444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1822123" y="5300567"/>
              <a:ext cx="0" cy="188841"/>
            </a:xfrm>
            <a:prstGeom prst="line">
              <a:avLst/>
            </a:prstGeom>
            <a:ln w="444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1919406" y="5300567"/>
              <a:ext cx="0" cy="191369"/>
            </a:xfrm>
            <a:prstGeom prst="line">
              <a:avLst/>
            </a:prstGeom>
            <a:ln w="444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2041198" y="5300567"/>
              <a:ext cx="0" cy="188841"/>
            </a:xfrm>
            <a:prstGeom prst="line">
              <a:avLst/>
            </a:prstGeom>
            <a:ln w="444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2179756" y="5300567"/>
              <a:ext cx="0" cy="191369"/>
            </a:xfrm>
            <a:prstGeom prst="line">
              <a:avLst/>
            </a:prstGeom>
            <a:ln w="444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TextBox 107"/>
          <p:cNvSpPr txBox="1"/>
          <p:nvPr/>
        </p:nvSpPr>
        <p:spPr>
          <a:xfrm>
            <a:off x="221934" y="132682"/>
            <a:ext cx="8704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Proposal 1b </a:t>
            </a:r>
            <a:r>
              <a:rPr lang="en-US" sz="3200" dirty="0"/>
              <a:t>(from occupancy point of view)</a:t>
            </a:r>
          </a:p>
          <a:p>
            <a:pPr algn="ctr"/>
            <a:endParaRPr lang="en-US" sz="3200" dirty="0"/>
          </a:p>
        </p:txBody>
      </p:sp>
      <p:sp>
        <p:nvSpPr>
          <p:cNvPr id="109" name="TextBox 108"/>
          <p:cNvSpPr txBox="1"/>
          <p:nvPr/>
        </p:nvSpPr>
        <p:spPr>
          <a:xfrm>
            <a:off x="29831" y="5484651"/>
            <a:ext cx="95728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10x15</a:t>
            </a:r>
          </a:p>
          <a:p>
            <a:pPr algn="ctr"/>
            <a:r>
              <a:rPr lang="en-US" b="1" dirty="0" smtClean="0">
                <a:solidFill>
                  <a:srgbClr val="008000"/>
                </a:solidFill>
              </a:rPr>
              <a:t>10x30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10x100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6524" y="5800100"/>
            <a:ext cx="6463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terms of occupancy , one could use lowest resolution down to R&lt;200mm. To be checked: pattern recognition and d0</a:t>
            </a:r>
            <a:r>
              <a:rPr lang="en-US" dirty="0"/>
              <a:t>,</a:t>
            </a:r>
            <a:r>
              <a:rPr lang="en-US" dirty="0" smtClean="0"/>
              <a:t>z0 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47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Occupancy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A09F-D23B-6C41-9480-2F03C505F357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37" y="2096701"/>
            <a:ext cx="6997402" cy="33109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0400" y="1492881"/>
            <a:ext cx="589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Occupancy map from </a:t>
            </a:r>
            <a:r>
              <a:rPr lang="en-US" sz="2400" dirty="0" err="1" smtClean="0"/>
              <a:t>Ilaria</a:t>
            </a:r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8698" y="1266311"/>
            <a:ext cx="3746898" cy="35827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767" y="4466716"/>
            <a:ext cx="3198866" cy="239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453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Outline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Constraints of </a:t>
            </a:r>
            <a:r>
              <a:rPr lang="en-US" dirty="0"/>
              <a:t>the background occupancy on: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Detector’s granularity (pixel size)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Pattern </a:t>
            </a:r>
            <a:r>
              <a:rPr lang="en-US" dirty="0"/>
              <a:t>recognition</a:t>
            </a:r>
            <a:endParaRPr lang="en-US" dirty="0" smtClean="0"/>
          </a:p>
          <a:p>
            <a:pPr marL="914400" lvl="1" indent="-514350"/>
            <a:r>
              <a:rPr lang="en-US" dirty="0" smtClean="0"/>
              <a:t>Trade-off between </a:t>
            </a:r>
            <a:r>
              <a:rPr lang="en-US" dirty="0" smtClean="0"/>
              <a:t>number of layers </a:t>
            </a:r>
            <a:r>
              <a:rPr lang="en-US" dirty="0" smtClean="0"/>
              <a:t>and single point resolution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38855-24C9-304A-B7A3-9F11A0B4F264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0270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307D1-42CF-6D42-8D66-AF8111098615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20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0" y="1684745"/>
            <a:ext cx="9144000" cy="4213817"/>
            <a:chOff x="0" y="1684745"/>
            <a:chExt cx="9144000" cy="421381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524312"/>
              <a:ext cx="9144000" cy="337425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883648" y="1688354"/>
              <a:ext cx="3727824" cy="3884706"/>
            </a:xfrm>
            <a:prstGeom prst="rect">
              <a:avLst/>
            </a:prstGeom>
            <a:solidFill>
              <a:srgbClr val="FF0000">
                <a:alpha val="24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86177" y="1684745"/>
              <a:ext cx="16958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Irradiation map provided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304800" y="280487"/>
            <a:ext cx="662074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/>
              <a:t>Independent of the orientation of the surface</a:t>
            </a:r>
          </a:p>
          <a:p>
            <a:pPr lvl="1"/>
            <a:r>
              <a:rPr lang="en-US" sz="1700" dirty="0">
                <a:hlinkClick r:id="rId3"/>
              </a:rPr>
              <a:t>http://www.fluka.org/content/course/NEA/lectures/Scoring.pdf</a:t>
            </a:r>
            <a:r>
              <a:rPr lang="en-US" sz="1700" dirty="0"/>
              <a:t>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1966" y="425975"/>
            <a:ext cx="1538132" cy="48545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38199" y="1042023"/>
            <a:ext cx="58479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/>
              <a:t>Original map </a:t>
            </a:r>
            <a:r>
              <a:rPr lang="en-US" dirty="0">
                <a:hlinkClick r:id="rId5"/>
              </a:rPr>
              <a:t>interpolated </a:t>
            </a:r>
            <a:r>
              <a:rPr lang="en-US" dirty="0"/>
              <a:t>to obtain more precise values</a:t>
            </a:r>
          </a:p>
        </p:txBody>
      </p:sp>
    </p:spTree>
    <p:extLst>
      <p:ext uri="{BB962C8B-B14F-4D97-AF65-F5344CB8AC3E}">
        <p14:creationId xmlns:p14="http://schemas.microsoft.com/office/powerpoint/2010/main" val="17874711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1714158" y="5057105"/>
            <a:ext cx="183835" cy="18383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21</a:t>
            </a:fld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370729" y="1029067"/>
            <a:ext cx="8447898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Given the </a:t>
            </a:r>
            <a:r>
              <a:rPr lang="en-US" dirty="0" err="1" smtClean="0"/>
              <a:t>fluence</a:t>
            </a:r>
            <a:r>
              <a:rPr lang="en-US" dirty="0" smtClean="0"/>
              <a:t> map, what is the minimum granularity needed in each part of the detector, to make sure there will be only one particle firing a pixel?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 smtClean="0">
                <a:solidFill>
                  <a:srgbClr val="660066"/>
                </a:solidFill>
              </a:rPr>
              <a:t>Assume</a:t>
            </a: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dirty="0" smtClean="0"/>
              <a:t>we need the </a:t>
            </a:r>
            <a:r>
              <a:rPr lang="en-US" b="1" dirty="0" smtClean="0">
                <a:solidFill>
                  <a:srgbClr val="660066"/>
                </a:solidFill>
              </a:rPr>
              <a:t>occupancy &lt;=0.01 </a:t>
            </a:r>
            <a:r>
              <a:rPr lang="en-US" dirty="0" smtClean="0"/>
              <a:t>(to </a:t>
            </a:r>
            <a:r>
              <a:rPr lang="en-US" dirty="0" smtClean="0"/>
              <a:t>be reviewed)</a:t>
            </a:r>
          </a:p>
          <a:p>
            <a:r>
              <a:rPr lang="en-US" b="1" dirty="0" smtClean="0">
                <a:solidFill>
                  <a:srgbClr val="FF6600"/>
                </a:solidFill>
              </a:rPr>
              <a:t>Assume</a:t>
            </a:r>
            <a:r>
              <a:rPr lang="en-US" dirty="0" smtClean="0"/>
              <a:t> </a:t>
            </a:r>
            <a:r>
              <a:rPr lang="en-US" b="1" dirty="0">
                <a:solidFill>
                  <a:srgbClr val="FF6600"/>
                </a:solidFill>
              </a:rPr>
              <a:t>c</a:t>
            </a:r>
            <a:r>
              <a:rPr lang="en-US" b="1" dirty="0" smtClean="0">
                <a:solidFill>
                  <a:srgbClr val="FF6600"/>
                </a:solidFill>
              </a:rPr>
              <a:t>luster size </a:t>
            </a:r>
            <a:r>
              <a:rPr lang="en-US" b="1" dirty="0" smtClean="0">
                <a:solidFill>
                  <a:srgbClr val="FF6600"/>
                </a:solidFill>
              </a:rPr>
              <a:t>due to </a:t>
            </a:r>
            <a:r>
              <a:rPr lang="en-US" b="1" dirty="0" err="1" smtClean="0">
                <a:solidFill>
                  <a:srgbClr val="FF6600"/>
                </a:solidFill>
              </a:rPr>
              <a:t>difussion</a:t>
            </a:r>
            <a:r>
              <a:rPr lang="en-US" b="1" dirty="0" smtClean="0">
                <a:solidFill>
                  <a:srgbClr val="FF6600"/>
                </a:solidFill>
              </a:rPr>
              <a:t> = </a:t>
            </a:r>
            <a:r>
              <a:rPr lang="en-US" b="1" dirty="0" smtClean="0">
                <a:solidFill>
                  <a:srgbClr val="FF6600"/>
                </a:solidFill>
              </a:rPr>
              <a:t>1 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Assume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# Pile up </a:t>
            </a:r>
            <a:r>
              <a:rPr lang="en-US" dirty="0"/>
              <a:t>interactions per bunch crossing </a:t>
            </a:r>
            <a:r>
              <a:rPr lang="en-US" b="1" dirty="0">
                <a:solidFill>
                  <a:srgbClr val="FF0000"/>
                </a:solidFill>
              </a:rPr>
              <a:t>=</a:t>
            </a:r>
            <a:r>
              <a:rPr lang="en-US" b="1" dirty="0" smtClean="0">
                <a:solidFill>
                  <a:srgbClr val="FF0000"/>
                </a:solidFill>
              </a:rPr>
              <a:t>1100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6FFEA-40D4-364E-B2A8-1F456C40D986}" type="datetime1">
              <a:rPr lang="en-US" smtClean="0"/>
              <a:t>16/11/16</a:t>
            </a:fld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228748" y="252853"/>
            <a:ext cx="87081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1) Constraints from </a:t>
            </a:r>
            <a:r>
              <a:rPr lang="en-US" sz="3200" dirty="0" err="1" smtClean="0"/>
              <a:t>fluence</a:t>
            </a:r>
            <a:r>
              <a:rPr lang="en-US" sz="3200" dirty="0" smtClean="0"/>
              <a:t> on detector granularity</a:t>
            </a:r>
            <a:endParaRPr lang="en-US" sz="32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76132" y="1771470"/>
            <a:ext cx="6920382" cy="1011318"/>
            <a:chOff x="1081739" y="2364579"/>
            <a:chExt cx="6920382" cy="1011318"/>
          </a:xfrm>
        </p:grpSpPr>
        <p:sp>
          <p:nvSpPr>
            <p:cNvPr id="3" name="Rectangle 2"/>
            <p:cNvSpPr/>
            <p:nvPr/>
          </p:nvSpPr>
          <p:spPr>
            <a:xfrm>
              <a:off x="1463753" y="2690328"/>
              <a:ext cx="6538368" cy="36933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rgbClr val="660066"/>
                  </a:solidFill>
                </a:rPr>
                <a:t>Occupancy </a:t>
              </a:r>
              <a:r>
                <a:rPr lang="en-US" b="1" dirty="0" smtClean="0"/>
                <a:t>= </a:t>
              </a:r>
              <a:r>
                <a:rPr lang="en-US" b="1" dirty="0" err="1">
                  <a:solidFill>
                    <a:srgbClr val="0000FF"/>
                  </a:solidFill>
                </a:rPr>
                <a:t>Fluence</a:t>
              </a:r>
              <a:r>
                <a:rPr lang="en-US" b="1" dirty="0">
                  <a:solidFill>
                    <a:srgbClr val="0000FF"/>
                  </a:solidFill>
                </a:rPr>
                <a:t> </a:t>
              </a:r>
              <a:r>
                <a:rPr lang="en-US" b="1" dirty="0" smtClean="0"/>
                <a:t>* </a:t>
              </a:r>
              <a:r>
                <a:rPr lang="en-US" b="1" dirty="0">
                  <a:solidFill>
                    <a:srgbClr val="FF0000"/>
                  </a:solidFill>
                </a:rPr>
                <a:t>Pile up </a:t>
              </a:r>
              <a:r>
                <a:rPr lang="en-US" b="1" dirty="0" smtClean="0"/>
                <a:t>* </a:t>
              </a:r>
              <a:r>
                <a:rPr lang="en-US" b="1" dirty="0" err="1" smtClean="0">
                  <a:solidFill>
                    <a:srgbClr val="008000"/>
                  </a:solidFill>
                </a:rPr>
                <a:t>PixelArea</a:t>
              </a:r>
              <a:r>
                <a:rPr lang="en-US" b="1" dirty="0" smtClean="0">
                  <a:solidFill>
                    <a:srgbClr val="008000"/>
                  </a:solidFill>
                </a:rPr>
                <a:t> </a:t>
              </a:r>
              <a:r>
                <a:rPr lang="en-US" b="1" dirty="0" smtClean="0"/>
                <a:t>* </a:t>
              </a:r>
              <a:r>
                <a:rPr lang="en-US" b="1" dirty="0" err="1" smtClean="0">
                  <a:solidFill>
                    <a:srgbClr val="FF6600"/>
                  </a:solidFill>
                </a:rPr>
                <a:t>ClusterSize</a:t>
              </a:r>
              <a:r>
                <a:rPr lang="en-US" b="1" dirty="0" smtClean="0">
                  <a:solidFill>
                    <a:srgbClr val="FF6600"/>
                  </a:solidFill>
                </a:rPr>
                <a:t>(Diffusion)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700180" y="2364579"/>
              <a:ext cx="311230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</a:rPr>
                <a:t># particles per unit area, per </a:t>
              </a:r>
              <a:r>
                <a:rPr lang="en-US" sz="1400" dirty="0" err="1">
                  <a:solidFill>
                    <a:srgbClr val="0000FF"/>
                  </a:solidFill>
                </a:rPr>
                <a:t>pp</a:t>
              </a:r>
              <a:r>
                <a:rPr lang="en-US" sz="1400" dirty="0">
                  <a:solidFill>
                    <a:srgbClr val="0000FF"/>
                  </a:solidFill>
                </a:rPr>
                <a:t> </a:t>
              </a:r>
              <a:r>
                <a:rPr lang="en-US" sz="1400" dirty="0" smtClean="0">
                  <a:solidFill>
                    <a:srgbClr val="0000FF"/>
                  </a:solidFill>
                </a:rPr>
                <a:t>collision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3141023" y="2609252"/>
              <a:ext cx="15776" cy="206915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2823471" y="3068120"/>
              <a:ext cx="3179714" cy="307777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# </a:t>
              </a:r>
              <a:r>
                <a:rPr lang="en-US" sz="1400" dirty="0" smtClean="0">
                  <a:solidFill>
                    <a:srgbClr val="FF0000"/>
                  </a:solidFill>
                </a:rPr>
                <a:t>of </a:t>
              </a:r>
              <a:r>
                <a:rPr lang="en-US" sz="1400" dirty="0" err="1" smtClean="0">
                  <a:solidFill>
                    <a:srgbClr val="FF0000"/>
                  </a:solidFill>
                </a:rPr>
                <a:t>pp</a:t>
              </a:r>
              <a:r>
                <a:rPr lang="en-US" sz="1400" dirty="0" smtClean="0">
                  <a:solidFill>
                    <a:srgbClr val="FF0000"/>
                  </a:solidFill>
                </a:rPr>
                <a:t> collisions per Bunch Crossing (BC)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3992375" y="2947110"/>
              <a:ext cx="136621" cy="23192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1081739" y="3059660"/>
              <a:ext cx="158212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660066"/>
                  </a:solidFill>
                </a:rPr>
                <a:t>per Bunch Crossing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1918551" y="2993392"/>
              <a:ext cx="136621" cy="231926"/>
            </a:xfrm>
            <a:prstGeom prst="straightConnector1">
              <a:avLst/>
            </a:prstGeom>
            <a:ln>
              <a:solidFill>
                <a:srgbClr val="66006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5798713" y="1771470"/>
            <a:ext cx="29033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</a:rPr>
              <a:t># hit pixels per </a:t>
            </a:r>
            <a:r>
              <a:rPr lang="en-US" sz="1400" dirty="0" smtClean="0">
                <a:solidFill>
                  <a:srgbClr val="FF6600"/>
                </a:solidFill>
              </a:rPr>
              <a:t>perpendicular particle </a:t>
            </a:r>
            <a:endParaRPr lang="en-US" sz="1400" dirty="0">
              <a:solidFill>
                <a:srgbClr val="FF66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6647716" y="2016143"/>
            <a:ext cx="15776" cy="206915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344845" y="5057105"/>
            <a:ext cx="183835" cy="183835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528680" y="5057105"/>
            <a:ext cx="183835" cy="183835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897993" y="5057105"/>
            <a:ext cx="183835" cy="18383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023325" y="5025114"/>
            <a:ext cx="183835" cy="18383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4111625"/>
            <a:ext cx="323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Cluster size has 2 components: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5348" y="4511675"/>
            <a:ext cx="1419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geometric: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897995" y="4479684"/>
            <a:ext cx="1419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diffusion: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607862" y="5057105"/>
            <a:ext cx="183835" cy="18383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91697" y="5057105"/>
            <a:ext cx="183835" cy="18383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977175" y="5057105"/>
            <a:ext cx="183835" cy="183835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161010" y="5057105"/>
            <a:ext cx="183835" cy="183835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857250" y="4955505"/>
            <a:ext cx="1069975" cy="3721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5478361" y="4849016"/>
            <a:ext cx="0" cy="6463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5759381" y="5025114"/>
            <a:ext cx="183835" cy="18383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5392638" y="5025114"/>
            <a:ext cx="183835" cy="183835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5207160" y="5025114"/>
            <a:ext cx="183835" cy="183835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5576473" y="5025114"/>
            <a:ext cx="183835" cy="183835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607862" y="5495369"/>
            <a:ext cx="1982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included in the </a:t>
            </a:r>
            <a:r>
              <a:rPr lang="en-US" dirty="0" err="1" smtClean="0">
                <a:solidFill>
                  <a:srgbClr val="0000FF"/>
                </a:solidFill>
              </a:rPr>
              <a:t>fluence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calculation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897994" y="5495369"/>
            <a:ext cx="2475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assumed to have </a:t>
            </a:r>
            <a:r>
              <a:rPr lang="en-US" dirty="0" smtClean="0">
                <a:solidFill>
                  <a:srgbClr val="FF6600"/>
                </a:solidFill>
              </a:rPr>
              <a:t>no diffusion</a:t>
            </a:r>
            <a:r>
              <a:rPr lang="en-US" dirty="0" smtClean="0"/>
              <a:t> (size=1)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0862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RD53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B9BF7-66B3-6E4C-8417-75CD28896070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22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300" y="2235200"/>
            <a:ext cx="7899400" cy="2387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22300" y="1212577"/>
            <a:ext cx="789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https://indico.cern.ch/event/527359/contributions/2158545/attachments/1278486/1898346/LHCC_status_report_2016_v5.</a:t>
            </a:r>
            <a:r>
              <a:rPr lang="en-US" dirty="0" smtClean="0">
                <a:hlinkClick r:id="rId3"/>
              </a:rPr>
              <a:t>pdf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8759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F0B26-FC22-3440-8A8D-CC234040FD22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376" y="388568"/>
            <a:ext cx="8460819" cy="64694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33853" y="87228"/>
            <a:ext cx="5352947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Irradiation Map [cm^-2] (original)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93675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0AEA-D7B4-A343-8850-2C20C472D72B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2754"/>
            <a:ext cx="8770471" cy="6366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" y="-24169"/>
            <a:ext cx="91440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Interpolated Irradiation Map [mm^-2] (zoom in low R, full Z, removed </a:t>
            </a:r>
            <a:r>
              <a:rPr lang="en-US" b="1" dirty="0" err="1" smtClean="0"/>
              <a:t>beampipe</a:t>
            </a:r>
            <a:r>
              <a:rPr lang="en-US" b="1" dirty="0" smtClean="0"/>
              <a:t> area)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71352" y="4766236"/>
            <a:ext cx="188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increases with 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2078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7504-D3C1-584B-93B3-A954879A9E3C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25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270192" y="94362"/>
            <a:ext cx="8614845" cy="3179386"/>
            <a:chOff x="462566" y="3176965"/>
            <a:chExt cx="8614845" cy="3179386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2566" y="3849553"/>
              <a:ext cx="4101229" cy="2506798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8445" y="3849552"/>
              <a:ext cx="4111326" cy="2506798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1454431" y="3176965"/>
              <a:ext cx="467529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l-GR" sz="2400" dirty="0" smtClean="0"/>
                <a:t>σ</a:t>
              </a:r>
              <a:r>
                <a:rPr lang="en-US" sz="2400" dirty="0" smtClean="0"/>
                <a:t>(</a:t>
              </a:r>
              <a:r>
                <a:rPr lang="en-US" sz="2400" dirty="0" err="1" smtClean="0"/>
                <a:t>fwd</a:t>
              </a:r>
              <a:r>
                <a:rPr lang="en-US" sz="2400" dirty="0" smtClean="0"/>
                <a:t> layers)=25x25</a:t>
              </a:r>
              <a:endParaRPr lang="en-US" sz="24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563795" y="3188664"/>
              <a:ext cx="322034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/>
                <a:t>1 middle layer</a:t>
              </a:r>
              <a:endParaRPr lang="en-US" sz="2400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 flipH="1">
              <a:off x="1168387" y="3918747"/>
              <a:ext cx="3332228" cy="0"/>
            </a:xfrm>
            <a:prstGeom prst="line">
              <a:avLst/>
            </a:prstGeom>
            <a:ln w="3175" cmpd="sng">
              <a:solidFill>
                <a:schemeClr val="tx1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379902" y="3657137"/>
              <a:ext cx="11832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pile up=1100</a:t>
              </a:r>
              <a:endParaRPr lang="en-US" sz="11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75148" y="4228196"/>
              <a:ext cx="12462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EllispeArea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739618" y="5323450"/>
              <a:ext cx="15973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“Occupancy”</a:t>
              </a:r>
              <a:endParaRPr lang="en-US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H="1">
              <a:off x="5415376" y="5508116"/>
              <a:ext cx="3662035" cy="0"/>
            </a:xfrm>
            <a:prstGeom prst="line">
              <a:avLst/>
            </a:prstGeom>
            <a:ln w="19050" cmpd="sng">
              <a:solidFill>
                <a:srgbClr val="D5614D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5298233" y="5074231"/>
              <a:ext cx="3662035" cy="0"/>
            </a:xfrm>
            <a:prstGeom prst="line">
              <a:avLst/>
            </a:prstGeom>
            <a:ln w="19050" cmpd="sng">
              <a:solidFill>
                <a:srgbClr val="7DD7E2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6071" y="3478834"/>
            <a:ext cx="4205132" cy="251862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192" y="3478833"/>
            <a:ext cx="4101229" cy="248402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3124200" y="3126050"/>
            <a:ext cx="342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versus radius at last </a:t>
            </a:r>
            <a:r>
              <a:rPr lang="en-US" dirty="0" err="1" smtClean="0"/>
              <a:t>encap</a:t>
            </a:r>
            <a:r>
              <a:rPr lang="en-US" dirty="0" smtClean="0"/>
              <a:t> layer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144574" y="397618"/>
            <a:ext cx="15922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versus eta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5324207" y="5134840"/>
            <a:ext cx="404908" cy="0"/>
          </a:xfrm>
          <a:prstGeom prst="line">
            <a:avLst/>
          </a:prstGeom>
          <a:ln w="19050" cmpd="sng">
            <a:solidFill>
              <a:srgbClr val="D5614D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5729115" y="5192584"/>
            <a:ext cx="1" cy="384564"/>
          </a:xfrm>
          <a:prstGeom prst="line">
            <a:avLst/>
          </a:prstGeom>
          <a:ln w="19050" cmpd="sng">
            <a:solidFill>
              <a:srgbClr val="D5614D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5729115" y="4695619"/>
            <a:ext cx="3229977" cy="0"/>
          </a:xfrm>
          <a:prstGeom prst="line">
            <a:avLst/>
          </a:prstGeom>
          <a:ln w="19050" cmpd="sng">
            <a:solidFill>
              <a:srgbClr val="7DD7E2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736848" y="4695619"/>
            <a:ext cx="0" cy="881529"/>
          </a:xfrm>
          <a:prstGeom prst="line">
            <a:avLst/>
          </a:prstGeom>
          <a:ln w="19050" cmpd="sng">
            <a:solidFill>
              <a:srgbClr val="7DD7E2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970657" y="3296876"/>
            <a:ext cx="3332228" cy="261610"/>
            <a:chOff x="907553" y="3707052"/>
            <a:chExt cx="3332228" cy="261610"/>
          </a:xfrm>
        </p:grpSpPr>
        <p:cxnSp>
          <p:nvCxnSpPr>
            <p:cNvPr id="35" name="Straight Connector 34"/>
            <p:cNvCxnSpPr/>
            <p:nvPr/>
          </p:nvCxnSpPr>
          <p:spPr>
            <a:xfrm flipH="1">
              <a:off x="907553" y="3968662"/>
              <a:ext cx="3332228" cy="0"/>
            </a:xfrm>
            <a:prstGeom prst="line">
              <a:avLst/>
            </a:prstGeom>
            <a:ln w="3175" cmpd="sng">
              <a:solidFill>
                <a:schemeClr val="tx1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119068" y="3707052"/>
              <a:ext cx="11832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pile up=1100</a:t>
              </a:r>
              <a:endParaRPr lang="en-US" sz="1100" dirty="0"/>
            </a:p>
          </p:txBody>
        </p:sp>
      </p:grpSp>
      <p:cxnSp>
        <p:nvCxnSpPr>
          <p:cNvPr id="39" name="Straight Arrow Connector 38"/>
          <p:cNvCxnSpPr/>
          <p:nvPr/>
        </p:nvCxnSpPr>
        <p:spPr>
          <a:xfrm flipH="1" flipV="1">
            <a:off x="5568828" y="5450902"/>
            <a:ext cx="368522" cy="5465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4993014" y="4804051"/>
            <a:ext cx="654693" cy="11934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4748486" y="6029500"/>
            <a:ext cx="183835" cy="18383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932321" y="6029500"/>
            <a:ext cx="183835" cy="18383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4748486" y="6213335"/>
            <a:ext cx="183835" cy="18383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932321" y="6213335"/>
            <a:ext cx="183835" cy="18383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5944704" y="6089982"/>
            <a:ext cx="183835" cy="18383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6128539" y="6089982"/>
            <a:ext cx="183835" cy="18383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5944704" y="6273817"/>
            <a:ext cx="183835" cy="18383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6128539" y="6273817"/>
            <a:ext cx="183835" cy="18383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4775299" y="5990483"/>
            <a:ext cx="314044" cy="445703"/>
          </a:xfrm>
          <a:prstGeom prst="ellipse">
            <a:avLst/>
          </a:prstGeom>
          <a:solidFill>
            <a:srgbClr val="FF0000">
              <a:alpha val="14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988508" y="6134054"/>
            <a:ext cx="96386" cy="136794"/>
          </a:xfrm>
          <a:prstGeom prst="ellipse">
            <a:avLst/>
          </a:prstGeom>
          <a:solidFill>
            <a:srgbClr val="FF0000">
              <a:alpha val="14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 rot="19763894">
            <a:off x="6610000" y="6098787"/>
            <a:ext cx="1632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PRELIMINARY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988508" y="3558486"/>
            <a:ext cx="1246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EllispeArea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175360" y="5007918"/>
            <a:ext cx="1604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“Occupancy”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8681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636580" cy="190526"/>
          </a:xfrm>
        </p:spPr>
        <p:txBody>
          <a:bodyPr>
            <a:noAutofit/>
          </a:bodyPr>
          <a:lstStyle/>
          <a:p>
            <a:r>
              <a:rPr lang="en-US" sz="3200" dirty="0" smtClean="0"/>
              <a:t>occupancy dependence with the angle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222E-A965-5946-A412-2237A53D1583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9561"/>
            <a:ext cx="4489576" cy="29007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574" y="952414"/>
            <a:ext cx="4284673" cy="27478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3700293"/>
            <a:ext cx="4489575" cy="29058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8238" y="3712051"/>
            <a:ext cx="4481689" cy="2884542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652689" y="2228140"/>
            <a:ext cx="8397239" cy="0"/>
          </a:xfrm>
          <a:prstGeom prst="line">
            <a:avLst/>
          </a:prstGeom>
          <a:ln w="3175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652689" y="3086035"/>
            <a:ext cx="8397239" cy="0"/>
          </a:xfrm>
          <a:prstGeom prst="line">
            <a:avLst/>
          </a:prstGeom>
          <a:ln w="3175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595988" y="5002630"/>
            <a:ext cx="8397239" cy="0"/>
          </a:xfrm>
          <a:prstGeom prst="line">
            <a:avLst/>
          </a:prstGeom>
          <a:ln w="3175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07747" y="5954589"/>
            <a:ext cx="8397239" cy="0"/>
          </a:xfrm>
          <a:prstGeom prst="line">
            <a:avLst/>
          </a:prstGeom>
          <a:ln w="3175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963733" y="1434507"/>
            <a:ext cx="116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=1 GeV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553200" y="1586907"/>
            <a:ext cx="116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=2 GeV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010566" y="4193772"/>
            <a:ext cx="116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=5 GeV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553200" y="4193772"/>
            <a:ext cx="1419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=10 GeV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7029696" y="42239"/>
            <a:ext cx="2047085" cy="1131363"/>
            <a:chOff x="2141000" y="2540155"/>
            <a:chExt cx="4893775" cy="2704645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4044040" y="3918857"/>
              <a:ext cx="877322" cy="50970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>
              <a:off x="3124199" y="3918856"/>
              <a:ext cx="919841" cy="913654"/>
            </a:xfrm>
            <a:prstGeom prst="straightConnector1">
              <a:avLst/>
            </a:prstGeom>
            <a:ln>
              <a:solidFill>
                <a:srgbClr val="000000"/>
              </a:solidFill>
              <a:prstDash val="solid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4044040" y="3551203"/>
              <a:ext cx="1194830" cy="367654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4044040" y="2907809"/>
              <a:ext cx="0" cy="101104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124199" y="2540155"/>
              <a:ext cx="2114671" cy="588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Occupancy</a:t>
              </a:r>
              <a:endParaRPr lang="en-US" sz="1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157317" y="3294172"/>
              <a:ext cx="1877458" cy="956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Single point resolution</a:t>
              </a:r>
              <a:endParaRPr lang="en-US" sz="10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921362" y="4243893"/>
              <a:ext cx="1228253" cy="588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Eta</a:t>
              </a:r>
              <a:endParaRPr lang="en-US" sz="10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634593" y="4656182"/>
              <a:ext cx="2047086" cy="588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Gap distance</a:t>
              </a:r>
              <a:endParaRPr lang="en-US" sz="1000" dirty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H="1" flipV="1">
              <a:off x="3124200" y="3693251"/>
              <a:ext cx="919841" cy="225606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141000" y="3375732"/>
              <a:ext cx="1238423" cy="588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/>
                <a:t>pT</a:t>
              </a:r>
              <a:endParaRPr lang="en-US" sz="1000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5428181" y="5641288"/>
            <a:ext cx="1183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pile up=1100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5425669" y="4716084"/>
            <a:ext cx="1183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pile up=200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759287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1B79-AF3B-D84C-BAEA-2A3E1F590F81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27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31385"/>
            <a:ext cx="259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MultipleScattering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93489" y="32847"/>
            <a:ext cx="2123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MultipleScattering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35000"/>
            <a:ext cx="2188010" cy="13359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86" y="2092180"/>
            <a:ext cx="2143741" cy="13110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22252"/>
            <a:ext cx="2188009" cy="13430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4954560"/>
            <a:ext cx="2188010" cy="13330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2074" y="634999"/>
            <a:ext cx="2210714" cy="13359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82074" y="2092178"/>
            <a:ext cx="2188303" cy="13271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82074" y="3522251"/>
            <a:ext cx="2210713" cy="13584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82074" y="4894463"/>
            <a:ext cx="2188303" cy="141249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820388" y="1601604"/>
            <a:ext cx="4024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b="1" dirty="0"/>
              <a:t>A= ¼ * </a:t>
            </a:r>
            <a:r>
              <a:rPr lang="el-GR" b="1" dirty="0"/>
              <a:t>π</a:t>
            </a:r>
            <a:r>
              <a:rPr lang="en-US" b="1" dirty="0"/>
              <a:t> * res(</a:t>
            </a:r>
            <a:r>
              <a:rPr lang="en-US" b="1" dirty="0" err="1"/>
              <a:t>Rphi</a:t>
            </a:r>
            <a:r>
              <a:rPr lang="en-US" b="1" dirty="0"/>
              <a:t>) * res(z) * tan(theta)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02146" y="3176865"/>
            <a:ext cx="2430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MultipleScattering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301294" y="3178327"/>
            <a:ext cx="1992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MultipleScattering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901955" y="2477634"/>
            <a:ext cx="3796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Occupancy = Irradiation[mm^-2] * </a:t>
            </a:r>
          </a:p>
          <a:p>
            <a:pPr algn="ctr"/>
            <a:r>
              <a:rPr lang="en-US" b="1" dirty="0" smtClean="0"/>
              <a:t>10^-</a:t>
            </a:r>
            <a:r>
              <a:rPr lang="en-US" b="1" dirty="0"/>
              <a:t>6</a:t>
            </a:r>
            <a:r>
              <a:rPr lang="en-US" b="1" dirty="0" smtClean="0"/>
              <a:t> [mm^2 / um^2] * Area [um^-2]</a:t>
            </a:r>
            <a:endParaRPr lang="en-US" b="1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17327" y="3522250"/>
            <a:ext cx="2182991" cy="134301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32756" y="3522251"/>
            <a:ext cx="2175080" cy="134301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38832" y="4894463"/>
            <a:ext cx="2161486" cy="140179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00318" y="4880670"/>
            <a:ext cx="2207518" cy="142628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64859" y="157946"/>
            <a:ext cx="38429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Cross-checking area and occupancy calculations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25623" y="439630"/>
            <a:ext cx="6396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pT</a:t>
            </a:r>
            <a:r>
              <a:rPr lang="en-US" sz="1000" dirty="0" smtClean="0"/>
              <a:t> [GeV]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2530340" y="445489"/>
            <a:ext cx="6396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pT</a:t>
            </a:r>
            <a:r>
              <a:rPr lang="en-US" sz="1000" dirty="0" smtClean="0"/>
              <a:t> [GeV]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765222" y="1232272"/>
            <a:ext cx="805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δ </a:t>
            </a:r>
            <a:r>
              <a:rPr lang="en-US" dirty="0" err="1" smtClean="0"/>
              <a:t>RPhi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844356" y="2206940"/>
            <a:ext cx="805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δ </a:t>
            </a:r>
            <a:r>
              <a:rPr lang="en-US" dirty="0" smtClean="0"/>
              <a:t>z0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844355" y="3664227"/>
            <a:ext cx="1231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tan Theta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65222" y="5048243"/>
            <a:ext cx="1310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Ellipse area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281009" y="3590958"/>
            <a:ext cx="1332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Irradiation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313538" y="5048243"/>
            <a:ext cx="1332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Occupancy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91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1156" y="888285"/>
            <a:ext cx="4322871" cy="263589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22F25-B95E-054D-9641-7E6F88CB4BD2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28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551694" y="4476"/>
            <a:ext cx="15923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 smtClean="0"/>
              <a:t>eta</a:t>
            </a:r>
            <a:r>
              <a:rPr lang="it-IT" sz="1050" dirty="0"/>
              <a:t>=-ln[tan(theta/2)</a:t>
            </a:r>
            <a:r>
              <a:rPr lang="it-IT" sz="1050" dirty="0" smtClean="0"/>
              <a:t>] ; </a:t>
            </a:r>
            <a:r>
              <a:rPr lang="en-US" sz="1050" dirty="0">
                <a:sym typeface="Wingdings"/>
              </a:rPr>
              <a:t>p=</a:t>
            </a:r>
            <a:r>
              <a:rPr lang="en-US" sz="1050" dirty="0" err="1">
                <a:sym typeface="Wingdings"/>
              </a:rPr>
              <a:t>pT</a:t>
            </a:r>
            <a:r>
              <a:rPr lang="en-US" sz="1050" dirty="0">
                <a:sym typeface="Wingdings"/>
              </a:rPr>
              <a:t>*</a:t>
            </a:r>
            <a:r>
              <a:rPr lang="en-US" sz="1050" dirty="0" err="1">
                <a:sym typeface="Wingdings"/>
              </a:rPr>
              <a:t>cosh</a:t>
            </a:r>
            <a:r>
              <a:rPr lang="en-US" sz="1050" dirty="0">
                <a:sym typeface="Wingdings"/>
              </a:rPr>
              <a:t>(eta</a:t>
            </a:r>
            <a:r>
              <a:rPr lang="en-US" sz="1050" dirty="0" smtClean="0">
                <a:sym typeface="Wingdings"/>
              </a:rPr>
              <a:t>)</a:t>
            </a:r>
            <a:endParaRPr lang="it-IT" sz="1050" dirty="0" smtClean="0"/>
          </a:p>
        </p:txBody>
      </p:sp>
      <p:grpSp>
        <p:nvGrpSpPr>
          <p:cNvPr id="14" name="Group 13"/>
          <p:cNvGrpSpPr/>
          <p:nvPr/>
        </p:nvGrpSpPr>
        <p:grpSpPr>
          <a:xfrm>
            <a:off x="234086" y="443898"/>
            <a:ext cx="7317608" cy="3083153"/>
            <a:chOff x="269494" y="1549229"/>
            <a:chExt cx="7317608" cy="308315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9494" y="1993616"/>
              <a:ext cx="4355111" cy="263876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997308" y="1549229"/>
              <a:ext cx="1739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pT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39374" y="1549229"/>
              <a:ext cx="23119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theta=0.39 </a:t>
              </a:r>
              <a:r>
                <a:rPr lang="en-US" sz="1400" dirty="0" err="1" smtClean="0"/>
                <a:t>deg</a:t>
              </a:r>
              <a:r>
                <a:rPr lang="en-US" sz="1400" dirty="0" smtClean="0"/>
                <a:t> ; eta</a:t>
              </a:r>
              <a:r>
                <a:rPr lang="it-IT" sz="1400" dirty="0" smtClean="0"/>
                <a:t>=5.683</a:t>
              </a:r>
              <a:endParaRPr lang="en-US" sz="1400" dirty="0" smtClean="0"/>
            </a:p>
            <a:p>
              <a:r>
                <a:rPr lang="en-US" sz="1400" dirty="0" err="1" smtClean="0"/>
                <a:t>pT</a:t>
              </a:r>
              <a:r>
                <a:rPr lang="en-US" sz="1400" dirty="0" smtClean="0"/>
                <a:t>=1 GeV </a:t>
              </a:r>
              <a:r>
                <a:rPr lang="en-US" sz="1400" dirty="0" smtClean="0">
                  <a:sym typeface="Wingdings"/>
                </a:rPr>
                <a:t> p=146.9 GeV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553238" y="1549229"/>
              <a:ext cx="10338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</a:t>
              </a: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86" y="3820127"/>
            <a:ext cx="4355111" cy="263988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0452" y="3820126"/>
            <a:ext cx="4387180" cy="266016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81077" y="3388444"/>
            <a:ext cx="2311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theta=5.49 </a:t>
            </a:r>
            <a:r>
              <a:rPr lang="en-US" sz="1400" dirty="0" err="1" smtClean="0"/>
              <a:t>deg</a:t>
            </a:r>
            <a:r>
              <a:rPr lang="en-US" sz="1400" dirty="0" smtClean="0"/>
              <a:t> ; eta</a:t>
            </a:r>
            <a:r>
              <a:rPr lang="it-IT" sz="1400" dirty="0" smtClean="0"/>
              <a:t>=</a:t>
            </a:r>
            <a:r>
              <a:rPr lang="en-US" sz="1400" dirty="0" smtClean="0"/>
              <a:t>3.04</a:t>
            </a:r>
          </a:p>
          <a:p>
            <a:r>
              <a:rPr lang="en-US" sz="1400" dirty="0" err="1" smtClean="0"/>
              <a:t>pT</a:t>
            </a:r>
            <a:r>
              <a:rPr lang="en-US" sz="1400" dirty="0" smtClean="0"/>
              <a:t>=1 GeV </a:t>
            </a:r>
            <a:r>
              <a:rPr lang="en-US" sz="1400" dirty="0" smtClean="0">
                <a:sym typeface="Wingdings"/>
              </a:rPr>
              <a:t> p=10.45 GeV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61900" y="3450794"/>
            <a:ext cx="1739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517830" y="3450794"/>
            <a:ext cx="1033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13011"/>
            <a:ext cx="7489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Cross-checking area and occupancy calculations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952811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537" y="634999"/>
            <a:ext cx="2196611" cy="133593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1" y="2095145"/>
            <a:ext cx="2180233" cy="132413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1" y="3505322"/>
            <a:ext cx="2266681" cy="139900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" y="4974971"/>
            <a:ext cx="2181537" cy="133198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7326" y="3547659"/>
            <a:ext cx="2182991" cy="133705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17328" y="4904327"/>
            <a:ext cx="2182990" cy="141113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43B74-565A-1447-B2B2-E32E719C222C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29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31385"/>
            <a:ext cx="259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93489" y="32847"/>
            <a:ext cx="2123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82074" y="634999"/>
            <a:ext cx="2210714" cy="13359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82074" y="2092178"/>
            <a:ext cx="2188303" cy="13271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82074" y="3522251"/>
            <a:ext cx="2210713" cy="13584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82074" y="4894463"/>
            <a:ext cx="2188303" cy="141249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820388" y="1601604"/>
            <a:ext cx="4024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b="1" dirty="0"/>
              <a:t>A= ¼ * </a:t>
            </a:r>
            <a:r>
              <a:rPr lang="el-GR" b="1" dirty="0"/>
              <a:t>π</a:t>
            </a:r>
            <a:r>
              <a:rPr lang="en-US" b="1" dirty="0"/>
              <a:t> * res(</a:t>
            </a:r>
            <a:r>
              <a:rPr lang="en-US" b="1" dirty="0" err="1"/>
              <a:t>Rphi</a:t>
            </a:r>
            <a:r>
              <a:rPr lang="en-US" b="1" dirty="0"/>
              <a:t>) * res(z) * tan(theta)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02146" y="3176865"/>
            <a:ext cx="2430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301294" y="3178327"/>
            <a:ext cx="1992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901955" y="2477634"/>
            <a:ext cx="3796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Occupancy = Irradiation[mm^-2] * </a:t>
            </a:r>
          </a:p>
          <a:p>
            <a:pPr algn="ctr"/>
            <a:r>
              <a:rPr lang="en-US" b="1" dirty="0" smtClean="0"/>
              <a:t>10^-</a:t>
            </a:r>
            <a:r>
              <a:rPr lang="en-US" b="1" dirty="0"/>
              <a:t>6</a:t>
            </a:r>
            <a:r>
              <a:rPr lang="en-US" b="1" dirty="0" smtClean="0"/>
              <a:t> [mm^2 / um^2] * Area [um^-2]</a:t>
            </a:r>
            <a:endParaRPr lang="en-US" b="1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32756" y="3522251"/>
            <a:ext cx="2175080" cy="134301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00318" y="4880670"/>
            <a:ext cx="2207518" cy="142628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64859" y="157946"/>
            <a:ext cx="38429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Cross-checking area and occupancy calculations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25623" y="439630"/>
            <a:ext cx="5822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 [GeV]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2530340" y="445489"/>
            <a:ext cx="6396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pT</a:t>
            </a:r>
            <a:r>
              <a:rPr lang="en-US" sz="1000" dirty="0" smtClean="0"/>
              <a:t> [GeV]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765222" y="1232272"/>
            <a:ext cx="805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δ </a:t>
            </a:r>
            <a:r>
              <a:rPr lang="en-US" dirty="0" err="1" smtClean="0"/>
              <a:t>RPhi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844356" y="2206940"/>
            <a:ext cx="805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δ </a:t>
            </a:r>
            <a:r>
              <a:rPr lang="en-US" dirty="0" smtClean="0"/>
              <a:t>z0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844355" y="3664227"/>
            <a:ext cx="1231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tan Theta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65222" y="5048243"/>
            <a:ext cx="1310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Ellipse area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281009" y="3590958"/>
            <a:ext cx="1332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Irradiation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313538" y="5048243"/>
            <a:ext cx="1332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Occupancy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370078" y="0"/>
            <a:ext cx="1103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equivalent for eta=5.7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12921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Fluence</a:t>
            </a:r>
            <a:r>
              <a:rPr lang="en-US" dirty="0" smtClean="0"/>
              <a:t>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2010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Number of </a:t>
            </a:r>
            <a:r>
              <a:rPr lang="en-US" dirty="0"/>
              <a:t>particles per </a:t>
            </a:r>
            <a:r>
              <a:rPr lang="en-US" dirty="0" err="1"/>
              <a:t>pp</a:t>
            </a:r>
            <a:r>
              <a:rPr lang="en-US" dirty="0"/>
              <a:t> collision per unit </a:t>
            </a:r>
            <a:r>
              <a:rPr lang="en-US" dirty="0" smtClean="0"/>
              <a:t>area</a:t>
            </a:r>
          </a:p>
          <a:p>
            <a:r>
              <a:rPr lang="en-US" dirty="0" smtClean="0"/>
              <a:t>For B field = 4 T </a:t>
            </a:r>
          </a:p>
          <a:p>
            <a:pPr lvl="1"/>
            <a:r>
              <a:rPr lang="en-US" dirty="0" smtClean="0"/>
              <a:t>(scaled from the 6T map used by </a:t>
            </a:r>
            <a:r>
              <a:rPr lang="en-US" dirty="0" err="1" smtClean="0"/>
              <a:t>Zbynek</a:t>
            </a:r>
            <a:r>
              <a:rPr lang="en-US" dirty="0" smtClean="0"/>
              <a:t> in </a:t>
            </a:r>
            <a:r>
              <a:rPr lang="en-US" dirty="0" smtClean="0">
                <a:hlinkClick r:id="rId2"/>
              </a:rPr>
              <a:t>his past studies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Does not include tracker material (small effect)</a:t>
            </a:r>
          </a:p>
          <a:p>
            <a:pPr lvl="1"/>
            <a:r>
              <a:rPr lang="en-US" dirty="0" smtClean="0"/>
              <a:t>Includes EM calorimeter (acts as source of back scattered particles)</a:t>
            </a:r>
          </a:p>
          <a:p>
            <a:pPr lvl="1"/>
            <a:r>
              <a:rPr lang="en-US" dirty="0" smtClean="0"/>
              <a:t>Assumes HAD calorimeter absorbs all particles</a:t>
            </a:r>
          </a:p>
          <a:p>
            <a:r>
              <a:rPr lang="en-US" dirty="0" smtClean="0"/>
              <a:t>Up to z=8m</a:t>
            </a:r>
          </a:p>
          <a:p>
            <a:pPr lvl="1"/>
            <a:r>
              <a:rPr lang="en-US" dirty="0" err="1" smtClean="0"/>
              <a:t>Fluence</a:t>
            </a:r>
            <a:r>
              <a:rPr lang="en-US" dirty="0" smtClean="0"/>
              <a:t> in forward region not available: depends on the layout which is not yet fixed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2BA3-5057-EF4A-9F08-9621D7199CCD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3</a:t>
            </a:fld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1191066" y="4221197"/>
            <a:ext cx="4925162" cy="2206145"/>
            <a:chOff x="1468439" y="4192332"/>
            <a:chExt cx="4732899" cy="2030898"/>
          </a:xfrm>
        </p:grpSpPr>
        <p:grpSp>
          <p:nvGrpSpPr>
            <p:cNvPr id="14" name="Group 13"/>
            <p:cNvGrpSpPr/>
            <p:nvPr/>
          </p:nvGrpSpPr>
          <p:grpSpPr>
            <a:xfrm>
              <a:off x="1468439" y="4192332"/>
              <a:ext cx="4732899" cy="2030898"/>
              <a:chOff x="2690590" y="4132508"/>
              <a:chExt cx="4732899" cy="2030898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773863" y="4339660"/>
                <a:ext cx="1125343" cy="1627832"/>
              </a:xfrm>
              <a:prstGeom prst="rect">
                <a:avLst/>
              </a:prstGeom>
              <a:solidFill>
                <a:srgbClr val="FF0000">
                  <a:alpha val="10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7315" t="34897" r="16460" b="16331"/>
              <a:stretch/>
            </p:blipFill>
            <p:spPr>
              <a:xfrm>
                <a:off x="4773864" y="4527956"/>
                <a:ext cx="1125344" cy="1439536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51856"/>
              <a:stretch/>
            </p:blipFill>
            <p:spPr>
              <a:xfrm>
                <a:off x="4773863" y="4132508"/>
                <a:ext cx="2649626" cy="2030898"/>
              </a:xfrm>
              <a:prstGeom prst="rect">
                <a:avLst/>
              </a:prstGeom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535470" y="4402764"/>
                <a:ext cx="1191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Irradiation map available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773864" y="5821971"/>
                <a:ext cx="2264310" cy="145521"/>
              </a:xfrm>
              <a:prstGeom prst="rect">
                <a:avLst/>
              </a:prstGeom>
              <a:solidFill>
                <a:srgbClr val="0000FF">
                  <a:alpha val="20000"/>
                </a:srgbClr>
              </a:solidFill>
              <a:ln w="19050" cmpd="sng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690590" y="5772538"/>
                <a:ext cx="2559199" cy="25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FF"/>
                    </a:solidFill>
                  </a:rPr>
                  <a:t>Zoomed-in area in the next slide</a:t>
                </a:r>
                <a:endParaRPr lang="en-US" sz="1200" dirty="0">
                  <a:solidFill>
                    <a:srgbClr val="0000FF"/>
                  </a:solidFill>
                </a:endParaRPr>
              </a:p>
            </p:txBody>
          </p:sp>
        </p:grp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13" r="89077"/>
            <a:stretch/>
          </p:blipFill>
          <p:spPr>
            <a:xfrm>
              <a:off x="3155145" y="4192332"/>
              <a:ext cx="607365" cy="2030898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7371149" y="853979"/>
            <a:ext cx="1607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Provided by M. </a:t>
            </a:r>
            <a:r>
              <a:rPr lang="en-US" dirty="0" err="1" smtClean="0"/>
              <a:t>Ilaria</a:t>
            </a:r>
            <a:r>
              <a:rPr lang="en-US" dirty="0" smtClean="0"/>
              <a:t> </a:t>
            </a:r>
            <a:r>
              <a:rPr lang="en-US" dirty="0" err="1" smtClean="0"/>
              <a:t>Besana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5693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332"/>
            <a:ext cx="8229600" cy="905988"/>
          </a:xfrm>
        </p:spPr>
        <p:txBody>
          <a:bodyPr>
            <a:normAutofit fontScale="70000" lnSpcReduction="20000"/>
          </a:bodyPr>
          <a:lstStyle/>
          <a:p>
            <a:r>
              <a:rPr lang="en-US" sz="5100" dirty="0" smtClean="0"/>
              <a:t>New baseline geometry from </a:t>
            </a:r>
            <a:r>
              <a:rPr lang="en-US" sz="5100" dirty="0" err="1" smtClean="0"/>
              <a:t>Zbynek</a:t>
            </a:r>
            <a:r>
              <a:rPr lang="en-US" sz="5100" dirty="0"/>
              <a:t>: </a:t>
            </a:r>
            <a:r>
              <a:rPr lang="en-US" dirty="0">
                <a:hlinkClick r:id="rId3"/>
              </a:rPr>
              <a:t>http://fcc-tklayout.web.cern.ch/fcc-tklayout/FCChh_Option3.</a:t>
            </a:r>
            <a:r>
              <a:rPr lang="en-US" dirty="0" smtClean="0">
                <a:hlinkClick r:id="rId3"/>
              </a:rPr>
              <a:t>v01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74D34-12E0-5046-A1C0-273995C299CE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80763"/>
            <a:ext cx="9144000" cy="33268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846" y="4332947"/>
            <a:ext cx="2986354" cy="8470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4235455"/>
            <a:ext cx="6019800" cy="20110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7845" y="5789480"/>
            <a:ext cx="4842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longer inner barrel layer, </a:t>
            </a:r>
          </a:p>
          <a:p>
            <a:r>
              <a:rPr lang="en-US" dirty="0" smtClean="0"/>
              <a:t>lighter 1</a:t>
            </a:r>
            <a:r>
              <a:rPr lang="en-US" baseline="30000" dirty="0" smtClean="0"/>
              <a:t>st</a:t>
            </a:r>
            <a:r>
              <a:rPr lang="en-US" dirty="0" smtClean="0"/>
              <a:t> and 2</a:t>
            </a:r>
            <a:r>
              <a:rPr lang="en-US" baseline="30000" dirty="0" smtClean="0"/>
              <a:t>nd</a:t>
            </a:r>
            <a:r>
              <a:rPr lang="en-US" dirty="0" smtClean="0"/>
              <a:t> barrel (X/X0=0.5%, others 1.5%)</a:t>
            </a:r>
          </a:p>
          <a:p>
            <a:r>
              <a:rPr lang="en-US" dirty="0" smtClean="0"/>
              <a:t>worse single point resolution assumed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322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4</a:t>
            </a:fld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370728" y="1029067"/>
            <a:ext cx="8773271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Given the </a:t>
            </a:r>
            <a:r>
              <a:rPr lang="en-US" dirty="0" err="1" smtClean="0"/>
              <a:t>fluence</a:t>
            </a:r>
            <a:r>
              <a:rPr lang="en-US" dirty="0" smtClean="0"/>
              <a:t> map, what is the minimum granularity needed in each part of the detector, to make sure there will be only one particle firing a pixel?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 smtClean="0">
                <a:solidFill>
                  <a:srgbClr val="660066"/>
                </a:solidFill>
              </a:rPr>
              <a:t>Assume</a:t>
            </a: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dirty="0" smtClean="0"/>
              <a:t>we need the </a:t>
            </a:r>
            <a:r>
              <a:rPr lang="en-US" b="1" dirty="0" smtClean="0">
                <a:solidFill>
                  <a:srgbClr val="660066"/>
                </a:solidFill>
              </a:rPr>
              <a:t>occupancy &lt;=0.01 </a:t>
            </a:r>
            <a:r>
              <a:rPr lang="en-US" dirty="0" smtClean="0"/>
              <a:t>(for consistency with prev. results, to </a:t>
            </a:r>
            <a:r>
              <a:rPr lang="en-US" dirty="0" smtClean="0"/>
              <a:t>be reviewed)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Assume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# Pile up </a:t>
            </a:r>
            <a:r>
              <a:rPr lang="en-US" dirty="0"/>
              <a:t>interactions per bunch crossing </a:t>
            </a:r>
            <a:r>
              <a:rPr lang="en-US" b="1" dirty="0">
                <a:solidFill>
                  <a:srgbClr val="FF0000"/>
                </a:solidFill>
              </a:rPr>
              <a:t>=</a:t>
            </a:r>
            <a:r>
              <a:rPr lang="en-US" b="1" dirty="0" smtClean="0">
                <a:solidFill>
                  <a:srgbClr val="FF0000"/>
                </a:solidFill>
              </a:rPr>
              <a:t>1100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Assume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no diffusion </a:t>
            </a:r>
            <a:r>
              <a:rPr lang="en-US" dirty="0" smtClean="0">
                <a:solidFill>
                  <a:srgbClr val="000000"/>
                </a:solidFill>
              </a:rPr>
              <a:t>(cluster size for a perpendicular track = 1)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if we </a:t>
            </a:r>
            <a:r>
              <a:rPr lang="en-US" b="1" dirty="0" smtClean="0">
                <a:solidFill>
                  <a:srgbClr val="008000"/>
                </a:solidFill>
              </a:rPr>
              <a:t>Assume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b="1" dirty="0">
                <a:solidFill>
                  <a:srgbClr val="008000"/>
                </a:solidFill>
              </a:rPr>
              <a:t>squared </a:t>
            </a:r>
            <a:r>
              <a:rPr lang="en-US" b="1" dirty="0" smtClean="0">
                <a:solidFill>
                  <a:srgbClr val="008000"/>
                </a:solidFill>
              </a:rPr>
              <a:t>pixels and no </a:t>
            </a:r>
            <a:r>
              <a:rPr lang="en-US" b="1" dirty="0">
                <a:solidFill>
                  <a:srgbClr val="008000"/>
                </a:solidFill>
              </a:rPr>
              <a:t>charge </a:t>
            </a:r>
            <a:r>
              <a:rPr lang="en-US" b="1" dirty="0" smtClean="0">
                <a:solidFill>
                  <a:srgbClr val="008000"/>
                </a:solidFill>
              </a:rPr>
              <a:t>sharing</a:t>
            </a:r>
            <a:r>
              <a:rPr lang="en-US" dirty="0" smtClean="0"/>
              <a:t>, can express the area in terms of </a:t>
            </a:r>
            <a:r>
              <a:rPr lang="el-GR" dirty="0" smtClean="0"/>
              <a:t>σ</a:t>
            </a:r>
            <a:r>
              <a:rPr lang="en-US" dirty="0" smtClean="0"/>
              <a:t>:</a:t>
            </a:r>
            <a:r>
              <a:rPr lang="en-US" b="1" dirty="0" smtClean="0"/>
              <a:t> </a:t>
            </a:r>
            <a:r>
              <a:rPr lang="en-US" b="1" dirty="0"/>
              <a:t>	</a:t>
            </a:r>
            <a:endParaRPr lang="en-US" b="1" dirty="0" smtClean="0">
              <a:solidFill>
                <a:srgbClr val="008000"/>
              </a:solidFill>
            </a:endParaRPr>
          </a:p>
          <a:p>
            <a:endParaRPr lang="en-US" b="1" dirty="0">
              <a:solidFill>
                <a:srgbClr val="008000"/>
              </a:solidFill>
            </a:endParaRPr>
          </a:p>
          <a:p>
            <a:endParaRPr lang="en-US" b="1" dirty="0" smtClean="0">
              <a:solidFill>
                <a:srgbClr val="008000"/>
              </a:solidFill>
            </a:endParaRPr>
          </a:p>
          <a:p>
            <a:endParaRPr lang="en-US" b="1" dirty="0"/>
          </a:p>
          <a:p>
            <a:r>
              <a:rPr lang="en-US" b="1" dirty="0" smtClean="0"/>
              <a:t>For </a:t>
            </a:r>
            <a:r>
              <a:rPr lang="en-US" b="1" dirty="0"/>
              <a:t>a given </a:t>
            </a:r>
            <a:r>
              <a:rPr lang="en-US" b="1" dirty="0" smtClean="0"/>
              <a:t>single point resolution, </a:t>
            </a:r>
            <a:r>
              <a:rPr lang="en-US" b="1" dirty="0"/>
              <a:t>how close to the </a:t>
            </a:r>
            <a:r>
              <a:rPr lang="en-US" b="1" dirty="0" err="1"/>
              <a:t>beampipe</a:t>
            </a:r>
            <a:r>
              <a:rPr lang="en-US" b="1" dirty="0"/>
              <a:t> can we go?</a:t>
            </a:r>
          </a:p>
          <a:p>
            <a:r>
              <a:rPr lang="en-US" dirty="0" smtClean="0"/>
              <a:t>maximum </a:t>
            </a:r>
            <a:r>
              <a:rPr lang="en-US" b="1" dirty="0" err="1" smtClean="0">
                <a:solidFill>
                  <a:srgbClr val="0000FF"/>
                </a:solidFill>
              </a:rPr>
              <a:t>Fluence</a:t>
            </a:r>
            <a:r>
              <a:rPr lang="en-US" dirty="0" smtClean="0"/>
              <a:t>= </a:t>
            </a:r>
            <a:r>
              <a:rPr lang="en-US" b="1" dirty="0" smtClean="0">
                <a:solidFill>
                  <a:srgbClr val="660066"/>
                </a:solidFill>
              </a:rPr>
              <a:t>0.01</a:t>
            </a:r>
            <a:r>
              <a:rPr lang="en-US" dirty="0"/>
              <a:t>/</a:t>
            </a:r>
            <a:r>
              <a:rPr lang="en-US" b="1" dirty="0">
                <a:solidFill>
                  <a:srgbClr val="FF0000"/>
                </a:solidFill>
              </a:rPr>
              <a:t>1100</a:t>
            </a:r>
            <a:r>
              <a:rPr lang="en-US" dirty="0"/>
              <a:t> /</a:t>
            </a:r>
            <a:r>
              <a:rPr lang="en-US" dirty="0" smtClean="0">
                <a:solidFill>
                  <a:srgbClr val="008000"/>
                </a:solidFill>
              </a:rPr>
              <a:t>(</a:t>
            </a:r>
            <a:r>
              <a:rPr lang="el-GR" b="1" dirty="0" smtClean="0">
                <a:solidFill>
                  <a:srgbClr val="008000"/>
                </a:solidFill>
              </a:rPr>
              <a:t>σ</a:t>
            </a:r>
            <a:r>
              <a:rPr lang="en-US" b="1" dirty="0" smtClean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* √12)</a:t>
            </a:r>
            <a:r>
              <a:rPr lang="en-US" baseline="30000" dirty="0" smtClean="0">
                <a:solidFill>
                  <a:srgbClr val="008000"/>
                </a:solidFill>
              </a:rPr>
              <a:t>2</a:t>
            </a:r>
          </a:p>
          <a:p>
            <a:r>
              <a:rPr lang="en-US" dirty="0" smtClean="0">
                <a:sym typeface="Wingdings"/>
              </a:rPr>
              <a:t> Draw constant </a:t>
            </a:r>
            <a:r>
              <a:rPr lang="en-US" dirty="0" err="1" smtClean="0">
                <a:sym typeface="Wingdings"/>
              </a:rPr>
              <a:t>fluence</a:t>
            </a:r>
            <a:r>
              <a:rPr lang="en-US" dirty="0" smtClean="0">
                <a:sym typeface="Wingdings"/>
              </a:rPr>
              <a:t> curves in the R </a:t>
            </a:r>
            <a:r>
              <a:rPr lang="en-US" dirty="0" err="1" smtClean="0">
                <a:sym typeface="Wingdings"/>
              </a:rPr>
              <a:t>vs</a:t>
            </a:r>
            <a:r>
              <a:rPr lang="en-US" dirty="0" smtClean="0">
                <a:sym typeface="Wingdings"/>
              </a:rPr>
              <a:t> Z plane</a:t>
            </a:r>
            <a:endParaRPr lang="en-US" dirty="0" smtClean="0"/>
          </a:p>
          <a:p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6FFEA-40D4-364E-B2A8-1F456C40D986}" type="datetime1">
              <a:rPr lang="en-US" smtClean="0"/>
              <a:t>16/11/16</a:t>
            </a:fld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228748" y="252853"/>
            <a:ext cx="87081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1) Constraints from </a:t>
            </a:r>
            <a:r>
              <a:rPr lang="en-US" sz="3200" dirty="0" err="1" smtClean="0"/>
              <a:t>fluence</a:t>
            </a:r>
            <a:r>
              <a:rPr lang="en-US" sz="3200" dirty="0" smtClean="0"/>
              <a:t> on detector granularity</a:t>
            </a:r>
            <a:endParaRPr lang="en-US" sz="32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76132" y="1771470"/>
            <a:ext cx="4921446" cy="1011318"/>
            <a:chOff x="1081739" y="2364579"/>
            <a:chExt cx="4921446" cy="1011318"/>
          </a:xfrm>
        </p:grpSpPr>
        <p:sp>
          <p:nvSpPr>
            <p:cNvPr id="3" name="Rectangle 2"/>
            <p:cNvSpPr/>
            <p:nvPr/>
          </p:nvSpPr>
          <p:spPr>
            <a:xfrm>
              <a:off x="1463752" y="2690328"/>
              <a:ext cx="4257377" cy="36933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rgbClr val="660066"/>
                  </a:solidFill>
                </a:rPr>
                <a:t>Occupancy </a:t>
              </a:r>
              <a:r>
                <a:rPr lang="en-US" b="1" dirty="0" smtClean="0"/>
                <a:t>= </a:t>
              </a:r>
              <a:r>
                <a:rPr lang="en-US" b="1" dirty="0" err="1">
                  <a:solidFill>
                    <a:srgbClr val="0000FF"/>
                  </a:solidFill>
                </a:rPr>
                <a:t>Fluence</a:t>
              </a:r>
              <a:r>
                <a:rPr lang="en-US" b="1" dirty="0">
                  <a:solidFill>
                    <a:srgbClr val="0000FF"/>
                  </a:solidFill>
                </a:rPr>
                <a:t> </a:t>
              </a:r>
              <a:r>
                <a:rPr lang="en-US" b="1" dirty="0" smtClean="0"/>
                <a:t>* </a:t>
              </a:r>
              <a:r>
                <a:rPr lang="en-US" b="1" dirty="0">
                  <a:solidFill>
                    <a:srgbClr val="FF0000"/>
                  </a:solidFill>
                </a:rPr>
                <a:t>Pile up </a:t>
              </a:r>
              <a:r>
                <a:rPr lang="en-US" b="1" dirty="0" smtClean="0"/>
                <a:t>* </a:t>
              </a:r>
              <a:r>
                <a:rPr lang="en-US" b="1" dirty="0" err="1" smtClean="0">
                  <a:solidFill>
                    <a:srgbClr val="008000"/>
                  </a:solidFill>
                </a:rPr>
                <a:t>PixelArea</a:t>
              </a:r>
              <a:r>
                <a:rPr lang="en-US" b="1" dirty="0" smtClean="0">
                  <a:solidFill>
                    <a:srgbClr val="008000"/>
                  </a:solidFill>
                </a:rPr>
                <a:t> 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700180" y="2364579"/>
              <a:ext cx="311230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</a:rPr>
                <a:t># particles per unit area, per </a:t>
              </a:r>
              <a:r>
                <a:rPr lang="en-US" sz="1400" dirty="0" err="1">
                  <a:solidFill>
                    <a:srgbClr val="0000FF"/>
                  </a:solidFill>
                </a:rPr>
                <a:t>pp</a:t>
              </a:r>
              <a:r>
                <a:rPr lang="en-US" sz="1400" dirty="0">
                  <a:solidFill>
                    <a:srgbClr val="0000FF"/>
                  </a:solidFill>
                </a:rPr>
                <a:t> </a:t>
              </a:r>
              <a:r>
                <a:rPr lang="en-US" sz="1400" dirty="0" smtClean="0">
                  <a:solidFill>
                    <a:srgbClr val="0000FF"/>
                  </a:solidFill>
                </a:rPr>
                <a:t>collision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3141023" y="2609252"/>
              <a:ext cx="15776" cy="206915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2823471" y="3068120"/>
              <a:ext cx="3179714" cy="307777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# </a:t>
              </a:r>
              <a:r>
                <a:rPr lang="en-US" sz="1400" dirty="0" smtClean="0">
                  <a:solidFill>
                    <a:srgbClr val="FF0000"/>
                  </a:solidFill>
                </a:rPr>
                <a:t>of </a:t>
              </a:r>
              <a:r>
                <a:rPr lang="en-US" sz="1400" dirty="0" err="1" smtClean="0">
                  <a:solidFill>
                    <a:srgbClr val="FF0000"/>
                  </a:solidFill>
                </a:rPr>
                <a:t>pp</a:t>
              </a:r>
              <a:r>
                <a:rPr lang="en-US" sz="1400" dirty="0" smtClean="0">
                  <a:solidFill>
                    <a:srgbClr val="FF0000"/>
                  </a:solidFill>
                </a:rPr>
                <a:t> collisions per Bunch Crossing (BC)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3992375" y="2947110"/>
              <a:ext cx="136621" cy="23192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1081739" y="3059660"/>
              <a:ext cx="158212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660066"/>
                  </a:solidFill>
                </a:rPr>
                <a:t>per Bunch Crossing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1918551" y="2993392"/>
              <a:ext cx="136621" cy="231926"/>
            </a:xfrm>
            <a:prstGeom prst="straightConnector1">
              <a:avLst/>
            </a:prstGeom>
            <a:ln>
              <a:solidFill>
                <a:srgbClr val="66006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/>
          <p:cNvSpPr/>
          <p:nvPr/>
        </p:nvSpPr>
        <p:spPr>
          <a:xfrm>
            <a:off x="1476132" y="4234586"/>
            <a:ext cx="6164363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8000"/>
                </a:solidFill>
              </a:rPr>
              <a:t>PixelArea</a:t>
            </a:r>
            <a:r>
              <a:rPr lang="en-US" b="1" dirty="0" smtClean="0">
                <a:solidFill>
                  <a:srgbClr val="008000"/>
                </a:solidFill>
              </a:rPr>
              <a:t> </a:t>
            </a:r>
            <a:r>
              <a:rPr lang="en-US" b="1" dirty="0" smtClean="0"/>
              <a:t>= (</a:t>
            </a:r>
            <a:r>
              <a:rPr lang="en-US" b="1" dirty="0" err="1" smtClean="0"/>
              <a:t>PixelPitch</a:t>
            </a:r>
            <a:r>
              <a:rPr lang="en-US" b="1" dirty="0" smtClean="0"/>
              <a:t>)</a:t>
            </a:r>
            <a:r>
              <a:rPr lang="en-US" b="1" baseline="30000" dirty="0" smtClean="0"/>
              <a:t>2</a:t>
            </a:r>
            <a:r>
              <a:rPr lang="en-US" b="1" dirty="0" smtClean="0"/>
              <a:t> = </a:t>
            </a:r>
            <a:r>
              <a:rPr lang="en-US" b="1" dirty="0" smtClean="0">
                <a:solidFill>
                  <a:srgbClr val="008000"/>
                </a:solidFill>
              </a:rPr>
              <a:t>(single point resolution * √12</a:t>
            </a:r>
            <a:r>
              <a:rPr lang="en-US" b="1" dirty="0">
                <a:solidFill>
                  <a:srgbClr val="008000"/>
                </a:solidFill>
              </a:rPr>
              <a:t> </a:t>
            </a:r>
            <a:r>
              <a:rPr lang="en-US" b="1" dirty="0" smtClean="0">
                <a:solidFill>
                  <a:srgbClr val="008000"/>
                </a:solidFill>
              </a:rPr>
              <a:t>)</a:t>
            </a:r>
            <a:r>
              <a:rPr lang="en-US" b="1" baseline="30000" dirty="0" smtClean="0">
                <a:solidFill>
                  <a:srgbClr val="008000"/>
                </a:solidFill>
              </a:rPr>
              <a:t>2</a:t>
            </a:r>
            <a:r>
              <a:rPr lang="en-US" b="1" dirty="0" smtClean="0"/>
              <a:t> </a:t>
            </a:r>
            <a:endParaRPr lang="en-US" b="1" dirty="0">
              <a:solidFill>
                <a:srgbClr val="FF660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590800" y="4117882"/>
            <a:ext cx="0" cy="24658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920247" y="4111296"/>
            <a:ext cx="0" cy="24658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882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942161" y="806879"/>
            <a:ext cx="7102100" cy="4996414"/>
            <a:chOff x="1942161" y="806879"/>
            <a:chExt cx="7102100" cy="4996414"/>
          </a:xfrm>
        </p:grpSpPr>
        <p:grpSp>
          <p:nvGrpSpPr>
            <p:cNvPr id="16" name="Group 15"/>
            <p:cNvGrpSpPr/>
            <p:nvPr/>
          </p:nvGrpSpPr>
          <p:grpSpPr>
            <a:xfrm>
              <a:off x="1942161" y="806879"/>
              <a:ext cx="7102100" cy="4996414"/>
              <a:chOff x="1942161" y="1460086"/>
              <a:chExt cx="7102100" cy="4996414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42161" y="1460086"/>
                <a:ext cx="7102100" cy="4996414"/>
              </a:xfrm>
              <a:prstGeom prst="rect">
                <a:avLst/>
              </a:prstGeom>
            </p:spPr>
          </p:pic>
          <p:grpSp>
            <p:nvGrpSpPr>
              <p:cNvPr id="15" name="Group 14"/>
              <p:cNvGrpSpPr/>
              <p:nvPr/>
            </p:nvGrpSpPr>
            <p:grpSpPr>
              <a:xfrm>
                <a:off x="3128267" y="1600306"/>
                <a:ext cx="4972333" cy="4062919"/>
                <a:chOff x="2497547" y="1600306"/>
                <a:chExt cx="4972333" cy="4062919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5092804" y="1600306"/>
                  <a:ext cx="2017001" cy="1626764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24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2497547" y="1600306"/>
                  <a:ext cx="1446268" cy="3048157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24000"/>
                  </a:schemeClr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9" name="Straight Connector 8"/>
                <p:cNvCxnSpPr/>
                <p:nvPr/>
              </p:nvCxnSpPr>
              <p:spPr>
                <a:xfrm>
                  <a:off x="4794561" y="1634554"/>
                  <a:ext cx="18230" cy="3293420"/>
                </a:xfrm>
                <a:prstGeom prst="line">
                  <a:avLst/>
                </a:prstGeom>
                <a:ln w="5715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 flipV="1">
                  <a:off x="2497547" y="2412339"/>
                  <a:ext cx="4612259" cy="3250886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 flipV="1">
                  <a:off x="2497547" y="4648463"/>
                  <a:ext cx="1446268" cy="1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5092804" y="3227069"/>
                  <a:ext cx="2026116" cy="1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3943815" y="1634554"/>
                  <a:ext cx="0" cy="301390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5092804" y="1634554"/>
                  <a:ext cx="0" cy="159251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4522070" y="1616081"/>
                  <a:ext cx="0" cy="2613108"/>
                </a:xfrm>
                <a:prstGeom prst="line">
                  <a:avLst/>
                </a:prstGeom>
                <a:ln w="15875">
                  <a:solidFill>
                    <a:schemeClr val="bg1">
                      <a:lumMod val="50000"/>
                    </a:schemeClr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>
                  <a:off x="4818516" y="4105199"/>
                  <a:ext cx="100874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E9EF65"/>
                      </a:solidFill>
                      <a:effectLst>
                        <a:outerShdw blurRad="50800" dist="38100" dir="2700000" algn="tl" rotWithShape="0">
                          <a:srgbClr val="000000">
                            <a:alpha val="43000"/>
                          </a:srgbClr>
                        </a:outerShdw>
                      </a:effectLst>
                    </a:rPr>
                    <a:t>10x25</a:t>
                  </a:r>
                  <a:endParaRPr lang="en-US" dirty="0">
                    <a:solidFill>
                      <a:srgbClr val="E9EF65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4715681" y="3920533"/>
                  <a:ext cx="254459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AEE991"/>
                      </a:solidFill>
                      <a:effectLst>
                        <a:outerShdw blurRad="50800" dist="38100" dir="2700000" algn="tl" rotWithShape="0">
                          <a:srgbClr val="000000">
                            <a:alpha val="43000"/>
                          </a:srgbClr>
                        </a:outerShdw>
                      </a:effectLst>
                    </a:rPr>
                    <a:t>10x30-&gt;</a:t>
                  </a:r>
                  <a:r>
                    <a:rPr lang="en-US" dirty="0" err="1" smtClean="0">
                      <a:solidFill>
                        <a:srgbClr val="AEE991"/>
                      </a:solidFill>
                      <a:effectLst>
                        <a:outerShdw blurRad="50800" dist="38100" dir="2700000" algn="tl" rotWithShape="0">
                          <a:srgbClr val="000000">
                            <a:alpha val="43000"/>
                          </a:srgbClr>
                        </a:outerShdw>
                      </a:effectLst>
                    </a:rPr>
                    <a:t>PixelArea</a:t>
                  </a:r>
                  <a:r>
                    <a:rPr lang="en-US" dirty="0" smtClean="0">
                      <a:solidFill>
                        <a:srgbClr val="AEE991"/>
                      </a:solidFill>
                      <a:effectLst>
                        <a:outerShdw blurRad="50800" dist="38100" dir="2700000" algn="tl" rotWithShape="0">
                          <a:srgbClr val="000000">
                            <a:alpha val="43000"/>
                          </a:srgbClr>
                        </a:outerShdw>
                      </a:effectLst>
                    </a:rPr>
                    <a:t>=3600</a:t>
                  </a:r>
                  <a:endParaRPr lang="en-US" dirty="0">
                    <a:solidFill>
                      <a:srgbClr val="AEE991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3211867" y="2095497"/>
                  <a:ext cx="100874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3F72B8"/>
                      </a:solidFill>
                    </a:rPr>
                    <a:t>40x40</a:t>
                  </a:r>
                  <a:endParaRPr lang="en-US" dirty="0">
                    <a:solidFill>
                      <a:srgbClr val="3F72B8"/>
                    </a:solidFill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3152516" y="2936535"/>
                  <a:ext cx="100874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62A9DF"/>
                      </a:solidFill>
                    </a:rPr>
                    <a:t>10x100</a:t>
                  </a:r>
                  <a:endParaRPr lang="en-US" dirty="0">
                    <a:solidFill>
                      <a:srgbClr val="62A9DF"/>
                    </a:solidFill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3207822" y="3503358"/>
                  <a:ext cx="100874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7DD7E2"/>
                      </a:solidFill>
                    </a:rPr>
                    <a:t>25x25</a:t>
                  </a:r>
                  <a:endParaRPr lang="en-US" dirty="0">
                    <a:solidFill>
                      <a:srgbClr val="7DD7E2"/>
                    </a:solidFill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4818516" y="4318943"/>
                  <a:ext cx="100874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E69D57"/>
                      </a:solidFill>
                    </a:rPr>
                    <a:t>10x20</a:t>
                  </a:r>
                  <a:endParaRPr lang="en-US" dirty="0">
                    <a:solidFill>
                      <a:srgbClr val="E69D57"/>
                    </a:solidFill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781526" y="4528267"/>
                  <a:ext cx="268835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D5614D"/>
                      </a:solidFill>
                    </a:rPr>
                    <a:t>10x15-&gt;</a:t>
                  </a:r>
                  <a:r>
                    <a:rPr lang="en-US" dirty="0" err="1" smtClean="0">
                      <a:solidFill>
                        <a:srgbClr val="D5614D"/>
                      </a:solidFill>
                    </a:rPr>
                    <a:t>PixelArea</a:t>
                  </a:r>
                  <a:r>
                    <a:rPr lang="en-US" dirty="0" smtClean="0">
                      <a:solidFill>
                        <a:srgbClr val="D5614D"/>
                      </a:solidFill>
                    </a:rPr>
                    <a:t>=1800</a:t>
                  </a:r>
                  <a:endParaRPr lang="en-US" dirty="0">
                    <a:solidFill>
                      <a:srgbClr val="D5614D"/>
                    </a:solidFill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 rot="19347458">
                  <a:off x="4816686" y="3269816"/>
                  <a:ext cx="104908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eta=6</a:t>
                  </a:r>
                  <a:endParaRPr lang="en-US" dirty="0"/>
                </a:p>
              </p:txBody>
            </p:sp>
            <p:cxnSp>
              <p:nvCxnSpPr>
                <p:cNvPr id="29" name="Straight Connector 28"/>
                <p:cNvCxnSpPr/>
                <p:nvPr/>
              </p:nvCxnSpPr>
              <p:spPr>
                <a:xfrm flipV="1">
                  <a:off x="4368049" y="2673789"/>
                  <a:ext cx="2741756" cy="478366"/>
                </a:xfrm>
                <a:prstGeom prst="line">
                  <a:avLst/>
                </a:prstGeom>
                <a:ln w="15875">
                  <a:solidFill>
                    <a:srgbClr val="62A9DF">
                      <a:alpha val="99000"/>
                    </a:srgbClr>
                  </a:solidFill>
                  <a:prstDash val="dot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Straight Connector 29"/>
              <p:cNvCxnSpPr/>
              <p:nvPr/>
            </p:nvCxnSpPr>
            <p:spPr>
              <a:xfrm flipV="1">
                <a:off x="4815633" y="3152155"/>
                <a:ext cx="2951014" cy="606009"/>
              </a:xfrm>
              <a:prstGeom prst="line">
                <a:avLst/>
              </a:prstGeom>
              <a:ln w="15875">
                <a:solidFill>
                  <a:srgbClr val="7DD7E2">
                    <a:alpha val="99000"/>
                  </a:srgbClr>
                </a:solidFill>
                <a:prstDash val="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3813280" y="3891226"/>
                <a:ext cx="10087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93E2B3"/>
                    </a:solidFill>
                    <a:effectLst>
                      <a:outerShdw blurRad="50800" dist="38100" dir="27000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20x20</a:t>
                </a:r>
                <a:endParaRPr lang="en-US" dirty="0">
                  <a:solidFill>
                    <a:srgbClr val="93E2B3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7" name="Freeform 6"/>
            <p:cNvSpPr/>
            <p:nvPr/>
          </p:nvSpPr>
          <p:spPr>
            <a:xfrm>
              <a:off x="3149054" y="3660775"/>
              <a:ext cx="1422946" cy="336550"/>
            </a:xfrm>
            <a:custGeom>
              <a:avLst/>
              <a:gdLst>
                <a:gd name="connsiteX0" fmla="*/ 13246 w 1422946"/>
                <a:gd name="connsiteY0" fmla="*/ 200025 h 336550"/>
                <a:gd name="connsiteX1" fmla="*/ 67221 w 1422946"/>
                <a:gd name="connsiteY1" fmla="*/ 177800 h 336550"/>
                <a:gd name="connsiteX2" fmla="*/ 118021 w 1422946"/>
                <a:gd name="connsiteY2" fmla="*/ 196850 h 336550"/>
                <a:gd name="connsiteX3" fmla="*/ 181521 w 1422946"/>
                <a:gd name="connsiteY3" fmla="*/ 196850 h 336550"/>
                <a:gd name="connsiteX4" fmla="*/ 245021 w 1422946"/>
                <a:gd name="connsiteY4" fmla="*/ 190500 h 336550"/>
                <a:gd name="connsiteX5" fmla="*/ 327571 w 1422946"/>
                <a:gd name="connsiteY5" fmla="*/ 177800 h 336550"/>
                <a:gd name="connsiteX6" fmla="*/ 413296 w 1422946"/>
                <a:gd name="connsiteY6" fmla="*/ 174625 h 336550"/>
                <a:gd name="connsiteX7" fmla="*/ 473621 w 1422946"/>
                <a:gd name="connsiteY7" fmla="*/ 158750 h 336550"/>
                <a:gd name="connsiteX8" fmla="*/ 572046 w 1422946"/>
                <a:gd name="connsiteY8" fmla="*/ 146050 h 336550"/>
                <a:gd name="connsiteX9" fmla="*/ 667296 w 1422946"/>
                <a:gd name="connsiteY9" fmla="*/ 123825 h 336550"/>
                <a:gd name="connsiteX10" fmla="*/ 797471 w 1422946"/>
                <a:gd name="connsiteY10" fmla="*/ 104775 h 336550"/>
                <a:gd name="connsiteX11" fmla="*/ 933996 w 1422946"/>
                <a:gd name="connsiteY11" fmla="*/ 79375 h 336550"/>
                <a:gd name="connsiteX12" fmla="*/ 1076871 w 1422946"/>
                <a:gd name="connsiteY12" fmla="*/ 63500 h 336550"/>
                <a:gd name="connsiteX13" fmla="*/ 1165771 w 1422946"/>
                <a:gd name="connsiteY13" fmla="*/ 38100 h 336550"/>
                <a:gd name="connsiteX14" fmla="*/ 1299121 w 1422946"/>
                <a:gd name="connsiteY14" fmla="*/ 19050 h 336550"/>
                <a:gd name="connsiteX15" fmla="*/ 1375321 w 1422946"/>
                <a:gd name="connsiteY15" fmla="*/ 9525 h 336550"/>
                <a:gd name="connsiteX16" fmla="*/ 1422946 w 1422946"/>
                <a:gd name="connsiteY16" fmla="*/ 0 h 336550"/>
                <a:gd name="connsiteX17" fmla="*/ 1422946 w 1422946"/>
                <a:gd name="connsiteY17" fmla="*/ 336550 h 336550"/>
                <a:gd name="connsiteX18" fmla="*/ 546 w 1422946"/>
                <a:gd name="connsiteY18" fmla="*/ 330200 h 336550"/>
                <a:gd name="connsiteX19" fmla="*/ 13246 w 1422946"/>
                <a:gd name="connsiteY19" fmla="*/ 200025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22946" h="336550">
                  <a:moveTo>
                    <a:pt x="13246" y="200025"/>
                  </a:moveTo>
                  <a:lnTo>
                    <a:pt x="67221" y="177800"/>
                  </a:lnTo>
                  <a:lnTo>
                    <a:pt x="118021" y="196850"/>
                  </a:lnTo>
                  <a:lnTo>
                    <a:pt x="181521" y="196850"/>
                  </a:lnTo>
                  <a:lnTo>
                    <a:pt x="245021" y="190500"/>
                  </a:lnTo>
                  <a:lnTo>
                    <a:pt x="327571" y="177800"/>
                  </a:lnTo>
                  <a:lnTo>
                    <a:pt x="413296" y="174625"/>
                  </a:lnTo>
                  <a:lnTo>
                    <a:pt x="473621" y="158750"/>
                  </a:lnTo>
                  <a:lnTo>
                    <a:pt x="572046" y="146050"/>
                  </a:lnTo>
                  <a:lnTo>
                    <a:pt x="667296" y="123825"/>
                  </a:lnTo>
                  <a:lnTo>
                    <a:pt x="797471" y="104775"/>
                  </a:lnTo>
                  <a:lnTo>
                    <a:pt x="933996" y="79375"/>
                  </a:lnTo>
                  <a:lnTo>
                    <a:pt x="1076871" y="63500"/>
                  </a:lnTo>
                  <a:lnTo>
                    <a:pt x="1165771" y="38100"/>
                  </a:lnTo>
                  <a:lnTo>
                    <a:pt x="1299121" y="19050"/>
                  </a:lnTo>
                  <a:lnTo>
                    <a:pt x="1375321" y="9525"/>
                  </a:lnTo>
                  <a:lnTo>
                    <a:pt x="1422946" y="0"/>
                  </a:lnTo>
                  <a:lnTo>
                    <a:pt x="1422946" y="336550"/>
                  </a:lnTo>
                  <a:lnTo>
                    <a:pt x="546" y="330200"/>
                  </a:lnTo>
                  <a:cubicBezTo>
                    <a:pt x="-512" y="285750"/>
                    <a:pt x="-1571" y="241300"/>
                    <a:pt x="13246" y="200025"/>
                  </a:cubicBez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4206"/>
            <a:ext cx="9144000" cy="451097"/>
          </a:xfrm>
        </p:spPr>
        <p:txBody>
          <a:bodyPr>
            <a:noAutofit/>
          </a:bodyPr>
          <a:lstStyle/>
          <a:p>
            <a:r>
              <a:rPr lang="en-US" sz="3200" dirty="0"/>
              <a:t>1) Constraints from occupancy on detector </a:t>
            </a:r>
            <a:r>
              <a:rPr lang="en-US" sz="3200" dirty="0" smtClean="0"/>
              <a:t>granularity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81B5-1A17-9649-843F-37E28E858EBF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630277"/>
              </p:ext>
            </p:extLst>
          </p:nvPr>
        </p:nvGraphicFramePr>
        <p:xfrm>
          <a:off x="220861" y="3107182"/>
          <a:ext cx="2106413" cy="25839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1026"/>
                <a:gridCol w="448907"/>
                <a:gridCol w="492485"/>
                <a:gridCol w="583995"/>
              </a:tblGrid>
              <a:tr h="2022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single point res </a:t>
                      </a:r>
                      <a:r>
                        <a:rPr lang="el-G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σ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l-G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μ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pitch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* [</a:t>
                      </a:r>
                      <a:r>
                        <a:rPr lang="el-G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μ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pixel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area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l-G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μ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m^2]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Fluence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[mm^-2]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022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5x5</a:t>
                      </a:r>
                      <a:endParaRPr lang="en-US" sz="12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17.3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0.03030</a:t>
                      </a:r>
                    </a:p>
                  </a:txBody>
                  <a:tcPr marL="12700" marR="12700" marT="12700" marB="0" anchor="b"/>
                </a:tc>
              </a:tr>
              <a:tr h="2022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10x10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0.00758</a:t>
                      </a:r>
                    </a:p>
                  </a:txBody>
                  <a:tcPr marL="12700" marR="12700" marT="12700" marB="0" anchor="b"/>
                </a:tc>
              </a:tr>
              <a:tr h="2022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D5614D"/>
                          </a:solidFill>
                          <a:effectLst/>
                          <a:latin typeface="Calibri"/>
                        </a:rPr>
                        <a:t>10x15</a:t>
                      </a:r>
                      <a:endParaRPr lang="en-US" sz="1200" b="0" i="0" u="none" strike="noStrike" dirty="0">
                        <a:solidFill>
                          <a:srgbClr val="D5614D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D5614D"/>
                          </a:solidFill>
                          <a:effectLst/>
                          <a:latin typeface="Calibri"/>
                        </a:rPr>
                        <a:t>42.4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D5614D"/>
                          </a:solidFill>
                          <a:effectLst/>
                          <a:latin typeface="Calibri"/>
                        </a:rPr>
                        <a:t>1800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D5614D"/>
                          </a:solidFill>
                          <a:effectLst/>
                          <a:latin typeface="Calibri"/>
                        </a:rPr>
                        <a:t>0.00505</a:t>
                      </a:r>
                    </a:p>
                  </a:txBody>
                  <a:tcPr marL="12700" marR="12700" marT="12700" marB="0" anchor="b"/>
                </a:tc>
              </a:tr>
              <a:tr h="2022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E69D57"/>
                          </a:solidFill>
                          <a:effectLst/>
                          <a:latin typeface="Calibri"/>
                        </a:rPr>
                        <a:t>10x20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E69D57"/>
                          </a:solidFill>
                          <a:effectLst/>
                          <a:latin typeface="Calibri"/>
                        </a:rPr>
                        <a:t>49.0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E69D57"/>
                          </a:solidFill>
                          <a:effectLst/>
                          <a:latin typeface="Calibri"/>
                        </a:rPr>
                        <a:t>2400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E69D57"/>
                          </a:solidFill>
                          <a:effectLst/>
                          <a:latin typeface="Calibri"/>
                        </a:rPr>
                        <a:t>0.00379</a:t>
                      </a:r>
                    </a:p>
                  </a:txBody>
                  <a:tcPr marL="12700" marR="12700" marT="12700" marB="0" anchor="b"/>
                </a:tc>
              </a:tr>
              <a:tr h="2022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E9EF65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</a:rPr>
                        <a:t>10x25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E9EF65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</a:rPr>
                        <a:t>54.8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E9EF65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</a:rPr>
                        <a:t>3000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E9EF65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</a:rPr>
                        <a:t>0.00303</a:t>
                      </a:r>
                    </a:p>
                  </a:txBody>
                  <a:tcPr marL="12700" marR="12700" marT="12700" marB="0" anchor="b"/>
                </a:tc>
              </a:tr>
              <a:tr h="2022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AEE99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</a:rPr>
                        <a:t>10x30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AEE99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</a:rPr>
                        <a:t>60.0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AEE99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</a:rPr>
                        <a:t>3600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AEE99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</a:rPr>
                        <a:t>0.00253</a:t>
                      </a:r>
                    </a:p>
                  </a:txBody>
                  <a:tcPr marL="12700" marR="12700" marT="12700" marB="0" anchor="b"/>
                </a:tc>
              </a:tr>
              <a:tr h="2022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93E2B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</a:rPr>
                        <a:t>20x20</a:t>
                      </a:r>
                      <a:endParaRPr lang="en-US" sz="1200" b="0" i="0" u="none" strike="noStrike" dirty="0">
                        <a:solidFill>
                          <a:srgbClr val="93E2B3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93E2B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</a:rPr>
                        <a:t>69.3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93E2B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</a:rPr>
                        <a:t>4800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93E2B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</a:rPr>
                        <a:t>0.00189</a:t>
                      </a:r>
                    </a:p>
                  </a:txBody>
                  <a:tcPr marL="12700" marR="12700" marT="12700" marB="0" anchor="b"/>
                </a:tc>
              </a:tr>
              <a:tr h="2022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7DD7E2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</a:rPr>
                        <a:t>25x25</a:t>
                      </a:r>
                      <a:endParaRPr lang="en-US" sz="1200" b="0" i="0" u="none" strike="noStrike" dirty="0">
                        <a:solidFill>
                          <a:srgbClr val="7DD7E2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7DD7E2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</a:rPr>
                        <a:t>86.6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7DD7E2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</a:rPr>
                        <a:t>7500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7DD7E2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Calibri"/>
                        </a:rPr>
                        <a:t>0.00121</a:t>
                      </a:r>
                    </a:p>
                  </a:txBody>
                  <a:tcPr marL="12700" marR="12700" marT="12700" marB="0" anchor="b"/>
                </a:tc>
              </a:tr>
              <a:tr h="2022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62A9DF"/>
                          </a:solidFill>
                          <a:effectLst/>
                          <a:latin typeface="Calibri"/>
                        </a:rPr>
                        <a:t>10X100</a:t>
                      </a:r>
                      <a:endParaRPr lang="en-US" sz="1200" b="0" i="0" u="none" strike="noStrike" dirty="0">
                        <a:solidFill>
                          <a:srgbClr val="62A9DF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62A9DF"/>
                          </a:solidFill>
                          <a:effectLst/>
                          <a:latin typeface="Calibri"/>
                        </a:rPr>
                        <a:t>109.5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62A9DF"/>
                          </a:solidFill>
                          <a:effectLst/>
                          <a:latin typeface="Calibri"/>
                        </a:rPr>
                        <a:t>12000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62A9DF"/>
                          </a:solidFill>
                          <a:effectLst/>
                          <a:latin typeface="Calibri"/>
                        </a:rPr>
                        <a:t>0.00076</a:t>
                      </a:r>
                    </a:p>
                  </a:txBody>
                  <a:tcPr marL="12700" marR="12700" marT="12700" marB="0" anchor="b"/>
                </a:tc>
              </a:tr>
              <a:tr h="2022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3F72B8"/>
                          </a:solidFill>
                          <a:effectLst/>
                          <a:latin typeface="Calibri"/>
                        </a:rPr>
                        <a:t>40x40</a:t>
                      </a:r>
                      <a:endParaRPr lang="en-US" sz="1200" b="0" i="0" u="none" strike="noStrike" dirty="0">
                        <a:solidFill>
                          <a:srgbClr val="3F72B8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3F72B8"/>
                          </a:solidFill>
                          <a:effectLst/>
                          <a:latin typeface="Calibri"/>
                        </a:rPr>
                        <a:t>138.6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3F72B8"/>
                          </a:solidFill>
                          <a:effectLst/>
                          <a:latin typeface="Calibri"/>
                        </a:rPr>
                        <a:t>19200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3F72B8"/>
                          </a:solidFill>
                          <a:effectLst/>
                          <a:latin typeface="Calibri"/>
                        </a:rPr>
                        <a:t>0.00047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220861" y="5773415"/>
            <a:ext cx="8739745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For layers and rings with </a:t>
            </a:r>
            <a:r>
              <a:rPr lang="en-US" b="1" dirty="0" smtClean="0">
                <a:solidFill>
                  <a:srgbClr val="FF0000"/>
                </a:solidFill>
              </a:rPr>
              <a:t>R&lt;35mm</a:t>
            </a:r>
            <a:r>
              <a:rPr lang="en-US" dirty="0" smtClean="0"/>
              <a:t>, </a:t>
            </a:r>
            <a:r>
              <a:rPr lang="en-US" dirty="0" smtClean="0"/>
              <a:t>pixel area should go down to </a:t>
            </a:r>
            <a:r>
              <a:rPr lang="en-US" dirty="0" smtClean="0">
                <a:solidFill>
                  <a:srgbClr val="FF0000"/>
                </a:solidFill>
              </a:rPr>
              <a:t>1800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baseline="30000" dirty="0" smtClean="0"/>
              <a:t> </a:t>
            </a:r>
            <a:r>
              <a:rPr lang="en-US" dirty="0" smtClean="0"/>
              <a:t>-&gt; </a:t>
            </a:r>
            <a:r>
              <a:rPr lang="en-US" dirty="0" smtClean="0"/>
              <a:t>single </a:t>
            </a:r>
            <a:r>
              <a:rPr lang="en-US" dirty="0" smtClean="0"/>
              <a:t>point resolution </a:t>
            </a:r>
            <a:r>
              <a:rPr lang="en-US" dirty="0"/>
              <a:t>=</a:t>
            </a:r>
            <a:r>
              <a:rPr lang="en-US" b="1" dirty="0" smtClean="0">
                <a:solidFill>
                  <a:srgbClr val="FF0000"/>
                </a:solidFill>
              </a:rPr>
              <a:t>10x15 </a:t>
            </a:r>
            <a:r>
              <a:rPr lang="el-GR" b="1" dirty="0" smtClean="0">
                <a:solidFill>
                  <a:srgbClr val="FF0000"/>
                </a:solidFill>
              </a:rPr>
              <a:t>μ</a:t>
            </a:r>
            <a:r>
              <a:rPr lang="en-US" b="1" dirty="0" smtClean="0">
                <a:solidFill>
                  <a:srgbClr val="FF0000"/>
                </a:solidFill>
              </a:rPr>
              <a:t>m </a:t>
            </a:r>
            <a:r>
              <a:rPr lang="en-US" dirty="0" smtClean="0"/>
              <a:t> (for </a:t>
            </a:r>
            <a:r>
              <a:rPr lang="en-US" dirty="0" smtClean="0">
                <a:solidFill>
                  <a:srgbClr val="FF0000"/>
                </a:solidFill>
              </a:rPr>
              <a:t>first </a:t>
            </a:r>
            <a:r>
              <a:rPr lang="en-US" dirty="0" smtClean="0">
                <a:solidFill>
                  <a:srgbClr val="FF0000"/>
                </a:solidFill>
              </a:rPr>
              <a:t>inner barrel layer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innermost ring of </a:t>
            </a:r>
            <a:r>
              <a:rPr lang="en-US" b="1" dirty="0" smtClean="0">
                <a:solidFill>
                  <a:srgbClr val="FF0000"/>
                </a:solidFill>
              </a:rPr>
              <a:t>all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endcap</a:t>
            </a:r>
            <a:r>
              <a:rPr lang="en-US" dirty="0" smtClean="0">
                <a:solidFill>
                  <a:srgbClr val="FF0000"/>
                </a:solidFill>
              </a:rPr>
              <a:t> disks</a:t>
            </a:r>
            <a:r>
              <a:rPr lang="en-US" dirty="0" smtClean="0"/>
              <a:t>) </a:t>
            </a: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3128267" y="947099"/>
            <a:ext cx="4333647" cy="4062919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 rot="19128229">
            <a:off x="6128242" y="1267392"/>
            <a:ext cx="1049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eta=5.7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813281" y="920124"/>
            <a:ext cx="82478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Outer</a:t>
            </a:r>
          </a:p>
          <a:p>
            <a:pPr algn="ctr"/>
            <a:r>
              <a:rPr lang="en-US" sz="1600" dirty="0" err="1" smtClean="0"/>
              <a:t>Endcap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5694787" y="920124"/>
            <a:ext cx="970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Forward</a:t>
            </a:r>
            <a:endParaRPr lang="en-US" sz="1600" dirty="0"/>
          </a:p>
        </p:txBody>
      </p:sp>
      <p:sp>
        <p:nvSpPr>
          <p:cNvPr id="44" name="Rectangle 43"/>
          <p:cNvSpPr/>
          <p:nvPr/>
        </p:nvSpPr>
        <p:spPr>
          <a:xfrm>
            <a:off x="220861" y="2303252"/>
            <a:ext cx="2200712" cy="7386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/>
              <a:t># particles in a pixel &lt;=</a:t>
            </a:r>
            <a:r>
              <a:rPr lang="en-US" sz="1400" b="1" dirty="0" smtClean="0"/>
              <a:t>0.01</a:t>
            </a:r>
          </a:p>
          <a:p>
            <a:r>
              <a:rPr lang="el-GR" sz="1400" b="1" dirty="0"/>
              <a:t>σ</a:t>
            </a:r>
            <a:r>
              <a:rPr lang="en-US" sz="1400" b="1" dirty="0"/>
              <a:t> = Pitch</a:t>
            </a:r>
            <a:r>
              <a:rPr lang="en-US" sz="1400" b="1" dirty="0" smtClean="0"/>
              <a:t>/√12 </a:t>
            </a:r>
          </a:p>
          <a:p>
            <a:r>
              <a:rPr lang="en-US" sz="1400" b="1" dirty="0" smtClean="0"/>
              <a:t>#PU </a:t>
            </a:r>
            <a:r>
              <a:rPr lang="en-US" sz="1400" b="1" dirty="0"/>
              <a:t>=</a:t>
            </a:r>
            <a:r>
              <a:rPr lang="en-US" sz="1400" b="1" dirty="0" smtClean="0"/>
              <a:t>1100 int. per BC</a:t>
            </a:r>
            <a:endParaRPr lang="en-US" sz="1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124200" y="914236"/>
            <a:ext cx="742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Inner</a:t>
            </a:r>
            <a:endParaRPr lang="en-US" sz="1600" dirty="0"/>
          </a:p>
        </p:txBody>
      </p:sp>
      <p:cxnSp>
        <p:nvCxnSpPr>
          <p:cNvPr id="49" name="Straight Connector 48"/>
          <p:cNvCxnSpPr/>
          <p:nvPr/>
        </p:nvCxnSpPr>
        <p:spPr>
          <a:xfrm>
            <a:off x="3866937" y="981347"/>
            <a:ext cx="0" cy="3013909"/>
          </a:xfrm>
          <a:prstGeom prst="line">
            <a:avLst/>
          </a:prstGeom>
          <a:ln w="15875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41203" y="796250"/>
            <a:ext cx="1813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Which single point resolution is needed in each part of the tracker?</a:t>
            </a:r>
            <a:endParaRPr lang="en-US" b="1" dirty="0"/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2815965" y="3914379"/>
            <a:ext cx="554446" cy="19520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" y="6626819"/>
            <a:ext cx="4243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 pitch = </a:t>
            </a:r>
            <a:r>
              <a:rPr lang="en-US" sz="1200" dirty="0" err="1" smtClean="0"/>
              <a:t>sqrt</a:t>
            </a:r>
            <a:r>
              <a:rPr lang="en-US" sz="1200" dirty="0" smtClean="0"/>
              <a:t>(pixel area), even for non-squared pixels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42733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F50E-CE56-8641-8D25-FCA48CC7F0C2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6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7221" y="839259"/>
            <a:ext cx="9017484" cy="5186546"/>
            <a:chOff x="-167308" y="2225425"/>
            <a:chExt cx="5460061" cy="38003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856"/>
            <a:stretch/>
          </p:blipFill>
          <p:spPr>
            <a:xfrm>
              <a:off x="543002" y="2225425"/>
              <a:ext cx="4749751" cy="380038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13" r="89077"/>
            <a:stretch/>
          </p:blipFill>
          <p:spPr>
            <a:xfrm>
              <a:off x="-167308" y="2225425"/>
              <a:ext cx="1088770" cy="3800380"/>
            </a:xfrm>
            <a:prstGeom prst="rect">
              <a:avLst/>
            </a:prstGeom>
          </p:spPr>
        </p:pic>
      </p:grpSp>
      <p:grpSp>
        <p:nvGrpSpPr>
          <p:cNvPr id="88" name="Group 87"/>
          <p:cNvGrpSpPr/>
          <p:nvPr/>
        </p:nvGrpSpPr>
        <p:grpSpPr>
          <a:xfrm>
            <a:off x="1283774" y="5095924"/>
            <a:ext cx="454668" cy="394430"/>
            <a:chOff x="1283774" y="5095924"/>
            <a:chExt cx="454668" cy="39443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657034" y="5095924"/>
              <a:ext cx="0" cy="391902"/>
            </a:xfrm>
            <a:prstGeom prst="line">
              <a:avLst/>
            </a:prstGeom>
            <a:ln w="444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738442" y="5095924"/>
              <a:ext cx="0" cy="394430"/>
            </a:xfrm>
            <a:prstGeom prst="line">
              <a:avLst/>
            </a:prstGeom>
            <a:ln w="444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283774" y="5395683"/>
              <a:ext cx="278022" cy="0"/>
            </a:xfrm>
            <a:prstGeom prst="line">
              <a:avLst/>
            </a:prstGeom>
            <a:ln w="444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297163" y="5487826"/>
              <a:ext cx="109362" cy="0"/>
            </a:xfrm>
            <a:prstGeom prst="line">
              <a:avLst/>
            </a:prstGeom>
            <a:ln w="444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1283774" y="4459058"/>
            <a:ext cx="279096" cy="730250"/>
            <a:chOff x="1283774" y="4459058"/>
            <a:chExt cx="279096" cy="730250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1283774" y="5189308"/>
              <a:ext cx="278022" cy="0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283774" y="5027383"/>
              <a:ext cx="278022" cy="0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284848" y="4843233"/>
              <a:ext cx="278022" cy="0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284848" y="4640033"/>
              <a:ext cx="278022" cy="0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284848" y="4459058"/>
              <a:ext cx="278022" cy="0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>
            <a:off x="1660209" y="4437480"/>
            <a:ext cx="519558" cy="1052874"/>
            <a:chOff x="1660209" y="4437480"/>
            <a:chExt cx="519558" cy="1052874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1660209" y="4440008"/>
              <a:ext cx="0" cy="655916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738442" y="4440008"/>
              <a:ext cx="0" cy="655916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820992" y="4440008"/>
              <a:ext cx="0" cy="1050346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919417" y="4437480"/>
              <a:ext cx="0" cy="1050346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040067" y="4440008"/>
              <a:ext cx="0" cy="1050346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179767" y="4440008"/>
              <a:ext cx="0" cy="1050346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2337651" y="4064060"/>
            <a:ext cx="980453" cy="1420591"/>
            <a:chOff x="2337651" y="4064060"/>
            <a:chExt cx="980453" cy="1420591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2337651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484552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651354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848204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070454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318104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2337651" y="1736975"/>
            <a:ext cx="980453" cy="2327085"/>
            <a:chOff x="2337651" y="1736975"/>
            <a:chExt cx="980453" cy="1420591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2337651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2484552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2651354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848204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070454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318104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283774" y="1767215"/>
            <a:ext cx="908308" cy="2288205"/>
            <a:chOff x="1283774" y="1767215"/>
            <a:chExt cx="908308" cy="2288205"/>
          </a:xfrm>
        </p:grpSpPr>
        <p:cxnSp>
          <p:nvCxnSpPr>
            <p:cNvPr id="53" name="Straight Connector 52"/>
            <p:cNvCxnSpPr/>
            <p:nvPr/>
          </p:nvCxnSpPr>
          <p:spPr>
            <a:xfrm flipV="1">
              <a:off x="1283774" y="4046780"/>
              <a:ext cx="895993" cy="864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1297163" y="3559870"/>
              <a:ext cx="888738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1297163" y="3167993"/>
              <a:ext cx="894919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1297163" y="2689722"/>
              <a:ext cx="888738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1297163" y="2207132"/>
              <a:ext cx="882604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290982" y="1767215"/>
              <a:ext cx="894919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4974484" y="4008816"/>
            <a:ext cx="2895203" cy="1386867"/>
            <a:chOff x="4974484" y="4008816"/>
            <a:chExt cx="2895203" cy="1386867"/>
          </a:xfrm>
        </p:grpSpPr>
        <p:cxnSp>
          <p:nvCxnSpPr>
            <p:cNvPr id="78" name="Straight Connector 77"/>
            <p:cNvCxnSpPr/>
            <p:nvPr/>
          </p:nvCxnSpPr>
          <p:spPr>
            <a:xfrm>
              <a:off x="4974484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423191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5937746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6506542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7143582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7869687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4974484" y="1736975"/>
            <a:ext cx="2895203" cy="2271841"/>
            <a:chOff x="4974484" y="1736975"/>
            <a:chExt cx="2895203" cy="2271841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4974484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423191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937746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6506542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7143582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7869687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TextBox 88"/>
          <p:cNvSpPr txBox="1"/>
          <p:nvPr/>
        </p:nvSpPr>
        <p:spPr>
          <a:xfrm>
            <a:off x="3124200" y="132682"/>
            <a:ext cx="36147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Current baseline</a:t>
            </a:r>
            <a:endParaRPr lang="en-US" sz="3200" dirty="0"/>
          </a:p>
        </p:txBody>
      </p:sp>
      <p:sp>
        <p:nvSpPr>
          <p:cNvPr id="90" name="TextBox 89"/>
          <p:cNvSpPr txBox="1"/>
          <p:nvPr/>
        </p:nvSpPr>
        <p:spPr>
          <a:xfrm>
            <a:off x="29831" y="5484651"/>
            <a:ext cx="95728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10x15</a:t>
            </a:r>
          </a:p>
          <a:p>
            <a:pPr algn="ctr"/>
            <a:r>
              <a:rPr lang="en-US" b="1" dirty="0" smtClean="0">
                <a:solidFill>
                  <a:srgbClr val="008000"/>
                </a:solidFill>
              </a:rPr>
              <a:t>10x30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10x100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0701" y="5147664"/>
            <a:ext cx="37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161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6C0F0-0BD7-384A-8854-FC42C4676C17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7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7221" y="839259"/>
            <a:ext cx="9017484" cy="5186546"/>
            <a:chOff x="-167308" y="2225425"/>
            <a:chExt cx="5460061" cy="38003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856"/>
            <a:stretch/>
          </p:blipFill>
          <p:spPr>
            <a:xfrm>
              <a:off x="543002" y="2225425"/>
              <a:ext cx="4749751" cy="380038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13" r="89077"/>
            <a:stretch/>
          </p:blipFill>
          <p:spPr>
            <a:xfrm>
              <a:off x="-167308" y="2225425"/>
              <a:ext cx="1088770" cy="3800380"/>
            </a:xfrm>
            <a:prstGeom prst="rect">
              <a:avLst/>
            </a:prstGeom>
          </p:spPr>
        </p:pic>
      </p:grpSp>
      <p:cxnSp>
        <p:nvCxnSpPr>
          <p:cNvPr id="14" name="Straight Connector 13"/>
          <p:cNvCxnSpPr/>
          <p:nvPr/>
        </p:nvCxnSpPr>
        <p:spPr>
          <a:xfrm>
            <a:off x="1657034" y="5298985"/>
            <a:ext cx="0" cy="188841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738442" y="5298985"/>
            <a:ext cx="0" cy="191369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83774" y="5395683"/>
            <a:ext cx="278022" cy="0"/>
          </a:xfrm>
          <a:prstGeom prst="line">
            <a:avLst/>
          </a:prstGeom>
          <a:ln w="44450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297163" y="5487826"/>
            <a:ext cx="109362" cy="0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4" name="Group 83"/>
          <p:cNvGrpSpPr/>
          <p:nvPr/>
        </p:nvGrpSpPr>
        <p:grpSpPr>
          <a:xfrm>
            <a:off x="1283774" y="4459058"/>
            <a:ext cx="279096" cy="730250"/>
            <a:chOff x="1283774" y="4459058"/>
            <a:chExt cx="279096" cy="730250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1283774" y="5189308"/>
              <a:ext cx="278022" cy="0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283774" y="5027383"/>
              <a:ext cx="278022" cy="0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284848" y="4843233"/>
              <a:ext cx="278022" cy="0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284848" y="4640033"/>
              <a:ext cx="278022" cy="0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284848" y="4459058"/>
              <a:ext cx="278022" cy="0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>
            <a:off x="1660209" y="4437480"/>
            <a:ext cx="519558" cy="1052874"/>
            <a:chOff x="1660209" y="4437480"/>
            <a:chExt cx="519558" cy="1052874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1660209" y="4440008"/>
              <a:ext cx="0" cy="85897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738442" y="4440008"/>
              <a:ext cx="0" cy="85897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820992" y="4440008"/>
              <a:ext cx="0" cy="1050346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919417" y="4437480"/>
              <a:ext cx="0" cy="1050346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040067" y="4440008"/>
              <a:ext cx="0" cy="1050346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179767" y="4440008"/>
              <a:ext cx="0" cy="1050346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2337651" y="4064060"/>
            <a:ext cx="980453" cy="1420591"/>
            <a:chOff x="2337651" y="4064060"/>
            <a:chExt cx="980453" cy="1420591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2337651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484552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651354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848204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070454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318104" y="4064060"/>
              <a:ext cx="0" cy="1420591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2337651" y="1736975"/>
            <a:ext cx="980453" cy="2327085"/>
            <a:chOff x="2337651" y="1736975"/>
            <a:chExt cx="980453" cy="1420591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2337651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2484552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2651354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848204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070454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318104" y="1736975"/>
              <a:ext cx="0" cy="142059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283774" y="1767215"/>
            <a:ext cx="908308" cy="2288205"/>
            <a:chOff x="1283774" y="1767215"/>
            <a:chExt cx="908308" cy="2288205"/>
          </a:xfrm>
        </p:grpSpPr>
        <p:cxnSp>
          <p:nvCxnSpPr>
            <p:cNvPr id="53" name="Straight Connector 52"/>
            <p:cNvCxnSpPr/>
            <p:nvPr/>
          </p:nvCxnSpPr>
          <p:spPr>
            <a:xfrm flipV="1">
              <a:off x="1283774" y="4046780"/>
              <a:ext cx="895993" cy="864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1297163" y="3559870"/>
              <a:ext cx="888738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1297163" y="3167993"/>
              <a:ext cx="894919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1297163" y="2689722"/>
              <a:ext cx="888738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1297163" y="2207132"/>
              <a:ext cx="882604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290982" y="1767215"/>
              <a:ext cx="894919" cy="0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4974484" y="4008816"/>
            <a:ext cx="2895203" cy="1386867"/>
            <a:chOff x="4974484" y="4008816"/>
            <a:chExt cx="2895203" cy="1386867"/>
          </a:xfrm>
        </p:grpSpPr>
        <p:cxnSp>
          <p:nvCxnSpPr>
            <p:cNvPr id="78" name="Straight Connector 77"/>
            <p:cNvCxnSpPr/>
            <p:nvPr/>
          </p:nvCxnSpPr>
          <p:spPr>
            <a:xfrm>
              <a:off x="4974484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423191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5937746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6506542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7143582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7869687" y="4008816"/>
              <a:ext cx="0" cy="1386867"/>
            </a:xfrm>
            <a:prstGeom prst="line">
              <a:avLst/>
            </a:prstGeom>
            <a:ln w="4445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4974484" y="1736975"/>
            <a:ext cx="2895203" cy="2271841"/>
            <a:chOff x="4974484" y="1736975"/>
            <a:chExt cx="2895203" cy="2271841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4974484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423191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937746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6506542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7143582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7869687" y="1736975"/>
              <a:ext cx="0" cy="2271841"/>
            </a:xfrm>
            <a:prstGeom prst="line">
              <a:avLst/>
            </a:prstGeom>
            <a:ln w="444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8" name="Straight Connector 67"/>
          <p:cNvCxnSpPr/>
          <p:nvPr/>
        </p:nvCxnSpPr>
        <p:spPr>
          <a:xfrm>
            <a:off x="1822123" y="5300567"/>
            <a:ext cx="0" cy="188841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919406" y="5300567"/>
            <a:ext cx="0" cy="191369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041198" y="5300567"/>
            <a:ext cx="0" cy="188841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2179756" y="5300567"/>
            <a:ext cx="0" cy="191369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337651" y="5295810"/>
            <a:ext cx="0" cy="188841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2487967" y="5293282"/>
            <a:ext cx="0" cy="191369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2651354" y="5293282"/>
            <a:ext cx="0" cy="188841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2848204" y="5290754"/>
            <a:ext cx="0" cy="191369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070454" y="5293282"/>
            <a:ext cx="0" cy="188841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3318104" y="5300567"/>
            <a:ext cx="0" cy="191369"/>
          </a:xfrm>
          <a:prstGeom prst="line">
            <a:avLst/>
          </a:prstGeom>
          <a:ln w="444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95376" y="132682"/>
            <a:ext cx="874307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Proposal 1 (from occupancy point of view)</a:t>
            </a:r>
            <a:endParaRPr lang="en-US" sz="3200" dirty="0"/>
          </a:p>
        </p:txBody>
      </p:sp>
      <p:sp>
        <p:nvSpPr>
          <p:cNvPr id="96" name="TextBox 95"/>
          <p:cNvSpPr txBox="1"/>
          <p:nvPr/>
        </p:nvSpPr>
        <p:spPr>
          <a:xfrm>
            <a:off x="29831" y="5484651"/>
            <a:ext cx="95728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10x15</a:t>
            </a:r>
          </a:p>
          <a:p>
            <a:pPr algn="ctr"/>
            <a:r>
              <a:rPr lang="en-US" b="1" dirty="0" smtClean="0">
                <a:solidFill>
                  <a:srgbClr val="008000"/>
                </a:solidFill>
              </a:rPr>
              <a:t>10x30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10x100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70701" y="5147664"/>
            <a:ext cx="37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61795" y="5843392"/>
            <a:ext cx="59425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Need to review also where the transition to </a:t>
            </a:r>
            <a:r>
              <a:rPr lang="el-GR" sz="1600" dirty="0" smtClean="0"/>
              <a:t>σ</a:t>
            </a:r>
            <a:r>
              <a:rPr lang="en-US" sz="1600" dirty="0" smtClean="0"/>
              <a:t>=10x100 should happen (consider also z0 and d0 resolution)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24745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1) Constraints from occupancy on detector </a:t>
            </a:r>
            <a:r>
              <a:rPr lang="en-US" dirty="0" smtClean="0"/>
              <a:t>granularity -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9314" cy="420568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Do we have a baseline estimate of </a:t>
            </a:r>
            <a:r>
              <a:rPr lang="en-US" b="1" dirty="0" smtClean="0"/>
              <a:t>max </a:t>
            </a:r>
            <a:r>
              <a:rPr lang="en-US" b="1" dirty="0" smtClean="0"/>
              <a:t>occupancy </a:t>
            </a:r>
            <a:r>
              <a:rPr lang="en-US" dirty="0" smtClean="0"/>
              <a:t>and cluster size</a:t>
            </a:r>
            <a:r>
              <a:rPr lang="en-US" dirty="0" smtClean="0"/>
              <a:t>, </a:t>
            </a:r>
            <a:r>
              <a:rPr lang="en-US" dirty="0" smtClean="0"/>
              <a:t>for </a:t>
            </a:r>
            <a:r>
              <a:rPr lang="en-US" dirty="0" err="1" smtClean="0"/>
              <a:t>FCChh</a:t>
            </a:r>
            <a:r>
              <a:rPr lang="en-US" dirty="0" smtClean="0"/>
              <a:t> envisaged technologies?</a:t>
            </a:r>
          </a:p>
          <a:p>
            <a:pPr lvl="1"/>
            <a:r>
              <a:rPr lang="en-US" dirty="0"/>
              <a:t>Assuming 1% occupancy is </a:t>
            </a:r>
            <a:r>
              <a:rPr lang="en-US" dirty="0" smtClean="0"/>
              <a:t>probably not realistic:</a:t>
            </a:r>
            <a:endParaRPr lang="en-US" dirty="0"/>
          </a:p>
          <a:p>
            <a:pPr lvl="1"/>
            <a:r>
              <a:rPr lang="en-US" b="1" dirty="0"/>
              <a:t>HL-LHC </a:t>
            </a:r>
            <a:r>
              <a:rPr lang="en-US" b="1" dirty="0" smtClean="0"/>
              <a:t>already requires to go down to 0.2</a:t>
            </a:r>
            <a:r>
              <a:rPr lang="en-US" b="1" dirty="0"/>
              <a:t>%</a:t>
            </a:r>
          </a:p>
          <a:p>
            <a:pPr lvl="2"/>
            <a:r>
              <a:rPr lang="en-US" dirty="0" smtClean="0">
                <a:hlinkClick r:id="rId2"/>
              </a:rPr>
              <a:t>RD53</a:t>
            </a:r>
            <a:r>
              <a:rPr lang="en-US" dirty="0" smtClean="0"/>
              <a:t> aims at 50x50</a:t>
            </a:r>
            <a:r>
              <a:rPr lang="el-GR" dirty="0" smtClean="0"/>
              <a:t>μ</a:t>
            </a:r>
            <a:r>
              <a:rPr lang="en-US" dirty="0" smtClean="0"/>
              <a:t>m pixel pitch coping with </a:t>
            </a:r>
            <a:r>
              <a:rPr lang="en-US" dirty="0"/>
              <a:t>3 GHz/cm</a:t>
            </a:r>
            <a:r>
              <a:rPr lang="en-US" baseline="30000" dirty="0"/>
              <a:t>2</a:t>
            </a:r>
            <a:r>
              <a:rPr lang="en-US" dirty="0"/>
              <a:t> </a:t>
            </a:r>
          </a:p>
          <a:p>
            <a:pPr lvl="3"/>
            <a:r>
              <a:rPr lang="en-US" dirty="0"/>
              <a:t>Sensors of area= 50x50</a:t>
            </a:r>
            <a:r>
              <a:rPr lang="el-GR" dirty="0"/>
              <a:t>μ</a:t>
            </a:r>
            <a:r>
              <a:rPr lang="en-US" dirty="0"/>
              <a:t>m = 2500 </a:t>
            </a:r>
            <a:r>
              <a:rPr lang="el-GR" dirty="0"/>
              <a:t>μ</a:t>
            </a:r>
            <a:r>
              <a:rPr lang="en-US" dirty="0"/>
              <a:t>m</a:t>
            </a:r>
            <a:r>
              <a:rPr lang="en-US" baseline="30000" dirty="0"/>
              <a:t>2</a:t>
            </a:r>
          </a:p>
          <a:p>
            <a:pPr lvl="3"/>
            <a:r>
              <a:rPr lang="en-US" dirty="0"/>
              <a:t>3 GHz/cm</a:t>
            </a:r>
            <a:r>
              <a:rPr lang="en-US" baseline="30000" dirty="0"/>
              <a:t>2</a:t>
            </a:r>
            <a:r>
              <a:rPr lang="en-US" dirty="0"/>
              <a:t> = 75 KHz/</a:t>
            </a:r>
            <a:r>
              <a:rPr lang="en-US" dirty="0" smtClean="0"/>
              <a:t>pixel -&gt; </a:t>
            </a:r>
            <a:r>
              <a:rPr lang="en-US" dirty="0"/>
              <a:t>in 25 ns: 0.0019 particles</a:t>
            </a:r>
          </a:p>
          <a:p>
            <a:pPr lvl="1"/>
            <a:r>
              <a:rPr lang="en-US" dirty="0" smtClean="0"/>
              <a:t>Propose to </a:t>
            </a:r>
            <a:r>
              <a:rPr lang="en-US" dirty="0" smtClean="0"/>
              <a:t>use </a:t>
            </a:r>
            <a:r>
              <a:rPr lang="en-US" dirty="0" smtClean="0"/>
              <a:t>occupancy </a:t>
            </a:r>
            <a:r>
              <a:rPr lang="en-US" b="1" dirty="0" smtClean="0"/>
              <a:t>0.2</a:t>
            </a:r>
            <a:r>
              <a:rPr lang="en-US" b="1" dirty="0"/>
              <a:t>% as </a:t>
            </a:r>
            <a:r>
              <a:rPr lang="en-US" b="1" dirty="0" smtClean="0"/>
              <a:t>benchmark </a:t>
            </a:r>
            <a:r>
              <a:rPr lang="en-US" dirty="0" smtClean="0"/>
              <a:t>for the </a:t>
            </a:r>
            <a:r>
              <a:rPr lang="en-US" dirty="0" smtClean="0"/>
              <a:t>future</a:t>
            </a:r>
          </a:p>
          <a:p>
            <a:pPr lvl="2"/>
            <a:r>
              <a:rPr lang="en-US" dirty="0" smtClean="0"/>
              <a:t>Factor of 5 in the max occupancy -&gt; factor of 2.2 in the single point resolution</a:t>
            </a:r>
          </a:p>
          <a:p>
            <a:pPr lvl="2"/>
            <a:r>
              <a:rPr lang="en-US" dirty="0" smtClean="0"/>
              <a:t>Go down to </a:t>
            </a:r>
            <a:r>
              <a:rPr lang="en-US" b="1" dirty="0" smtClean="0"/>
              <a:t>7x5 </a:t>
            </a:r>
            <a:r>
              <a:rPr lang="el-GR" b="1" dirty="0" smtClean="0"/>
              <a:t>μ</a:t>
            </a:r>
            <a:r>
              <a:rPr lang="en-US" b="1" dirty="0" smtClean="0"/>
              <a:t>m single point resolution </a:t>
            </a:r>
            <a:r>
              <a:rPr lang="en-US" dirty="0" smtClean="0"/>
              <a:t>for the innermost layers and disks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Would need an estimation of the </a:t>
            </a:r>
            <a:r>
              <a:rPr lang="en-US" dirty="0" err="1" smtClean="0"/>
              <a:t>fluence</a:t>
            </a:r>
            <a:r>
              <a:rPr lang="en-US" dirty="0" smtClean="0"/>
              <a:t> values up to z=16000mm to realistically assess the minimum granularity in the forward part of the detector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01716-3597-5D4C-AC21-5B99863ED261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561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Pattern recognition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3995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How does the single point </a:t>
            </a:r>
            <a:r>
              <a:rPr lang="en-US" b="1" dirty="0" smtClean="0"/>
              <a:t>resolution</a:t>
            </a:r>
            <a:r>
              <a:rPr lang="en-US" dirty="0" smtClean="0"/>
              <a:t> of the </a:t>
            </a:r>
            <a:r>
              <a:rPr lang="en-US" b="1" dirty="0" smtClean="0"/>
              <a:t>forward disks</a:t>
            </a:r>
            <a:r>
              <a:rPr lang="en-US" dirty="0" smtClean="0"/>
              <a:t> and the </a:t>
            </a:r>
            <a:r>
              <a:rPr lang="en-US" b="1" dirty="0" smtClean="0"/>
              <a:t>gap</a:t>
            </a:r>
            <a:r>
              <a:rPr lang="en-US" dirty="0" smtClean="0"/>
              <a:t> distance affect pattern recognition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ABB69-E7D6-8248-BC42-CD667278876C}" type="datetime1">
              <a:rPr lang="en-US" smtClean="0"/>
              <a:t>16/11/16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Estel Perez (CERN) - FCChh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9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4827369" y="2531104"/>
            <a:ext cx="4026827" cy="3183782"/>
            <a:chOff x="6738931" y="1582844"/>
            <a:chExt cx="2308793" cy="1825430"/>
          </a:xfrm>
        </p:grpSpPr>
        <p:grpSp>
          <p:nvGrpSpPr>
            <p:cNvPr id="24" name="Group 23"/>
            <p:cNvGrpSpPr/>
            <p:nvPr/>
          </p:nvGrpSpPr>
          <p:grpSpPr>
            <a:xfrm>
              <a:off x="6738931" y="1675905"/>
              <a:ext cx="2308793" cy="1732369"/>
              <a:chOff x="1705093" y="3220704"/>
              <a:chExt cx="1502560" cy="1127424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2"/>
              <a:srcRect l="50496"/>
              <a:stretch/>
            </p:blipFill>
            <p:spPr>
              <a:xfrm>
                <a:off x="1705093" y="3220704"/>
                <a:ext cx="1502560" cy="1127424"/>
              </a:xfrm>
              <a:prstGeom prst="rect">
                <a:avLst/>
              </a:prstGeom>
            </p:spPr>
          </p:pic>
          <p:cxnSp>
            <p:nvCxnSpPr>
              <p:cNvPr id="30" name="Straight Arrow Connector 29"/>
              <p:cNvCxnSpPr/>
              <p:nvPr/>
            </p:nvCxnSpPr>
            <p:spPr>
              <a:xfrm>
                <a:off x="2156679" y="3540777"/>
                <a:ext cx="273691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/>
            <p:cNvSpPr txBox="1"/>
            <p:nvPr/>
          </p:nvSpPr>
          <p:spPr>
            <a:xfrm>
              <a:off x="7008815" y="1582844"/>
              <a:ext cx="517979" cy="335283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Outer </a:t>
              </a:r>
              <a:r>
                <a:rPr lang="en-US" sz="1600" dirty="0" err="1" smtClean="0"/>
                <a:t>Endcap</a:t>
              </a:r>
              <a:endParaRPr lang="en-US" sz="16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838707" y="1638152"/>
              <a:ext cx="912749" cy="19411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Forward disks</a:t>
              </a:r>
              <a:endParaRPr lang="en-US" sz="16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037610" y="3191066"/>
            <a:ext cx="707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gap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936837" y="4492057"/>
            <a:ext cx="124437" cy="603866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6061275" y="3228976"/>
            <a:ext cx="2441375" cy="1517649"/>
          </a:xfrm>
          <a:prstGeom prst="line">
            <a:avLst/>
          </a:prstGeom>
          <a:ln w="12700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13" idx="4"/>
          </p:cNvCxnSpPr>
          <p:nvPr/>
        </p:nvCxnSpPr>
        <p:spPr>
          <a:xfrm flipV="1">
            <a:off x="5999056" y="4297481"/>
            <a:ext cx="824019" cy="798442"/>
          </a:xfrm>
          <a:prstGeom prst="line">
            <a:avLst/>
          </a:prstGeom>
          <a:ln w="127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3" idx="0"/>
          </p:cNvCxnSpPr>
          <p:nvPr/>
        </p:nvCxnSpPr>
        <p:spPr>
          <a:xfrm flipV="1">
            <a:off x="5999056" y="4264025"/>
            <a:ext cx="824019" cy="228032"/>
          </a:xfrm>
          <a:prstGeom prst="line">
            <a:avLst/>
          </a:prstGeom>
          <a:ln w="127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8289925" y="3228978"/>
            <a:ext cx="212725" cy="131538"/>
          </a:xfrm>
          <a:prstGeom prst="line">
            <a:avLst/>
          </a:prstGeom>
          <a:ln w="12700" cmpd="sng">
            <a:solidFill>
              <a:srgbClr val="000000"/>
            </a:solidFill>
            <a:prstDash val="solid"/>
            <a:headEnd type="arrow" w="sm" len="sm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13" idx="4"/>
            <a:endCxn id="13" idx="0"/>
          </p:cNvCxnSpPr>
          <p:nvPr/>
        </p:nvCxnSpPr>
        <p:spPr>
          <a:xfrm flipV="1">
            <a:off x="5999056" y="4492057"/>
            <a:ext cx="0" cy="603866"/>
          </a:xfrm>
          <a:prstGeom prst="line">
            <a:avLst/>
          </a:prstGeom>
          <a:ln w="12700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5936837" y="4701892"/>
            <a:ext cx="124437" cy="171473"/>
          </a:xfrm>
          <a:prstGeom prst="line">
            <a:avLst/>
          </a:prstGeom>
          <a:ln w="12700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/>
        </p:nvGrpSpPr>
        <p:grpSpPr>
          <a:xfrm>
            <a:off x="6823075" y="4146735"/>
            <a:ext cx="202446" cy="204382"/>
            <a:chOff x="6201502" y="4127685"/>
            <a:chExt cx="824019" cy="831898"/>
          </a:xfrm>
        </p:grpSpPr>
        <p:cxnSp>
          <p:nvCxnSpPr>
            <p:cNvPr id="61" name="Straight Connector 60"/>
            <p:cNvCxnSpPr/>
            <p:nvPr/>
          </p:nvCxnSpPr>
          <p:spPr>
            <a:xfrm flipV="1">
              <a:off x="6201502" y="4161141"/>
              <a:ext cx="824019" cy="798442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6201502" y="4127685"/>
              <a:ext cx="824019" cy="228032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7076698" y="3985559"/>
            <a:ext cx="202446" cy="204382"/>
            <a:chOff x="6201502" y="4127685"/>
            <a:chExt cx="824019" cy="831898"/>
          </a:xfrm>
        </p:grpSpPr>
        <p:cxnSp>
          <p:nvCxnSpPr>
            <p:cNvPr id="65" name="Straight Connector 64"/>
            <p:cNvCxnSpPr/>
            <p:nvPr/>
          </p:nvCxnSpPr>
          <p:spPr>
            <a:xfrm flipV="1">
              <a:off x="6201502" y="4161141"/>
              <a:ext cx="824019" cy="798442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6201502" y="4127685"/>
              <a:ext cx="824019" cy="228032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7298194" y="3810858"/>
            <a:ext cx="263148" cy="251492"/>
            <a:chOff x="6201502" y="4127685"/>
            <a:chExt cx="824019" cy="831898"/>
          </a:xfrm>
        </p:grpSpPr>
        <p:cxnSp>
          <p:nvCxnSpPr>
            <p:cNvPr id="71" name="Straight Connector 70"/>
            <p:cNvCxnSpPr/>
            <p:nvPr/>
          </p:nvCxnSpPr>
          <p:spPr>
            <a:xfrm flipV="1">
              <a:off x="6201502" y="4161141"/>
              <a:ext cx="824019" cy="798442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6201502" y="4127685"/>
              <a:ext cx="824019" cy="228032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/>
          <p:cNvGrpSpPr/>
          <p:nvPr/>
        </p:nvGrpSpPr>
        <p:grpSpPr>
          <a:xfrm>
            <a:off x="7597775" y="3599933"/>
            <a:ext cx="299363" cy="302226"/>
            <a:chOff x="6201502" y="4127685"/>
            <a:chExt cx="824019" cy="831898"/>
          </a:xfrm>
        </p:grpSpPr>
        <p:cxnSp>
          <p:nvCxnSpPr>
            <p:cNvPr id="74" name="Straight Connector 73"/>
            <p:cNvCxnSpPr/>
            <p:nvPr/>
          </p:nvCxnSpPr>
          <p:spPr>
            <a:xfrm flipV="1">
              <a:off x="6201502" y="4161141"/>
              <a:ext cx="824019" cy="798442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6201502" y="4127685"/>
              <a:ext cx="824019" cy="228032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7950200" y="3380550"/>
            <a:ext cx="299363" cy="302226"/>
            <a:chOff x="6201502" y="4127685"/>
            <a:chExt cx="824019" cy="831898"/>
          </a:xfrm>
        </p:grpSpPr>
        <p:cxnSp>
          <p:nvCxnSpPr>
            <p:cNvPr id="77" name="Straight Connector 76"/>
            <p:cNvCxnSpPr/>
            <p:nvPr/>
          </p:nvCxnSpPr>
          <p:spPr>
            <a:xfrm flipV="1">
              <a:off x="6201502" y="4161141"/>
              <a:ext cx="824019" cy="798442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V="1">
              <a:off x="6201502" y="4127685"/>
              <a:ext cx="824019" cy="228032"/>
            </a:xfrm>
            <a:prstGeom prst="line">
              <a:avLst/>
            </a:prstGeom>
            <a:ln w="12700" cmpd="sng">
              <a:solidFill>
                <a:srgbClr val="0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TextBox 79"/>
          <p:cNvSpPr txBox="1"/>
          <p:nvPr/>
        </p:nvSpPr>
        <p:spPr>
          <a:xfrm>
            <a:off x="405715" y="2691324"/>
            <a:ext cx="437016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Steps: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Project </a:t>
            </a:r>
            <a:r>
              <a:rPr lang="en-US" sz="2400" dirty="0"/>
              <a:t>track covariance matrix on the last </a:t>
            </a:r>
            <a:r>
              <a:rPr lang="en-US" sz="2400" dirty="0" err="1"/>
              <a:t>encap</a:t>
            </a:r>
            <a:r>
              <a:rPr lang="en-US" sz="2400" dirty="0"/>
              <a:t> </a:t>
            </a:r>
            <a:r>
              <a:rPr lang="en-US" sz="2400" dirty="0" smtClean="0"/>
              <a:t>disk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Calculate </a:t>
            </a:r>
            <a:r>
              <a:rPr lang="en-US" sz="2400" dirty="0" err="1" smtClean="0"/>
              <a:t>fluence</a:t>
            </a:r>
            <a:r>
              <a:rPr lang="en-US" sz="2400" dirty="0" smtClean="0"/>
              <a:t> at such position</a:t>
            </a:r>
            <a:endParaRPr lang="en-US" sz="2400" dirty="0"/>
          </a:p>
          <a:p>
            <a:r>
              <a:rPr lang="en-US" sz="2400" dirty="0" smtClean="0"/>
              <a:t>If there is another particle in the error ellipse area, it will cause confusion in the tracking algorithms</a:t>
            </a:r>
            <a:endParaRPr lang="en-US" sz="2400" dirty="0"/>
          </a:p>
        </p:txBody>
      </p:sp>
      <p:sp>
        <p:nvSpPr>
          <p:cNvPr id="82" name="Rectangle 81"/>
          <p:cNvSpPr/>
          <p:nvPr/>
        </p:nvSpPr>
        <p:spPr>
          <a:xfrm>
            <a:off x="4993030" y="5615560"/>
            <a:ext cx="3120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LiC</a:t>
            </a:r>
            <a:r>
              <a:rPr lang="en-US" dirty="0"/>
              <a:t> Toy uses outside-in tracking</a:t>
            </a:r>
          </a:p>
        </p:txBody>
      </p:sp>
    </p:spTree>
    <p:extLst>
      <p:ext uri="{BB962C8B-B14F-4D97-AF65-F5344CB8AC3E}">
        <p14:creationId xmlns:p14="http://schemas.microsoft.com/office/powerpoint/2010/main" val="3367122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32095</TotalTime>
  <Words>2470</Words>
  <Application>Microsoft Macintosh PowerPoint</Application>
  <PresentationFormat>On-screen Show (4:3)</PresentationFormat>
  <Paragraphs>443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FCC-hh vertex detector optimization  status of fast simulation studies</vt:lpstr>
      <vt:lpstr>Outline</vt:lpstr>
      <vt:lpstr>Fluence map</vt:lpstr>
      <vt:lpstr>PowerPoint Presentation</vt:lpstr>
      <vt:lpstr>1) Constraints from occupancy on detector granularity</vt:lpstr>
      <vt:lpstr>PowerPoint Presentation</vt:lpstr>
      <vt:lpstr>PowerPoint Presentation</vt:lpstr>
      <vt:lpstr>1) Constraints from occupancy on detector granularity - requests</vt:lpstr>
      <vt:lpstr>2) Pattern recognition</vt:lpstr>
      <vt:lpstr># of background particles in the error ellipse ?</vt:lpstr>
      <vt:lpstr>Bkg in error area vs single-point resolution</vt:lpstr>
      <vt:lpstr>Adding an extra disk in the middle of the gap</vt:lpstr>
      <vt:lpstr>Dependance on track η </vt:lpstr>
      <vt:lpstr>Dependance on track η </vt:lpstr>
      <vt:lpstr>Conclusions</vt:lpstr>
      <vt:lpstr>Next steps</vt:lpstr>
      <vt:lpstr>Backup</vt:lpstr>
      <vt:lpstr>PowerPoint Presentation</vt:lpstr>
      <vt:lpstr>Occupancy</vt:lpstr>
      <vt:lpstr>PowerPoint Presentation</vt:lpstr>
      <vt:lpstr>PowerPoint Presentation</vt:lpstr>
      <vt:lpstr>RD53</vt:lpstr>
      <vt:lpstr>PowerPoint Presentation</vt:lpstr>
      <vt:lpstr>PowerPoint Presentation</vt:lpstr>
      <vt:lpstr>PowerPoint Presentation</vt:lpstr>
      <vt:lpstr>occupancy dependence with the angle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nadie</dc:creator>
  <cp:lastModifiedBy>nadie</cp:lastModifiedBy>
  <cp:revision>270</cp:revision>
  <dcterms:created xsi:type="dcterms:W3CDTF">2016-10-19T07:01:27Z</dcterms:created>
  <dcterms:modified xsi:type="dcterms:W3CDTF">2016-11-16T13:53:07Z</dcterms:modified>
</cp:coreProperties>
</file>