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8" r:id="rId2"/>
    <p:sldId id="293" r:id="rId3"/>
    <p:sldId id="296" r:id="rId4"/>
    <p:sldId id="290" r:id="rId5"/>
    <p:sldId id="294" r:id="rId6"/>
    <p:sldId id="306" r:id="rId7"/>
    <p:sldId id="295" r:id="rId8"/>
    <p:sldId id="297" r:id="rId9"/>
    <p:sldId id="307" r:id="rId10"/>
    <p:sldId id="303" r:id="rId11"/>
    <p:sldId id="298" r:id="rId12"/>
    <p:sldId id="309" r:id="rId13"/>
    <p:sldId id="292" r:id="rId14"/>
    <p:sldId id="299" r:id="rId15"/>
    <p:sldId id="280" r:id="rId16"/>
    <p:sldId id="28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5EF9"/>
    <a:srgbClr val="0835FA"/>
    <a:srgbClr val="465BF9"/>
    <a:srgbClr val="0930FA"/>
    <a:srgbClr val="0729FA"/>
    <a:srgbClr val="061EB8"/>
    <a:srgbClr val="05147E"/>
    <a:srgbClr val="0D1A5E"/>
    <a:srgbClr val="F2AAA8"/>
    <a:srgbClr val="EB73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53" autoAdjust="0"/>
  </p:normalViewPr>
  <p:slideViewPr>
    <p:cSldViewPr snapToGrid="0" snapToObjects="1">
      <p:cViewPr>
        <p:scale>
          <a:sx n="99" d="100"/>
          <a:sy n="99" d="100"/>
        </p:scale>
        <p:origin x="-181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92F4A-7295-F54D-B5B6-8F5561313658}" type="datetimeFigureOut">
              <a:rPr lang="en-US" smtClean="0"/>
              <a:t>14/12/16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CBA01-5FDA-3B44-A6CA-7177BEBAA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032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46A0F-77B4-CF41-986B-836CEF16DF1F}" type="datetimeFigureOut">
              <a:rPr lang="en-US" smtClean="0"/>
              <a:t>8/12/16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C3049-9CBD-4A41-9508-B52EDB2E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013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(8/12/16 14:39) -----</a:t>
            </a:r>
          </a:p>
          <a:p>
            <a:r>
              <a:rPr lang="en-US"/>
              <a:t>worst case barrel, </a:t>
            </a:r>
          </a:p>
          <a:p>
            <a:r>
              <a:rPr lang="en-US"/>
              <a:t>disentangle flight distance and angle</a:t>
            </a:r>
          </a:p>
          <a:p>
            <a:r>
              <a:rPr lang="en-US"/>
              <a:t>try endcap</a:t>
            </a:r>
          </a:p>
          <a:p>
            <a:r>
              <a:rPr lang="en-US"/>
              <a:t>fraction of aus that can be resolved as function of decay length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C3049-9CBD-4A41-9508-B52EDB2EBD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3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DCA70-8674-CD4F-B285-BC2FCF5327F1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2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73552-2D3E-7D41-BF82-6EBFDAE87542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2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5E6A-B358-7243-9DC9-A8A3F9F81788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3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3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EE62-FD3E-0748-9D66-5C8EC903568E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5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FFCAA-8B3C-6342-90E7-B81426B249F0}" type="datetime1">
              <a:rPr lang="en-US" smtClean="0"/>
              <a:t>14/12/16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3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EFD4-819E-6940-B0AD-E90F235C1894}" type="datetime1">
              <a:rPr lang="en-US" smtClean="0"/>
              <a:t>14/12/16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0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75E99-036D-3148-9B12-D66DB0BFC07E}" type="datetime1">
              <a:rPr lang="en-US" smtClean="0"/>
              <a:t>14/12/16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8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054A-F5C9-7D4B-A099-CD6F07BBCCA4}" type="datetime1">
              <a:rPr lang="en-US" smtClean="0"/>
              <a:t>14/12/16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6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E20B-5314-C746-B122-F32E5750A401}" type="datetime1">
              <a:rPr lang="en-US" smtClean="0"/>
              <a:t>14/12/16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C325-2BB6-D345-A69C-C9CA335D3323}" type="datetime1">
              <a:rPr lang="en-US" smtClean="0"/>
              <a:t>14/12/16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7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4C9D5-C1EB-684B-A172-FE15BC550298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9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3"/>
            <a:ext cx="8506047" cy="1470025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Tracking detector resolution and boosted objects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Rosa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Simoniello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Special thanks to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Zbynek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Drasal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Valentin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Volkl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Andre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Sailer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(CERN)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meeting ,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14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th December 2016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5433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Calculated distance between 2 closest hits in each layer</a:t>
            </a:r>
          </a:p>
          <a:p>
            <a:pPr lvl="1"/>
            <a:r>
              <a:rPr lang="en-US" dirty="0" smtClean="0"/>
              <a:t>disentangled opening angle from decay length effects</a:t>
            </a:r>
          </a:p>
          <a:p>
            <a:endParaRPr lang="en-US" dirty="0" smtClean="0"/>
          </a:p>
          <a:p>
            <a:r>
              <a:rPr lang="en-US" dirty="0" smtClean="0"/>
              <a:t>New workflow used</a:t>
            </a:r>
          </a:p>
          <a:p>
            <a:pPr lvl="1"/>
            <a:r>
              <a:rPr lang="en-US" dirty="0" err="1" smtClean="0"/>
              <a:t>TkLayout</a:t>
            </a:r>
            <a:r>
              <a:rPr lang="en-US" dirty="0" smtClean="0"/>
              <a:t> </a:t>
            </a:r>
            <a:r>
              <a:rPr lang="en-US" dirty="0" err="1" smtClean="0"/>
              <a:t>geom</a:t>
            </a:r>
            <a:r>
              <a:rPr lang="en-US" dirty="0" smtClean="0"/>
              <a:t> -&gt; dd4hep -&gt; CLIC SW</a:t>
            </a:r>
          </a:p>
          <a:p>
            <a:pPr lvl="1"/>
            <a:r>
              <a:rPr lang="en-US" dirty="0" smtClean="0"/>
              <a:t>Thanks to </a:t>
            </a:r>
            <a:r>
              <a:rPr lang="en-US" dirty="0" err="1" smtClean="0"/>
              <a:t>Zbynek</a:t>
            </a:r>
            <a:r>
              <a:rPr lang="en-US" dirty="0" smtClean="0"/>
              <a:t>, </a:t>
            </a:r>
            <a:r>
              <a:rPr lang="en-US" dirty="0" err="1" smtClean="0"/>
              <a:t>Valentin</a:t>
            </a:r>
            <a:r>
              <a:rPr lang="en-US" dirty="0" smtClean="0"/>
              <a:t>, Andre, Rosa</a:t>
            </a:r>
          </a:p>
          <a:p>
            <a:pPr lvl="1"/>
            <a:r>
              <a:rPr lang="en-US" dirty="0" smtClean="0"/>
              <a:t>Can benefit from some of the full </a:t>
            </a:r>
            <a:r>
              <a:rPr lang="en-US" dirty="0" err="1" smtClean="0"/>
              <a:t>sim</a:t>
            </a:r>
            <a:r>
              <a:rPr lang="en-US" dirty="0" smtClean="0"/>
              <a:t> tools already existing in CLIC SW</a:t>
            </a:r>
          </a:p>
          <a:p>
            <a:pPr lvl="1"/>
            <a:r>
              <a:rPr lang="en-US" dirty="0" smtClean="0"/>
              <a:t>Once we add “helper surfaces” (next step) we’ll be able to project distances in </a:t>
            </a:r>
            <a:r>
              <a:rPr lang="en-US" dirty="0" err="1" smtClean="0"/>
              <a:t>Rphi</a:t>
            </a:r>
            <a:r>
              <a:rPr lang="en-US" dirty="0" smtClean="0"/>
              <a:t>-Z coordinates and run “truth” tracking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Other benchmark processes suggested by Michele:</a:t>
            </a:r>
          </a:p>
          <a:p>
            <a:pPr lvl="1"/>
            <a:r>
              <a:rPr lang="en-US" dirty="0" smtClean="0"/>
              <a:t>W jets, top jets, b jets, light </a:t>
            </a:r>
            <a:r>
              <a:rPr lang="en-US" dirty="0"/>
              <a:t>jets </a:t>
            </a:r>
            <a:r>
              <a:rPr lang="en-US" dirty="0" err="1" smtClean="0"/>
              <a:t>uds</a:t>
            </a:r>
            <a:r>
              <a:rPr lang="en-US" dirty="0" smtClean="0"/>
              <a:t>, gluon jets</a:t>
            </a:r>
          </a:p>
          <a:p>
            <a:pPr lvl="1"/>
            <a:r>
              <a:rPr lang="en-US" dirty="0" smtClean="0"/>
              <a:t>need to consider </a:t>
            </a:r>
            <a:r>
              <a:rPr lang="en-US" dirty="0" err="1" smtClean="0"/>
              <a:t>flavour</a:t>
            </a:r>
            <a:r>
              <a:rPr lang="en-US" dirty="0" smtClean="0"/>
              <a:t> tagging algorithm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DAEA-5443-D849-8B8E-34DEA58DAEFE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5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5ADC-1F94-3349-A172-316C8BB918E3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1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30" y="1372988"/>
            <a:ext cx="5488773" cy="4983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Distance at last layer </a:t>
            </a:r>
            <a:r>
              <a:rPr lang="en-US" sz="3600" dirty="0" err="1" smtClean="0"/>
              <a:t>vs</a:t>
            </a:r>
            <a:r>
              <a:rPr lang="en-US" sz="3600" dirty="0" smtClean="0"/>
              <a:t> tau decay length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20310" y="2068880"/>
            <a:ext cx="808594" cy="2031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84A47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822620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AE231B"/>
                </a:solidFill>
              </a:rPr>
              <a:t>layer3</a:t>
            </a:r>
            <a:endParaRPr lang="en-US" dirty="0">
              <a:solidFill>
                <a:srgbClr val="AE231B"/>
              </a:solidFill>
            </a:endParaRPr>
          </a:p>
          <a:p>
            <a:r>
              <a:rPr lang="en-US" dirty="0" smtClean="0">
                <a:solidFill>
                  <a:srgbClr val="EA625B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E9564F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EB7370"/>
                </a:solidFill>
              </a:rPr>
              <a:t>layer6</a:t>
            </a:r>
          </a:p>
          <a:p>
            <a:r>
              <a:rPr lang="en-US" dirty="0" smtClean="0">
                <a:solidFill>
                  <a:srgbClr val="F2AAA8"/>
                </a:solidFill>
              </a:rPr>
              <a:t>layer7</a:t>
            </a:r>
            <a:endParaRPr lang="en-US" dirty="0">
              <a:solidFill>
                <a:srgbClr val="F2AAA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8904" y="2068880"/>
            <a:ext cx="808594" cy="175432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D1A5E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05147E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061EB8"/>
                </a:solidFill>
              </a:rPr>
              <a:t>layer3</a:t>
            </a:r>
            <a:endParaRPr lang="en-US" dirty="0">
              <a:solidFill>
                <a:srgbClr val="061EB8"/>
              </a:solidFill>
            </a:endParaRPr>
          </a:p>
          <a:p>
            <a:r>
              <a:rPr lang="en-US" dirty="0" smtClean="0">
                <a:solidFill>
                  <a:srgbClr val="0729FA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0835FA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4A5EF9"/>
                </a:solidFill>
              </a:rPr>
              <a:t>layer6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5286" y="1728806"/>
            <a:ext cx="100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09550" y="1728806"/>
            <a:ext cx="100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90595" y="1728806"/>
            <a:ext cx="2974542" cy="1846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distance between two closest hits  </a:t>
            </a:r>
            <a:r>
              <a:rPr lang="en-US" b="1" dirty="0" smtClean="0"/>
              <a:t>in the last tracker layer</a:t>
            </a:r>
          </a:p>
          <a:p>
            <a:r>
              <a:rPr lang="en-US" dirty="0" smtClean="0"/>
              <a:t>for tau decay happening: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before layer 1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between layer 1 and layer 2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etc…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738800" y="4399896"/>
            <a:ext cx="189869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91229" y="3823206"/>
            <a:ext cx="2873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tau decays before the tracker, we could resolve the 3 prongs </a:t>
            </a:r>
            <a:r>
              <a:rPr lang="en-US" b="1" dirty="0" smtClean="0"/>
              <a:t>on the last layer </a:t>
            </a:r>
            <a:r>
              <a:rPr lang="en-US" dirty="0" smtClean="0"/>
              <a:t>with pixel pitch &lt; 160um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33720" y="6377798"/>
            <a:ext cx="395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minimum distance between hits [mm]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148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1111" y="743834"/>
            <a:ext cx="6939152" cy="5042947"/>
            <a:chOff x="130305" y="61326"/>
            <a:chExt cx="8663714" cy="6296251"/>
          </a:xfrm>
        </p:grpSpPr>
        <p:grpSp>
          <p:nvGrpSpPr>
            <p:cNvPr id="12" name="Group 11"/>
            <p:cNvGrpSpPr/>
            <p:nvPr/>
          </p:nvGrpSpPr>
          <p:grpSpPr>
            <a:xfrm>
              <a:off x="130305" y="104474"/>
              <a:ext cx="8663712" cy="6253103"/>
              <a:chOff x="61188" y="571500"/>
              <a:chExt cx="8663712" cy="625310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06400" y="571500"/>
                <a:ext cx="8318500" cy="570230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992468" y="6089134"/>
                <a:ext cx="1160448" cy="422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electron</a:t>
                </a:r>
                <a:endParaRPr lang="en-US" sz="16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152915" y="6085703"/>
                <a:ext cx="1160448" cy="422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err="1" smtClean="0"/>
                  <a:t>muon</a:t>
                </a:r>
                <a:endParaRPr lang="en-US" sz="16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313363" y="6084428"/>
                <a:ext cx="1160448" cy="422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tau</a:t>
                </a:r>
                <a:endParaRPr lang="en-US" sz="16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473811" y="6080997"/>
                <a:ext cx="1160448" cy="422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photon</a:t>
                </a:r>
                <a:endParaRPr lang="en-US" sz="16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634259" y="6094495"/>
                <a:ext cx="1160448" cy="730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charged pion</a:t>
                </a:r>
                <a:endParaRPr lang="en-US" sz="16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 rot="16200000">
                <a:off x="-307689" y="1485009"/>
                <a:ext cx="1160448" cy="4226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/>
                  <a:t>layer</a:t>
                </a:r>
                <a:endParaRPr lang="en-US" sz="1600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28629" y="61326"/>
              <a:ext cx="8265390" cy="57640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Number of hits in a layer </a:t>
              </a:r>
              <a:r>
                <a:rPr lang="en-US" sz="2400" dirty="0" err="1" smtClean="0"/>
                <a:t>vs</a:t>
              </a:r>
              <a:r>
                <a:rPr lang="en-US" sz="2400" dirty="0" smtClean="0"/>
                <a:t> particle creating the hit</a:t>
              </a:r>
              <a:endParaRPr lang="en-US" sz="24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37607" y="5912080"/>
            <a:ext cx="8570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Many </a:t>
            </a:r>
            <a:r>
              <a:rPr lang="en-US" dirty="0" err="1" smtClean="0"/>
              <a:t>taus</a:t>
            </a:r>
            <a:r>
              <a:rPr lang="en-US" dirty="0" smtClean="0"/>
              <a:t> decay after the first few layers </a:t>
            </a:r>
            <a:r>
              <a:rPr lang="en-US" dirty="0" smtClean="0">
                <a:sym typeface="Wingdings"/>
              </a:rPr>
              <a:t> not so many </a:t>
            </a:r>
            <a:r>
              <a:rPr lang="en-US" dirty="0" err="1" smtClean="0">
                <a:sym typeface="Wingdings"/>
              </a:rPr>
              <a:t>pions</a:t>
            </a:r>
            <a:r>
              <a:rPr lang="en-US" dirty="0" smtClean="0">
                <a:sym typeface="Wingdings"/>
              </a:rPr>
              <a:t> in the first layer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399619" y="2302027"/>
            <a:ext cx="1651512" cy="2884421"/>
            <a:chOff x="6793478" y="4029045"/>
            <a:chExt cx="1651512" cy="288442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7951" y="4029045"/>
              <a:ext cx="537039" cy="2625524"/>
            </a:xfrm>
            <a:prstGeom prst="rect">
              <a:avLst/>
            </a:prstGeom>
          </p:spPr>
        </p:pic>
        <p:sp>
          <p:nvSpPr>
            <p:cNvPr id="19" name="Left Brace 18"/>
            <p:cNvSpPr/>
            <p:nvPr/>
          </p:nvSpPr>
          <p:spPr>
            <a:xfrm>
              <a:off x="7516136" y="4492233"/>
              <a:ext cx="312777" cy="1296511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93479" y="4795506"/>
              <a:ext cx="845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Tracker</a:t>
              </a:r>
            </a:p>
            <a:p>
              <a:r>
                <a:rPr lang="en-US" sz="1200" dirty="0" smtClean="0"/>
                <a:t>(readout3)</a:t>
              </a:r>
              <a:endParaRPr lang="en-US" sz="1200" dirty="0"/>
            </a:p>
          </p:txBody>
        </p:sp>
        <p:sp>
          <p:nvSpPr>
            <p:cNvPr id="21" name="Left Brace 20"/>
            <p:cNvSpPr/>
            <p:nvPr/>
          </p:nvSpPr>
          <p:spPr>
            <a:xfrm>
              <a:off x="7516136" y="5846569"/>
              <a:ext cx="312777" cy="588506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93479" y="5788744"/>
              <a:ext cx="845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Vertex</a:t>
              </a:r>
            </a:p>
            <a:p>
              <a:r>
                <a:rPr lang="en-US" sz="1200" dirty="0" smtClean="0"/>
                <a:t>(readout2)</a:t>
              </a:r>
              <a:endParaRPr lang="en-US" sz="1200" dirty="0"/>
            </a:p>
          </p:txBody>
        </p:sp>
        <p:sp>
          <p:nvSpPr>
            <p:cNvPr id="23" name="Left Brace 22"/>
            <p:cNvSpPr/>
            <p:nvPr/>
          </p:nvSpPr>
          <p:spPr>
            <a:xfrm>
              <a:off x="7526365" y="6459034"/>
              <a:ext cx="312777" cy="165581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793478" y="6267135"/>
              <a:ext cx="9386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Innermost Vertex (readout1)</a:t>
              </a:r>
              <a:endParaRPr lang="en-US" sz="1200" dirty="0"/>
            </a:p>
          </p:txBody>
        </p:sp>
      </p:grp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6BBE8-9173-C441-95E1-73374F7F866D}" type="datetime1">
              <a:rPr lang="en-US" smtClean="0"/>
              <a:t>14/12/16</a:t>
            </a:fld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5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A30D-E7BA-D543-9425-9E974D6DEDC6}" type="datetime1">
              <a:rPr lang="en-US" smtClean="0"/>
              <a:t>14/12/16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14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7221" y="839259"/>
            <a:ext cx="9017484" cy="5186546"/>
            <a:chOff x="-167308" y="2225425"/>
            <a:chExt cx="5460061" cy="3800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856"/>
            <a:stretch/>
          </p:blipFill>
          <p:spPr>
            <a:xfrm>
              <a:off x="543002" y="2225425"/>
              <a:ext cx="4749751" cy="38003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3" r="89077"/>
            <a:stretch/>
          </p:blipFill>
          <p:spPr>
            <a:xfrm>
              <a:off x="-167308" y="2225425"/>
              <a:ext cx="1088770" cy="3800380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/>
        </p:nvCxnSpPr>
        <p:spPr>
          <a:xfrm>
            <a:off x="1657034" y="5298985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38442" y="5298985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83774" y="5395683"/>
            <a:ext cx="278022" cy="0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97163" y="5487826"/>
            <a:ext cx="109362" cy="0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1283774" y="4459058"/>
            <a:ext cx="279096" cy="730250"/>
            <a:chOff x="1283774" y="4459058"/>
            <a:chExt cx="279096" cy="73025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283774" y="5189308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83774" y="5027383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284848" y="4843233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284848" y="4640033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84848" y="4459058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1660209" y="4437480"/>
            <a:ext cx="519558" cy="863087"/>
            <a:chOff x="1660209" y="4437480"/>
            <a:chExt cx="519558" cy="105287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660209" y="4440008"/>
              <a:ext cx="0" cy="1044543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38442" y="4440008"/>
              <a:ext cx="0" cy="103837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820992" y="4440008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919417" y="4437480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40067" y="4440008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79767" y="4440008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337651" y="4302125"/>
            <a:ext cx="980453" cy="998442"/>
            <a:chOff x="2337651" y="4064060"/>
            <a:chExt cx="980453" cy="142059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337651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484552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65135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820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7045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1810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337651" y="1736975"/>
            <a:ext cx="980453" cy="2565150"/>
            <a:chOff x="2337651" y="1736975"/>
            <a:chExt cx="980453" cy="1420591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337651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84552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65135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84820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7045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31810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283774" y="1767215"/>
            <a:ext cx="908308" cy="2288205"/>
            <a:chOff x="1283774" y="1767215"/>
            <a:chExt cx="908308" cy="2288205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1283774" y="4046780"/>
              <a:ext cx="895993" cy="864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297163" y="3559870"/>
              <a:ext cx="888738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297163" y="3167993"/>
              <a:ext cx="894919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297163" y="2689722"/>
              <a:ext cx="888738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297163" y="2207132"/>
              <a:ext cx="882604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90982" y="1767215"/>
              <a:ext cx="894919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974484" y="4008816"/>
            <a:ext cx="2895203" cy="1386867"/>
            <a:chOff x="4974484" y="4008816"/>
            <a:chExt cx="2895203" cy="1386867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974484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423191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937746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506542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143582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869687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974484" y="1736975"/>
            <a:ext cx="2895203" cy="2271841"/>
            <a:chOff x="4974484" y="1736975"/>
            <a:chExt cx="2895203" cy="2271841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4974484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423191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937746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506542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143582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869687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Connector 67"/>
          <p:cNvCxnSpPr/>
          <p:nvPr/>
        </p:nvCxnSpPr>
        <p:spPr>
          <a:xfrm>
            <a:off x="1822123" y="5300567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919406" y="5300567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041198" y="5300567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179756" y="5300567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337651" y="5295810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87967" y="5293282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651354" y="5293282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848204" y="5290754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70454" y="5293282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318104" y="5300567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95376" y="132682"/>
            <a:ext cx="87430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Proposal 1 (from occupancy point of view)</a:t>
            </a:r>
            <a:endParaRPr lang="en-US" sz="3200" dirty="0"/>
          </a:p>
        </p:txBody>
      </p:sp>
      <p:sp>
        <p:nvSpPr>
          <p:cNvPr id="96" name="TextBox 95"/>
          <p:cNvSpPr txBox="1"/>
          <p:nvPr/>
        </p:nvSpPr>
        <p:spPr>
          <a:xfrm>
            <a:off x="29830" y="5484651"/>
            <a:ext cx="108776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7X5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15x10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5000x10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70701" y="5147664"/>
            <a:ext cx="3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61795" y="5843392"/>
            <a:ext cx="59425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Need to review also where the transition to </a:t>
            </a:r>
            <a:r>
              <a:rPr lang="el-GR" sz="1600" dirty="0" smtClean="0"/>
              <a:t>σ</a:t>
            </a:r>
            <a:r>
              <a:rPr lang="en-US" sz="1600" dirty="0" smtClean="0"/>
              <a:t>=10x100 should happen (consider also z0 and d0 resolution)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8096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596900"/>
            <a:ext cx="8356600" cy="5664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3839" y="1532820"/>
            <a:ext cx="1915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3-prong tau</a:t>
            </a:r>
          </a:p>
          <a:p>
            <a:r>
              <a:rPr lang="en-US" dirty="0" smtClean="0"/>
              <a:t>(hitting 2 different modules)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21797" y="4280065"/>
            <a:ext cx="1915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-prong tau</a:t>
            </a:r>
          </a:p>
          <a:p>
            <a:r>
              <a:rPr lang="en-US" dirty="0" smtClean="0"/>
              <a:t>(hitting 2 different modules)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71FA8-9ECB-B549-B7E6-1229964090C0}" type="datetime1">
              <a:rPr lang="en-US" smtClean="0"/>
              <a:t>14/12/16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3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3-prongs of a tau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5957"/>
            <a:ext cx="4321227" cy="28075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809" y="2365957"/>
            <a:ext cx="4301979" cy="28075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97529" y="5813767"/>
            <a:ext cx="5265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distance of the order of 10</a:t>
            </a:r>
            <a:r>
              <a:rPr lang="en-US" baseline="30000" dirty="0" smtClean="0"/>
              <a:t>-5</a:t>
            </a:r>
            <a:r>
              <a:rPr lang="en-US" dirty="0" smtClean="0"/>
              <a:t> mm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CFE1-CCF3-B24C-AA69-C62C884A456B}" type="datetime1">
              <a:rPr lang="en-US" smtClean="0"/>
              <a:t>14/12/16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333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Q: What is the requirement on the detector granularity given by our need to resolve close-by hits from decays of very boosted particles?</a:t>
            </a:r>
          </a:p>
          <a:p>
            <a:endParaRPr lang="en-US" dirty="0"/>
          </a:p>
          <a:p>
            <a:r>
              <a:rPr lang="en-US" dirty="0" smtClean="0"/>
              <a:t>Check in the simulation, what is the distance between the two closest hits </a:t>
            </a:r>
          </a:p>
          <a:p>
            <a:pPr lvl="1"/>
            <a:r>
              <a:rPr lang="en-US" dirty="0" smtClean="0"/>
              <a:t>We studied the benchmark signature of very boosted </a:t>
            </a:r>
            <a:r>
              <a:rPr lang="en-US" dirty="0" err="1" smtClean="0"/>
              <a:t>taus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A986F-29A3-8A49-B5AD-02A638C80D70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1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14350">
              <a:buFont typeface="+mj-lt"/>
              <a:buAutoNum type="arabicPeriod"/>
            </a:pPr>
            <a:r>
              <a:rPr lang="en-US" dirty="0" smtClean="0"/>
              <a:t>Generate </a:t>
            </a:r>
            <a:r>
              <a:rPr lang="en-US" dirty="0"/>
              <a:t>di-tau </a:t>
            </a:r>
            <a:r>
              <a:rPr lang="en-US" dirty="0" smtClean="0"/>
              <a:t>events </a:t>
            </a:r>
          </a:p>
          <a:p>
            <a:pPr lvl="1"/>
            <a:r>
              <a:rPr lang="en-US" dirty="0" smtClean="0"/>
              <a:t>Very boosted: </a:t>
            </a:r>
            <a:r>
              <a:rPr lang="en-US" dirty="0" err="1" smtClean="0">
                <a:solidFill>
                  <a:srgbClr val="008000"/>
                </a:solidFill>
              </a:rPr>
              <a:t>E</a:t>
            </a:r>
            <a:r>
              <a:rPr lang="en-US" baseline="-25000" dirty="0" err="1" smtClean="0">
                <a:solidFill>
                  <a:srgbClr val="008000"/>
                </a:solidFill>
              </a:rPr>
              <a:t>tau</a:t>
            </a:r>
            <a:r>
              <a:rPr lang="en-US" dirty="0" smtClean="0">
                <a:solidFill>
                  <a:srgbClr val="008000"/>
                </a:solidFill>
              </a:rPr>
              <a:t>=</a:t>
            </a:r>
            <a:r>
              <a:rPr lang="en-US" b="1" dirty="0" smtClean="0">
                <a:solidFill>
                  <a:srgbClr val="008000"/>
                </a:solidFill>
              </a:rPr>
              <a:t>10 </a:t>
            </a:r>
            <a:r>
              <a:rPr lang="en-US" b="1" dirty="0" err="1" smtClean="0">
                <a:solidFill>
                  <a:srgbClr val="008000"/>
                </a:solidFill>
              </a:rPr>
              <a:t>TeV</a:t>
            </a:r>
            <a:endParaRPr lang="en-US" b="1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Central: 80 &lt;</a:t>
            </a:r>
            <a:r>
              <a:rPr lang="el-GR" dirty="0" smtClean="0"/>
              <a:t>θ</a:t>
            </a:r>
            <a:r>
              <a:rPr lang="en-US" baseline="-25000" dirty="0" smtClean="0"/>
              <a:t>tau</a:t>
            </a:r>
            <a:r>
              <a:rPr lang="en-US" dirty="0" smtClean="0"/>
              <a:t>&lt; 100 </a:t>
            </a:r>
            <a:r>
              <a:rPr lang="en-US" dirty="0" err="1" smtClean="0"/>
              <a:t>deg</a:t>
            </a:r>
            <a:r>
              <a:rPr lang="en-US" dirty="0" smtClean="0"/>
              <a:t> ( </a:t>
            </a:r>
            <a:r>
              <a:rPr lang="en-US" b="1" dirty="0" smtClean="0">
                <a:solidFill>
                  <a:srgbClr val="0000FF"/>
                </a:solidFill>
              </a:rPr>
              <a:t>|</a:t>
            </a:r>
            <a:r>
              <a:rPr lang="el-GR" b="1" dirty="0" smtClean="0">
                <a:solidFill>
                  <a:srgbClr val="0000FF"/>
                </a:solidFill>
              </a:rPr>
              <a:t>η</a:t>
            </a:r>
            <a:r>
              <a:rPr lang="en-US" b="1" dirty="0" smtClean="0">
                <a:solidFill>
                  <a:srgbClr val="0000FF"/>
                </a:solidFill>
              </a:rPr>
              <a:t>|&lt;0.2 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elect events with at least </a:t>
            </a:r>
            <a:r>
              <a:rPr lang="en-US" b="1" dirty="0" smtClean="0">
                <a:solidFill>
                  <a:srgbClr val="FF0000"/>
                </a:solidFill>
              </a:rPr>
              <a:t>one tau decaying to 3-prongs </a:t>
            </a:r>
            <a:r>
              <a:rPr lang="en-US" dirty="0" smtClean="0"/>
              <a:t>(at least 3 charged </a:t>
            </a:r>
            <a:r>
              <a:rPr lang="en-US" dirty="0" err="1" smtClean="0"/>
              <a:t>pions</a:t>
            </a:r>
            <a:r>
              <a:rPr lang="en-US" dirty="0" smtClean="0"/>
              <a:t> in the event)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 err="1" smtClean="0"/>
              <a:t>TkLayout</a:t>
            </a:r>
            <a:r>
              <a:rPr lang="en-US" dirty="0" smtClean="0"/>
              <a:t> geometry (from </a:t>
            </a:r>
            <a:r>
              <a:rPr lang="en-US" dirty="0" err="1" smtClean="0"/>
              <a:t>Zbynek</a:t>
            </a:r>
            <a:r>
              <a:rPr lang="en-US" dirty="0" smtClean="0"/>
              <a:t>) compact file + install DD4Hep drivers from </a:t>
            </a:r>
            <a:r>
              <a:rPr lang="en-US" dirty="0" err="1" smtClean="0"/>
              <a:t>Valentin</a:t>
            </a:r>
            <a:r>
              <a:rPr lang="en-US" dirty="0" smtClean="0"/>
              <a:t> to CLIC New SW chain (</a:t>
            </a:r>
            <a:r>
              <a:rPr lang="en-US" b="1" dirty="0" smtClean="0">
                <a:solidFill>
                  <a:srgbClr val="FF0000"/>
                </a:solidFill>
              </a:rPr>
              <a:t>NEW!</a:t>
            </a:r>
            <a:r>
              <a:rPr lang="en-US" dirty="0" smtClean="0"/>
              <a:t>)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 smtClean="0"/>
              <a:t>Simulate events using CLIC new SW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 smtClean="0"/>
              <a:t>Calculate minimal distance between two hits </a:t>
            </a:r>
          </a:p>
          <a:p>
            <a:pPr lvl="1"/>
            <a:r>
              <a:rPr lang="en-US" dirty="0" smtClean="0"/>
              <a:t>Require the two hits to be in the same layer, </a:t>
            </a:r>
            <a:r>
              <a:rPr lang="en-US" dirty="0"/>
              <a:t>produced </a:t>
            </a:r>
            <a:r>
              <a:rPr lang="en-US" dirty="0" smtClean="0"/>
              <a:t>by two different charged </a:t>
            </a:r>
            <a:r>
              <a:rPr lang="en-US" dirty="0" err="1" smtClean="0"/>
              <a:t>pions</a:t>
            </a:r>
            <a:endParaRPr lang="en-US" dirty="0" smtClean="0"/>
          </a:p>
          <a:p>
            <a:pPr marL="571500" indent="-514350">
              <a:buFont typeface="+mj-lt"/>
              <a:buAutoNum type="arabicPeriod"/>
            </a:pPr>
            <a:endParaRPr lang="en-US" dirty="0" smtClean="0"/>
          </a:p>
          <a:p>
            <a:pPr marL="57150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70B5-BBCE-4A42-8DFD-C78C84DB9BA3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7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7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Geometry used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778"/>
            <a:ext cx="5504547" cy="58288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49049" y="2825280"/>
            <a:ext cx="296340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 not correspond to the latest version of the  geometry, but differences are not very relevant for this particular study.</a:t>
            </a:r>
          </a:p>
          <a:p>
            <a:r>
              <a:rPr lang="en-US" dirty="0"/>
              <a:t> </a:t>
            </a:r>
            <a:r>
              <a:rPr lang="en-US" dirty="0" smtClean="0"/>
              <a:t>(only </a:t>
            </a:r>
            <a:r>
              <a:rPr lang="en-US" dirty="0"/>
              <a:t>the position </a:t>
            </a:r>
            <a:r>
              <a:rPr lang="en-US" dirty="0" smtClean="0"/>
              <a:t>R(</a:t>
            </a:r>
            <a:r>
              <a:rPr lang="en-US" dirty="0" err="1" smtClean="0"/>
              <a:t>x,y</a:t>
            </a:r>
            <a:r>
              <a:rPr lang="en-US" dirty="0" smtClean="0"/>
              <a:t>) </a:t>
            </a:r>
            <a:r>
              <a:rPr lang="en-US" dirty="0"/>
              <a:t>of the layers matters (and the material), but not its resolution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40128" y="1557198"/>
            <a:ext cx="2972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of all the hits in all events</a:t>
            </a:r>
          </a:p>
          <a:p>
            <a:r>
              <a:rPr lang="en-US" dirty="0" smtClean="0"/>
              <a:t>140k events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BBA-64E3-8049-A272-3D1FF5B03D41}" type="datetime1">
              <a:rPr lang="en-US" smtClean="0"/>
              <a:t>14/12/16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20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1478077"/>
            <a:ext cx="7065174" cy="4786914"/>
            <a:chOff x="0" y="-4015"/>
            <a:chExt cx="10121962" cy="6858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4015"/>
              <a:ext cx="3383643" cy="6858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6829" y="-4015"/>
              <a:ext cx="3365332" cy="6858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2161" y="-4015"/>
              <a:ext cx="336980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18"/>
            <a:ext cx="6713491" cy="6560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 Displays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899" y="831746"/>
            <a:ext cx="257798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hits from a tau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hits from a charged pion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39320" y="1726235"/>
            <a:ext cx="19842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They look like single points but some of these are actually 3 very close-by hits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039320" y="3464225"/>
            <a:ext cx="1984251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Sometimes the tau decay is very displaced</a:t>
            </a:r>
            <a:r>
              <a:rPr lang="en-US" sz="1600" dirty="0" smtClean="0">
                <a:sym typeface="Wingdings"/>
              </a:rPr>
              <a:t> effect of vertex displacement will be convoluted with effect of opening angle of the decay products, when calculating the distance between hits</a:t>
            </a:r>
            <a:endParaRPr lang="en-US" sz="1600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D3073-0CAA-F643-88AB-DB6C7D3806E9}" type="datetime1">
              <a:rPr lang="en-US" smtClean="0"/>
              <a:t>14/12/16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5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 displacement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069264" y="2302026"/>
            <a:ext cx="1981868" cy="3372641"/>
            <a:chOff x="6902151" y="4029045"/>
            <a:chExt cx="1542839" cy="26255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07951" y="4029045"/>
              <a:ext cx="537039" cy="2625524"/>
            </a:xfrm>
            <a:prstGeom prst="rect">
              <a:avLst/>
            </a:prstGeom>
          </p:spPr>
        </p:pic>
        <p:sp>
          <p:nvSpPr>
            <p:cNvPr id="6" name="Left Brace 5"/>
            <p:cNvSpPr/>
            <p:nvPr/>
          </p:nvSpPr>
          <p:spPr>
            <a:xfrm>
              <a:off x="7516136" y="4492233"/>
              <a:ext cx="312777" cy="1296511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02151" y="4972098"/>
              <a:ext cx="845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Tracker</a:t>
              </a:r>
            </a:p>
            <a:p>
              <a:r>
                <a:rPr lang="en-US" sz="1200" dirty="0" smtClean="0"/>
                <a:t>(6 layers)</a:t>
              </a:r>
              <a:endParaRPr lang="en-US" sz="1200" dirty="0" smtClean="0"/>
            </a:p>
          </p:txBody>
        </p:sp>
        <p:sp>
          <p:nvSpPr>
            <p:cNvPr id="8" name="Left Brace 7"/>
            <p:cNvSpPr/>
            <p:nvPr/>
          </p:nvSpPr>
          <p:spPr>
            <a:xfrm>
              <a:off x="7516136" y="5846569"/>
              <a:ext cx="312777" cy="682238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963279" y="6003392"/>
              <a:ext cx="8458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Vertex</a:t>
              </a:r>
            </a:p>
            <a:p>
              <a:r>
                <a:rPr lang="en-US" sz="1200" dirty="0" smtClean="0"/>
                <a:t>(7 layers)</a:t>
              </a:r>
              <a:endParaRPr lang="en-US" sz="1200" dirty="0" smtClean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7476"/>
          <a:stretch/>
        </p:blipFill>
        <p:spPr>
          <a:xfrm>
            <a:off x="524701" y="1802750"/>
            <a:ext cx="6572356" cy="44680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04513" y="2202375"/>
            <a:ext cx="3588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Less than 14% of the </a:t>
            </a:r>
            <a:r>
              <a:rPr lang="en-US" b="1" dirty="0" err="1" smtClean="0"/>
              <a:t>taus</a:t>
            </a:r>
            <a:r>
              <a:rPr lang="en-US" b="1" dirty="0" smtClean="0"/>
              <a:t> decay before the 2</a:t>
            </a:r>
            <a:r>
              <a:rPr lang="en-US" b="1" baseline="30000" dirty="0" smtClean="0"/>
              <a:t>nd</a:t>
            </a:r>
            <a:r>
              <a:rPr lang="en-US" b="1" dirty="0" smtClean="0"/>
              <a:t> vertex layer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614528" y="6270806"/>
            <a:ext cx="3410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tau endpoint position R(</a:t>
            </a:r>
            <a:r>
              <a:rPr lang="en-US" dirty="0" err="1" smtClean="0"/>
              <a:t>x,y</a:t>
            </a:r>
            <a:r>
              <a:rPr lang="en-US" dirty="0" smtClean="0"/>
              <a:t>) [mm]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725144" y="2790087"/>
            <a:ext cx="2173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the </a:t>
            </a:r>
            <a:r>
              <a:rPr lang="en-US" dirty="0" err="1" smtClean="0"/>
              <a:t>taus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119287" y="1949570"/>
            <a:ext cx="0" cy="4100009"/>
          </a:xfrm>
          <a:prstGeom prst="line">
            <a:avLst/>
          </a:prstGeom>
          <a:ln w="127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42182" y="3300530"/>
            <a:ext cx="329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-&gt; To study only the effect of the opening angle, require that the tau decays before the first layer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F9F2-6837-F34A-9F6C-648FCF8E75EE}" type="datetime1">
              <a:rPr lang="en-US" smtClean="0"/>
              <a:t>14/12/16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3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810" y="1600200"/>
            <a:ext cx="5306506" cy="476689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Hits from </a:t>
            </a:r>
            <a:r>
              <a:rPr lang="en-US" dirty="0" smtClean="0">
                <a:solidFill>
                  <a:srgbClr val="FF0000"/>
                </a:solidFill>
              </a:rPr>
              <a:t>charged </a:t>
            </a:r>
            <a:r>
              <a:rPr lang="en-US" dirty="0" err="1" smtClean="0">
                <a:solidFill>
                  <a:srgbClr val="FF0000"/>
                </a:solidFill>
              </a:rPr>
              <a:t>pions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 err="1" smtClean="0"/>
              <a:t>pdg</a:t>
            </a:r>
            <a:r>
              <a:rPr lang="en-US" dirty="0" smtClean="0"/>
              <a:t>=+/- 211</a:t>
            </a:r>
          </a:p>
          <a:p>
            <a:pPr lvl="1"/>
            <a:r>
              <a:rPr lang="en-US" dirty="0" smtClean="0"/>
              <a:t>status==1</a:t>
            </a:r>
          </a:p>
          <a:p>
            <a:r>
              <a:rPr lang="en-US" dirty="0" smtClean="0"/>
              <a:t>Consider pairs of hits in the </a:t>
            </a:r>
            <a:r>
              <a:rPr lang="en-US" dirty="0" smtClean="0">
                <a:solidFill>
                  <a:srgbClr val="008000"/>
                </a:solidFill>
              </a:rPr>
              <a:t>same layer </a:t>
            </a:r>
            <a:r>
              <a:rPr lang="en-US" dirty="0" smtClean="0"/>
              <a:t>(study layer by layer)</a:t>
            </a:r>
          </a:p>
          <a:p>
            <a:r>
              <a:rPr lang="en-US" dirty="0" smtClean="0"/>
              <a:t>From </a:t>
            </a:r>
            <a:r>
              <a:rPr lang="en-US" dirty="0" smtClean="0">
                <a:solidFill>
                  <a:srgbClr val="0000FF"/>
                </a:solidFill>
              </a:rPr>
              <a:t>different </a:t>
            </a:r>
            <a:r>
              <a:rPr lang="en-US" dirty="0" err="1" smtClean="0">
                <a:solidFill>
                  <a:srgbClr val="0000FF"/>
                </a:solidFill>
              </a:rPr>
              <a:t>MCParticle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To disentangle the effects of the tau displacement, Require that the </a:t>
            </a:r>
            <a:r>
              <a:rPr lang="en-US" b="1" dirty="0" smtClean="0">
                <a:solidFill>
                  <a:srgbClr val="FF0000"/>
                </a:solidFill>
              </a:rPr>
              <a:t>pion originates before the beam pipe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(R(</a:t>
            </a:r>
            <a:r>
              <a:rPr lang="en-US" dirty="0" err="1" smtClean="0"/>
              <a:t>x,y</a:t>
            </a:r>
            <a:r>
              <a:rPr lang="en-US" dirty="0" smtClean="0"/>
              <a:t>)&lt;20mm)</a:t>
            </a:r>
          </a:p>
          <a:p>
            <a:endParaRPr lang="en-US" dirty="0"/>
          </a:p>
          <a:p>
            <a:r>
              <a:rPr lang="en-US" dirty="0" smtClean="0"/>
              <a:t>Calculate 3D distance between two hits (for </a:t>
            </a:r>
            <a:r>
              <a:rPr lang="en-US" dirty="0" err="1" smtClean="0"/>
              <a:t>eache</a:t>
            </a:r>
            <a:r>
              <a:rPr lang="en-US" dirty="0" smtClean="0"/>
              <a:t> layer)</a:t>
            </a:r>
          </a:p>
          <a:p>
            <a:pPr lvl="1"/>
            <a:r>
              <a:rPr lang="en-US" dirty="0" smtClean="0"/>
              <a:t>Since in the same module -&gt; distance on the module plane</a:t>
            </a:r>
          </a:p>
          <a:p>
            <a:pPr lvl="1"/>
            <a:r>
              <a:rPr lang="en-US" dirty="0" smtClean="0"/>
              <a:t>Any direction (not projecting to </a:t>
            </a:r>
            <a:r>
              <a:rPr lang="en-US" dirty="0" err="1" smtClean="0"/>
              <a:t>Rphi</a:t>
            </a:r>
            <a:r>
              <a:rPr lang="en-US" dirty="0" smtClean="0"/>
              <a:t>-Z coordinates). (</a:t>
            </a:r>
            <a:r>
              <a:rPr lang="en-US" b="1" dirty="0" smtClean="0"/>
              <a:t>Next Step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Compare this distance to the pixel pitch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63383" y="1417638"/>
            <a:ext cx="3580617" cy="2745756"/>
            <a:chOff x="456644" y="1483051"/>
            <a:chExt cx="5759989" cy="43554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52" y="1832722"/>
              <a:ext cx="5377281" cy="366188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460012" y="5423563"/>
              <a:ext cx="3756621" cy="41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pion origin point position R(</a:t>
              </a:r>
              <a:r>
                <a:rPr lang="en-US" sz="1100" dirty="0" err="1" smtClean="0"/>
                <a:t>x,y</a:t>
              </a:r>
              <a:r>
                <a:rPr lang="en-US" sz="1100" dirty="0" smtClean="0"/>
                <a:t>) [mm]</a:t>
              </a:r>
              <a:endParaRPr lang="en-US" sz="1100" dirty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1320697" y="3426531"/>
              <a:ext cx="3950768" cy="396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(one entry per hit, area normalized to unity)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90041" y="1483051"/>
              <a:ext cx="4937782" cy="41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Origin of the </a:t>
              </a:r>
              <a:r>
                <a:rPr lang="en-US" sz="1100" dirty="0" err="1" smtClean="0"/>
                <a:t>pions</a:t>
              </a:r>
              <a:r>
                <a:rPr lang="en-US" sz="1100" dirty="0" smtClean="0"/>
                <a:t> hitting any of the layers</a:t>
              </a:r>
              <a:endParaRPr lang="en-US" sz="1100" dirty="0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6049001" y="1672783"/>
            <a:ext cx="0" cy="2156899"/>
          </a:xfrm>
          <a:prstGeom prst="line">
            <a:avLst/>
          </a:prstGeom>
          <a:ln w="127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49AD-2355-A14B-BF21-F837DB7CAE0F}" type="datetime1">
              <a:rPr lang="en-US" smtClean="0"/>
              <a:t>14/12/16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58351" y="2205924"/>
            <a:ext cx="2430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 the tau to decay inside the </a:t>
            </a:r>
            <a:r>
              <a:rPr lang="en-US" dirty="0" err="1" smtClean="0"/>
              <a:t>beampipe</a:t>
            </a:r>
            <a:r>
              <a:rPr lang="en-US" dirty="0"/>
              <a:t> </a:t>
            </a:r>
            <a:r>
              <a:rPr lang="en-US" dirty="0" smtClean="0"/>
              <a:t>=&gt; </a:t>
            </a:r>
            <a:r>
              <a:rPr lang="en-US" b="1" dirty="0" smtClean="0">
                <a:solidFill>
                  <a:srgbClr val="FF0000"/>
                </a:solidFill>
              </a:rPr>
              <a:t>4% of cases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95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62" y="997637"/>
            <a:ext cx="4376553" cy="45064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115" y="997636"/>
            <a:ext cx="4497281" cy="45135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6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minimum 3D-distance between hits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5601" y="1019494"/>
            <a:ext cx="8211287" cy="369332"/>
            <a:chOff x="544299" y="2166579"/>
            <a:chExt cx="8211287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544299" y="2166579"/>
              <a:ext cx="370641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Vertex layers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49172" y="2166579"/>
              <a:ext cx="370641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Tracker layers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343518" y="1692871"/>
            <a:ext cx="808594" cy="2031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84A47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822620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AE231B"/>
                </a:solidFill>
              </a:rPr>
              <a:t>layer3</a:t>
            </a:r>
            <a:endParaRPr lang="en-US" dirty="0">
              <a:solidFill>
                <a:srgbClr val="AE231B"/>
              </a:solidFill>
            </a:endParaRPr>
          </a:p>
          <a:p>
            <a:r>
              <a:rPr lang="en-US" dirty="0" smtClean="0">
                <a:solidFill>
                  <a:srgbClr val="EA625B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E9564F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EB7370"/>
                </a:solidFill>
              </a:rPr>
              <a:t>layer6</a:t>
            </a:r>
          </a:p>
          <a:p>
            <a:r>
              <a:rPr lang="en-US" dirty="0" smtClean="0">
                <a:solidFill>
                  <a:srgbClr val="F2AAA8"/>
                </a:solidFill>
              </a:rPr>
              <a:t>layer7</a:t>
            </a:r>
            <a:endParaRPr lang="en-US" dirty="0">
              <a:solidFill>
                <a:srgbClr val="F2AAA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752" y="5565826"/>
            <a:ext cx="3977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layer3 (layer4) peak at about </a:t>
            </a:r>
            <a:r>
              <a:rPr lang="en-US" sz="1600" b="1" dirty="0" smtClean="0"/>
              <a:t>22um</a:t>
            </a:r>
            <a:r>
              <a:rPr lang="en-US" sz="1600" dirty="0" smtClean="0"/>
              <a:t> (33um)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769784" y="5565826"/>
            <a:ext cx="3977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layer1 (layer3) peak at about 100um (160um)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01834" y="650162"/>
            <a:ext cx="68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peak of the distance distribution shifts with the radius of the layer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38715" y="5823744"/>
            <a:ext cx="3016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requirements from occupancy studies: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1351351" y="6026478"/>
            <a:ext cx="3050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10x15 um single point </a:t>
            </a:r>
            <a:r>
              <a:rPr lang="en-US" sz="1400" dirty="0" smtClean="0"/>
              <a:t>resolution</a:t>
            </a:r>
          </a:p>
          <a:p>
            <a:r>
              <a:rPr lang="en-US" sz="1400" dirty="0" smtClean="0"/>
              <a:t>= </a:t>
            </a:r>
            <a:r>
              <a:rPr lang="en-US" sz="1400" b="1" dirty="0" smtClean="0"/>
              <a:t>52x34</a:t>
            </a:r>
            <a:r>
              <a:rPr lang="en-US" sz="1400" dirty="0" smtClean="0"/>
              <a:t> um pixel pitch (area=1800um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69784" y="6051895"/>
            <a:ext cx="3195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5000x10 um </a:t>
            </a:r>
            <a:r>
              <a:rPr lang="en-US" sz="1400" dirty="0"/>
              <a:t>single point </a:t>
            </a:r>
            <a:r>
              <a:rPr lang="en-US" sz="1400" dirty="0" smtClean="0"/>
              <a:t>resolution</a:t>
            </a:r>
          </a:p>
          <a:p>
            <a:r>
              <a:rPr lang="en-US" sz="1400" dirty="0" smtClean="0"/>
              <a:t>=17320x34 um pixel pitch (area=0.6mm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798977" y="1692389"/>
            <a:ext cx="808594" cy="175432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D1A5E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05147E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061EB8"/>
                </a:solidFill>
              </a:rPr>
              <a:t>layer3</a:t>
            </a:r>
            <a:endParaRPr lang="en-US" dirty="0">
              <a:solidFill>
                <a:srgbClr val="061EB8"/>
              </a:solidFill>
            </a:endParaRPr>
          </a:p>
          <a:p>
            <a:r>
              <a:rPr lang="en-US" dirty="0" smtClean="0">
                <a:solidFill>
                  <a:srgbClr val="0729FA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0835FA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4A5EF9"/>
                </a:solidFill>
              </a:rPr>
              <a:t>layer6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9152" y="6495796"/>
            <a:ext cx="8377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two closest hits would end up in the same pixel in some of the layers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7663" y="5105376"/>
            <a:ext cx="0" cy="29245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9079931" y="5144806"/>
            <a:ext cx="0" cy="29245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98794" y="3952280"/>
            <a:ext cx="1253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vertical lines for visual help only</a:t>
            </a:r>
            <a:endParaRPr lang="en-US" sz="1200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3103-5336-AF46-B0C5-7F5F415FD802}" type="datetime1">
              <a:rPr lang="en-US" smtClean="0"/>
              <a:t>14/12/16</a:t>
            </a:fld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49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Being able to resolve all 3 charged </a:t>
            </a:r>
            <a:r>
              <a:rPr lang="en-US" dirty="0" err="1" smtClean="0"/>
              <a:t>pions</a:t>
            </a:r>
            <a:r>
              <a:rPr lang="en-US" dirty="0" smtClean="0"/>
              <a:t> from the decay of a 10TeV tau would require higher granularity in most of the layers</a:t>
            </a:r>
          </a:p>
          <a:p>
            <a:pPr lvl="1"/>
            <a:r>
              <a:rPr lang="en-US" dirty="0" smtClean="0"/>
              <a:t>Not only need to have the particles in different pixels, but also in different clusters </a:t>
            </a:r>
          </a:p>
          <a:p>
            <a:pPr lvl="1"/>
            <a:r>
              <a:rPr lang="en-US" dirty="0" smtClean="0"/>
              <a:t>Need to project to </a:t>
            </a:r>
            <a:r>
              <a:rPr lang="en-US" dirty="0" err="1" smtClean="0"/>
              <a:t>Rphi</a:t>
            </a:r>
            <a:r>
              <a:rPr lang="en-US" dirty="0" smtClean="0"/>
              <a:t>-Z coordinates (next step), to know the actual requirements</a:t>
            </a:r>
          </a:p>
          <a:p>
            <a:r>
              <a:rPr lang="en-US" dirty="0" smtClean="0"/>
              <a:t>To be able to reconstruct the pion’s tracks, no need to resolve the hits in ALL layers</a:t>
            </a:r>
          </a:p>
          <a:p>
            <a:pPr lvl="1"/>
            <a:r>
              <a:rPr lang="en-US" dirty="0" smtClean="0"/>
              <a:t>minimum number of layers will depend on your tracking algorithm</a:t>
            </a:r>
          </a:p>
          <a:p>
            <a:pPr lvl="1"/>
            <a:r>
              <a:rPr lang="en-US" dirty="0" smtClean="0"/>
              <a:t>On the other hand, for the very displaced </a:t>
            </a:r>
            <a:r>
              <a:rPr lang="en-US" dirty="0" err="1" smtClean="0"/>
              <a:t>taus</a:t>
            </a:r>
            <a:r>
              <a:rPr lang="en-US" dirty="0" smtClean="0"/>
              <a:t> requirements will be tighter.</a:t>
            </a:r>
          </a:p>
          <a:p>
            <a:r>
              <a:rPr lang="en-US" dirty="0" smtClean="0"/>
              <a:t>To be able to identify the tau, no need to always resolve the 3 prongs</a:t>
            </a:r>
          </a:p>
          <a:p>
            <a:pPr lvl="1"/>
            <a:r>
              <a:rPr lang="en-US" dirty="0" smtClean="0"/>
              <a:t>At the analysis level one would look also at other observables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We cannot make final conclusions on the required resolution only based on this study, but we can provide important information based on full simulation.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C3ABD-C96A-6945-B095-73E21FDFE802}" type="datetime1">
              <a:rPr lang="en-US" smtClean="0"/>
              <a:t>14/12/16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01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19911</TotalTime>
  <Words>1192</Words>
  <Application>Microsoft Macintosh PowerPoint</Application>
  <PresentationFormat>On-screen Show (4:3)</PresentationFormat>
  <Paragraphs>193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Tracking detector resolution and boosted objects</vt:lpstr>
      <vt:lpstr>Introduction</vt:lpstr>
      <vt:lpstr>Procedure</vt:lpstr>
      <vt:lpstr>Geometry used</vt:lpstr>
      <vt:lpstr>Event Displays</vt:lpstr>
      <vt:lpstr>Tau displacement</vt:lpstr>
      <vt:lpstr>Selection</vt:lpstr>
      <vt:lpstr>minimum 3D-distance between hits</vt:lpstr>
      <vt:lpstr>Considerations</vt:lpstr>
      <vt:lpstr>Summary &amp; outlook</vt:lpstr>
      <vt:lpstr>Backup</vt:lpstr>
      <vt:lpstr>Distance at last layer vs tau decay length</vt:lpstr>
      <vt:lpstr>PowerPoint Presentation</vt:lpstr>
      <vt:lpstr>PowerPoint Presentation</vt:lpstr>
      <vt:lpstr>PowerPoint Presentation</vt:lpstr>
      <vt:lpstr>3-prongs of a tau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nadie</dc:creator>
  <cp:lastModifiedBy>nadie</cp:lastModifiedBy>
  <cp:revision>78</cp:revision>
  <dcterms:created xsi:type="dcterms:W3CDTF">2016-11-30T17:47:25Z</dcterms:created>
  <dcterms:modified xsi:type="dcterms:W3CDTF">2016-12-14T13:47:58Z</dcterms:modified>
</cp:coreProperties>
</file>