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0" r:id="rId2"/>
    <p:sldId id="256" r:id="rId3"/>
    <p:sldId id="257" r:id="rId4"/>
    <p:sldId id="258" r:id="rId5"/>
    <p:sldId id="261" r:id="rId6"/>
    <p:sldId id="262" r:id="rId7"/>
    <p:sldId id="263" r:id="rId8"/>
    <p:sldId id="259" r:id="rId9"/>
    <p:sldId id="264" r:id="rId10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14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5360" y="1484784"/>
            <a:ext cx="7104789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34433" y="3284861"/>
            <a:ext cx="7105651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91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402D5C73-D302-4BCD-9070-D450B7BCDDB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42ECE5BE-F826-4E41-8F41-CD85A84E2E1A}" type="datetimeFigureOut">
              <a:rPr lang="en-GB" smtClean="0"/>
              <a:t>05/04/2017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49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5803802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402D5C73-D302-4BCD-9070-D450B7BCDDBA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42ECE5BE-F826-4E41-8F41-CD85A84E2E1A}" type="datetimeFigureOut">
              <a:rPr lang="en-GB" smtClean="0"/>
              <a:t>05/04/2017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0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402D5C73-D302-4BCD-9070-D450B7BCDDB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42ECE5BE-F826-4E41-8F41-CD85A84E2E1A}" type="datetimeFigureOut">
              <a:rPr lang="en-GB" smtClean="0"/>
              <a:t>05/04/2017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37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2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59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32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341784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628801"/>
            <a:ext cx="103632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402D5C73-D302-4BCD-9070-D450B7BCDDB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fld id="{42ECE5BE-F826-4E41-8F41-CD85A84E2E1A}" type="datetimeFigureOut">
              <a:rPr lang="en-GB" smtClean="0"/>
              <a:t>05/04/2017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2961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DECAL and some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Eta </a:t>
            </a:r>
            <a:r>
              <a:rPr lang="en-GB" dirty="0" smtClean="0"/>
              <a:t>Dependency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these studies I used the following in the barrel region</a:t>
            </a:r>
          </a:p>
          <a:p>
            <a:pPr lvl="1"/>
            <a:r>
              <a:rPr lang="en-GB" dirty="0" smtClean="0"/>
              <a:t>50 Layers </a:t>
            </a:r>
            <a:endParaRPr lang="en-GB" dirty="0" smtClean="0"/>
          </a:p>
          <a:p>
            <a:pPr lvl="1"/>
            <a:r>
              <a:rPr lang="en-GB" dirty="0" smtClean="0"/>
              <a:t>2.1mm </a:t>
            </a:r>
            <a:r>
              <a:rPr lang="en-GB" dirty="0" smtClean="0"/>
              <a:t>W per later</a:t>
            </a:r>
          </a:p>
          <a:p>
            <a:pPr lvl="1"/>
            <a:r>
              <a:rPr lang="en-GB" dirty="0" smtClean="0"/>
              <a:t>18um epitaxial thickness (sensitive region)</a:t>
            </a:r>
          </a:p>
          <a:p>
            <a:pPr lvl="1"/>
            <a:r>
              <a:rPr lang="en-GB" dirty="0" smtClean="0"/>
              <a:t>1mm Air Gap</a:t>
            </a:r>
          </a:p>
          <a:p>
            <a:pPr lvl="1"/>
            <a:r>
              <a:rPr lang="en-GB" dirty="0" smtClean="0"/>
              <a:t>XYZ segmentation of 50x50x50 um</a:t>
            </a:r>
          </a:p>
          <a:p>
            <a:pPr lvl="1"/>
            <a:r>
              <a:rPr lang="en-GB" dirty="0" smtClean="0"/>
              <a:t>FCCSW 0.8pre</a:t>
            </a:r>
          </a:p>
          <a:p>
            <a:r>
              <a:rPr lang="en-GB" dirty="0" smtClean="0"/>
              <a:t>Varied the eta to 0, 0.5, 1.0, 1.5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56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Eta Dependency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276" y="1283616"/>
            <a:ext cx="3973818" cy="2698553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8981" y="1301904"/>
            <a:ext cx="3973821" cy="269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41402" y="1707812"/>
            <a:ext cx="164592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Eta = 0.0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13.6%/√E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1077" y="1707811"/>
            <a:ext cx="164592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Eta = 0.5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14.9%/√E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6277" y="3821357"/>
            <a:ext cx="3937242" cy="267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7522" y="3821357"/>
            <a:ext cx="4094108" cy="278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83991" y="4183337"/>
            <a:ext cx="1560742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Eta = 1.0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17.5%/√E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680" y="4190688"/>
            <a:ext cx="1536317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Eta = 1.5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19.6%/√E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Eta Dependency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24" y="1091593"/>
            <a:ext cx="8195658" cy="4908221"/>
          </a:xfrm>
        </p:spPr>
      </p:pic>
      <p:sp>
        <p:nvSpPr>
          <p:cNvPr id="10" name="TextBox 9"/>
          <p:cNvSpPr txBox="1"/>
          <p:nvPr/>
        </p:nvSpPr>
        <p:spPr>
          <a:xfrm>
            <a:off x="4483685" y="1757539"/>
            <a:ext cx="3782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Eta == 0.0 </a:t>
            </a:r>
            <a:r>
              <a:rPr lang="en-GB" dirty="0" smtClean="0">
                <a:solidFill>
                  <a:srgbClr val="002060"/>
                </a:solidFill>
              </a:rPr>
              <a:t>Eta == 1.0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4329" y="2436370"/>
            <a:ext cx="417625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0" dirty="0" smtClean="0">
                <a:solidFill>
                  <a:schemeClr val="bg1"/>
                </a:solidFill>
              </a:rPr>
              <a:t>The additional material traversed by particles at larger eta changes the shower profile and affects resolution.</a:t>
            </a:r>
          </a:p>
          <a:p>
            <a:endParaRPr lang="en-GB" sz="2200" b="0" dirty="0">
              <a:solidFill>
                <a:schemeClr val="bg1"/>
              </a:solidFill>
            </a:endParaRPr>
          </a:p>
          <a:p>
            <a:r>
              <a:rPr lang="en-GB" sz="2200" b="0" dirty="0" smtClean="0">
                <a:solidFill>
                  <a:schemeClr val="bg1"/>
                </a:solidFill>
              </a:rPr>
              <a:t>Need to compensate for this (added to the “to do list”)</a:t>
            </a:r>
            <a:endParaRPr lang="en-GB" sz="22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0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Eta Dependency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194" y="1091593"/>
            <a:ext cx="7227717" cy="4908221"/>
          </a:xfrm>
        </p:spPr>
      </p:pic>
      <p:sp>
        <p:nvSpPr>
          <p:cNvPr id="3" name="TextBox 2"/>
          <p:cNvSpPr txBox="1"/>
          <p:nvPr/>
        </p:nvSpPr>
        <p:spPr>
          <a:xfrm>
            <a:off x="4133088" y="1880650"/>
            <a:ext cx="2157984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Triangles = 0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Crosses = 1.0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Reconfigurableness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Mentioned at previous meetings that we are also designing a DECAL sensor with 50x50um2 pixels which will be read out as a 5x5mm2 pad </a:t>
            </a:r>
          </a:p>
          <a:p>
            <a:r>
              <a:rPr lang="en-GB" dirty="0" smtClean="0"/>
              <a:t>The value returned from the pad is the number of pixels fired in that pad</a:t>
            </a:r>
          </a:p>
          <a:p>
            <a:r>
              <a:rPr lang="en-GB" dirty="0" smtClean="0"/>
              <a:t>Thus far in FCCSW I have written the code to do this as part of the </a:t>
            </a:r>
            <a:r>
              <a:rPr lang="en-GB" dirty="0" err="1" smtClean="0"/>
              <a:t>DigitalCalorimeterSD</a:t>
            </a:r>
            <a:r>
              <a:rPr lang="en-GB" dirty="0" smtClean="0"/>
              <a:t> class</a:t>
            </a:r>
          </a:p>
          <a:p>
            <a:r>
              <a:rPr lang="en-GB" dirty="0" smtClean="0"/>
              <a:t>As this is specific to only us (and some people at some time may want to run a DECAL) I am now working on removing this from the SD and doing it afterwards</a:t>
            </a:r>
          </a:p>
          <a:p>
            <a:r>
              <a:rPr lang="en-GB" dirty="0" smtClean="0"/>
              <a:t>With thanks to Anna I can now</a:t>
            </a:r>
          </a:p>
          <a:p>
            <a:pPr lvl="1"/>
            <a:r>
              <a:rPr lang="en-GB" dirty="0" smtClean="0"/>
              <a:t>Simulate the DECAL with 50x50um2 pixels </a:t>
            </a:r>
          </a:p>
          <a:p>
            <a:pPr lvl="1"/>
            <a:r>
              <a:rPr lang="en-GB" dirty="0" smtClean="0"/>
              <a:t>Read in off line and </a:t>
            </a:r>
            <a:r>
              <a:rPr lang="en-GB" dirty="0" err="1" smtClean="0"/>
              <a:t>resegment</a:t>
            </a:r>
            <a:r>
              <a:rPr lang="en-GB" dirty="0" smtClean="0"/>
              <a:t> the detector</a:t>
            </a:r>
          </a:p>
          <a:p>
            <a:pPr lvl="1"/>
            <a:r>
              <a:rPr lang="en-GB" dirty="0" smtClean="0"/>
              <a:t>Store the number of hits in a pad (not the sum of energy)</a:t>
            </a:r>
          </a:p>
          <a:p>
            <a:r>
              <a:rPr lang="en-GB" dirty="0" smtClean="0"/>
              <a:t>Results are in agreement with the SD method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32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Options for detector other than </a:t>
            </a:r>
            <a:r>
              <a:rPr lang="en-GB" dirty="0" err="1" smtClean="0"/>
              <a:t>FCChhBaseline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SiW</a:t>
            </a:r>
            <a:r>
              <a:rPr lang="en-GB" dirty="0" smtClean="0"/>
              <a:t> DECAL be approx. 30cm deep (allowing for air gaps </a:t>
            </a:r>
            <a:r>
              <a:rPr lang="en-GB" dirty="0" err="1" smtClean="0"/>
              <a:t>etc</a:t>
            </a:r>
            <a:r>
              <a:rPr lang="en-GB" dirty="0" smtClean="0"/>
              <a:t>) 50cm allowing for volumes around it.</a:t>
            </a:r>
          </a:p>
          <a:p>
            <a:r>
              <a:rPr lang="en-GB" dirty="0" smtClean="0"/>
              <a:t>This could allow some alternative designs for the detector</a:t>
            </a:r>
          </a:p>
          <a:p>
            <a:pPr lvl="1"/>
            <a:r>
              <a:rPr lang="en-GB" dirty="0" smtClean="0"/>
              <a:t>Fixed outer tracker radius, smaller ECAL outer radius, smaller detector as a whole, much reduced costs</a:t>
            </a:r>
          </a:p>
          <a:p>
            <a:pPr lvl="1"/>
            <a:r>
              <a:rPr lang="en-GB" dirty="0" smtClean="0"/>
              <a:t>Fixed outer radius of ECAL, larger tracker, same size detector </a:t>
            </a:r>
          </a:p>
          <a:p>
            <a:endParaRPr lang="en-GB" dirty="0" smtClean="0"/>
          </a:p>
          <a:p>
            <a:r>
              <a:rPr lang="en-GB" dirty="0" smtClean="0"/>
              <a:t>The resolution of a pure pixel counting ECAL has been shown to be degraded relative to </a:t>
            </a:r>
            <a:r>
              <a:rPr lang="en-GB" dirty="0" err="1" smtClean="0"/>
              <a:t>LArPb</a:t>
            </a:r>
            <a:r>
              <a:rPr lang="en-GB" dirty="0" smtClean="0"/>
              <a:t> (as expected)</a:t>
            </a:r>
          </a:p>
          <a:p>
            <a:r>
              <a:rPr lang="en-GB" dirty="0" smtClean="0"/>
              <a:t>However, to harness the full power of the DECAL the detector would need to use PFA</a:t>
            </a:r>
          </a:p>
          <a:p>
            <a:r>
              <a:rPr lang="en-GB" dirty="0" smtClean="0"/>
              <a:t>Larger tracker could help to facilitate this.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03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larger inner Radius of ECAL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Area to cover for the ECAL in MAPS increases due to radius</a:t>
            </a:r>
          </a:p>
          <a:p>
            <a:r>
              <a:rPr lang="en-GB" dirty="0" smtClean="0"/>
              <a:t>So does the number of channels</a:t>
            </a:r>
          </a:p>
          <a:p>
            <a:r>
              <a:rPr lang="en-GB" dirty="0" smtClean="0"/>
              <a:t>However, preliminary results show that the energy resolution of a DECAL is not degraded</a:t>
            </a:r>
          </a:p>
          <a:p>
            <a:r>
              <a:rPr lang="en-GB" dirty="0" smtClean="0"/>
              <a:t>Note: 0mm air used in this simulation, the resolution has not improved from previous slides</a:t>
            </a:r>
          </a:p>
          <a:p>
            <a:r>
              <a:rPr lang="en-GB" b="1" dirty="0" smtClean="0"/>
              <a:t>Question 1: </a:t>
            </a:r>
            <a:r>
              <a:rPr lang="en-GB" dirty="0" smtClean="0"/>
              <a:t>What would the impact be on the tracker to extend its outer radius to 2.4m?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81" y="1878125"/>
            <a:ext cx="5820608" cy="3952676"/>
          </a:xfrm>
        </p:spPr>
      </p:pic>
    </p:spTree>
    <p:extLst>
      <p:ext uri="{BB962C8B-B14F-4D97-AF65-F5344CB8AC3E}">
        <p14:creationId xmlns:p14="http://schemas.microsoft.com/office/powerpoint/2010/main" val="1066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Flow Algorithms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layout of the FCC-</a:t>
            </a:r>
            <a:r>
              <a:rPr lang="en-GB" dirty="0" err="1" smtClean="0"/>
              <a:t>hh</a:t>
            </a:r>
            <a:r>
              <a:rPr lang="en-GB" dirty="0" smtClean="0"/>
              <a:t> detector would not allow PFAs</a:t>
            </a:r>
          </a:p>
          <a:p>
            <a:r>
              <a:rPr lang="en-GB" dirty="0" smtClean="0"/>
              <a:t>Work in CLIC has demonstrated that above ~400 GeV jets, a conventional detector has better performance compared to PFA</a:t>
            </a:r>
          </a:p>
          <a:p>
            <a:r>
              <a:rPr lang="en-GB" dirty="0" smtClean="0"/>
              <a:t>I hope to talk to some </a:t>
            </a:r>
            <a:r>
              <a:rPr lang="en-GB" dirty="0" err="1" smtClean="0"/>
              <a:t>PandoraPFA</a:t>
            </a:r>
            <a:r>
              <a:rPr lang="en-GB" dirty="0" smtClean="0"/>
              <a:t> developers at AIDA-2020 this week for an update on this as study I found was from 2013.</a:t>
            </a:r>
          </a:p>
          <a:p>
            <a:r>
              <a:rPr lang="en-GB" b="1" dirty="0" smtClean="0"/>
              <a:t>Question 2</a:t>
            </a:r>
            <a:r>
              <a:rPr lang="en-GB" dirty="0" smtClean="0"/>
              <a:t>: Are there and CLIC/PFA experts that could update this number for me?</a:t>
            </a:r>
            <a:endParaRPr lang="en-GB" dirty="0"/>
          </a:p>
          <a:p>
            <a:r>
              <a:rPr lang="en-GB" b="1" dirty="0" smtClean="0"/>
              <a:t>Question 3:</a:t>
            </a:r>
            <a:r>
              <a:rPr lang="en-GB" dirty="0" smtClean="0"/>
              <a:t> If the limit of PFA is 400 GeV then how often do we get jets with energies higher than this at FCC-</a:t>
            </a:r>
            <a:r>
              <a:rPr lang="en-GB" dirty="0" err="1" smtClean="0"/>
              <a:t>hh</a:t>
            </a:r>
            <a:r>
              <a:rPr lang="en-GB" dirty="0" smtClean="0"/>
              <a:t> from important physics channels?</a:t>
            </a:r>
          </a:p>
          <a:p>
            <a:r>
              <a:rPr lang="en-GB" dirty="0" smtClean="0"/>
              <a:t>PFA (for good reason is not implemented within FCCSW so we cannot directly study the impact for the DECAL</a:t>
            </a:r>
          </a:p>
          <a:p>
            <a:r>
              <a:rPr lang="en-GB" dirty="0" smtClean="0"/>
              <a:t>However, our resolutions are very similar to those achieved within </a:t>
            </a:r>
            <a:r>
              <a:rPr lang="en-GB" dirty="0" err="1" smtClean="0"/>
              <a:t>iLCSoft</a:t>
            </a:r>
            <a:r>
              <a:rPr lang="en-GB" dirty="0" smtClean="0"/>
              <a:t> for pixel counting DECAL. We will study the effect of PFA on both the DECAL and analogue </a:t>
            </a:r>
            <a:r>
              <a:rPr lang="en-GB" dirty="0" err="1" smtClean="0"/>
              <a:t>SiW</a:t>
            </a:r>
            <a:r>
              <a:rPr lang="en-GB" dirty="0" smtClean="0"/>
              <a:t> calorimeter in </a:t>
            </a:r>
            <a:r>
              <a:rPr lang="en-GB" dirty="0" err="1" smtClean="0"/>
              <a:t>iLCSoft</a:t>
            </a:r>
            <a:r>
              <a:rPr lang="en-GB" dirty="0" smtClean="0"/>
              <a:t> as feasibility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5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UoB-Corporate-Burgundy</Template>
  <TotalTime>778</TotalTime>
  <Words>618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Georgia</vt:lpstr>
      <vt:lpstr>Times New Roman</vt:lpstr>
      <vt:lpstr>Wingdings</vt:lpstr>
      <vt:lpstr>Theme3</vt:lpstr>
      <vt:lpstr>Update on DECAL and some questions</vt:lpstr>
      <vt:lpstr>Eta Dependency</vt:lpstr>
      <vt:lpstr>Eta Dependency</vt:lpstr>
      <vt:lpstr>Eta Dependency</vt:lpstr>
      <vt:lpstr>Eta Dependency</vt:lpstr>
      <vt:lpstr>Reconfigurableness</vt:lpstr>
      <vt:lpstr>Options for detector other than FCChhBaseline</vt:lpstr>
      <vt:lpstr>Effect of larger inner Radius of ECAL</vt:lpstr>
      <vt:lpstr>Particle Flow Algorithms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Dependency</dc:title>
  <dc:creator>Tony</dc:creator>
  <cp:lastModifiedBy>Tony</cp:lastModifiedBy>
  <cp:revision>11</cp:revision>
  <dcterms:created xsi:type="dcterms:W3CDTF">2017-04-05T00:08:37Z</dcterms:created>
  <dcterms:modified xsi:type="dcterms:W3CDTF">2017-04-05T13:06:49Z</dcterms:modified>
</cp:coreProperties>
</file>