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04" r:id="rId2"/>
    <p:sldId id="38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7" r:id="rId42"/>
    <p:sldId id="298" r:id="rId43"/>
    <p:sldId id="299" r:id="rId44"/>
    <p:sldId id="300" r:id="rId45"/>
    <p:sldId id="301" r:id="rId46"/>
    <p:sldId id="302" r:id="rId47"/>
    <p:sldId id="324" r:id="rId48"/>
    <p:sldId id="369" r:id="rId49"/>
    <p:sldId id="370" r:id="rId50"/>
    <p:sldId id="371" r:id="rId51"/>
    <p:sldId id="372" r:id="rId52"/>
    <p:sldId id="373" r:id="rId53"/>
    <p:sldId id="374" r:id="rId54"/>
    <p:sldId id="375" r:id="rId55"/>
    <p:sldId id="376" r:id="rId56"/>
    <p:sldId id="377" r:id="rId57"/>
    <p:sldId id="378" r:id="rId58"/>
    <p:sldId id="379" r:id="rId59"/>
    <p:sldId id="380" r:id="rId60"/>
    <p:sldId id="381" r:id="rId61"/>
    <p:sldId id="382" r:id="rId62"/>
    <p:sldId id="383" r:id="rId63"/>
    <p:sldId id="384" r:id="rId64"/>
    <p:sldId id="385" r:id="rId65"/>
    <p:sldId id="386" r:id="rId66"/>
  </p:sldIdLst>
  <p:sldSz cx="9144000" cy="6858000" type="screen4x3"/>
  <p:notesSz cx="6858000" cy="9144000"/>
  <p:photoAlbum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61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52" d="100"/>
          <a:sy n="152" d="100"/>
        </p:scale>
        <p:origin x="1986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88E60-8273-4DCF-B75A-288E34293732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65E43-B180-4AF4-8C70-0541D76E27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355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88E60-8273-4DCF-B75A-288E34293732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65E43-B180-4AF4-8C70-0541D76E27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253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88E60-8273-4DCF-B75A-288E34293732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65E43-B180-4AF4-8C70-0541D76E27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028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543300" y="5391068"/>
            <a:ext cx="2057400" cy="365125"/>
          </a:xfrm>
        </p:spPr>
        <p:txBody>
          <a:bodyPr/>
          <a:lstStyle>
            <a:lvl1pPr algn="ctr">
              <a:defRPr lang="en-US" sz="2000" u="none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96F78E12-2546-4194-9D89-88325B9B00DE}" type="datetime3">
              <a:rPr lang="en-GB" smtClean="0"/>
              <a:pPr/>
              <a:t>5 April, 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52B42-1215-47A7-97CB-35B917B1626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726113" y="812801"/>
            <a:ext cx="7361903" cy="2387600"/>
          </a:xfrm>
        </p:spPr>
        <p:txBody>
          <a:bodyPr>
            <a:normAutofit/>
          </a:bodyPr>
          <a:lstStyle>
            <a:lvl1pPr algn="ctr">
              <a:defRPr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defRPr>
            </a:lvl1pPr>
          </a:lstStyle>
          <a:p>
            <a:r>
              <a:rPr lang="en-US" sz="4800" smtClean="0"/>
              <a:t>Click to edit Master title style</a:t>
            </a:r>
            <a:endParaRPr lang="en-US" sz="4800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208"/>
            <a:ext cx="1035496" cy="1035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</p:pic>
      <p:sp>
        <p:nvSpPr>
          <p:cNvPr id="11" name="Subtitle 4"/>
          <p:cNvSpPr>
            <a:spLocks noGrp="1"/>
          </p:cNvSpPr>
          <p:nvPr userDrawn="1"/>
        </p:nvSpPr>
        <p:spPr>
          <a:xfrm>
            <a:off x="1011739" y="3621707"/>
            <a:ext cx="7120522" cy="153432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u="sng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u="sng" dirty="0" smtClean="0"/>
              <a:t>Helder Filipe Pais Da Silva</a:t>
            </a:r>
          </a:p>
          <a:p>
            <a:endParaRPr lang="en-GB" sz="2000" u="sng" dirty="0" smtClean="0"/>
          </a:p>
          <a:p>
            <a:r>
              <a:rPr lang="en-GB" altLang="en-US" sz="2000" dirty="0" smtClean="0"/>
              <a:t>FCC collaboration, </a:t>
            </a:r>
            <a:endParaRPr lang="en-GB" sz="2000" dirty="0" smtClean="0"/>
          </a:p>
          <a:p>
            <a:r>
              <a:rPr lang="en-GB" altLang="en-US" sz="2000" dirty="0" smtClean="0"/>
              <a:t>FCC hadron</a:t>
            </a:r>
            <a:r>
              <a:rPr lang="en-GB" altLang="en-US" sz="2000" baseline="0" dirty="0" smtClean="0"/>
              <a:t> detector </a:t>
            </a:r>
            <a:r>
              <a:rPr lang="en-GB" altLang="en-US" sz="2000" dirty="0" smtClean="0"/>
              <a:t>meeting </a:t>
            </a:r>
            <a:endParaRPr lang="en-GB" alt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715240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23253"/>
            <a:ext cx="9144000" cy="478481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536575" indent="0">
              <a:defRPr sz="2800" cap="small" baseline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7FA88-CCE0-409E-B73B-4753346373B7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88892" y="6370896"/>
            <a:ext cx="2057400" cy="365125"/>
          </a:xfrm>
        </p:spPr>
        <p:txBody>
          <a:bodyPr/>
          <a:lstStyle>
            <a:lvl1pPr>
              <a:defRPr/>
            </a:lvl1pPr>
          </a:lstStyle>
          <a:p>
            <a:fld id="{1D612AAA-BF7E-4918-9A44-38C82A5162E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80479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88E60-8273-4DCF-B75A-288E34293732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65E43-B180-4AF4-8C70-0541D76E27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510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88E60-8273-4DCF-B75A-288E34293732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65E43-B180-4AF4-8C70-0541D76E27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50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88E60-8273-4DCF-B75A-288E34293732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65E43-B180-4AF4-8C70-0541D76E27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244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88E60-8273-4DCF-B75A-288E34293732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65E43-B180-4AF4-8C70-0541D76E27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305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88E60-8273-4DCF-B75A-288E34293732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65E43-B180-4AF4-8C70-0541D76E27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127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88E60-8273-4DCF-B75A-288E34293732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65E43-B180-4AF4-8C70-0541D76E27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90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88E60-8273-4DCF-B75A-288E34293732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65E43-B180-4AF4-8C70-0541D76E27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698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88E60-8273-4DCF-B75A-288E34293732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65E43-B180-4AF4-8C70-0541D76E27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663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288E60-8273-4DCF-B75A-288E34293732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E65E43-B180-4AF4-8C70-0541D76E27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183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891048" y="1409701"/>
            <a:ext cx="7361903" cy="2387600"/>
          </a:xfrm>
        </p:spPr>
        <p:txBody>
          <a:bodyPr>
            <a:normAutofit/>
          </a:bodyPr>
          <a:lstStyle/>
          <a:p>
            <a:r>
              <a:rPr lang="en-US" sz="5000" cap="small" dirty="0" smtClean="0">
                <a:solidFill>
                  <a:srgbClr val="3861AA"/>
                </a:solidFill>
              </a:rPr>
              <a:t>FCC-</a:t>
            </a:r>
            <a:r>
              <a:rPr lang="en-US" sz="5000" cap="small" dirty="0" err="1" smtClean="0">
                <a:solidFill>
                  <a:srgbClr val="3861AA"/>
                </a:solidFill>
              </a:rPr>
              <a:t>hh</a:t>
            </a:r>
            <a:r>
              <a:rPr lang="en-US" sz="5000" cap="small" dirty="0" smtClean="0">
                <a:solidFill>
                  <a:srgbClr val="3861AA"/>
                </a:solidFill>
              </a:rPr>
              <a:t> experiment </a:t>
            </a:r>
            <a:br>
              <a:rPr lang="en-US" sz="5000" cap="small" dirty="0" smtClean="0">
                <a:solidFill>
                  <a:srgbClr val="3861AA"/>
                </a:solidFill>
              </a:rPr>
            </a:br>
            <a:r>
              <a:rPr lang="en-US" sz="3000" cap="small" dirty="0" smtClean="0">
                <a:solidFill>
                  <a:srgbClr val="3861AA"/>
                </a:solidFill>
              </a:rPr>
              <a:t>Integration procedure</a:t>
            </a:r>
            <a:endParaRPr lang="en-US" sz="3000" cap="small" dirty="0">
              <a:solidFill>
                <a:srgbClr val="3861AA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CC84C-92F1-46D1-A11B-AAE86F8BF4CF}" type="datetime3">
              <a:rPr lang="en-US" smtClean="0"/>
              <a:t>5 April 2017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098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 0_10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7812" y="0"/>
            <a:ext cx="96996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-277812" y="0"/>
            <a:ext cx="9699625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 smtClean="0">
                <a:solidFill>
                  <a:schemeClr val="accent1">
                    <a:lumMod val="75000"/>
                  </a:schemeClr>
                </a:solidFill>
              </a:rPr>
              <a:t>Experiment integration 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7375" y="6223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7 - Install 1</a:t>
            </a:r>
            <a:r>
              <a:rPr lang="en-US" baseline="30000" dirty="0" smtClean="0"/>
              <a:t>st</a:t>
            </a:r>
            <a:r>
              <a:rPr lang="en-US" dirty="0" smtClean="0"/>
              <a:t> </a:t>
            </a:r>
            <a:r>
              <a:rPr lang="en-US" dirty="0" err="1" smtClean="0"/>
              <a:t>ECal</a:t>
            </a:r>
            <a:r>
              <a:rPr lang="en-US" dirty="0" smtClean="0"/>
              <a:t> module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877512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 0_11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7812" y="0"/>
            <a:ext cx="96996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-277812" y="0"/>
            <a:ext cx="9699625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 smtClean="0">
                <a:solidFill>
                  <a:schemeClr val="accent1">
                    <a:lumMod val="75000"/>
                  </a:schemeClr>
                </a:solidFill>
              </a:rPr>
              <a:t>Experiment integration 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7375" y="6223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8</a:t>
            </a:r>
            <a:r>
              <a:rPr lang="en-US" dirty="0" smtClean="0"/>
              <a:t> - Install 2</a:t>
            </a:r>
            <a:r>
              <a:rPr lang="en-US" baseline="30000" dirty="0" smtClean="0"/>
              <a:t>nd</a:t>
            </a:r>
            <a:r>
              <a:rPr lang="en-US" dirty="0" smtClean="0"/>
              <a:t> </a:t>
            </a:r>
            <a:r>
              <a:rPr lang="en-US" dirty="0" err="1" smtClean="0"/>
              <a:t>ECal</a:t>
            </a:r>
            <a:r>
              <a:rPr lang="en-US" dirty="0" smtClean="0"/>
              <a:t> module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229388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 0_12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7812" y="0"/>
            <a:ext cx="96996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-277812" y="0"/>
            <a:ext cx="9699625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 smtClean="0">
                <a:solidFill>
                  <a:schemeClr val="accent1">
                    <a:lumMod val="75000"/>
                  </a:schemeClr>
                </a:solidFill>
              </a:rPr>
              <a:t>Experiment integration 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7375" y="6223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9 - Install Inner Tracker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347459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 0_13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7812" y="0"/>
            <a:ext cx="96996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-277812" y="0"/>
            <a:ext cx="9699625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 smtClean="0">
                <a:solidFill>
                  <a:schemeClr val="accent1">
                    <a:lumMod val="75000"/>
                  </a:schemeClr>
                </a:solidFill>
              </a:rPr>
              <a:t>Experiment integration 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7375" y="6223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10 - Install 3</a:t>
            </a:r>
            <a:r>
              <a:rPr lang="en-US" baseline="30000" dirty="0" smtClean="0"/>
              <a:t>rd</a:t>
            </a:r>
            <a:r>
              <a:rPr lang="en-US" dirty="0" smtClean="0"/>
              <a:t> </a:t>
            </a:r>
            <a:r>
              <a:rPr lang="en-US" dirty="0" err="1" smtClean="0"/>
              <a:t>ECal</a:t>
            </a:r>
            <a:r>
              <a:rPr lang="en-US" dirty="0" smtClean="0"/>
              <a:t> module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724916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 0_14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7812" y="0"/>
            <a:ext cx="96996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-277812" y="0"/>
            <a:ext cx="9699625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 smtClean="0">
                <a:solidFill>
                  <a:schemeClr val="accent1">
                    <a:lumMod val="75000"/>
                  </a:schemeClr>
                </a:solidFill>
              </a:rPr>
              <a:t>Experiment integration 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7375" y="6223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11 - Install 1</a:t>
            </a:r>
            <a:r>
              <a:rPr lang="en-US" baseline="30000" dirty="0" smtClean="0"/>
              <a:t>st</a:t>
            </a:r>
            <a:r>
              <a:rPr lang="en-US" dirty="0" smtClean="0"/>
              <a:t> Forward Tracker module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740876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 0_15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7812" y="0"/>
            <a:ext cx="96996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-277812" y="0"/>
            <a:ext cx="9699625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 smtClean="0">
                <a:solidFill>
                  <a:schemeClr val="accent1">
                    <a:lumMod val="75000"/>
                  </a:schemeClr>
                </a:solidFill>
              </a:rPr>
              <a:t>Experiment integration 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7375" y="6223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12 - Install Muon Chambers onto the solenoid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397124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 0_16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7812" y="0"/>
            <a:ext cx="96996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-277812" y="0"/>
            <a:ext cx="9699625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 smtClean="0">
                <a:solidFill>
                  <a:schemeClr val="accent1">
                    <a:lumMod val="75000"/>
                  </a:schemeClr>
                </a:solidFill>
              </a:rPr>
              <a:t>Experiment integration 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7375" y="6223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12 - Install Muon Chambers onto the solenoid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296064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 0_17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7812" y="0"/>
            <a:ext cx="96996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-277812" y="0"/>
            <a:ext cx="9699625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 smtClean="0">
                <a:solidFill>
                  <a:schemeClr val="accent1">
                    <a:lumMod val="75000"/>
                  </a:schemeClr>
                </a:solidFill>
              </a:rPr>
              <a:t>Experiment integration 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7375" y="6223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13 – Install Forward Muon Chambers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697347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 0_18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7812" y="0"/>
            <a:ext cx="96996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-277812" y="0"/>
            <a:ext cx="9699625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 smtClean="0">
                <a:solidFill>
                  <a:schemeClr val="accent1">
                    <a:lumMod val="75000"/>
                  </a:schemeClr>
                </a:solidFill>
              </a:rPr>
              <a:t>Experiment integration 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87375" y="6223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14 – Compact the Forward Muon Chambers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61486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 0_19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7812" y="0"/>
            <a:ext cx="96996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-277812" y="0"/>
            <a:ext cx="9699625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 smtClean="0">
                <a:solidFill>
                  <a:schemeClr val="accent1">
                    <a:lumMod val="75000"/>
                  </a:schemeClr>
                </a:solidFill>
              </a:rPr>
              <a:t>Experiment integration 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7375" y="6223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15 – Install the Forward </a:t>
            </a:r>
            <a:r>
              <a:rPr lang="en-US" dirty="0"/>
              <a:t>S</a:t>
            </a:r>
            <a:r>
              <a:rPr lang="en-US" dirty="0" smtClean="0"/>
              <a:t>olenoid support structure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038326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9505"/>
            <a:ext cx="9144000" cy="464220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74415" y="4979478"/>
            <a:ext cx="4672598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b="1" dirty="0" smtClean="0"/>
              <a:t>Changes:	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Inner tracker and forward tracker  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Inner and forward E-</a:t>
            </a:r>
            <a:r>
              <a:rPr lang="en-US" dirty="0" err="1" smtClean="0"/>
              <a:t>cal</a:t>
            </a:r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Force transfer between forward and main solenoids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7952" y="4979478"/>
            <a:ext cx="3432219" cy="1626773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-277812" y="0"/>
            <a:ext cx="9699625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 smtClean="0">
                <a:solidFill>
                  <a:schemeClr val="accent1">
                    <a:lumMod val="75000"/>
                  </a:schemeClr>
                </a:solidFill>
              </a:rPr>
              <a:t>Detector overview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6606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 0_20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7812" y="0"/>
            <a:ext cx="96996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-277812" y="0"/>
            <a:ext cx="9699625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 smtClean="0">
                <a:solidFill>
                  <a:schemeClr val="accent1">
                    <a:lumMod val="75000"/>
                  </a:schemeClr>
                </a:solidFill>
              </a:rPr>
              <a:t>Experiment integration 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7375" y="6223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16 – Install bottom half of the Radiation Shield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80088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 0_21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7812" y="0"/>
            <a:ext cx="96996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-277812" y="0"/>
            <a:ext cx="9699625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 smtClean="0">
                <a:solidFill>
                  <a:schemeClr val="accent1">
                    <a:lumMod val="75000"/>
                  </a:schemeClr>
                </a:solidFill>
              </a:rPr>
              <a:t>Experiment integration 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7375" y="6223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17 – Install Forward Solenoids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510018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 0_22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7812" y="0"/>
            <a:ext cx="96996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-277812" y="0"/>
            <a:ext cx="9699625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 smtClean="0">
                <a:solidFill>
                  <a:schemeClr val="accent1">
                    <a:lumMod val="75000"/>
                  </a:schemeClr>
                </a:solidFill>
              </a:rPr>
              <a:t>Experiment integration 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7375" y="6223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18 – Install bottom half of the radiation shield nose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600349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 0_23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7812" y="0"/>
            <a:ext cx="96996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-277812" y="0"/>
            <a:ext cx="9699625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 smtClean="0">
                <a:solidFill>
                  <a:schemeClr val="accent1">
                    <a:lumMod val="75000"/>
                  </a:schemeClr>
                </a:solidFill>
              </a:rPr>
              <a:t>Experiment integration 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7375" y="6223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19 – Align the off centered solenoid with the experiment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920398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 0_24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7812" y="0"/>
            <a:ext cx="96996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-277812" y="0"/>
            <a:ext cx="9699625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 smtClean="0">
                <a:solidFill>
                  <a:schemeClr val="accent1">
                    <a:lumMod val="75000"/>
                  </a:schemeClr>
                </a:solidFill>
              </a:rPr>
              <a:t>Experiment integration 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7375" y="6223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20 – Install another portion of the beam pipe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79518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 0_25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7812" y="0"/>
            <a:ext cx="96996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-277812" y="0"/>
            <a:ext cx="9699625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 smtClean="0">
                <a:solidFill>
                  <a:schemeClr val="accent1">
                    <a:lumMod val="75000"/>
                  </a:schemeClr>
                </a:solidFill>
              </a:rPr>
              <a:t>Experiment integration 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7375" y="6223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20 – Install Forward Trackers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0902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 0_26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7812" y="0"/>
            <a:ext cx="96996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-277812" y="0"/>
            <a:ext cx="9699625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 smtClean="0">
                <a:solidFill>
                  <a:schemeClr val="accent1">
                    <a:lumMod val="75000"/>
                  </a:schemeClr>
                </a:solidFill>
              </a:rPr>
              <a:t>Experiment integration 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7375" y="6223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20 – Install Forward Trackers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608600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 0_27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7812" y="0"/>
            <a:ext cx="96996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-277812" y="0"/>
            <a:ext cx="9699625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 smtClean="0">
                <a:solidFill>
                  <a:schemeClr val="accent1">
                    <a:lumMod val="75000"/>
                  </a:schemeClr>
                </a:solidFill>
              </a:rPr>
              <a:t>Experiment integration 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7375" y="6223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20 – Install Forward Trackers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081776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 0_28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7812" y="0"/>
            <a:ext cx="96996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-277812" y="0"/>
            <a:ext cx="9699625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 smtClean="0">
                <a:solidFill>
                  <a:schemeClr val="accent1">
                    <a:lumMod val="75000"/>
                  </a:schemeClr>
                </a:solidFill>
              </a:rPr>
              <a:t>Experiment integration 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7375" y="6223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20 – Install Forward Trackers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167916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 0_29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7812" y="0"/>
            <a:ext cx="96996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-277812" y="0"/>
            <a:ext cx="9699625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 smtClean="0">
                <a:solidFill>
                  <a:schemeClr val="accent1">
                    <a:lumMod val="75000"/>
                  </a:schemeClr>
                </a:solidFill>
              </a:rPr>
              <a:t>Experiment integration 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7375" y="6223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20 – Install Forward Trackers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372206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 0_3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7812" y="0"/>
            <a:ext cx="96996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-277812" y="0"/>
            <a:ext cx="9699625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 smtClean="0">
                <a:solidFill>
                  <a:schemeClr val="accent1">
                    <a:lumMod val="75000"/>
                  </a:schemeClr>
                </a:solidFill>
              </a:rPr>
              <a:t>Experiment integration 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992282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 0_30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7812" y="0"/>
            <a:ext cx="96996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-277812" y="0"/>
            <a:ext cx="9699625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 smtClean="0">
                <a:solidFill>
                  <a:schemeClr val="accent1">
                    <a:lumMod val="75000"/>
                  </a:schemeClr>
                </a:solidFill>
              </a:rPr>
              <a:t>Experiment integration 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7375" y="6223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21 – Install top half of the Radiation Shield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546708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 0_31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7812" y="0"/>
            <a:ext cx="96996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-277812" y="0"/>
            <a:ext cx="9699625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 smtClean="0">
                <a:solidFill>
                  <a:schemeClr val="accent1">
                    <a:lumMod val="75000"/>
                  </a:schemeClr>
                </a:solidFill>
              </a:rPr>
              <a:t>Experiment integration 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7375" y="6223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22 – Install top half of the Radiation Shield nose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39174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 0_32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7812" y="0"/>
            <a:ext cx="96996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-277812" y="0"/>
            <a:ext cx="9699625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 smtClean="0">
                <a:solidFill>
                  <a:schemeClr val="accent1">
                    <a:lumMod val="75000"/>
                  </a:schemeClr>
                </a:solidFill>
              </a:rPr>
              <a:t>Experiment integration 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7375" y="6223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23 – Install Muon Chambers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37742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 0_33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7812" y="0"/>
            <a:ext cx="96996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-277812" y="0"/>
            <a:ext cx="9699625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 smtClean="0">
                <a:solidFill>
                  <a:schemeClr val="accent1">
                    <a:lumMod val="75000"/>
                  </a:schemeClr>
                </a:solidFill>
              </a:rPr>
              <a:t>Experiment integration 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7375" y="6223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24 – Install Spokes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781266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 0_34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7812" y="0"/>
            <a:ext cx="96996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-277812" y="0"/>
            <a:ext cx="9699625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 smtClean="0">
                <a:solidFill>
                  <a:schemeClr val="accent1">
                    <a:lumMod val="75000"/>
                  </a:schemeClr>
                </a:solidFill>
              </a:rPr>
              <a:t>Experiment integration 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7375" y="6223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25 – Install Muon Chambers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612458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 0_35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7812" y="0"/>
            <a:ext cx="96996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-277812" y="0"/>
            <a:ext cx="9699625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 smtClean="0">
                <a:solidFill>
                  <a:schemeClr val="accent1">
                    <a:lumMod val="75000"/>
                  </a:schemeClr>
                </a:solidFill>
              </a:rPr>
              <a:t>Experiment integration 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7375" y="6223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26 – Compact Muon Chambers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722389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 0_36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7812" y="0"/>
            <a:ext cx="96996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-277812" y="0"/>
            <a:ext cx="9699625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 smtClean="0">
                <a:solidFill>
                  <a:schemeClr val="accent1">
                    <a:lumMod val="75000"/>
                  </a:schemeClr>
                </a:solidFill>
              </a:rPr>
              <a:t>Experiment integration 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7375" y="6223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27 – Connect Spokes to main cryostat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133514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 0_37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7812" y="0"/>
            <a:ext cx="96996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-277812" y="0"/>
            <a:ext cx="9699625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 smtClean="0">
                <a:solidFill>
                  <a:schemeClr val="accent1">
                    <a:lumMod val="75000"/>
                  </a:schemeClr>
                </a:solidFill>
              </a:rPr>
              <a:t>Experiment integration 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7375" y="6223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28 – Bring Muon Chambers to their final position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827298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 0_38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7812" y="0"/>
            <a:ext cx="96996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-277812" y="0"/>
            <a:ext cx="9699625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 smtClean="0">
                <a:solidFill>
                  <a:schemeClr val="accent1">
                    <a:lumMod val="75000"/>
                  </a:schemeClr>
                </a:solidFill>
              </a:rPr>
              <a:t>Experiment integration 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7375" y="6223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28 – Bring Muon Chambers to their final position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788829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 0_39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7812" y="0"/>
            <a:ext cx="96996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-277812" y="0"/>
            <a:ext cx="9699625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 smtClean="0">
                <a:solidFill>
                  <a:schemeClr val="accent1">
                    <a:lumMod val="75000"/>
                  </a:schemeClr>
                </a:solidFill>
              </a:rPr>
              <a:t>Experiment integration 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7375" y="6223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29 - Install Forward </a:t>
            </a:r>
            <a:r>
              <a:rPr lang="en-US" dirty="0" err="1" smtClean="0"/>
              <a:t>ECal</a:t>
            </a:r>
            <a:r>
              <a:rPr lang="en-US" dirty="0" smtClean="0"/>
              <a:t> support structure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172737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 0_4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7812" y="6350"/>
            <a:ext cx="96996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-277812" y="0"/>
            <a:ext cx="9699625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 smtClean="0">
                <a:solidFill>
                  <a:schemeClr val="accent1">
                    <a:lumMod val="75000"/>
                  </a:schemeClr>
                </a:solidFill>
              </a:rPr>
              <a:t>Experiment integration 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7375" y="6223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1 - Install Central Solenoid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464511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 0_40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7812" y="0"/>
            <a:ext cx="96996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-277812" y="0"/>
            <a:ext cx="9699625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 smtClean="0">
                <a:solidFill>
                  <a:schemeClr val="accent1">
                    <a:lumMod val="75000"/>
                  </a:schemeClr>
                </a:solidFill>
              </a:rPr>
              <a:t>Experiment integration 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7375" y="6223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30 - Install bottom half of the </a:t>
            </a:r>
            <a:r>
              <a:rPr lang="en-US" dirty="0" err="1" smtClean="0"/>
              <a:t>Ecal</a:t>
            </a:r>
            <a:r>
              <a:rPr lang="en-US" dirty="0" smtClean="0"/>
              <a:t> Radiation Shield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791093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 0_42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7812" y="0"/>
            <a:ext cx="96996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-277812" y="0"/>
            <a:ext cx="9699625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 smtClean="0">
                <a:solidFill>
                  <a:schemeClr val="accent1">
                    <a:lumMod val="75000"/>
                  </a:schemeClr>
                </a:solidFill>
              </a:rPr>
              <a:t>Experiment integration 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7375" y="6223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31 - Install Forward </a:t>
            </a:r>
            <a:r>
              <a:rPr lang="en-US" dirty="0" err="1" smtClean="0"/>
              <a:t>Ecal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935646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 0_43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7812" y="0"/>
            <a:ext cx="96996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-277812" y="0"/>
            <a:ext cx="9699625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 smtClean="0">
                <a:solidFill>
                  <a:schemeClr val="accent1">
                    <a:lumMod val="75000"/>
                  </a:schemeClr>
                </a:solidFill>
              </a:rPr>
              <a:t>Experiment integration 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7375" y="6223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32 – Align the off-centered </a:t>
            </a:r>
            <a:r>
              <a:rPr lang="en-US" dirty="0" err="1" smtClean="0"/>
              <a:t>Ecal</a:t>
            </a:r>
            <a:r>
              <a:rPr lang="en-US" dirty="0" smtClean="0"/>
              <a:t> with the experiment and close Beam Pipe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670241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 0_44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7812" y="0"/>
            <a:ext cx="96996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-277812" y="0"/>
            <a:ext cx="9699625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 smtClean="0">
                <a:solidFill>
                  <a:schemeClr val="accent1">
                    <a:lumMod val="75000"/>
                  </a:schemeClr>
                </a:solidFill>
              </a:rPr>
              <a:t>Experiment integration 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7375" y="6223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33 - Install top half of the </a:t>
            </a:r>
            <a:r>
              <a:rPr lang="en-US" dirty="0" err="1" smtClean="0"/>
              <a:t>Ecal</a:t>
            </a:r>
            <a:r>
              <a:rPr lang="en-US" dirty="0" smtClean="0"/>
              <a:t> Radiation Shield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121240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 0_45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7812" y="0"/>
            <a:ext cx="96996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-277812" y="0"/>
            <a:ext cx="9699625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 smtClean="0">
                <a:solidFill>
                  <a:schemeClr val="accent1">
                    <a:lumMod val="75000"/>
                  </a:schemeClr>
                </a:solidFill>
              </a:rPr>
              <a:t>Experiment integration 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7375" y="6223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34 – Move Forward </a:t>
            </a:r>
            <a:r>
              <a:rPr lang="en-US" dirty="0" err="1" smtClean="0"/>
              <a:t>Ecal</a:t>
            </a:r>
            <a:r>
              <a:rPr lang="en-US" dirty="0" smtClean="0"/>
              <a:t> to its final position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928194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 0_46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7812" y="0"/>
            <a:ext cx="96996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-277812" y="0"/>
            <a:ext cx="9699625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 smtClean="0">
                <a:solidFill>
                  <a:schemeClr val="accent1">
                    <a:lumMod val="75000"/>
                  </a:schemeClr>
                </a:solidFill>
              </a:rPr>
              <a:t>Experiment integration 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7375" y="6223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35 - Install remaining Muon Chambers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469120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 0_47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7812" y="0"/>
            <a:ext cx="96996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-277812" y="0"/>
            <a:ext cx="9699625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 smtClean="0">
                <a:solidFill>
                  <a:schemeClr val="accent1">
                    <a:lumMod val="75000"/>
                  </a:schemeClr>
                </a:solidFill>
              </a:rPr>
              <a:t>Experiment integration 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7375" y="6223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36 – Move Forward Muon Wheels to their final position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70796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 0_48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7812" y="0"/>
            <a:ext cx="96996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-277812" y="0"/>
            <a:ext cx="9699625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 smtClean="0">
                <a:solidFill>
                  <a:schemeClr val="accent1">
                    <a:lumMod val="75000"/>
                  </a:schemeClr>
                </a:solidFill>
              </a:rPr>
              <a:t>Experiment integration 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87375" y="6223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COMPLETE ASSEMBLY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252414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 0_49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7812" y="0"/>
            <a:ext cx="96996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-277812" y="0"/>
            <a:ext cx="9699625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 smtClean="0">
                <a:solidFill>
                  <a:schemeClr val="accent1">
                    <a:lumMod val="75000"/>
                  </a:schemeClr>
                </a:solidFill>
              </a:rPr>
              <a:t>Short opening scenario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87375" y="6223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1</a:t>
            </a:r>
            <a:r>
              <a:rPr lang="en-US" dirty="0" smtClean="0"/>
              <a:t> – Compact forward Muon Wheels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115967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 0_50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7812" y="0"/>
            <a:ext cx="96996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-277812" y="0"/>
            <a:ext cx="9699625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 smtClean="0">
                <a:solidFill>
                  <a:schemeClr val="accent1">
                    <a:lumMod val="75000"/>
                  </a:schemeClr>
                </a:solidFill>
              </a:rPr>
              <a:t>Short opening scenario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87375" y="6223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 – Open Radiation Shield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26419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 0_5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7812" y="0"/>
            <a:ext cx="96996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-277812" y="0"/>
            <a:ext cx="9699625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 smtClean="0">
                <a:solidFill>
                  <a:schemeClr val="accent1">
                    <a:lumMod val="75000"/>
                  </a:schemeClr>
                </a:solidFill>
              </a:rPr>
              <a:t>Experiment integration 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7375" y="6223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2</a:t>
            </a:r>
            <a:r>
              <a:rPr lang="en-US" dirty="0" smtClean="0"/>
              <a:t> - Install 1</a:t>
            </a:r>
            <a:r>
              <a:rPr lang="en-US" baseline="30000" dirty="0" smtClean="0"/>
              <a:t>st</a:t>
            </a:r>
            <a:r>
              <a:rPr lang="en-US" dirty="0" smtClean="0"/>
              <a:t> </a:t>
            </a:r>
            <a:r>
              <a:rPr lang="en-US" dirty="0" err="1" smtClean="0"/>
              <a:t>HCal</a:t>
            </a:r>
            <a:r>
              <a:rPr lang="en-US" dirty="0" smtClean="0"/>
              <a:t> module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530565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 0_51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7812" y="0"/>
            <a:ext cx="96996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-277812" y="0"/>
            <a:ext cx="9699625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 smtClean="0">
                <a:solidFill>
                  <a:schemeClr val="accent1">
                    <a:lumMod val="75000"/>
                  </a:schemeClr>
                </a:solidFill>
              </a:rPr>
              <a:t>Short opening scenario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87375" y="6223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3 – Compact Muon Chambers and disconnect Spokes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258205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 0_52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7812" y="0"/>
            <a:ext cx="96996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-277812" y="0"/>
            <a:ext cx="9699625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 smtClean="0">
                <a:solidFill>
                  <a:schemeClr val="accent1">
                    <a:lumMod val="75000"/>
                  </a:schemeClr>
                </a:solidFill>
              </a:rPr>
              <a:t>Short opening scenario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87375" y="6223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4 – Slide trackers module inside </a:t>
            </a:r>
            <a:r>
              <a:rPr lang="en-US" dirty="0"/>
              <a:t>R</a:t>
            </a:r>
            <a:r>
              <a:rPr lang="en-US" dirty="0" smtClean="0"/>
              <a:t>adiation Shield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764546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 0_53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7812" y="0"/>
            <a:ext cx="96996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-277812" y="0"/>
            <a:ext cx="9699625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 smtClean="0">
                <a:solidFill>
                  <a:schemeClr val="accent1">
                    <a:lumMod val="75000"/>
                  </a:schemeClr>
                </a:solidFill>
              </a:rPr>
              <a:t>Short opening scenario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87375" y="6223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5 – Slide the Forward Solenoid structure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741336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 0_54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7812" y="0"/>
            <a:ext cx="96996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-277812" y="0"/>
            <a:ext cx="9699625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 smtClean="0">
                <a:solidFill>
                  <a:schemeClr val="accent1">
                    <a:lumMod val="75000"/>
                  </a:schemeClr>
                </a:solidFill>
              </a:rPr>
              <a:t>Long shutdown scenario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7375" y="6223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 – 3</a:t>
            </a:r>
            <a:r>
              <a:rPr lang="en-US" baseline="30000" dirty="0" smtClean="0"/>
              <a:t>rd</a:t>
            </a:r>
            <a:r>
              <a:rPr lang="en-US" dirty="0" smtClean="0"/>
              <a:t> step of the short opening on one side, and the final step on the other end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2723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 0_55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7812" y="0"/>
            <a:ext cx="96996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-277812" y="0"/>
            <a:ext cx="9699625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 smtClean="0">
                <a:solidFill>
                  <a:schemeClr val="accent1">
                    <a:lumMod val="75000"/>
                  </a:schemeClr>
                </a:solidFill>
              </a:rPr>
              <a:t>Long shutdown scenario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87375" y="6223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2</a:t>
            </a:r>
            <a:r>
              <a:rPr lang="en-US" dirty="0" smtClean="0"/>
              <a:t> – Slide the </a:t>
            </a:r>
            <a:r>
              <a:rPr lang="en-US" dirty="0" err="1" smtClean="0"/>
              <a:t>Ecal</a:t>
            </a:r>
            <a:r>
              <a:rPr lang="en-US" dirty="0" smtClean="0"/>
              <a:t> 10.2m from the Forward Solenoid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586215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 0_56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7812" y="0"/>
            <a:ext cx="96996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-277812" y="0"/>
            <a:ext cx="9699625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 smtClean="0">
                <a:solidFill>
                  <a:schemeClr val="accent1">
                    <a:lumMod val="75000"/>
                  </a:schemeClr>
                </a:solidFill>
              </a:rPr>
              <a:t>Long shutdown scenario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87375" y="6223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3 – Remove part of the Beam Pipe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27552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 0_57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7812" y="0"/>
            <a:ext cx="96996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-277812" y="0"/>
            <a:ext cx="9699625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 smtClean="0">
                <a:solidFill>
                  <a:schemeClr val="accent1">
                    <a:lumMod val="75000"/>
                  </a:schemeClr>
                </a:solidFill>
              </a:rPr>
              <a:t>Long shutdown scenario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87375" y="6223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4</a:t>
            </a:r>
            <a:r>
              <a:rPr lang="en-US" dirty="0" smtClean="0"/>
              <a:t> – Slide the </a:t>
            </a:r>
            <a:r>
              <a:rPr lang="en-US" dirty="0"/>
              <a:t>F</a:t>
            </a:r>
            <a:r>
              <a:rPr lang="en-US" dirty="0" smtClean="0"/>
              <a:t>orward Solenoid structure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319466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 0_58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7812" y="0"/>
            <a:ext cx="96996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-277812" y="0"/>
            <a:ext cx="9699625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 smtClean="0">
                <a:solidFill>
                  <a:schemeClr val="accent1">
                    <a:lumMod val="75000"/>
                  </a:schemeClr>
                </a:solidFill>
              </a:rPr>
              <a:t>Long shutdown scenario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87375" y="6223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5 – Remove another portion of the beam pipe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298680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 0_59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7812" y="0"/>
            <a:ext cx="96996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-277812" y="0"/>
            <a:ext cx="9699625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 smtClean="0">
                <a:solidFill>
                  <a:schemeClr val="accent1">
                    <a:lumMod val="75000"/>
                  </a:schemeClr>
                </a:solidFill>
              </a:rPr>
              <a:t>Long shutdown scenario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87375" y="6223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6</a:t>
            </a:r>
            <a:r>
              <a:rPr lang="en-US" dirty="0" smtClean="0"/>
              <a:t> – Remove the top part of the Radiation Shield nose and its Muon Chambers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186354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 0_60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7812" y="0"/>
            <a:ext cx="96996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-277812" y="0"/>
            <a:ext cx="9699625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 smtClean="0">
                <a:solidFill>
                  <a:schemeClr val="accent1">
                    <a:lumMod val="75000"/>
                  </a:schemeClr>
                </a:solidFill>
              </a:rPr>
              <a:t>Long shutdown scenario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87375" y="6223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7 – Remove two modules of the Forward Trackers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769757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 0_6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7812" y="0"/>
            <a:ext cx="96996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-277812" y="0"/>
            <a:ext cx="9699625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 smtClean="0">
                <a:solidFill>
                  <a:schemeClr val="accent1">
                    <a:lumMod val="75000"/>
                  </a:schemeClr>
                </a:solidFill>
              </a:rPr>
              <a:t>Experiment integration 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7375" y="6223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3 - Install 2</a:t>
            </a:r>
            <a:r>
              <a:rPr lang="en-US" baseline="30000" dirty="0" smtClean="0"/>
              <a:t>nd</a:t>
            </a:r>
            <a:r>
              <a:rPr lang="en-US" dirty="0" smtClean="0"/>
              <a:t> </a:t>
            </a:r>
            <a:r>
              <a:rPr lang="en-US" dirty="0" err="1" smtClean="0"/>
              <a:t>HCal</a:t>
            </a:r>
            <a:r>
              <a:rPr lang="en-US" dirty="0" smtClean="0"/>
              <a:t> module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915110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 0_61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7812" y="0"/>
            <a:ext cx="96996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-277812" y="0"/>
            <a:ext cx="9699625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 smtClean="0">
                <a:solidFill>
                  <a:schemeClr val="accent1">
                    <a:lumMod val="75000"/>
                  </a:schemeClr>
                </a:solidFill>
              </a:rPr>
              <a:t>Long shutdown scenario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87375" y="6223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8</a:t>
            </a:r>
            <a:r>
              <a:rPr lang="en-US" dirty="0" smtClean="0"/>
              <a:t> – Remove the bottom part of the Radiation Shield nose and its Muon Chambers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522949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 0_62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7812" y="0"/>
            <a:ext cx="96996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-277812" y="0"/>
            <a:ext cx="9699625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 smtClean="0">
                <a:solidFill>
                  <a:schemeClr val="accent1">
                    <a:lumMod val="75000"/>
                  </a:schemeClr>
                </a:solidFill>
              </a:rPr>
              <a:t>Long shutdown scenario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87375" y="6223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9 – Remove the </a:t>
            </a:r>
            <a:r>
              <a:rPr lang="en-US" dirty="0" err="1" smtClean="0"/>
              <a:t>Ecal</a:t>
            </a:r>
            <a:r>
              <a:rPr lang="en-US" dirty="0" smtClean="0"/>
              <a:t> Module and the </a:t>
            </a:r>
            <a:r>
              <a:rPr lang="en-US" dirty="0"/>
              <a:t>T</a:t>
            </a:r>
            <a:r>
              <a:rPr lang="en-US" dirty="0" smtClean="0"/>
              <a:t>racker module inside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977273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 0_63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7812" y="0"/>
            <a:ext cx="96996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-277812" y="0"/>
            <a:ext cx="9699625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 smtClean="0">
                <a:solidFill>
                  <a:schemeClr val="accent1">
                    <a:lumMod val="75000"/>
                  </a:schemeClr>
                </a:solidFill>
              </a:rPr>
              <a:t>Long shutdown scenario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87375" y="6223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10 – Move the </a:t>
            </a:r>
            <a:r>
              <a:rPr lang="en-US" dirty="0" err="1" smtClean="0"/>
              <a:t>Ecal</a:t>
            </a:r>
            <a:r>
              <a:rPr lang="en-US" dirty="0" smtClean="0"/>
              <a:t> Module and the </a:t>
            </a:r>
            <a:r>
              <a:rPr lang="en-US" dirty="0"/>
              <a:t>T</a:t>
            </a:r>
            <a:r>
              <a:rPr lang="en-US" dirty="0" smtClean="0"/>
              <a:t>racker module sideways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844734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 0_64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7812" y="0"/>
            <a:ext cx="96996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-277812" y="0"/>
            <a:ext cx="9699625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 smtClean="0">
                <a:solidFill>
                  <a:schemeClr val="accent1">
                    <a:lumMod val="75000"/>
                  </a:schemeClr>
                </a:solidFill>
              </a:rPr>
              <a:t>Long shutdown scenario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87375" y="6223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11 – Remove another portion of the Beam Pipe (on both ends of the tracker)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761982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 0_65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7812" y="0"/>
            <a:ext cx="96996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-277812" y="0"/>
            <a:ext cx="9699625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 smtClean="0">
                <a:solidFill>
                  <a:schemeClr val="accent1">
                    <a:lumMod val="75000"/>
                  </a:schemeClr>
                </a:solidFill>
              </a:rPr>
              <a:t>Long shutdown scenario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87375" y="6223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12 – Slide the Trackers Outside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42775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6596"/>
            <a:ext cx="9144000" cy="6464808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-277812" y="0"/>
            <a:ext cx="9699625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 smtClean="0">
                <a:solidFill>
                  <a:schemeClr val="accent1">
                    <a:lumMod val="75000"/>
                  </a:schemeClr>
                </a:solidFill>
              </a:rPr>
              <a:t>Cavern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991003"/>
              </p:ext>
            </p:extLst>
          </p:nvPr>
        </p:nvGraphicFramePr>
        <p:xfrm>
          <a:off x="190500" y="1028700"/>
          <a:ext cx="3359150" cy="2987040"/>
        </p:xfrm>
        <a:graphic>
          <a:graphicData uri="http://schemas.openxmlformats.org/drawingml/2006/table">
            <a:tbl>
              <a:tblPr bandRow="1">
                <a:tableStyleId>{22838BEF-8BB2-4498-84A7-C5851F593DF1}</a:tableStyleId>
              </a:tblPr>
              <a:tblGrid>
                <a:gridCol w="2004060"/>
                <a:gridCol w="1355090"/>
              </a:tblGrid>
              <a:tr h="46248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Detector envelope </a:t>
                      </a:r>
                      <a:br>
                        <a:rPr lang="en-US" sz="1400" dirty="0" smtClean="0"/>
                      </a:br>
                      <a:r>
                        <a:rPr lang="en-US" sz="1400" dirty="0" smtClean="0"/>
                        <a:t>(L x</a:t>
                      </a:r>
                      <a:r>
                        <a:rPr lang="en-US" sz="1400" baseline="0" dirty="0" smtClean="0"/>
                        <a:t> W x H)</a:t>
                      </a:r>
                      <a:r>
                        <a:rPr lang="en-US" sz="1400" dirty="0" smtClean="0"/>
                        <a:t> [m</a:t>
                      </a:r>
                      <a:r>
                        <a:rPr lang="en-US" sz="1400" baseline="30000" dirty="0" smtClean="0"/>
                        <a:t>3</a:t>
                      </a:r>
                      <a:r>
                        <a:rPr lang="en-US" sz="1400" dirty="0" smtClean="0"/>
                        <a:t>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54 x 18 x 18.5</a:t>
                      </a:r>
                    </a:p>
                  </a:txBody>
                  <a:tcPr anchor="ctr"/>
                </a:tc>
              </a:tr>
              <a:tr h="46248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Cavern Size </a:t>
                      </a:r>
                      <a:br>
                        <a:rPr lang="en-US" sz="1400" dirty="0" smtClean="0"/>
                      </a:br>
                      <a:r>
                        <a:rPr lang="en-US" sz="1400" dirty="0" smtClean="0"/>
                        <a:t>(L x</a:t>
                      </a:r>
                      <a:r>
                        <a:rPr lang="en-US" sz="1400" baseline="0" dirty="0" smtClean="0"/>
                        <a:t> W x H)</a:t>
                      </a:r>
                      <a:r>
                        <a:rPr lang="en-US" sz="1400" dirty="0" smtClean="0"/>
                        <a:t> [m</a:t>
                      </a:r>
                      <a:r>
                        <a:rPr lang="en-US" sz="1400" baseline="30000" dirty="0" smtClean="0"/>
                        <a:t>3</a:t>
                      </a:r>
                      <a:r>
                        <a:rPr lang="en-US" sz="1400" dirty="0" smtClean="0"/>
                        <a:t>]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65 x 28 x 28</a:t>
                      </a:r>
                      <a:endParaRPr lang="en-US" sz="1400" dirty="0"/>
                    </a:p>
                  </a:txBody>
                  <a:tcPr anchor="ctr"/>
                </a:tc>
              </a:tr>
              <a:tr h="27204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Main Shaft diameter [m]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12</a:t>
                      </a:r>
                      <a:endParaRPr lang="en-US" sz="1400" dirty="0"/>
                    </a:p>
                  </a:txBody>
                  <a:tcPr anchor="ctr"/>
                </a:tc>
              </a:tr>
              <a:tr h="46248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Secondary shaft diameter [m]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</a:t>
                      </a:r>
                      <a:endParaRPr lang="en-US" sz="1400" dirty="0"/>
                    </a:p>
                  </a:txBody>
                  <a:tcPr anchor="ctr"/>
                </a:tc>
              </a:tr>
              <a:tr h="46248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Main shaft crane requirement [</a:t>
                      </a:r>
                      <a:r>
                        <a:rPr lang="en-US" sz="1400" dirty="0" err="1" smtClean="0"/>
                        <a:t>kt</a:t>
                      </a:r>
                      <a:r>
                        <a:rPr lang="en-US" sz="1400" dirty="0" smtClean="0"/>
                        <a:t>]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 2 or 3</a:t>
                      </a:r>
                      <a:br>
                        <a:rPr lang="en-US" sz="1400" dirty="0" smtClean="0"/>
                      </a:br>
                      <a:r>
                        <a:rPr lang="en-US" sz="1000" dirty="0" smtClean="0"/>
                        <a:t>(depends</a:t>
                      </a:r>
                      <a:r>
                        <a:rPr lang="en-US" sz="1000" baseline="0" dirty="0" smtClean="0"/>
                        <a:t> on </a:t>
                      </a:r>
                      <a:r>
                        <a:rPr lang="en-US" sz="1000" baseline="0" dirty="0" err="1" smtClean="0"/>
                        <a:t>Hcal</a:t>
                      </a:r>
                      <a:r>
                        <a:rPr lang="en-US" sz="1000" baseline="0" dirty="0" smtClean="0"/>
                        <a:t> modularity)</a:t>
                      </a:r>
                      <a:endParaRPr lang="en-US" sz="1400" dirty="0"/>
                    </a:p>
                  </a:txBody>
                  <a:tcPr anchor="ctr"/>
                </a:tc>
              </a:tr>
              <a:tr h="46248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Secondary shaft crane requirement [</a:t>
                      </a:r>
                      <a:r>
                        <a:rPr lang="en-US" sz="1400" dirty="0" err="1" smtClean="0"/>
                        <a:t>kt</a:t>
                      </a:r>
                      <a:r>
                        <a:rPr lang="en-US" sz="1400" dirty="0" smtClean="0"/>
                        <a:t>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aseline="0" dirty="0" smtClean="0"/>
                        <a:t>0.6</a:t>
                      </a:r>
                      <a:endParaRPr lang="en-US" sz="1400" dirty="0" smtClean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4686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 0_7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7812" y="0"/>
            <a:ext cx="96996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-277812" y="0"/>
            <a:ext cx="9699625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 smtClean="0">
                <a:solidFill>
                  <a:schemeClr val="accent1">
                    <a:lumMod val="75000"/>
                  </a:schemeClr>
                </a:solidFill>
              </a:rPr>
              <a:t>Experiment integration 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7375" y="6223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4</a:t>
            </a:r>
            <a:r>
              <a:rPr lang="en-US" dirty="0" smtClean="0"/>
              <a:t> - Install 3</a:t>
            </a:r>
            <a:r>
              <a:rPr lang="en-US" baseline="30000" dirty="0" smtClean="0"/>
              <a:t>rd</a:t>
            </a:r>
            <a:r>
              <a:rPr lang="en-US" dirty="0" smtClean="0"/>
              <a:t> </a:t>
            </a:r>
            <a:r>
              <a:rPr lang="en-US" dirty="0" err="1" smtClean="0"/>
              <a:t>HCal</a:t>
            </a:r>
            <a:r>
              <a:rPr lang="en-US" dirty="0" smtClean="0"/>
              <a:t> module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266776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 0_8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7812" y="0"/>
            <a:ext cx="96996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-277812" y="0"/>
            <a:ext cx="9699625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 smtClean="0">
                <a:solidFill>
                  <a:schemeClr val="accent1">
                    <a:lumMod val="75000"/>
                  </a:schemeClr>
                </a:solidFill>
              </a:rPr>
              <a:t>Experiment integration 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7375" y="6223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5 - Install 4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 err="1" smtClean="0"/>
              <a:t>HCal</a:t>
            </a:r>
            <a:r>
              <a:rPr lang="en-US" dirty="0" smtClean="0"/>
              <a:t> module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198432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 0_9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7812" y="0"/>
            <a:ext cx="96996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-277812" y="0"/>
            <a:ext cx="9699625" cy="4784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39750"/>
            <a:r>
              <a:rPr lang="en-US" cap="small" dirty="0" smtClean="0">
                <a:solidFill>
                  <a:schemeClr val="accent1">
                    <a:lumMod val="75000"/>
                  </a:schemeClr>
                </a:solidFill>
              </a:rPr>
              <a:t>Experiment integration </a:t>
            </a:r>
            <a:endParaRPr lang="en-US" cap="small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7375" y="6223000"/>
            <a:ext cx="7969250" cy="519351"/>
          </a:xfrm>
          <a:prstGeom prst="roundRect">
            <a:avLst>
              <a:gd name="adj" fmla="val 50000"/>
            </a:avLst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6</a:t>
            </a:r>
            <a:r>
              <a:rPr lang="en-US" dirty="0" smtClean="0"/>
              <a:t> - Install 5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 err="1" smtClean="0"/>
              <a:t>HCal</a:t>
            </a:r>
            <a:r>
              <a:rPr lang="en-US" dirty="0" smtClean="0"/>
              <a:t> module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491927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6549</TotalTime>
  <Words>673</Words>
  <Application>Microsoft Office PowerPoint</Application>
  <PresentationFormat>On-screen Show (4:3)</PresentationFormat>
  <Paragraphs>143</Paragraphs>
  <Slides>65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65</vt:i4>
      </vt:variant>
    </vt:vector>
  </HeadingPairs>
  <TitlesOfParts>
    <vt:vector size="69" baseType="lpstr">
      <vt:lpstr>Arial</vt:lpstr>
      <vt:lpstr>Calibri</vt:lpstr>
      <vt:lpstr>Calibri Light</vt:lpstr>
      <vt:lpstr>Office Theme</vt:lpstr>
      <vt:lpstr>FCC-hh experiment  Integration procedure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Earthquake analysis  for the FCC-hh 4T/10m Detector Solenoids</dc:title>
  <dc:creator>Helder Filipe Pais Da Silva</dc:creator>
  <cp:lastModifiedBy>Helder Filipe Pais Da Silva</cp:lastModifiedBy>
  <cp:revision>26</cp:revision>
  <dcterms:created xsi:type="dcterms:W3CDTF">2017-03-17T09:40:30Z</dcterms:created>
  <dcterms:modified xsi:type="dcterms:W3CDTF">2017-04-05T09:47:09Z</dcterms:modified>
</cp:coreProperties>
</file>