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308" r:id="rId2"/>
    <p:sldId id="293" r:id="rId3"/>
    <p:sldId id="343" r:id="rId4"/>
    <p:sldId id="344" r:id="rId5"/>
    <p:sldId id="360" r:id="rId6"/>
    <p:sldId id="345" r:id="rId7"/>
    <p:sldId id="346" r:id="rId8"/>
    <p:sldId id="347" r:id="rId9"/>
    <p:sldId id="348" r:id="rId10"/>
    <p:sldId id="351" r:id="rId11"/>
    <p:sldId id="350" r:id="rId12"/>
    <p:sldId id="361" r:id="rId13"/>
    <p:sldId id="366" r:id="rId14"/>
    <p:sldId id="363" r:id="rId15"/>
    <p:sldId id="365" r:id="rId16"/>
    <p:sldId id="364" r:id="rId17"/>
    <p:sldId id="355" r:id="rId18"/>
    <p:sldId id="349" r:id="rId19"/>
    <p:sldId id="367" r:id="rId20"/>
    <p:sldId id="369" r:id="rId21"/>
    <p:sldId id="352" r:id="rId22"/>
    <p:sldId id="354" r:id="rId23"/>
    <p:sldId id="353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0004"/>
    <a:srgbClr val="EC2607"/>
    <a:srgbClr val="ED5608"/>
    <a:srgbClr val="EEC60A"/>
    <a:srgbClr val="155201"/>
    <a:srgbClr val="2C8585"/>
    <a:srgbClr val="5600C7"/>
    <a:srgbClr val="6F00BB"/>
    <a:srgbClr val="BE00FF"/>
    <a:srgbClr val="0B53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477" autoAdjust="0"/>
    <p:restoredTop sz="98353" autoAdjust="0"/>
  </p:normalViewPr>
  <p:slideViewPr>
    <p:cSldViewPr snapToGrid="0" snapToObjects="1">
      <p:cViewPr>
        <p:scale>
          <a:sx n="85" d="100"/>
          <a:sy n="85" d="100"/>
        </p:scale>
        <p:origin x="-1424" y="-2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notesMaster" Target="notesMasters/notesMaster1.xml"/><Relationship Id="rId26" Type="http://schemas.openxmlformats.org/officeDocument/2006/relationships/handoutMaster" Target="handoutMasters/handoutMaster1.xml"/><Relationship Id="rId27" Type="http://schemas.openxmlformats.org/officeDocument/2006/relationships/printerSettings" Target="printerSettings/printerSettings1.bin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292F4A-7295-F54D-B5B6-8F5561313658}" type="datetimeFigureOut">
              <a:rPr lang="en-US" smtClean="0"/>
              <a:t>6/2/17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9CBA01-5FDA-3B44-A6CA-7177BEBAA7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30323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746A0F-77B4-CF41-986B-836CEF16DF1F}" type="datetimeFigureOut">
              <a:rPr lang="en-US" smtClean="0"/>
              <a:t>6/2/17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FC3049-9CBD-4A41-9508-B52EDB2EB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60135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DCA70-8674-CD4F-B285-BC2FCF5327F1}" type="datetime1">
              <a:rPr lang="en-US" smtClean="0"/>
              <a:t>6/2/17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7E7D0-B1A8-5E48-96CF-46A38E6637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724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73552-2D3E-7D41-BF82-6EBFDAE87542}" type="datetime1">
              <a:rPr lang="en-US" smtClean="0"/>
              <a:t>6/2/17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7E7D0-B1A8-5E48-96CF-46A38E6637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53229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D5E6A-B358-7243-9DC9-A8A3F9F81788}" type="datetime1">
              <a:rPr lang="en-US" smtClean="0"/>
              <a:t>6/2/17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7E7D0-B1A8-5E48-96CF-46A38E6637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431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1A5C7-0FAE-E743-936A-D24FF7626C3E}" type="datetime1">
              <a:rPr lang="en-US" smtClean="0"/>
              <a:t>6/2/17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7E7D0-B1A8-5E48-96CF-46A38E6637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730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8EE62-FD3E-0748-9D66-5C8EC903568E}" type="datetime1">
              <a:rPr lang="en-US" smtClean="0"/>
              <a:t>6/2/17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7E7D0-B1A8-5E48-96CF-46A38E6637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41570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FFCAA-8B3C-6342-90E7-B81426B249F0}" type="datetime1">
              <a:rPr lang="en-US" smtClean="0"/>
              <a:t>6/2/17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7E7D0-B1A8-5E48-96CF-46A38E6637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132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8EFD4-819E-6940-B0AD-E90F235C1894}" type="datetime1">
              <a:rPr lang="en-US" smtClean="0"/>
              <a:t>6/2/17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7E7D0-B1A8-5E48-96CF-46A38E6637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63054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75E99-036D-3148-9B12-D66DB0BFC07E}" type="datetime1">
              <a:rPr lang="en-US" smtClean="0"/>
              <a:t>6/2/17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7E7D0-B1A8-5E48-96CF-46A38E6637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53841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8054A-F5C9-7D4B-A099-CD6F07BBCCA4}" type="datetime1">
              <a:rPr lang="en-US" smtClean="0"/>
              <a:t>6/2/17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7E7D0-B1A8-5E48-96CF-46A38E6637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2695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9E20B-5314-C746-B122-F32E5750A401}" type="datetime1">
              <a:rPr lang="en-US" smtClean="0"/>
              <a:t>6/2/17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7E7D0-B1A8-5E48-96CF-46A38E6637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85184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2C325-2BB6-D345-A69C-C9CA335D3323}" type="datetime1">
              <a:rPr lang="en-US" smtClean="0"/>
              <a:t>6/2/17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7E7D0-B1A8-5E48-96CF-46A38E6637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5721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14C9D5-C1EB-684B-A172-FE15BC550298}" type="datetime1">
              <a:rPr lang="en-US" smtClean="0"/>
              <a:t>6/2/17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B7E7D0-B1A8-5E48-96CF-46A38E6637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292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916" y="0"/>
            <a:ext cx="8505083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7911" y="184594"/>
            <a:ext cx="8506047" cy="1493346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0090"/>
                </a:solidFill>
              </a:rPr>
              <a:t>Tracker </a:t>
            </a:r>
            <a:r>
              <a:rPr lang="en-US" b="1" dirty="0">
                <a:solidFill>
                  <a:srgbClr val="000090"/>
                </a:solidFill>
              </a:rPr>
              <a:t>resolution and boosted </a:t>
            </a:r>
            <a:r>
              <a:rPr lang="en-US" b="1" dirty="0" smtClean="0">
                <a:solidFill>
                  <a:srgbClr val="000090"/>
                </a:solidFill>
              </a:rPr>
              <a:t>objects</a:t>
            </a:r>
            <a:endParaRPr lang="en-US" b="1" dirty="0">
              <a:solidFill>
                <a:srgbClr val="00009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33309" y="5080146"/>
            <a:ext cx="7217391" cy="1277984"/>
          </a:xfrm>
        </p:spPr>
        <p:txBody>
          <a:bodyPr>
            <a:normAutofit fontScale="70000" lnSpcReduction="20000"/>
          </a:bodyPr>
          <a:lstStyle/>
          <a:p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Dominik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Dannheim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 (CERN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)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, Daniel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Hynds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 (CERN)</a:t>
            </a:r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  <a:effectLst>
                <a:glow rad="76200">
                  <a:schemeClr val="bg1">
                    <a:alpha val="90000"/>
                  </a:schemeClr>
                </a:glow>
              </a:effectLst>
            </a:endParaRPr>
          </a:p>
          <a:p>
            <a:r>
              <a:rPr lang="en-US" sz="2400" b="1" u="sng" dirty="0" err="1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Estel</a:t>
            </a:r>
            <a:r>
              <a:rPr lang="en-US" sz="2400" b="1" u="sng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 Perez (CERN)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, Philipp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Roloff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 (CERN), Rosa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Simoniello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 (CERN)</a:t>
            </a:r>
          </a:p>
          <a:p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Special thanks to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Zbynek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Drasal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 (CERN),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Valentin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Volkl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, 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Andre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Sailer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(CERN)</a:t>
            </a:r>
          </a:p>
          <a:p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FCChh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 detector meeting 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, 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8</a:t>
            </a:r>
            <a:r>
              <a:rPr lang="en-US" sz="2400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th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  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Feb 2017</a:t>
            </a:r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  <a:effectLst>
                <a:glow rad="76200">
                  <a:schemeClr val="bg1">
                    <a:alpha val="9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054330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Efficiency </a:t>
            </a:r>
            <a:r>
              <a:rPr lang="en-US" dirty="0" err="1"/>
              <a:t>vs</a:t>
            </a:r>
            <a:r>
              <a:rPr lang="en-US" dirty="0"/>
              <a:t> tau decay vertex position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1A5C7-0FAE-E743-936A-D24FF7626C3E}" type="datetime1">
              <a:rPr lang="en-US" smtClean="0"/>
              <a:t>6/2/17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7E7D0-B1A8-5E48-96CF-46A38E663748}" type="slidenum">
              <a:rPr lang="en-US" smtClean="0"/>
              <a:t>10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991" y="1629375"/>
            <a:ext cx="5245869" cy="457896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993515" y="2063325"/>
            <a:ext cx="169328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Etau</a:t>
            </a:r>
            <a:r>
              <a:rPr lang="en-US" dirty="0" smtClean="0"/>
              <a:t>=10TeV</a:t>
            </a:r>
          </a:p>
          <a:p>
            <a:endParaRPr lang="en-US" dirty="0"/>
          </a:p>
          <a:p>
            <a:r>
              <a:rPr lang="en-US" dirty="0" smtClean="0"/>
              <a:t>For </a:t>
            </a:r>
            <a:r>
              <a:rPr lang="en-US" dirty="0" err="1" smtClean="0"/>
              <a:t>taus</a:t>
            </a:r>
            <a:r>
              <a:rPr lang="en-US" dirty="0" smtClean="0"/>
              <a:t> decaying in the </a:t>
            </a:r>
            <a:r>
              <a:rPr lang="en-US" dirty="0" err="1" smtClean="0"/>
              <a:t>beampipe</a:t>
            </a:r>
            <a:r>
              <a:rPr lang="en-US" dirty="0" smtClean="0"/>
              <a:t>,</a:t>
            </a:r>
            <a:endParaRPr lang="en-US" dirty="0" smtClean="0"/>
          </a:p>
          <a:p>
            <a:r>
              <a:rPr lang="en-US" dirty="0" smtClean="0"/>
              <a:t>efficiency close to 90</a:t>
            </a:r>
            <a:r>
              <a:rPr lang="en-US" dirty="0" smtClean="0"/>
              <a:t>%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58719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Efficiency </a:t>
            </a:r>
            <a:r>
              <a:rPr lang="en-US" sz="3200" dirty="0" err="1"/>
              <a:t>vs</a:t>
            </a:r>
            <a:r>
              <a:rPr lang="en-US" sz="3200" dirty="0"/>
              <a:t> detector single point resolution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1A5C7-0FAE-E743-936A-D24FF7626C3E}" type="datetime1">
              <a:rPr lang="en-US" smtClean="0"/>
              <a:t>8/2/17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7E7D0-B1A8-5E48-96CF-46A38E663748}" type="slidenum">
              <a:rPr lang="en-US" smtClean="0"/>
              <a:t>11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93212"/>
            <a:ext cx="9144000" cy="4548909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891621" y="1955030"/>
            <a:ext cx="0" cy="3683783"/>
          </a:xfrm>
          <a:prstGeom prst="line">
            <a:avLst/>
          </a:prstGeom>
          <a:ln w="12700" cmpd="sng">
            <a:solidFill>
              <a:schemeClr val="accent4">
                <a:lumMod val="75000"/>
              </a:schemeClr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6088659" y="1955030"/>
            <a:ext cx="0" cy="3683783"/>
          </a:xfrm>
          <a:prstGeom prst="line">
            <a:avLst/>
          </a:prstGeom>
          <a:ln w="12700" cmpd="sng">
            <a:solidFill>
              <a:schemeClr val="accent4">
                <a:lumMod val="75000"/>
              </a:schemeClr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172257" y="6224974"/>
            <a:ext cx="6353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 improve in granularity would not be so helpful for the </a:t>
            </a:r>
            <a:r>
              <a:rPr lang="en-US" dirty="0" err="1" smtClean="0"/>
              <a:t>endcap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94766" y="1440915"/>
            <a:ext cx="219268" cy="307777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R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6726519" y="5844081"/>
            <a:ext cx="219268" cy="218008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>
              <a:lnSpc>
                <a:spcPct val="50000"/>
              </a:lnSpc>
            </a:pPr>
            <a:r>
              <a:rPr lang="en-US" sz="1400" dirty="0" smtClean="0"/>
              <a:t>R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881416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B-jets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94365"/>
            <a:ext cx="8229600" cy="142835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Similarly, study the long-lived hadrons in a B-jet</a:t>
            </a:r>
          </a:p>
          <a:p>
            <a:r>
              <a:rPr lang="en-US" sz="2000" dirty="0" smtClean="0"/>
              <a:t>Select B-hadrons as well as their C-hadron daughters</a:t>
            </a:r>
          </a:p>
          <a:p>
            <a:r>
              <a:rPr lang="en-US" sz="2000" dirty="0" smtClean="0"/>
              <a:t>For different b-jet energies, use bb </a:t>
            </a:r>
            <a:r>
              <a:rPr lang="en-US" sz="2000" dirty="0" err="1" smtClean="0"/>
              <a:t>dijet</a:t>
            </a:r>
            <a:r>
              <a:rPr lang="en-US" sz="2000" dirty="0" smtClean="0"/>
              <a:t> events in the barrel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1A5C7-0FAE-E743-936A-D24FF7626C3E}" type="datetime1">
              <a:rPr lang="en-US" smtClean="0"/>
              <a:t>8/2/17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7E7D0-B1A8-5E48-96CF-46A38E663748}" type="slidenum">
              <a:rPr lang="en-US" smtClean="0"/>
              <a:t>12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720748"/>
            <a:ext cx="9144000" cy="2531309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377589" y="5455589"/>
            <a:ext cx="27587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Hadrons </a:t>
            </a:r>
            <a:r>
              <a:rPr lang="en-US" dirty="0"/>
              <a:t>not mono-</a:t>
            </a:r>
            <a:r>
              <a:rPr lang="en-US" dirty="0" smtClean="0"/>
              <a:t>energetic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flight distance distribution deviates from straight line.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2692" y="5192253"/>
            <a:ext cx="3885166" cy="166574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497551" y="846692"/>
            <a:ext cx="147421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>
                <a:solidFill>
                  <a:srgbClr val="5600C7"/>
                </a:solidFill>
              </a:rPr>
              <a:t>pT</a:t>
            </a:r>
            <a:r>
              <a:rPr lang="en-US" sz="1400" dirty="0" smtClean="0">
                <a:solidFill>
                  <a:srgbClr val="5600C7"/>
                </a:solidFill>
              </a:rPr>
              <a:t>(</a:t>
            </a:r>
            <a:r>
              <a:rPr lang="en-US" sz="1400" dirty="0" err="1" smtClean="0">
                <a:solidFill>
                  <a:srgbClr val="5600C7"/>
                </a:solidFill>
              </a:rPr>
              <a:t>Bjet</a:t>
            </a:r>
            <a:r>
              <a:rPr lang="en-US" sz="1400" dirty="0" smtClean="0">
                <a:solidFill>
                  <a:srgbClr val="5600C7"/>
                </a:solidFill>
              </a:rPr>
              <a:t>)=10 </a:t>
            </a:r>
            <a:r>
              <a:rPr lang="en-US" sz="1400" dirty="0" err="1" smtClean="0">
                <a:solidFill>
                  <a:srgbClr val="5600C7"/>
                </a:solidFill>
              </a:rPr>
              <a:t>TeV</a:t>
            </a:r>
            <a:endParaRPr lang="en-US" sz="1400" dirty="0" smtClean="0">
              <a:solidFill>
                <a:srgbClr val="5600C7"/>
              </a:solidFill>
            </a:endParaRPr>
          </a:p>
          <a:p>
            <a:r>
              <a:rPr lang="en-US" sz="1400" dirty="0" err="1">
                <a:solidFill>
                  <a:srgbClr val="0000FF"/>
                </a:solidFill>
              </a:rPr>
              <a:t>pT</a:t>
            </a:r>
            <a:r>
              <a:rPr lang="en-US" sz="1400" dirty="0">
                <a:solidFill>
                  <a:srgbClr val="0000FF"/>
                </a:solidFill>
              </a:rPr>
              <a:t>(</a:t>
            </a:r>
            <a:r>
              <a:rPr lang="en-US" sz="1400" dirty="0" err="1">
                <a:solidFill>
                  <a:srgbClr val="0000FF"/>
                </a:solidFill>
              </a:rPr>
              <a:t>Bjet</a:t>
            </a:r>
            <a:r>
              <a:rPr lang="en-US" sz="1400" dirty="0">
                <a:solidFill>
                  <a:srgbClr val="0000FF"/>
                </a:solidFill>
              </a:rPr>
              <a:t>)</a:t>
            </a:r>
            <a:r>
              <a:rPr lang="en-US" sz="1400" dirty="0" smtClean="0">
                <a:solidFill>
                  <a:srgbClr val="0000FF"/>
                </a:solidFill>
              </a:rPr>
              <a:t>=5 </a:t>
            </a:r>
            <a:r>
              <a:rPr lang="en-US" sz="1400" dirty="0" err="1" smtClean="0">
                <a:solidFill>
                  <a:srgbClr val="0000FF"/>
                </a:solidFill>
              </a:rPr>
              <a:t>TeV</a:t>
            </a:r>
            <a:endParaRPr lang="en-US" sz="1400" dirty="0">
              <a:solidFill>
                <a:srgbClr val="0000FF"/>
              </a:solidFill>
            </a:endParaRPr>
          </a:p>
          <a:p>
            <a:r>
              <a:rPr lang="en-US" sz="1400" dirty="0" err="1">
                <a:solidFill>
                  <a:srgbClr val="2C8585"/>
                </a:solidFill>
              </a:rPr>
              <a:t>pT</a:t>
            </a:r>
            <a:r>
              <a:rPr lang="en-US" sz="1400" dirty="0">
                <a:solidFill>
                  <a:srgbClr val="2C8585"/>
                </a:solidFill>
              </a:rPr>
              <a:t>(</a:t>
            </a:r>
            <a:r>
              <a:rPr lang="en-US" sz="1400" dirty="0" err="1">
                <a:solidFill>
                  <a:srgbClr val="2C8585"/>
                </a:solidFill>
              </a:rPr>
              <a:t>Bjet</a:t>
            </a:r>
            <a:r>
              <a:rPr lang="en-US" sz="1400" dirty="0">
                <a:solidFill>
                  <a:srgbClr val="2C8585"/>
                </a:solidFill>
              </a:rPr>
              <a:t>)</a:t>
            </a:r>
            <a:r>
              <a:rPr lang="en-US" sz="1400" dirty="0" smtClean="0">
                <a:solidFill>
                  <a:srgbClr val="2C8585"/>
                </a:solidFill>
              </a:rPr>
              <a:t>=2 </a:t>
            </a:r>
            <a:r>
              <a:rPr lang="en-US" sz="1400" dirty="0" err="1" smtClean="0">
                <a:solidFill>
                  <a:srgbClr val="2C8585"/>
                </a:solidFill>
              </a:rPr>
              <a:t>TeV</a:t>
            </a:r>
            <a:endParaRPr lang="en-US" sz="1400" dirty="0">
              <a:solidFill>
                <a:srgbClr val="2C8585"/>
              </a:solidFill>
            </a:endParaRPr>
          </a:p>
          <a:p>
            <a:r>
              <a:rPr lang="en-US" sz="1400" dirty="0" err="1">
                <a:solidFill>
                  <a:srgbClr val="155201"/>
                </a:solidFill>
              </a:rPr>
              <a:t>pT</a:t>
            </a:r>
            <a:r>
              <a:rPr lang="en-US" sz="1400" dirty="0">
                <a:solidFill>
                  <a:srgbClr val="155201"/>
                </a:solidFill>
              </a:rPr>
              <a:t>(</a:t>
            </a:r>
            <a:r>
              <a:rPr lang="en-US" sz="1400" dirty="0" err="1">
                <a:solidFill>
                  <a:srgbClr val="155201"/>
                </a:solidFill>
              </a:rPr>
              <a:t>Bjet</a:t>
            </a:r>
            <a:r>
              <a:rPr lang="en-US" sz="1400" dirty="0">
                <a:solidFill>
                  <a:srgbClr val="155201"/>
                </a:solidFill>
              </a:rPr>
              <a:t>)=</a:t>
            </a:r>
            <a:r>
              <a:rPr lang="en-US" sz="1400" dirty="0" smtClean="0">
                <a:solidFill>
                  <a:srgbClr val="155201"/>
                </a:solidFill>
              </a:rPr>
              <a:t>1 </a:t>
            </a:r>
            <a:r>
              <a:rPr lang="en-US" sz="1400" dirty="0" err="1" smtClean="0">
                <a:solidFill>
                  <a:srgbClr val="155201"/>
                </a:solidFill>
              </a:rPr>
              <a:t>TeV</a:t>
            </a:r>
            <a:endParaRPr lang="en-US" sz="1400" dirty="0">
              <a:solidFill>
                <a:srgbClr val="155201"/>
              </a:solidFill>
            </a:endParaRPr>
          </a:p>
          <a:p>
            <a:r>
              <a:rPr lang="en-US" sz="1400" dirty="0" err="1">
                <a:solidFill>
                  <a:srgbClr val="EEC60A"/>
                </a:solidFill>
              </a:rPr>
              <a:t>pT</a:t>
            </a:r>
            <a:r>
              <a:rPr lang="en-US" sz="1400" dirty="0">
                <a:solidFill>
                  <a:srgbClr val="EEC60A"/>
                </a:solidFill>
              </a:rPr>
              <a:t>(</a:t>
            </a:r>
            <a:r>
              <a:rPr lang="en-US" sz="1400" dirty="0" err="1">
                <a:solidFill>
                  <a:srgbClr val="EEC60A"/>
                </a:solidFill>
              </a:rPr>
              <a:t>Bjet</a:t>
            </a:r>
            <a:r>
              <a:rPr lang="en-US" sz="1400" dirty="0">
                <a:solidFill>
                  <a:srgbClr val="EEC60A"/>
                </a:solidFill>
              </a:rPr>
              <a:t>)</a:t>
            </a:r>
            <a:r>
              <a:rPr lang="en-US" sz="1400" dirty="0" smtClean="0">
                <a:solidFill>
                  <a:srgbClr val="EEC60A"/>
                </a:solidFill>
              </a:rPr>
              <a:t>=500 GeV</a:t>
            </a:r>
            <a:endParaRPr lang="en-US" sz="1400" dirty="0">
              <a:solidFill>
                <a:srgbClr val="EEC60A"/>
              </a:solidFill>
            </a:endParaRPr>
          </a:p>
          <a:p>
            <a:r>
              <a:rPr lang="en-US" sz="1400" dirty="0" err="1">
                <a:solidFill>
                  <a:srgbClr val="ED5608"/>
                </a:solidFill>
              </a:rPr>
              <a:t>pT</a:t>
            </a:r>
            <a:r>
              <a:rPr lang="en-US" sz="1400" dirty="0">
                <a:solidFill>
                  <a:srgbClr val="ED5608"/>
                </a:solidFill>
              </a:rPr>
              <a:t>(</a:t>
            </a:r>
            <a:r>
              <a:rPr lang="en-US" sz="1400" dirty="0" err="1">
                <a:solidFill>
                  <a:srgbClr val="ED5608"/>
                </a:solidFill>
              </a:rPr>
              <a:t>Bjet</a:t>
            </a:r>
            <a:r>
              <a:rPr lang="en-US" sz="1400" dirty="0">
                <a:solidFill>
                  <a:srgbClr val="ED5608"/>
                </a:solidFill>
              </a:rPr>
              <a:t>)</a:t>
            </a:r>
            <a:r>
              <a:rPr lang="en-US" sz="1400" dirty="0" smtClean="0">
                <a:solidFill>
                  <a:srgbClr val="ED5608"/>
                </a:solidFill>
              </a:rPr>
              <a:t>=200 GeV</a:t>
            </a:r>
          </a:p>
          <a:p>
            <a:r>
              <a:rPr lang="en-US" sz="1400" dirty="0" err="1">
                <a:solidFill>
                  <a:srgbClr val="EC2607"/>
                </a:solidFill>
              </a:rPr>
              <a:t>pT</a:t>
            </a:r>
            <a:r>
              <a:rPr lang="en-US" sz="1400" dirty="0">
                <a:solidFill>
                  <a:srgbClr val="EC2607"/>
                </a:solidFill>
              </a:rPr>
              <a:t>(</a:t>
            </a:r>
            <a:r>
              <a:rPr lang="en-US" sz="1400" dirty="0" err="1">
                <a:solidFill>
                  <a:srgbClr val="EC2607"/>
                </a:solidFill>
              </a:rPr>
              <a:t>Bjet</a:t>
            </a:r>
            <a:r>
              <a:rPr lang="en-US" sz="1400" dirty="0">
                <a:solidFill>
                  <a:srgbClr val="EC2607"/>
                </a:solidFill>
              </a:rPr>
              <a:t>)</a:t>
            </a:r>
            <a:r>
              <a:rPr lang="en-US" sz="1400" dirty="0" smtClean="0">
                <a:solidFill>
                  <a:srgbClr val="EC2607"/>
                </a:solidFill>
              </a:rPr>
              <a:t>=100 GeV</a:t>
            </a:r>
          </a:p>
          <a:p>
            <a:r>
              <a:rPr lang="en-US" sz="1400" dirty="0" err="1">
                <a:solidFill>
                  <a:srgbClr val="B20004"/>
                </a:solidFill>
              </a:rPr>
              <a:t>pT</a:t>
            </a:r>
            <a:r>
              <a:rPr lang="en-US" sz="1400" dirty="0">
                <a:solidFill>
                  <a:srgbClr val="B20004"/>
                </a:solidFill>
              </a:rPr>
              <a:t>(</a:t>
            </a:r>
            <a:r>
              <a:rPr lang="en-US" sz="1400" dirty="0" err="1">
                <a:solidFill>
                  <a:srgbClr val="B20004"/>
                </a:solidFill>
              </a:rPr>
              <a:t>Bjet</a:t>
            </a:r>
            <a:r>
              <a:rPr lang="en-US" sz="1400" dirty="0">
                <a:solidFill>
                  <a:srgbClr val="B20004"/>
                </a:solidFill>
              </a:rPr>
              <a:t>)</a:t>
            </a:r>
            <a:r>
              <a:rPr lang="en-US" sz="1400" dirty="0" smtClean="0">
                <a:solidFill>
                  <a:srgbClr val="B20004"/>
                </a:solidFill>
              </a:rPr>
              <a:t>=50 GeV</a:t>
            </a:r>
            <a:endParaRPr lang="en-US" sz="1400" dirty="0">
              <a:solidFill>
                <a:srgbClr val="B20004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729722" y="5382320"/>
            <a:ext cx="13062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B-hadron </a:t>
            </a:r>
            <a:r>
              <a:rPr lang="en-US" dirty="0" err="1" smtClean="0"/>
              <a:t>Pt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844423" y="5382320"/>
            <a:ext cx="13037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</a:t>
            </a:r>
            <a:r>
              <a:rPr lang="en-US" dirty="0" smtClean="0"/>
              <a:t>-hadron </a:t>
            </a:r>
            <a:r>
              <a:rPr lang="en-US" dirty="0" err="1" smtClean="0"/>
              <a:t>Pt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058286" y="3191377"/>
            <a:ext cx="14083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central bb </a:t>
            </a:r>
            <a:r>
              <a:rPr lang="en-US" dirty="0" err="1" smtClean="0"/>
              <a:t>dijet</a:t>
            </a:r>
            <a:r>
              <a:rPr lang="en-US" dirty="0" smtClean="0"/>
              <a:t> events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248559" y="5130114"/>
            <a:ext cx="603071" cy="17312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>
              <a:lnSpc>
                <a:spcPct val="50000"/>
              </a:lnSpc>
            </a:pPr>
            <a:r>
              <a:rPr lang="en-US" sz="900" dirty="0" smtClean="0"/>
              <a:t>Z[mm]</a:t>
            </a:r>
            <a:endParaRPr lang="en-US" sz="900" dirty="0"/>
          </a:p>
        </p:txBody>
      </p:sp>
      <p:sp>
        <p:nvSpPr>
          <p:cNvPr id="14" name="TextBox 13"/>
          <p:cNvSpPr txBox="1"/>
          <p:nvPr/>
        </p:nvSpPr>
        <p:spPr>
          <a:xfrm rot="16200000">
            <a:off x="-220334" y="3018253"/>
            <a:ext cx="603071" cy="17312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>
              <a:lnSpc>
                <a:spcPct val="50000"/>
              </a:lnSpc>
            </a:pPr>
            <a:r>
              <a:rPr lang="en-US" sz="900" dirty="0"/>
              <a:t>R</a:t>
            </a:r>
            <a:r>
              <a:rPr lang="en-US" sz="900" dirty="0" smtClean="0"/>
              <a:t>[mm]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6032177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Efficiency definition (</a:t>
            </a:r>
            <a:r>
              <a:rPr lang="en-US" dirty="0" smtClean="0"/>
              <a:t>II)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1A5C7-0FAE-E743-936A-D24FF7626C3E}" type="datetime1">
              <a:rPr lang="en-US" smtClean="0"/>
              <a:t>8/2/17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7E7D0-B1A8-5E48-96CF-46A38E663748}" type="slidenum">
              <a:rPr lang="en-US" smtClean="0"/>
              <a:t>13</a:t>
            </a:fld>
            <a:endParaRPr lang="en-US" dirty="0"/>
          </a:p>
        </p:txBody>
      </p:sp>
      <p:cxnSp>
        <p:nvCxnSpPr>
          <p:cNvPr id="22" name="Straight Connector 21"/>
          <p:cNvCxnSpPr/>
          <p:nvPr/>
        </p:nvCxnSpPr>
        <p:spPr>
          <a:xfrm>
            <a:off x="2991252" y="-3744001"/>
            <a:ext cx="3332092" cy="0"/>
          </a:xfrm>
          <a:prstGeom prst="line">
            <a:avLst/>
          </a:prstGeom>
          <a:ln w="7620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9" name="Group 58"/>
          <p:cNvGrpSpPr/>
          <p:nvPr/>
        </p:nvGrpSpPr>
        <p:grpSpPr>
          <a:xfrm>
            <a:off x="862346" y="1632951"/>
            <a:ext cx="3332092" cy="3158476"/>
            <a:chOff x="2991252" y="1562530"/>
            <a:chExt cx="3332092" cy="3158476"/>
          </a:xfrm>
        </p:grpSpPr>
        <p:grpSp>
          <p:nvGrpSpPr>
            <p:cNvPr id="24" name="Group 23"/>
            <p:cNvGrpSpPr/>
            <p:nvPr/>
          </p:nvGrpSpPr>
          <p:grpSpPr>
            <a:xfrm>
              <a:off x="2991252" y="3871366"/>
              <a:ext cx="1194830" cy="849640"/>
              <a:chOff x="2991252" y="3871366"/>
              <a:chExt cx="1194830" cy="849640"/>
            </a:xfrm>
          </p:grpSpPr>
          <p:cxnSp>
            <p:nvCxnSpPr>
              <p:cNvPr id="34" name="Straight Connector 33"/>
              <p:cNvCxnSpPr/>
              <p:nvPr/>
            </p:nvCxnSpPr>
            <p:spPr>
              <a:xfrm>
                <a:off x="2991252" y="3871366"/>
                <a:ext cx="1194830" cy="0"/>
              </a:xfrm>
              <a:prstGeom prst="line">
                <a:avLst/>
              </a:prstGeom>
              <a:ln w="38100" cmpd="sng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>
              <a:xfrm>
                <a:off x="2991252" y="4061829"/>
                <a:ext cx="1194830" cy="0"/>
              </a:xfrm>
              <a:prstGeom prst="line">
                <a:avLst/>
              </a:prstGeom>
              <a:ln w="38100" cmpd="sng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>
              <a:xfrm>
                <a:off x="2991252" y="4255731"/>
                <a:ext cx="1194830" cy="0"/>
              </a:xfrm>
              <a:prstGeom prst="line">
                <a:avLst/>
              </a:prstGeom>
              <a:ln w="38100" cmpd="sng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/>
            </p:nvCxnSpPr>
            <p:spPr>
              <a:xfrm>
                <a:off x="2991252" y="4449911"/>
                <a:ext cx="1194830" cy="0"/>
              </a:xfrm>
              <a:prstGeom prst="line">
                <a:avLst/>
              </a:prstGeom>
              <a:ln w="38100" cmpd="sng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/>
              <p:cNvCxnSpPr/>
              <p:nvPr/>
            </p:nvCxnSpPr>
            <p:spPr>
              <a:xfrm>
                <a:off x="2991252" y="4608947"/>
                <a:ext cx="1194830" cy="0"/>
              </a:xfrm>
              <a:prstGeom prst="line">
                <a:avLst/>
              </a:prstGeom>
              <a:ln w="38100" cmpd="sng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/>
              <p:cNvCxnSpPr/>
              <p:nvPr/>
            </p:nvCxnSpPr>
            <p:spPr>
              <a:xfrm>
                <a:off x="2991252" y="4721006"/>
                <a:ext cx="1194830" cy="0"/>
              </a:xfrm>
              <a:prstGeom prst="line">
                <a:avLst/>
              </a:prstGeom>
              <a:ln w="38100" cmpd="sng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Group 24"/>
            <p:cNvGrpSpPr/>
            <p:nvPr/>
          </p:nvGrpSpPr>
          <p:grpSpPr>
            <a:xfrm>
              <a:off x="2991252" y="1759724"/>
              <a:ext cx="3332092" cy="1792127"/>
              <a:chOff x="2991252" y="1759724"/>
              <a:chExt cx="3332092" cy="1792127"/>
            </a:xfrm>
          </p:grpSpPr>
          <p:cxnSp>
            <p:nvCxnSpPr>
              <p:cNvPr id="26" name="Straight Connector 25"/>
              <p:cNvCxnSpPr/>
              <p:nvPr/>
            </p:nvCxnSpPr>
            <p:spPr>
              <a:xfrm>
                <a:off x="2991252" y="2491039"/>
                <a:ext cx="3332092" cy="0"/>
              </a:xfrm>
              <a:prstGeom prst="line">
                <a:avLst/>
              </a:prstGeom>
              <a:ln w="38100" cmpd="sng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2991252" y="2117026"/>
                <a:ext cx="3332092" cy="0"/>
              </a:xfrm>
              <a:prstGeom prst="line">
                <a:avLst/>
              </a:prstGeom>
              <a:ln w="38100" cmpd="sng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2991252" y="1759724"/>
                <a:ext cx="3332092" cy="0"/>
              </a:xfrm>
              <a:prstGeom prst="line">
                <a:avLst/>
              </a:prstGeom>
              <a:ln w="38100" cmpd="sng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2991252" y="3173845"/>
                <a:ext cx="3332092" cy="0"/>
              </a:xfrm>
              <a:prstGeom prst="line">
                <a:avLst/>
              </a:prstGeom>
              <a:ln w="38100" cmpd="sng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2991252" y="3551851"/>
                <a:ext cx="3332092" cy="0"/>
              </a:xfrm>
              <a:prstGeom prst="line">
                <a:avLst/>
              </a:prstGeom>
              <a:ln w="38100" cmpd="sng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/>
              <p:cNvCxnSpPr/>
              <p:nvPr/>
            </p:nvCxnSpPr>
            <p:spPr>
              <a:xfrm>
                <a:off x="2991252" y="2827275"/>
                <a:ext cx="3332092" cy="0"/>
              </a:xfrm>
              <a:prstGeom prst="line">
                <a:avLst/>
              </a:prstGeom>
              <a:ln w="38100" cmpd="sng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2" name="Straight Connector 41"/>
            <p:cNvCxnSpPr/>
            <p:nvPr/>
          </p:nvCxnSpPr>
          <p:spPr>
            <a:xfrm flipV="1">
              <a:off x="2991252" y="4331568"/>
              <a:ext cx="138713" cy="38943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flipV="1">
              <a:off x="3129965" y="1562530"/>
              <a:ext cx="1248293" cy="2774696"/>
            </a:xfrm>
            <a:prstGeom prst="line">
              <a:avLst/>
            </a:prstGeom>
            <a:ln w="38100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flipV="1">
              <a:off x="3568025" y="1621020"/>
              <a:ext cx="1236361" cy="2050526"/>
            </a:xfrm>
            <a:prstGeom prst="line">
              <a:avLst/>
            </a:prstGeom>
            <a:ln w="38100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flipV="1">
              <a:off x="3129965" y="1621020"/>
              <a:ext cx="479591" cy="2716206"/>
            </a:xfrm>
            <a:prstGeom prst="line">
              <a:avLst/>
            </a:prstGeom>
            <a:ln w="38100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Arrow Connector 54"/>
            <p:cNvCxnSpPr/>
            <p:nvPr/>
          </p:nvCxnSpPr>
          <p:spPr>
            <a:xfrm>
              <a:off x="3862686" y="2835631"/>
              <a:ext cx="192176" cy="0"/>
            </a:xfrm>
            <a:prstGeom prst="straightConnector1">
              <a:avLst/>
            </a:prstGeom>
            <a:ln w="38100" cmpd="sng">
              <a:solidFill>
                <a:srgbClr val="008000"/>
              </a:solidFill>
              <a:headEnd type="none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Arrow Connector 55"/>
            <p:cNvCxnSpPr/>
            <p:nvPr/>
          </p:nvCxnSpPr>
          <p:spPr>
            <a:xfrm flipH="1">
              <a:off x="4207261" y="2835631"/>
              <a:ext cx="298795" cy="0"/>
            </a:xfrm>
            <a:prstGeom prst="straightConnector1">
              <a:avLst/>
            </a:prstGeom>
            <a:ln w="38100" cmpd="sng">
              <a:solidFill>
                <a:srgbClr val="008000"/>
              </a:solidFill>
              <a:headEnd type="none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8" name="TextBox 77"/>
          <p:cNvSpPr txBox="1"/>
          <p:nvPr/>
        </p:nvSpPr>
        <p:spPr>
          <a:xfrm>
            <a:off x="163676" y="4698322"/>
            <a:ext cx="12754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B-hadron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54" name="Straight Connector 53"/>
          <p:cNvCxnSpPr/>
          <p:nvPr/>
        </p:nvCxnSpPr>
        <p:spPr>
          <a:xfrm flipV="1">
            <a:off x="1439119" y="1658471"/>
            <a:ext cx="1541646" cy="2083496"/>
          </a:xfrm>
          <a:prstGeom prst="line">
            <a:avLst/>
          </a:prstGeom>
          <a:ln w="38100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 flipH="1">
            <a:off x="1001059" y="3741967"/>
            <a:ext cx="438061" cy="660022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9" name="TextBox 78"/>
          <p:cNvSpPr txBox="1"/>
          <p:nvPr/>
        </p:nvSpPr>
        <p:spPr>
          <a:xfrm>
            <a:off x="1439120" y="3618932"/>
            <a:ext cx="12754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C</a:t>
            </a:r>
            <a:r>
              <a:rPr lang="en-US" dirty="0" smtClean="0">
                <a:solidFill>
                  <a:srgbClr val="0000FF"/>
                </a:solidFill>
              </a:rPr>
              <a:t>-hadron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0" name="Content Placeholder 2"/>
          <p:cNvSpPr txBox="1">
            <a:spLocks/>
          </p:cNvSpPr>
          <p:nvPr/>
        </p:nvSpPr>
        <p:spPr>
          <a:xfrm>
            <a:off x="2272555" y="4114308"/>
            <a:ext cx="6707085" cy="221580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>
                <a:sym typeface="Wingdings"/>
              </a:rPr>
              <a:t>Consider only the hits produced by the </a:t>
            </a:r>
            <a:r>
              <a:rPr lang="en-US" sz="2000" dirty="0" smtClean="0">
                <a:solidFill>
                  <a:srgbClr val="FF0000"/>
                </a:solidFill>
                <a:sym typeface="Wingdings"/>
              </a:rPr>
              <a:t>daughters of the long-lived B and C-hadrons</a:t>
            </a:r>
          </a:p>
          <a:p>
            <a:pPr lvl="1"/>
            <a:r>
              <a:rPr lang="en-US" sz="2000" dirty="0" smtClean="0">
                <a:sym typeface="Wingdings"/>
              </a:rPr>
              <a:t>Require generator status==1</a:t>
            </a:r>
          </a:p>
          <a:p>
            <a:r>
              <a:rPr lang="en-US" sz="2000" dirty="0" smtClean="0">
                <a:solidFill>
                  <a:srgbClr val="6F00BB"/>
                </a:solidFill>
                <a:sym typeface="Wingdings"/>
              </a:rPr>
              <a:t>Assume: we need to separate the closest pair of daughters </a:t>
            </a:r>
          </a:p>
          <a:p>
            <a:r>
              <a:rPr lang="en-US" sz="2000" dirty="0" smtClean="0">
                <a:sym typeface="Wingdings"/>
              </a:rPr>
              <a:t> </a:t>
            </a:r>
            <a:r>
              <a:rPr lang="en-US" sz="2000" dirty="0" smtClean="0"/>
              <a:t>Consider </a:t>
            </a:r>
            <a:r>
              <a:rPr lang="en-US" sz="2000" dirty="0"/>
              <a:t>the </a:t>
            </a:r>
            <a:r>
              <a:rPr lang="en-US" sz="2000" dirty="0">
                <a:solidFill>
                  <a:srgbClr val="008000"/>
                </a:solidFill>
              </a:rPr>
              <a:t>closest pair of hits in the 4</a:t>
            </a:r>
            <a:r>
              <a:rPr lang="en-US" sz="2000" baseline="30000" dirty="0">
                <a:solidFill>
                  <a:srgbClr val="008000"/>
                </a:solidFill>
              </a:rPr>
              <a:t>th</a:t>
            </a:r>
            <a:r>
              <a:rPr lang="en-US" sz="2000" dirty="0">
                <a:solidFill>
                  <a:srgbClr val="008000"/>
                </a:solidFill>
              </a:rPr>
              <a:t>-to-last layer</a:t>
            </a:r>
          </a:p>
          <a:p>
            <a:endParaRPr lang="en-US" sz="200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40842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Efficiency definition (</a:t>
            </a:r>
            <a:r>
              <a:rPr lang="en-US" dirty="0" smtClean="0"/>
              <a:t>III)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03127"/>
            <a:ext cx="8505670" cy="860461"/>
          </a:xfrm>
        </p:spPr>
        <p:txBody>
          <a:bodyPr>
            <a:normAutofit/>
          </a:bodyPr>
          <a:lstStyle/>
          <a:p>
            <a:r>
              <a:rPr lang="en-US" sz="1800" dirty="0">
                <a:solidFill>
                  <a:srgbClr val="6F00BB"/>
                </a:solidFill>
              </a:rPr>
              <a:t>Assume: 10x100 [</a:t>
            </a:r>
            <a:r>
              <a:rPr lang="el-GR" sz="1800" dirty="0">
                <a:solidFill>
                  <a:srgbClr val="6F00BB"/>
                </a:solidFill>
              </a:rPr>
              <a:t>μ</a:t>
            </a:r>
            <a:r>
              <a:rPr lang="en-US" sz="1800" dirty="0">
                <a:solidFill>
                  <a:srgbClr val="6F00BB"/>
                </a:solidFill>
              </a:rPr>
              <a:t>m] single point </a:t>
            </a:r>
            <a:r>
              <a:rPr lang="en-US" sz="1800" dirty="0" smtClean="0">
                <a:solidFill>
                  <a:srgbClr val="6F00BB"/>
                </a:solidFill>
              </a:rPr>
              <a:t>resolution</a:t>
            </a:r>
            <a:endParaRPr lang="en-US" sz="1800" dirty="0">
              <a:solidFill>
                <a:srgbClr val="6F00BB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1A5C7-0FAE-E743-936A-D24FF7626C3E}" type="datetime1">
              <a:rPr lang="en-US" smtClean="0"/>
              <a:t>8/2/17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7E7D0-B1A8-5E48-96CF-46A38E663748}" type="slidenum">
              <a:rPr lang="en-US" smtClean="0"/>
              <a:t>14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852256" y="2233308"/>
            <a:ext cx="2077789" cy="4524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B-jet of </a:t>
            </a:r>
            <a:r>
              <a:rPr lang="en-US" sz="1600" b="1" dirty="0" err="1" smtClean="0"/>
              <a:t>pT</a:t>
            </a:r>
            <a:r>
              <a:rPr lang="en-US" sz="1600" b="1" dirty="0" smtClean="0"/>
              <a:t>=10 </a:t>
            </a:r>
            <a:r>
              <a:rPr lang="en-US" sz="1600" b="1" dirty="0" err="1" smtClean="0"/>
              <a:t>TeV</a:t>
            </a:r>
            <a:endParaRPr lang="en-US" sz="1600" b="1" dirty="0" smtClean="0"/>
          </a:p>
          <a:p>
            <a:endParaRPr lang="en-US" sz="1600" dirty="0" smtClean="0"/>
          </a:p>
          <a:p>
            <a:r>
              <a:rPr lang="en-US" sz="1600" dirty="0" smtClean="0"/>
              <a:t>Distance between the closest </a:t>
            </a:r>
            <a:r>
              <a:rPr lang="en-US" sz="1600" dirty="0" smtClean="0"/>
              <a:t>daughters hits </a:t>
            </a:r>
            <a:r>
              <a:rPr lang="en-US" sz="1600" dirty="0" smtClean="0"/>
              <a:t>in the 9</a:t>
            </a:r>
            <a:r>
              <a:rPr lang="en-US" sz="1600" baseline="30000" dirty="0" smtClean="0"/>
              <a:t>th</a:t>
            </a:r>
            <a:r>
              <a:rPr lang="en-US" sz="1600" dirty="0" smtClean="0"/>
              <a:t> barrel </a:t>
            </a:r>
            <a:r>
              <a:rPr lang="en-US" sz="1600" dirty="0" smtClean="0"/>
              <a:t>layer</a:t>
            </a:r>
          </a:p>
          <a:p>
            <a:r>
              <a:rPr lang="en-US" sz="1600" dirty="0" smtClean="0"/>
              <a:t>(88% acceptance)</a:t>
            </a:r>
            <a:endParaRPr lang="en-US" sz="1600" dirty="0" smtClean="0"/>
          </a:p>
          <a:p>
            <a:endParaRPr lang="en-US" sz="1600" dirty="0"/>
          </a:p>
          <a:p>
            <a:r>
              <a:rPr lang="en-US" sz="1600" dirty="0" smtClean="0"/>
              <a:t>Quite similar to 10 </a:t>
            </a:r>
            <a:r>
              <a:rPr lang="en-US" sz="1600" dirty="0" err="1" smtClean="0"/>
              <a:t>TeV</a:t>
            </a:r>
            <a:r>
              <a:rPr lang="en-US" sz="1600" dirty="0" smtClean="0"/>
              <a:t> </a:t>
            </a:r>
            <a:r>
              <a:rPr lang="en-US" sz="1600" dirty="0" err="1" smtClean="0"/>
              <a:t>taus</a:t>
            </a:r>
            <a:r>
              <a:rPr lang="en-US" sz="1600" dirty="0" smtClean="0"/>
              <a:t> </a:t>
            </a:r>
            <a:r>
              <a:rPr lang="en-US" sz="1600" dirty="0" smtClean="0"/>
              <a:t>:</a:t>
            </a:r>
            <a:endParaRPr lang="en-US" sz="1600" dirty="0" smtClean="0"/>
          </a:p>
          <a:p>
            <a:endParaRPr lang="en-US" sz="1600" dirty="0"/>
          </a:p>
          <a:p>
            <a:r>
              <a:rPr lang="is-IS" sz="1600" b="1" dirty="0" smtClean="0">
                <a:solidFill>
                  <a:srgbClr val="FF0000"/>
                </a:solidFill>
              </a:rPr>
              <a:t>54% efficiency </a:t>
            </a:r>
            <a:r>
              <a:rPr lang="is-IS" sz="1600" b="1" dirty="0" smtClean="0">
                <a:solidFill>
                  <a:srgbClr val="000000"/>
                </a:solidFill>
              </a:rPr>
              <a:t>(acceptance not included)</a:t>
            </a:r>
            <a:endParaRPr lang="is-IS" sz="1600" b="1" dirty="0" smtClean="0">
              <a:solidFill>
                <a:srgbClr val="FF0000"/>
              </a:solidFill>
            </a:endParaRPr>
          </a:p>
          <a:p>
            <a:endParaRPr lang="is-IS" sz="1600" b="1" dirty="0">
              <a:solidFill>
                <a:srgbClr val="FF0000"/>
              </a:solidFill>
            </a:endParaRPr>
          </a:p>
          <a:p>
            <a:r>
              <a:rPr lang="en-US" sz="1600" dirty="0"/>
              <a:t>(efficiency higher since actual B/C-hadron energy is lower)</a:t>
            </a:r>
            <a:endParaRPr lang="en-US" sz="1600" b="1" dirty="0">
              <a:solidFill>
                <a:srgbClr val="FF0000"/>
              </a:solidFill>
            </a:endParaRPr>
          </a:p>
          <a:p>
            <a:endParaRPr lang="en-US" sz="1600" dirty="0"/>
          </a:p>
        </p:txBody>
      </p:sp>
      <p:grpSp>
        <p:nvGrpSpPr>
          <p:cNvPr id="11" name="Group 10"/>
          <p:cNvGrpSpPr/>
          <p:nvPr/>
        </p:nvGrpSpPr>
        <p:grpSpPr>
          <a:xfrm>
            <a:off x="303306" y="2447724"/>
            <a:ext cx="6330575" cy="4273751"/>
            <a:chOff x="303306" y="2447724"/>
            <a:chExt cx="6330575" cy="4273751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03306" y="2578343"/>
              <a:ext cx="6300724" cy="3981554"/>
            </a:xfrm>
            <a:prstGeom prst="rect">
              <a:avLst/>
            </a:prstGeom>
          </p:spPr>
        </p:pic>
        <p:grpSp>
          <p:nvGrpSpPr>
            <p:cNvPr id="25" name="Group 24"/>
            <p:cNvGrpSpPr/>
            <p:nvPr/>
          </p:nvGrpSpPr>
          <p:grpSpPr>
            <a:xfrm>
              <a:off x="570971" y="2447724"/>
              <a:ext cx="6062910" cy="4273751"/>
              <a:chOff x="570971" y="2447724"/>
              <a:chExt cx="6062910" cy="4273751"/>
            </a:xfrm>
          </p:grpSpPr>
          <p:grpSp>
            <p:nvGrpSpPr>
              <p:cNvPr id="17" name="Group 16"/>
              <p:cNvGrpSpPr/>
              <p:nvPr/>
            </p:nvGrpSpPr>
            <p:grpSpPr>
              <a:xfrm>
                <a:off x="5101260" y="2749304"/>
                <a:ext cx="521798" cy="1614838"/>
                <a:chOff x="5101260" y="2749304"/>
                <a:chExt cx="521798" cy="1614838"/>
              </a:xfrm>
            </p:grpSpPr>
            <p:cxnSp>
              <p:nvCxnSpPr>
                <p:cNvPr id="9" name="Straight Connector 8"/>
                <p:cNvCxnSpPr/>
                <p:nvPr/>
              </p:nvCxnSpPr>
              <p:spPr>
                <a:xfrm>
                  <a:off x="5101260" y="2749304"/>
                  <a:ext cx="0" cy="1614838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prstDash val="sysDash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5" name="Rectangle 14"/>
                <p:cNvSpPr/>
                <p:nvPr/>
              </p:nvSpPr>
              <p:spPr>
                <a:xfrm>
                  <a:off x="5438392" y="3206207"/>
                  <a:ext cx="184666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endParaRPr lang="en-US" dirty="0">
                    <a:solidFill>
                      <a:srgbClr val="FF0000"/>
                    </a:solidFill>
                  </a:endParaRPr>
                </a:p>
              </p:txBody>
            </p:sp>
          </p:grpSp>
          <p:sp>
            <p:nvSpPr>
              <p:cNvPr id="6" name="TextBox 5"/>
              <p:cNvSpPr txBox="1"/>
              <p:nvPr/>
            </p:nvSpPr>
            <p:spPr>
              <a:xfrm flipH="1">
                <a:off x="604950" y="2462152"/>
                <a:ext cx="1631759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3D distance</a:t>
                </a:r>
                <a:endParaRPr lang="en-US" sz="1200" dirty="0"/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 flipH="1">
                <a:off x="570971" y="4522808"/>
                <a:ext cx="1631759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charge product</a:t>
                </a:r>
                <a:endParaRPr lang="en-US" sz="1200" dirty="0"/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 flipH="1">
                <a:off x="2727774" y="2456915"/>
                <a:ext cx="1631759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distance in </a:t>
                </a:r>
                <a:r>
                  <a:rPr lang="en-US" sz="1200" dirty="0" err="1" smtClean="0"/>
                  <a:t>RPhi</a:t>
                </a:r>
                <a:endParaRPr lang="en-US" sz="1200" dirty="0"/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 flipH="1">
                <a:off x="2693795" y="4517571"/>
                <a:ext cx="1631759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distance in Z </a:t>
                </a:r>
                <a:endParaRPr lang="en-US" sz="1200" dirty="0"/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 flipH="1">
                <a:off x="4858297" y="2447724"/>
                <a:ext cx="1631759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distance in u</a:t>
                </a:r>
                <a:endParaRPr lang="en-US" sz="1200" dirty="0"/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 flipH="1">
                <a:off x="4824318" y="4508380"/>
                <a:ext cx="1631759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distance in v </a:t>
                </a:r>
                <a:endParaRPr lang="en-US" sz="1200" dirty="0"/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 flipH="1">
                <a:off x="4702846" y="6444476"/>
                <a:ext cx="1931035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(</a:t>
                </a:r>
                <a:r>
                  <a:rPr lang="en-US" sz="1200" dirty="0"/>
                  <a:t>module </a:t>
                </a:r>
                <a:r>
                  <a:rPr lang="en-US" sz="1200" dirty="0" smtClean="0"/>
                  <a:t>local coordinates)</a:t>
                </a:r>
                <a:endParaRPr lang="en-US" sz="1200" dirty="0"/>
              </a:p>
            </p:txBody>
          </p:sp>
          <p:cxnSp>
            <p:nvCxnSpPr>
              <p:cNvPr id="8" name="Straight Arrow Connector 7"/>
              <p:cNvCxnSpPr/>
              <p:nvPr/>
            </p:nvCxnSpPr>
            <p:spPr>
              <a:xfrm>
                <a:off x="5085608" y="3117273"/>
                <a:ext cx="364455" cy="7697"/>
              </a:xfrm>
              <a:prstGeom prst="straightConnector1">
                <a:avLst/>
              </a:prstGeom>
              <a:ln w="12700" cmpd="sng">
                <a:solidFill>
                  <a:srgbClr val="FF0000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TextBox 12"/>
              <p:cNvSpPr txBox="1"/>
              <p:nvPr/>
            </p:nvSpPr>
            <p:spPr>
              <a:xfrm>
                <a:off x="5039426" y="2831718"/>
                <a:ext cx="83897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solidFill>
                      <a:srgbClr val="FF0000"/>
                    </a:solidFill>
                  </a:rPr>
                  <a:t>pass</a:t>
                </a:r>
                <a:endParaRPr lang="en-US" sz="1400" dirty="0">
                  <a:solidFill>
                    <a:srgbClr val="FF0000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401609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074996"/>
            <a:ext cx="4914153" cy="430317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Efficiency </a:t>
            </a:r>
            <a:r>
              <a:rPr lang="en-US" dirty="0" err="1" smtClean="0"/>
              <a:t>vs</a:t>
            </a:r>
            <a:r>
              <a:rPr lang="en-US" dirty="0" smtClean="0"/>
              <a:t> </a:t>
            </a:r>
            <a:r>
              <a:rPr lang="en-US" dirty="0" smtClean="0"/>
              <a:t>decay </a:t>
            </a:r>
            <a:r>
              <a:rPr lang="en-US" dirty="0" smtClean="0"/>
              <a:t>vertex position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37552" y="2506966"/>
            <a:ext cx="2883236" cy="3958489"/>
          </a:xfrm>
        </p:spPr>
        <p:txBody>
          <a:bodyPr>
            <a:normAutofit/>
          </a:bodyPr>
          <a:lstStyle/>
          <a:p>
            <a:r>
              <a:rPr lang="en-US" sz="1800" dirty="0" smtClean="0"/>
              <a:t>For 10 </a:t>
            </a:r>
            <a:r>
              <a:rPr lang="en-US" sz="1800" dirty="0" err="1" smtClean="0"/>
              <a:t>TeV</a:t>
            </a:r>
            <a:r>
              <a:rPr lang="en-US" sz="1800" dirty="0" smtClean="0"/>
              <a:t> </a:t>
            </a:r>
            <a:r>
              <a:rPr lang="en-US" sz="1800" dirty="0" smtClean="0"/>
              <a:t>B-</a:t>
            </a:r>
            <a:r>
              <a:rPr lang="en-US" sz="1800" dirty="0" smtClean="0"/>
              <a:t>jets, with B or C-hadrons  decaying </a:t>
            </a:r>
            <a:r>
              <a:rPr lang="en-US" sz="1800" dirty="0" smtClean="0"/>
              <a:t>before the </a:t>
            </a:r>
            <a:r>
              <a:rPr lang="en-US" sz="1800" dirty="0" err="1" smtClean="0"/>
              <a:t>beampipe</a:t>
            </a:r>
            <a:r>
              <a:rPr lang="en-US" sz="1800" dirty="0" smtClean="0"/>
              <a:t>: </a:t>
            </a:r>
            <a:r>
              <a:rPr lang="en-US" sz="1800" dirty="0" smtClean="0"/>
              <a:t>~</a:t>
            </a:r>
            <a:r>
              <a:rPr lang="en-US" sz="1800" b="1" dirty="0" smtClean="0"/>
              <a:t>80% </a:t>
            </a:r>
            <a:r>
              <a:rPr lang="en-US" sz="1800" b="1" dirty="0" smtClean="0"/>
              <a:t>efficiency </a:t>
            </a:r>
            <a:r>
              <a:rPr lang="en-US" sz="1800" dirty="0" smtClean="0"/>
              <a:t>only due to the small opening angle between decay products</a:t>
            </a:r>
          </a:p>
          <a:p>
            <a:r>
              <a:rPr lang="en-US" sz="1800" dirty="0" smtClean="0"/>
              <a:t>No </a:t>
            </a:r>
            <a:r>
              <a:rPr lang="en-US" sz="1800" dirty="0" smtClean="0"/>
              <a:t>significant </a:t>
            </a:r>
            <a:r>
              <a:rPr lang="en-US" sz="1800" dirty="0" err="1" smtClean="0"/>
              <a:t>inneficiency</a:t>
            </a:r>
            <a:r>
              <a:rPr lang="en-US" sz="1800" dirty="0" smtClean="0"/>
              <a:t> for </a:t>
            </a:r>
            <a:r>
              <a:rPr lang="en-US" sz="1800" dirty="0" smtClean="0"/>
              <a:t>B-jets of </a:t>
            </a:r>
            <a:r>
              <a:rPr lang="en-US" sz="1800" dirty="0" err="1" smtClean="0">
                <a:solidFill>
                  <a:srgbClr val="008000"/>
                </a:solidFill>
              </a:rPr>
              <a:t>Pt</a:t>
            </a:r>
            <a:r>
              <a:rPr lang="en-US" sz="1800" dirty="0" smtClean="0">
                <a:solidFill>
                  <a:srgbClr val="008000"/>
                </a:solidFill>
              </a:rPr>
              <a:t> &lt; </a:t>
            </a:r>
            <a:r>
              <a:rPr lang="en-US" sz="1800" dirty="0" smtClean="0">
                <a:solidFill>
                  <a:srgbClr val="008000"/>
                </a:solidFill>
              </a:rPr>
              <a:t>1 </a:t>
            </a:r>
            <a:r>
              <a:rPr lang="en-US" sz="1800" dirty="0" err="1" smtClean="0">
                <a:solidFill>
                  <a:srgbClr val="008000"/>
                </a:solidFill>
              </a:rPr>
              <a:t>TeV</a:t>
            </a:r>
            <a:endParaRPr lang="en-US" sz="1800" dirty="0" smtClean="0">
              <a:solidFill>
                <a:srgbClr val="008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1A5C7-0FAE-E743-936A-D24FF7626C3E}" type="datetime1">
              <a:rPr lang="en-US" smtClean="0"/>
              <a:t>8/2/17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7E7D0-B1A8-5E48-96CF-46A38E663748}" type="slidenum">
              <a:rPr lang="en-US" smtClean="0"/>
              <a:t>15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786683" y="1417638"/>
            <a:ext cx="49191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For various </a:t>
            </a:r>
            <a:r>
              <a:rPr lang="en-US" sz="2400" dirty="0" smtClean="0"/>
              <a:t>B-jet energies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4758800" y="2506966"/>
            <a:ext cx="1223755" cy="1661993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Central </a:t>
            </a:r>
            <a:r>
              <a:rPr 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B-jets</a:t>
            </a:r>
          </a:p>
          <a:p>
            <a:r>
              <a:rPr lang="en-US" sz="1100" dirty="0" err="1">
                <a:solidFill>
                  <a:srgbClr val="5600C7"/>
                </a:solidFill>
              </a:rPr>
              <a:t>pT</a:t>
            </a:r>
            <a:r>
              <a:rPr lang="en-US" sz="1100" dirty="0">
                <a:solidFill>
                  <a:srgbClr val="5600C7"/>
                </a:solidFill>
              </a:rPr>
              <a:t>(</a:t>
            </a:r>
            <a:r>
              <a:rPr lang="en-US" sz="1100" dirty="0" err="1">
                <a:solidFill>
                  <a:srgbClr val="5600C7"/>
                </a:solidFill>
              </a:rPr>
              <a:t>Bjet</a:t>
            </a:r>
            <a:r>
              <a:rPr lang="en-US" sz="1100" dirty="0">
                <a:solidFill>
                  <a:srgbClr val="5600C7"/>
                </a:solidFill>
              </a:rPr>
              <a:t>)=10 </a:t>
            </a:r>
            <a:r>
              <a:rPr lang="en-US" sz="1100" dirty="0" err="1">
                <a:solidFill>
                  <a:srgbClr val="5600C7"/>
                </a:solidFill>
              </a:rPr>
              <a:t>TeV</a:t>
            </a:r>
            <a:endParaRPr lang="en-US" sz="1100" dirty="0">
              <a:solidFill>
                <a:srgbClr val="5600C7"/>
              </a:solidFill>
            </a:endParaRPr>
          </a:p>
          <a:p>
            <a:r>
              <a:rPr lang="en-US" sz="1100" dirty="0" err="1">
                <a:solidFill>
                  <a:srgbClr val="0000FF"/>
                </a:solidFill>
              </a:rPr>
              <a:t>pT</a:t>
            </a:r>
            <a:r>
              <a:rPr lang="en-US" sz="1100" dirty="0">
                <a:solidFill>
                  <a:srgbClr val="0000FF"/>
                </a:solidFill>
              </a:rPr>
              <a:t>(</a:t>
            </a:r>
            <a:r>
              <a:rPr lang="en-US" sz="1100" dirty="0" err="1">
                <a:solidFill>
                  <a:srgbClr val="0000FF"/>
                </a:solidFill>
              </a:rPr>
              <a:t>Bjet</a:t>
            </a:r>
            <a:r>
              <a:rPr lang="en-US" sz="1100" dirty="0">
                <a:solidFill>
                  <a:srgbClr val="0000FF"/>
                </a:solidFill>
              </a:rPr>
              <a:t>)=5 </a:t>
            </a:r>
            <a:r>
              <a:rPr lang="en-US" sz="1100" dirty="0" err="1">
                <a:solidFill>
                  <a:srgbClr val="0000FF"/>
                </a:solidFill>
              </a:rPr>
              <a:t>TeV</a:t>
            </a:r>
            <a:endParaRPr lang="en-US" sz="1100" dirty="0">
              <a:solidFill>
                <a:srgbClr val="0000FF"/>
              </a:solidFill>
            </a:endParaRPr>
          </a:p>
          <a:p>
            <a:r>
              <a:rPr lang="en-US" sz="1100" dirty="0" err="1">
                <a:solidFill>
                  <a:srgbClr val="2C8585"/>
                </a:solidFill>
              </a:rPr>
              <a:t>pT</a:t>
            </a:r>
            <a:r>
              <a:rPr lang="en-US" sz="1100" dirty="0">
                <a:solidFill>
                  <a:srgbClr val="2C8585"/>
                </a:solidFill>
              </a:rPr>
              <a:t>(</a:t>
            </a:r>
            <a:r>
              <a:rPr lang="en-US" sz="1100" dirty="0" err="1">
                <a:solidFill>
                  <a:srgbClr val="2C8585"/>
                </a:solidFill>
              </a:rPr>
              <a:t>Bjet</a:t>
            </a:r>
            <a:r>
              <a:rPr lang="en-US" sz="1100" dirty="0">
                <a:solidFill>
                  <a:srgbClr val="2C8585"/>
                </a:solidFill>
              </a:rPr>
              <a:t>)=2 </a:t>
            </a:r>
            <a:r>
              <a:rPr lang="en-US" sz="1100" dirty="0" err="1">
                <a:solidFill>
                  <a:srgbClr val="2C8585"/>
                </a:solidFill>
              </a:rPr>
              <a:t>TeV</a:t>
            </a:r>
            <a:endParaRPr lang="en-US" sz="1100" dirty="0">
              <a:solidFill>
                <a:srgbClr val="2C8585"/>
              </a:solidFill>
            </a:endParaRPr>
          </a:p>
          <a:p>
            <a:r>
              <a:rPr lang="en-US" sz="1100" dirty="0" err="1">
                <a:solidFill>
                  <a:srgbClr val="155201"/>
                </a:solidFill>
              </a:rPr>
              <a:t>pT</a:t>
            </a:r>
            <a:r>
              <a:rPr lang="en-US" sz="1100" dirty="0">
                <a:solidFill>
                  <a:srgbClr val="155201"/>
                </a:solidFill>
              </a:rPr>
              <a:t>(</a:t>
            </a:r>
            <a:r>
              <a:rPr lang="en-US" sz="1100" dirty="0" err="1">
                <a:solidFill>
                  <a:srgbClr val="155201"/>
                </a:solidFill>
              </a:rPr>
              <a:t>Bjet</a:t>
            </a:r>
            <a:r>
              <a:rPr lang="en-US" sz="1100" dirty="0">
                <a:solidFill>
                  <a:srgbClr val="155201"/>
                </a:solidFill>
              </a:rPr>
              <a:t>)=1 </a:t>
            </a:r>
            <a:r>
              <a:rPr lang="en-US" sz="1100" dirty="0" err="1">
                <a:solidFill>
                  <a:srgbClr val="155201"/>
                </a:solidFill>
              </a:rPr>
              <a:t>TeV</a:t>
            </a:r>
            <a:endParaRPr lang="en-US" sz="1100" dirty="0">
              <a:solidFill>
                <a:srgbClr val="155201"/>
              </a:solidFill>
            </a:endParaRPr>
          </a:p>
          <a:p>
            <a:r>
              <a:rPr lang="en-US" sz="1100" dirty="0" err="1">
                <a:solidFill>
                  <a:srgbClr val="EEC60A"/>
                </a:solidFill>
              </a:rPr>
              <a:t>pT</a:t>
            </a:r>
            <a:r>
              <a:rPr lang="en-US" sz="1100" dirty="0">
                <a:solidFill>
                  <a:srgbClr val="EEC60A"/>
                </a:solidFill>
              </a:rPr>
              <a:t>(</a:t>
            </a:r>
            <a:r>
              <a:rPr lang="en-US" sz="1100" dirty="0" err="1">
                <a:solidFill>
                  <a:srgbClr val="EEC60A"/>
                </a:solidFill>
              </a:rPr>
              <a:t>Bjet</a:t>
            </a:r>
            <a:r>
              <a:rPr lang="en-US" sz="1100" dirty="0">
                <a:solidFill>
                  <a:srgbClr val="EEC60A"/>
                </a:solidFill>
              </a:rPr>
              <a:t>)=500 GeV</a:t>
            </a:r>
          </a:p>
          <a:p>
            <a:r>
              <a:rPr lang="en-US" sz="1100" dirty="0" err="1">
                <a:solidFill>
                  <a:srgbClr val="ED5608"/>
                </a:solidFill>
              </a:rPr>
              <a:t>pT</a:t>
            </a:r>
            <a:r>
              <a:rPr lang="en-US" sz="1100" dirty="0">
                <a:solidFill>
                  <a:srgbClr val="ED5608"/>
                </a:solidFill>
              </a:rPr>
              <a:t>(</a:t>
            </a:r>
            <a:r>
              <a:rPr lang="en-US" sz="1100" dirty="0" err="1">
                <a:solidFill>
                  <a:srgbClr val="ED5608"/>
                </a:solidFill>
              </a:rPr>
              <a:t>Bjet</a:t>
            </a:r>
            <a:r>
              <a:rPr lang="en-US" sz="1100" dirty="0">
                <a:solidFill>
                  <a:srgbClr val="ED5608"/>
                </a:solidFill>
              </a:rPr>
              <a:t>)=200 GeV</a:t>
            </a:r>
          </a:p>
          <a:p>
            <a:r>
              <a:rPr lang="en-US" sz="1100" dirty="0" err="1">
                <a:solidFill>
                  <a:srgbClr val="EC2607"/>
                </a:solidFill>
              </a:rPr>
              <a:t>pT</a:t>
            </a:r>
            <a:r>
              <a:rPr lang="en-US" sz="1100" dirty="0">
                <a:solidFill>
                  <a:srgbClr val="EC2607"/>
                </a:solidFill>
              </a:rPr>
              <a:t>(</a:t>
            </a:r>
            <a:r>
              <a:rPr lang="en-US" sz="1100" dirty="0" err="1">
                <a:solidFill>
                  <a:srgbClr val="EC2607"/>
                </a:solidFill>
              </a:rPr>
              <a:t>Bjet</a:t>
            </a:r>
            <a:r>
              <a:rPr lang="en-US" sz="1100" dirty="0">
                <a:solidFill>
                  <a:srgbClr val="EC2607"/>
                </a:solidFill>
              </a:rPr>
              <a:t>)=100 GeV</a:t>
            </a:r>
          </a:p>
          <a:p>
            <a:r>
              <a:rPr lang="en-US" sz="1100" dirty="0" err="1">
                <a:solidFill>
                  <a:srgbClr val="B20004"/>
                </a:solidFill>
              </a:rPr>
              <a:t>pT</a:t>
            </a:r>
            <a:r>
              <a:rPr lang="en-US" sz="1100" dirty="0">
                <a:solidFill>
                  <a:srgbClr val="B20004"/>
                </a:solidFill>
              </a:rPr>
              <a:t>(</a:t>
            </a:r>
            <a:r>
              <a:rPr lang="en-US" sz="1100" dirty="0" err="1">
                <a:solidFill>
                  <a:srgbClr val="B20004"/>
                </a:solidFill>
              </a:rPr>
              <a:t>Bjet</a:t>
            </a:r>
            <a:r>
              <a:rPr lang="en-US" sz="1100" dirty="0">
                <a:solidFill>
                  <a:srgbClr val="B20004"/>
                </a:solidFill>
              </a:rPr>
              <a:t>)=50 </a:t>
            </a:r>
            <a:r>
              <a:rPr lang="en-US" sz="1100" dirty="0" smtClean="0">
                <a:solidFill>
                  <a:srgbClr val="B20004"/>
                </a:solidFill>
              </a:rPr>
              <a:t>GeV</a:t>
            </a:r>
            <a:endParaRPr lang="en-US" sz="1100" dirty="0">
              <a:solidFill>
                <a:srgbClr val="B2000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59645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475" y="1982172"/>
            <a:ext cx="8229600" cy="391499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Efficiency </a:t>
            </a:r>
            <a:r>
              <a:rPr lang="en-US" sz="3200" dirty="0" err="1" smtClean="0"/>
              <a:t>vs</a:t>
            </a:r>
            <a:r>
              <a:rPr lang="en-US" sz="3200" dirty="0" smtClean="0"/>
              <a:t> detector single point resolution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4076" y="5949463"/>
            <a:ext cx="7854461" cy="564890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Improving resolution in </a:t>
            </a:r>
            <a:r>
              <a:rPr lang="en-US" dirty="0" err="1" smtClean="0"/>
              <a:t>RPhi</a:t>
            </a:r>
            <a:r>
              <a:rPr lang="en-US" dirty="0" smtClean="0"/>
              <a:t> by a factor of 2 would mean efficiency 55%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70% for 10 </a:t>
            </a:r>
            <a:r>
              <a:rPr lang="en-US" dirty="0" err="1" smtClean="0"/>
              <a:t>TeV</a:t>
            </a:r>
            <a:r>
              <a:rPr lang="en-US" dirty="0" smtClean="0"/>
              <a:t> b-jets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1A5C7-0FAE-E743-936A-D24FF7626C3E}" type="datetime1">
              <a:rPr lang="en-US" smtClean="0"/>
              <a:t>8/2/17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7E7D0-B1A8-5E48-96CF-46A38E663748}" type="slidenum">
              <a:rPr lang="en-US" smtClean="0"/>
              <a:t>16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945576" y="1267530"/>
            <a:ext cx="609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n-US" dirty="0" smtClean="0"/>
              <a:t>Vertical </a:t>
            </a:r>
            <a:r>
              <a:rPr lang="en-US" dirty="0" smtClean="0"/>
              <a:t>line shows the default </a:t>
            </a:r>
            <a:r>
              <a:rPr lang="en-US" dirty="0"/>
              <a:t>10x100 [</a:t>
            </a:r>
            <a:r>
              <a:rPr lang="el-GR" dirty="0"/>
              <a:t>μ</a:t>
            </a:r>
            <a:r>
              <a:rPr lang="en-US" dirty="0"/>
              <a:t>m] 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1193610" y="2318038"/>
            <a:ext cx="4673644" cy="3297684"/>
            <a:chOff x="891328" y="1893222"/>
            <a:chExt cx="5232181" cy="3691783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891328" y="1893222"/>
              <a:ext cx="0" cy="3691783"/>
            </a:xfrm>
            <a:prstGeom prst="line">
              <a:avLst/>
            </a:prstGeom>
            <a:ln w="12700" cmpd="sng">
              <a:solidFill>
                <a:schemeClr val="accent4">
                  <a:lumMod val="75000"/>
                </a:schemeClr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6123509" y="1893222"/>
              <a:ext cx="0" cy="3691783"/>
            </a:xfrm>
            <a:prstGeom prst="line">
              <a:avLst/>
            </a:prstGeom>
            <a:ln w="12700" cmpd="sng">
              <a:solidFill>
                <a:schemeClr val="accent4">
                  <a:lumMod val="75000"/>
                </a:schemeClr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Box 13"/>
          <p:cNvSpPr txBox="1"/>
          <p:nvPr/>
        </p:nvSpPr>
        <p:spPr>
          <a:xfrm>
            <a:off x="6817727" y="3655634"/>
            <a:ext cx="147421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>
                <a:solidFill>
                  <a:srgbClr val="5600C7"/>
                </a:solidFill>
              </a:rPr>
              <a:t>pT</a:t>
            </a:r>
            <a:r>
              <a:rPr lang="en-US" sz="1400" dirty="0" smtClean="0">
                <a:solidFill>
                  <a:srgbClr val="5600C7"/>
                </a:solidFill>
              </a:rPr>
              <a:t>(</a:t>
            </a:r>
            <a:r>
              <a:rPr lang="en-US" sz="1400" dirty="0" err="1" smtClean="0">
                <a:solidFill>
                  <a:srgbClr val="5600C7"/>
                </a:solidFill>
              </a:rPr>
              <a:t>Bjet</a:t>
            </a:r>
            <a:r>
              <a:rPr lang="en-US" sz="1400" dirty="0" smtClean="0">
                <a:solidFill>
                  <a:srgbClr val="5600C7"/>
                </a:solidFill>
              </a:rPr>
              <a:t>)=10 </a:t>
            </a:r>
            <a:r>
              <a:rPr lang="en-US" sz="1400" dirty="0" err="1" smtClean="0">
                <a:solidFill>
                  <a:srgbClr val="5600C7"/>
                </a:solidFill>
              </a:rPr>
              <a:t>TeV</a:t>
            </a:r>
            <a:endParaRPr lang="en-US" sz="1400" dirty="0" smtClean="0">
              <a:solidFill>
                <a:srgbClr val="5600C7"/>
              </a:solidFill>
            </a:endParaRPr>
          </a:p>
          <a:p>
            <a:r>
              <a:rPr lang="en-US" sz="1400" dirty="0" err="1">
                <a:solidFill>
                  <a:srgbClr val="0000FF"/>
                </a:solidFill>
              </a:rPr>
              <a:t>pT</a:t>
            </a:r>
            <a:r>
              <a:rPr lang="en-US" sz="1400" dirty="0">
                <a:solidFill>
                  <a:srgbClr val="0000FF"/>
                </a:solidFill>
              </a:rPr>
              <a:t>(</a:t>
            </a:r>
            <a:r>
              <a:rPr lang="en-US" sz="1400" dirty="0" err="1">
                <a:solidFill>
                  <a:srgbClr val="0000FF"/>
                </a:solidFill>
              </a:rPr>
              <a:t>Bjet</a:t>
            </a:r>
            <a:r>
              <a:rPr lang="en-US" sz="1400" dirty="0">
                <a:solidFill>
                  <a:srgbClr val="0000FF"/>
                </a:solidFill>
              </a:rPr>
              <a:t>)</a:t>
            </a:r>
            <a:r>
              <a:rPr lang="en-US" sz="1400" dirty="0" smtClean="0">
                <a:solidFill>
                  <a:srgbClr val="0000FF"/>
                </a:solidFill>
              </a:rPr>
              <a:t>=5 </a:t>
            </a:r>
            <a:r>
              <a:rPr lang="en-US" sz="1400" dirty="0" err="1" smtClean="0">
                <a:solidFill>
                  <a:srgbClr val="0000FF"/>
                </a:solidFill>
              </a:rPr>
              <a:t>TeV</a:t>
            </a:r>
            <a:endParaRPr lang="en-US" sz="1400" dirty="0">
              <a:solidFill>
                <a:srgbClr val="0000FF"/>
              </a:solidFill>
            </a:endParaRPr>
          </a:p>
          <a:p>
            <a:r>
              <a:rPr lang="en-US" sz="1400" dirty="0" err="1">
                <a:solidFill>
                  <a:srgbClr val="2C8585"/>
                </a:solidFill>
              </a:rPr>
              <a:t>pT</a:t>
            </a:r>
            <a:r>
              <a:rPr lang="en-US" sz="1400" dirty="0">
                <a:solidFill>
                  <a:srgbClr val="2C8585"/>
                </a:solidFill>
              </a:rPr>
              <a:t>(</a:t>
            </a:r>
            <a:r>
              <a:rPr lang="en-US" sz="1400" dirty="0" err="1">
                <a:solidFill>
                  <a:srgbClr val="2C8585"/>
                </a:solidFill>
              </a:rPr>
              <a:t>Bjet</a:t>
            </a:r>
            <a:r>
              <a:rPr lang="en-US" sz="1400" dirty="0">
                <a:solidFill>
                  <a:srgbClr val="2C8585"/>
                </a:solidFill>
              </a:rPr>
              <a:t>)</a:t>
            </a:r>
            <a:r>
              <a:rPr lang="en-US" sz="1400" dirty="0" smtClean="0">
                <a:solidFill>
                  <a:srgbClr val="2C8585"/>
                </a:solidFill>
              </a:rPr>
              <a:t>=2 </a:t>
            </a:r>
            <a:r>
              <a:rPr lang="en-US" sz="1400" dirty="0" err="1" smtClean="0">
                <a:solidFill>
                  <a:srgbClr val="2C8585"/>
                </a:solidFill>
              </a:rPr>
              <a:t>TeV</a:t>
            </a:r>
            <a:endParaRPr lang="en-US" sz="1400" dirty="0">
              <a:solidFill>
                <a:srgbClr val="2C8585"/>
              </a:solidFill>
            </a:endParaRPr>
          </a:p>
          <a:p>
            <a:r>
              <a:rPr lang="en-US" sz="1400" dirty="0" err="1">
                <a:solidFill>
                  <a:srgbClr val="155201"/>
                </a:solidFill>
              </a:rPr>
              <a:t>pT</a:t>
            </a:r>
            <a:r>
              <a:rPr lang="en-US" sz="1400" dirty="0">
                <a:solidFill>
                  <a:srgbClr val="155201"/>
                </a:solidFill>
              </a:rPr>
              <a:t>(</a:t>
            </a:r>
            <a:r>
              <a:rPr lang="en-US" sz="1400" dirty="0" err="1">
                <a:solidFill>
                  <a:srgbClr val="155201"/>
                </a:solidFill>
              </a:rPr>
              <a:t>Bjet</a:t>
            </a:r>
            <a:r>
              <a:rPr lang="en-US" sz="1400" dirty="0">
                <a:solidFill>
                  <a:srgbClr val="155201"/>
                </a:solidFill>
              </a:rPr>
              <a:t>)=</a:t>
            </a:r>
            <a:r>
              <a:rPr lang="en-US" sz="1400" dirty="0" smtClean="0">
                <a:solidFill>
                  <a:srgbClr val="155201"/>
                </a:solidFill>
              </a:rPr>
              <a:t>1 </a:t>
            </a:r>
            <a:r>
              <a:rPr lang="en-US" sz="1400" dirty="0" err="1" smtClean="0">
                <a:solidFill>
                  <a:srgbClr val="155201"/>
                </a:solidFill>
              </a:rPr>
              <a:t>TeV</a:t>
            </a:r>
            <a:endParaRPr lang="en-US" sz="1400" dirty="0">
              <a:solidFill>
                <a:srgbClr val="155201"/>
              </a:solidFill>
            </a:endParaRPr>
          </a:p>
          <a:p>
            <a:r>
              <a:rPr lang="en-US" sz="1400" dirty="0" err="1">
                <a:solidFill>
                  <a:srgbClr val="EEC60A"/>
                </a:solidFill>
              </a:rPr>
              <a:t>pT</a:t>
            </a:r>
            <a:r>
              <a:rPr lang="en-US" sz="1400" dirty="0">
                <a:solidFill>
                  <a:srgbClr val="EEC60A"/>
                </a:solidFill>
              </a:rPr>
              <a:t>(</a:t>
            </a:r>
            <a:r>
              <a:rPr lang="en-US" sz="1400" dirty="0" err="1">
                <a:solidFill>
                  <a:srgbClr val="EEC60A"/>
                </a:solidFill>
              </a:rPr>
              <a:t>Bjet</a:t>
            </a:r>
            <a:r>
              <a:rPr lang="en-US" sz="1400" dirty="0">
                <a:solidFill>
                  <a:srgbClr val="EEC60A"/>
                </a:solidFill>
              </a:rPr>
              <a:t>)</a:t>
            </a:r>
            <a:r>
              <a:rPr lang="en-US" sz="1400" dirty="0" smtClean="0">
                <a:solidFill>
                  <a:srgbClr val="EEC60A"/>
                </a:solidFill>
              </a:rPr>
              <a:t>=500 GeV</a:t>
            </a:r>
            <a:endParaRPr lang="en-US" sz="1400" dirty="0">
              <a:solidFill>
                <a:srgbClr val="EEC60A"/>
              </a:solidFill>
            </a:endParaRPr>
          </a:p>
          <a:p>
            <a:r>
              <a:rPr lang="en-US" sz="1400" dirty="0" err="1">
                <a:solidFill>
                  <a:srgbClr val="ED5608"/>
                </a:solidFill>
              </a:rPr>
              <a:t>pT</a:t>
            </a:r>
            <a:r>
              <a:rPr lang="en-US" sz="1400" dirty="0">
                <a:solidFill>
                  <a:srgbClr val="ED5608"/>
                </a:solidFill>
              </a:rPr>
              <a:t>(</a:t>
            </a:r>
            <a:r>
              <a:rPr lang="en-US" sz="1400" dirty="0" err="1">
                <a:solidFill>
                  <a:srgbClr val="ED5608"/>
                </a:solidFill>
              </a:rPr>
              <a:t>Bjet</a:t>
            </a:r>
            <a:r>
              <a:rPr lang="en-US" sz="1400" dirty="0">
                <a:solidFill>
                  <a:srgbClr val="ED5608"/>
                </a:solidFill>
              </a:rPr>
              <a:t>)</a:t>
            </a:r>
            <a:r>
              <a:rPr lang="en-US" sz="1400" dirty="0" smtClean="0">
                <a:solidFill>
                  <a:srgbClr val="ED5608"/>
                </a:solidFill>
              </a:rPr>
              <a:t>=200 GeV</a:t>
            </a:r>
          </a:p>
          <a:p>
            <a:r>
              <a:rPr lang="en-US" sz="1400" dirty="0" err="1">
                <a:solidFill>
                  <a:srgbClr val="EC2607"/>
                </a:solidFill>
              </a:rPr>
              <a:t>pT</a:t>
            </a:r>
            <a:r>
              <a:rPr lang="en-US" sz="1400" dirty="0">
                <a:solidFill>
                  <a:srgbClr val="EC2607"/>
                </a:solidFill>
              </a:rPr>
              <a:t>(</a:t>
            </a:r>
            <a:r>
              <a:rPr lang="en-US" sz="1400" dirty="0" err="1">
                <a:solidFill>
                  <a:srgbClr val="EC2607"/>
                </a:solidFill>
              </a:rPr>
              <a:t>Bjet</a:t>
            </a:r>
            <a:r>
              <a:rPr lang="en-US" sz="1400" dirty="0">
                <a:solidFill>
                  <a:srgbClr val="EC2607"/>
                </a:solidFill>
              </a:rPr>
              <a:t>)</a:t>
            </a:r>
            <a:r>
              <a:rPr lang="en-US" sz="1400" dirty="0" smtClean="0">
                <a:solidFill>
                  <a:srgbClr val="EC2607"/>
                </a:solidFill>
              </a:rPr>
              <a:t>=100 GeV</a:t>
            </a:r>
          </a:p>
          <a:p>
            <a:r>
              <a:rPr lang="en-US" sz="1400" dirty="0" err="1">
                <a:solidFill>
                  <a:srgbClr val="B20004"/>
                </a:solidFill>
              </a:rPr>
              <a:t>pT</a:t>
            </a:r>
            <a:r>
              <a:rPr lang="en-US" sz="1400" dirty="0">
                <a:solidFill>
                  <a:srgbClr val="B20004"/>
                </a:solidFill>
              </a:rPr>
              <a:t>(</a:t>
            </a:r>
            <a:r>
              <a:rPr lang="en-US" sz="1400" dirty="0" err="1">
                <a:solidFill>
                  <a:srgbClr val="B20004"/>
                </a:solidFill>
              </a:rPr>
              <a:t>Bjet</a:t>
            </a:r>
            <a:r>
              <a:rPr lang="en-US" sz="1400" dirty="0">
                <a:solidFill>
                  <a:srgbClr val="B20004"/>
                </a:solidFill>
              </a:rPr>
              <a:t>)</a:t>
            </a:r>
            <a:r>
              <a:rPr lang="en-US" sz="1400" dirty="0" smtClean="0">
                <a:solidFill>
                  <a:srgbClr val="B20004"/>
                </a:solidFill>
              </a:rPr>
              <a:t>=50 GeV</a:t>
            </a:r>
            <a:endParaRPr lang="en-US" sz="1400" dirty="0">
              <a:solidFill>
                <a:srgbClr val="B2000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88136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The </a:t>
            </a:r>
            <a:r>
              <a:rPr lang="en-US" b="1" dirty="0" smtClean="0"/>
              <a:t>current granularity is suitable for E=1TeV 3-prong </a:t>
            </a:r>
            <a:r>
              <a:rPr lang="en-US" b="1" dirty="0" err="1" smtClean="0"/>
              <a:t>taus</a:t>
            </a:r>
            <a:r>
              <a:rPr lang="en-US" b="1" dirty="0" smtClean="0"/>
              <a:t> and for </a:t>
            </a:r>
            <a:r>
              <a:rPr lang="en-US" b="1" dirty="0" err="1" smtClean="0"/>
              <a:t>Pt</a:t>
            </a:r>
            <a:r>
              <a:rPr lang="en-US" b="1" dirty="0" smtClean="0"/>
              <a:t>=1 </a:t>
            </a:r>
            <a:r>
              <a:rPr lang="en-US" b="1" dirty="0" err="1" smtClean="0"/>
              <a:t>TeV</a:t>
            </a:r>
            <a:r>
              <a:rPr lang="en-US" b="1" dirty="0" smtClean="0"/>
              <a:t> b-jets </a:t>
            </a:r>
          </a:p>
          <a:p>
            <a:r>
              <a:rPr lang="en-US" dirty="0" smtClean="0"/>
              <a:t>The efficiency of reconstructing all the </a:t>
            </a:r>
            <a:r>
              <a:rPr lang="en-US" dirty="0" smtClean="0"/>
              <a:t>charged daughters of a central:</a:t>
            </a:r>
          </a:p>
          <a:p>
            <a:pPr lvl="1"/>
            <a:r>
              <a:rPr lang="en-US" dirty="0"/>
              <a:t>3-prong </a:t>
            </a:r>
            <a:r>
              <a:rPr lang="en-US" dirty="0" smtClean="0"/>
              <a:t>tau (E tau = 10 GeV) is about 40%</a:t>
            </a:r>
          </a:p>
          <a:p>
            <a:pPr lvl="1"/>
            <a:r>
              <a:rPr lang="en-US" dirty="0"/>
              <a:t>B</a:t>
            </a:r>
            <a:r>
              <a:rPr lang="en-US" dirty="0" smtClean="0"/>
              <a:t>-hadron (from a </a:t>
            </a:r>
            <a:r>
              <a:rPr lang="en-US" dirty="0" err="1" smtClean="0"/>
              <a:t>Pt</a:t>
            </a:r>
            <a:r>
              <a:rPr lang="en-US" dirty="0" smtClean="0"/>
              <a:t>=10 </a:t>
            </a:r>
            <a:r>
              <a:rPr lang="en-US" dirty="0" err="1" smtClean="0"/>
              <a:t>TeV</a:t>
            </a:r>
            <a:r>
              <a:rPr lang="en-US" dirty="0" smtClean="0"/>
              <a:t> b-jet) is about 55%</a:t>
            </a:r>
          </a:p>
          <a:p>
            <a:r>
              <a:rPr lang="en-US" dirty="0" smtClean="0"/>
              <a:t>If we want to increase this efficiency, we could improve the </a:t>
            </a:r>
            <a:r>
              <a:rPr lang="en-US" dirty="0" err="1" smtClean="0"/>
              <a:t>RPhi</a:t>
            </a:r>
            <a:r>
              <a:rPr lang="en-US" dirty="0" smtClean="0"/>
              <a:t> granularity of the strips in the barrel </a:t>
            </a:r>
          </a:p>
          <a:p>
            <a:r>
              <a:rPr lang="en-US" dirty="0" smtClean="0"/>
              <a:t>This problem is less important in the </a:t>
            </a:r>
            <a:r>
              <a:rPr lang="en-US" dirty="0" err="1" smtClean="0"/>
              <a:t>endcaps</a:t>
            </a:r>
            <a:r>
              <a:rPr lang="en-US" dirty="0" smtClean="0"/>
              <a:t> (efficiency &gt; 85%) since we have a larger lever arm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1A5C7-0FAE-E743-936A-D24FF7626C3E}" type="datetime1">
              <a:rPr lang="en-US" smtClean="0"/>
              <a:t>8/2/17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7E7D0-B1A8-5E48-96CF-46A38E663748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9786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1A5C7-0FAE-E743-936A-D24FF7626C3E}" type="datetime1">
              <a:rPr lang="en-US" smtClean="0"/>
              <a:t>6/2/17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7E7D0-B1A8-5E48-96CF-46A38E663748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27843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 jets acceptance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21062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B hadrons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1A5C7-0FAE-E743-936A-D24FF7626C3E}" type="datetime1">
              <a:rPr lang="en-US" smtClean="0"/>
              <a:t>8/2/17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7E7D0-B1A8-5E48-96CF-46A38E663748}" type="slidenum">
              <a:rPr lang="en-US" smtClean="0"/>
              <a:t>19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57200" y="2021263"/>
            <a:ext cx="632758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E(</a:t>
            </a:r>
            <a:r>
              <a:rPr lang="en-US" dirty="0" err="1"/>
              <a:t>Bjet</a:t>
            </a:r>
            <a:r>
              <a:rPr lang="en-US" dirty="0"/>
              <a:t>)=50 GeV ,B  Fraction up to R=20 [mm]: 0.996848</a:t>
            </a:r>
          </a:p>
          <a:p>
            <a:r>
              <a:rPr lang="en-US" dirty="0" smtClean="0"/>
              <a:t>E</a:t>
            </a:r>
            <a:r>
              <a:rPr lang="en-US" dirty="0"/>
              <a:t>(</a:t>
            </a:r>
            <a:r>
              <a:rPr lang="en-US" dirty="0" err="1"/>
              <a:t>Bjet</a:t>
            </a:r>
            <a:r>
              <a:rPr lang="en-US" dirty="0"/>
              <a:t>)=100 GeV ,B  Fraction up to R=20 [mm]: 0.959081</a:t>
            </a:r>
          </a:p>
          <a:p>
            <a:r>
              <a:rPr lang="en-US" dirty="0" smtClean="0"/>
              <a:t>E</a:t>
            </a:r>
            <a:r>
              <a:rPr lang="en-US" dirty="0"/>
              <a:t>(</a:t>
            </a:r>
            <a:r>
              <a:rPr lang="en-US" dirty="0" err="1"/>
              <a:t>Bjet</a:t>
            </a:r>
            <a:r>
              <a:rPr lang="en-US" dirty="0"/>
              <a:t>)=200 GeV ,B  Fraction up to R=20 [mm]: 0.829957</a:t>
            </a:r>
          </a:p>
          <a:p>
            <a:r>
              <a:rPr lang="en-US" dirty="0" smtClean="0"/>
              <a:t>E</a:t>
            </a:r>
            <a:r>
              <a:rPr lang="en-US" dirty="0"/>
              <a:t>(</a:t>
            </a:r>
            <a:r>
              <a:rPr lang="en-US" dirty="0" err="1"/>
              <a:t>Bjet</a:t>
            </a:r>
            <a:r>
              <a:rPr lang="en-US" dirty="0"/>
              <a:t>)=500 GeV ,B  Fraction up to R=20 [mm]: 0.583421</a:t>
            </a:r>
          </a:p>
          <a:p>
            <a:r>
              <a:rPr lang="en-US" dirty="0" smtClean="0"/>
              <a:t>E</a:t>
            </a:r>
            <a:r>
              <a:rPr lang="en-US" dirty="0"/>
              <a:t>(</a:t>
            </a:r>
            <a:r>
              <a:rPr lang="en-US" dirty="0" err="1"/>
              <a:t>Bjet</a:t>
            </a:r>
            <a:r>
              <a:rPr lang="en-US" dirty="0"/>
              <a:t>)=1000 GeV ,B  Fraction up to R=20 [mm]: 0.398114</a:t>
            </a:r>
          </a:p>
          <a:p>
            <a:r>
              <a:rPr lang="en-US" dirty="0" smtClean="0"/>
              <a:t>E</a:t>
            </a:r>
            <a:r>
              <a:rPr lang="en-US" dirty="0"/>
              <a:t>(</a:t>
            </a:r>
            <a:r>
              <a:rPr lang="en-US" dirty="0" err="1"/>
              <a:t>Bjet</a:t>
            </a:r>
            <a:r>
              <a:rPr lang="en-US" dirty="0"/>
              <a:t>)=2000 GeV ,B  Fraction up to R=20 [mm]: 0.275022</a:t>
            </a:r>
          </a:p>
          <a:p>
            <a:r>
              <a:rPr lang="en-US" dirty="0" smtClean="0"/>
              <a:t>E</a:t>
            </a:r>
            <a:r>
              <a:rPr lang="en-US" dirty="0"/>
              <a:t>(</a:t>
            </a:r>
            <a:r>
              <a:rPr lang="en-US" dirty="0" err="1"/>
              <a:t>Bjet</a:t>
            </a:r>
            <a:r>
              <a:rPr lang="en-US" dirty="0"/>
              <a:t>)=5000 GeV ,B  Fraction up to R=20 [mm]: 0.192235</a:t>
            </a:r>
          </a:p>
          <a:p>
            <a:r>
              <a:rPr lang="en-US" dirty="0" smtClean="0"/>
              <a:t>E</a:t>
            </a:r>
            <a:r>
              <a:rPr lang="en-US" dirty="0"/>
              <a:t>(</a:t>
            </a:r>
            <a:r>
              <a:rPr lang="en-US" dirty="0" err="1"/>
              <a:t>Bjet</a:t>
            </a:r>
            <a:r>
              <a:rPr lang="en-US" dirty="0"/>
              <a:t>)=10000 GeV ,B  Fraction up to R=20 [mm]: </a:t>
            </a:r>
            <a:r>
              <a:rPr lang="en-US" dirty="0" smtClean="0"/>
              <a:t>0.161509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57200" y="4598617"/>
            <a:ext cx="59241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E</a:t>
            </a:r>
            <a:r>
              <a:rPr lang="en-US" dirty="0"/>
              <a:t>(</a:t>
            </a:r>
            <a:r>
              <a:rPr lang="en-US" dirty="0" err="1"/>
              <a:t>Bjet</a:t>
            </a:r>
            <a:r>
              <a:rPr lang="en-US" dirty="0"/>
              <a:t>)=1000 GeV ,B  Fraction up to R=925 [mm]: 1</a:t>
            </a:r>
          </a:p>
          <a:p>
            <a:r>
              <a:rPr lang="en-US" dirty="0" smtClean="0"/>
              <a:t>E</a:t>
            </a:r>
            <a:r>
              <a:rPr lang="en-US" dirty="0"/>
              <a:t>(</a:t>
            </a:r>
            <a:r>
              <a:rPr lang="en-US" dirty="0" err="1"/>
              <a:t>Bjet</a:t>
            </a:r>
            <a:r>
              <a:rPr lang="en-US" dirty="0"/>
              <a:t>)=2000 GeV ,B  Fraction up to R=925 [mm]: 0.999217</a:t>
            </a:r>
          </a:p>
          <a:p>
            <a:r>
              <a:rPr lang="en-US" dirty="0" smtClean="0"/>
              <a:t>E</a:t>
            </a:r>
            <a:r>
              <a:rPr lang="en-US" dirty="0"/>
              <a:t>(</a:t>
            </a:r>
            <a:r>
              <a:rPr lang="en-US" dirty="0" err="1"/>
              <a:t>Bjet</a:t>
            </a:r>
            <a:r>
              <a:rPr lang="en-US" dirty="0"/>
              <a:t>)=5000 GeV ,B  Fraction up to R=925 [mm]: 0.965865</a:t>
            </a:r>
          </a:p>
          <a:p>
            <a:r>
              <a:rPr lang="en-US" dirty="0" smtClean="0"/>
              <a:t>E</a:t>
            </a:r>
            <a:r>
              <a:rPr lang="en-US" dirty="0"/>
              <a:t>(</a:t>
            </a:r>
            <a:r>
              <a:rPr lang="en-US" dirty="0" err="1"/>
              <a:t>Bjet</a:t>
            </a:r>
            <a:r>
              <a:rPr lang="en-US" dirty="0"/>
              <a:t>)=10000 GeV ,B  Fraction up to R=925 [mm]: 0.875244</a:t>
            </a:r>
          </a:p>
        </p:txBody>
      </p:sp>
    </p:spTree>
    <p:extLst>
      <p:ext uri="{BB962C8B-B14F-4D97-AF65-F5344CB8AC3E}">
        <p14:creationId xmlns:p14="http://schemas.microsoft.com/office/powerpoint/2010/main" val="39621041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77402"/>
            <a:ext cx="8229600" cy="4798441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Q: What is the requirement on the detector granularity given by our need to resolve close-by hits from decays of very boosted particles?</a:t>
            </a:r>
          </a:p>
          <a:p>
            <a:endParaRPr lang="en-US" dirty="0" smtClean="0"/>
          </a:p>
          <a:p>
            <a:r>
              <a:rPr lang="en-US" dirty="0" smtClean="0"/>
              <a:t>Our Benchmark: high energy </a:t>
            </a:r>
            <a:r>
              <a:rPr lang="en-US" dirty="0" err="1" smtClean="0"/>
              <a:t>taus</a:t>
            </a:r>
            <a:r>
              <a:rPr lang="en-US" dirty="0" smtClean="0"/>
              <a:t> decaying to 3 </a:t>
            </a:r>
            <a:r>
              <a:rPr lang="en-US" dirty="0" smtClean="0"/>
              <a:t>prongs (worst case scenario)</a:t>
            </a:r>
            <a:endParaRPr lang="en-US" dirty="0" smtClean="0"/>
          </a:p>
          <a:p>
            <a:pPr lvl="1"/>
            <a:r>
              <a:rPr lang="en-US" dirty="0" err="1" smtClean="0">
                <a:solidFill>
                  <a:srgbClr val="008000"/>
                </a:solidFill>
              </a:rPr>
              <a:t>tkLayout</a:t>
            </a:r>
            <a:r>
              <a:rPr lang="en-US" dirty="0" smtClean="0">
                <a:solidFill>
                  <a:srgbClr val="008000"/>
                </a:solidFill>
              </a:rPr>
              <a:t> </a:t>
            </a:r>
            <a:r>
              <a:rPr lang="en-US" dirty="0" err="1" smtClean="0">
                <a:solidFill>
                  <a:srgbClr val="008000"/>
                </a:solidFill>
              </a:rPr>
              <a:t>geom</a:t>
            </a:r>
            <a:r>
              <a:rPr lang="en-US" dirty="0" smtClean="0">
                <a:solidFill>
                  <a:srgbClr val="008000"/>
                </a:solidFill>
              </a:rPr>
              <a:t> + drivers, new CLIC SW </a:t>
            </a:r>
            <a:r>
              <a:rPr lang="en-US" b="1" dirty="0" smtClean="0">
                <a:solidFill>
                  <a:srgbClr val="008000"/>
                </a:solidFill>
              </a:rPr>
              <a:t>full simulation </a:t>
            </a:r>
            <a:endParaRPr lang="en-US" b="1" dirty="0" smtClean="0">
              <a:solidFill>
                <a:srgbClr val="008000"/>
              </a:solidFill>
            </a:endParaRPr>
          </a:p>
          <a:p>
            <a:r>
              <a:rPr lang="en-US" dirty="0" smtClean="0"/>
              <a:t>Notice 2 effects are convoluted: </a:t>
            </a:r>
          </a:p>
          <a:p>
            <a:pPr lvl="1"/>
            <a:r>
              <a:rPr lang="en-US" dirty="0" smtClean="0"/>
              <a:t>small opening angle between the prongs</a:t>
            </a:r>
          </a:p>
          <a:p>
            <a:pPr lvl="1"/>
            <a:r>
              <a:rPr lang="en-US" dirty="0" smtClean="0"/>
              <a:t>very displaced decay vertex</a:t>
            </a:r>
          </a:p>
          <a:p>
            <a:r>
              <a:rPr lang="en-US" dirty="0" smtClean="0"/>
              <a:t>Efficiency of resolving the 3 prongs</a:t>
            </a:r>
          </a:p>
          <a:p>
            <a:pPr lvl="1"/>
            <a:r>
              <a:rPr lang="en-US" dirty="0" err="1" smtClean="0"/>
              <a:t>vs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00FF"/>
                </a:solidFill>
              </a:rPr>
              <a:t>tau flight distance</a:t>
            </a:r>
          </a:p>
          <a:p>
            <a:pPr lvl="1"/>
            <a:r>
              <a:rPr lang="en-US" dirty="0" err="1" smtClean="0"/>
              <a:t>vs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00FF"/>
                </a:solidFill>
              </a:rPr>
              <a:t>tau energy</a:t>
            </a:r>
          </a:p>
          <a:p>
            <a:pPr lvl="1"/>
            <a:r>
              <a:rPr lang="en-US" dirty="0" err="1" smtClean="0"/>
              <a:t>vs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00FF"/>
                </a:solidFill>
              </a:rPr>
              <a:t>detector </a:t>
            </a:r>
            <a:r>
              <a:rPr lang="en-US" dirty="0" smtClean="0">
                <a:solidFill>
                  <a:srgbClr val="0000FF"/>
                </a:solidFill>
              </a:rPr>
              <a:t>granularity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NEW</a:t>
            </a:r>
            <a:r>
              <a:rPr lang="en-US" dirty="0" smtClean="0"/>
              <a:t>: Similar study using </a:t>
            </a:r>
            <a:r>
              <a:rPr lang="en-US" dirty="0" smtClean="0">
                <a:solidFill>
                  <a:srgbClr val="FF0000"/>
                </a:solidFill>
              </a:rPr>
              <a:t>B-jets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endParaRPr lang="en-US" dirty="0"/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A986F-29A3-8A49-B5AD-02A638C80D70}" type="datetime1">
              <a:rPr lang="en-US" smtClean="0"/>
              <a:t>6/2/17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7E7D0-B1A8-5E48-96CF-46A38E66374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0176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 jets acceptance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21062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C</a:t>
            </a:r>
            <a:r>
              <a:rPr lang="en-US" dirty="0" smtClean="0"/>
              <a:t> hadrons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1A5C7-0FAE-E743-936A-D24FF7626C3E}" type="datetime1">
              <a:rPr lang="en-US" smtClean="0"/>
              <a:t>8/2/17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7E7D0-B1A8-5E48-96CF-46A38E663748}" type="slidenum">
              <a:rPr lang="en-US" smtClean="0"/>
              <a:t>20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57200" y="1939087"/>
            <a:ext cx="664882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E(</a:t>
            </a:r>
            <a:r>
              <a:rPr lang="en-US" dirty="0" err="1"/>
              <a:t>Bjet</a:t>
            </a:r>
            <a:r>
              <a:rPr lang="en-US" dirty="0"/>
              <a:t>)=50 GeV ,C  Fraction up to R=20 [mm]: 0.991606</a:t>
            </a:r>
          </a:p>
          <a:p>
            <a:r>
              <a:rPr lang="en-US" dirty="0" smtClean="0"/>
              <a:t>E</a:t>
            </a:r>
            <a:r>
              <a:rPr lang="en-US" dirty="0"/>
              <a:t>(</a:t>
            </a:r>
            <a:r>
              <a:rPr lang="en-US" dirty="0" err="1"/>
              <a:t>Bjet</a:t>
            </a:r>
            <a:r>
              <a:rPr lang="en-US" dirty="0"/>
              <a:t>)=100 GeV ,C  Fraction up to R=20 [mm]: 0.92315</a:t>
            </a:r>
          </a:p>
          <a:p>
            <a:r>
              <a:rPr lang="en-US" dirty="0" smtClean="0"/>
              <a:t>E</a:t>
            </a:r>
            <a:r>
              <a:rPr lang="en-US" dirty="0"/>
              <a:t>(</a:t>
            </a:r>
            <a:r>
              <a:rPr lang="en-US" dirty="0" err="1"/>
              <a:t>Bjet</a:t>
            </a:r>
            <a:r>
              <a:rPr lang="en-US" dirty="0"/>
              <a:t>)=200 GeV ,C  Fraction up to R=20 [mm]: 0.719064</a:t>
            </a:r>
          </a:p>
          <a:p>
            <a:r>
              <a:rPr lang="en-US" dirty="0" smtClean="0"/>
              <a:t>E</a:t>
            </a:r>
            <a:r>
              <a:rPr lang="en-US" dirty="0"/>
              <a:t>(</a:t>
            </a:r>
            <a:r>
              <a:rPr lang="en-US" dirty="0" err="1"/>
              <a:t>Bjet</a:t>
            </a:r>
            <a:r>
              <a:rPr lang="en-US" dirty="0"/>
              <a:t>)=500 GeV ,C  Fraction up to R=20 [mm]: 0.407441</a:t>
            </a:r>
          </a:p>
          <a:p>
            <a:r>
              <a:rPr lang="en-US" dirty="0" smtClean="0"/>
              <a:t>E</a:t>
            </a:r>
            <a:r>
              <a:rPr lang="en-US" dirty="0"/>
              <a:t>(</a:t>
            </a:r>
            <a:r>
              <a:rPr lang="en-US" dirty="0" err="1"/>
              <a:t>Bjet</a:t>
            </a:r>
            <a:r>
              <a:rPr lang="en-US" dirty="0"/>
              <a:t>)=1000 GeV ,C  Fraction up to R=20 [mm]: 0.233609</a:t>
            </a:r>
          </a:p>
          <a:p>
            <a:r>
              <a:rPr lang="en-US" dirty="0" smtClean="0"/>
              <a:t>E</a:t>
            </a:r>
            <a:r>
              <a:rPr lang="en-US" dirty="0"/>
              <a:t>(</a:t>
            </a:r>
            <a:r>
              <a:rPr lang="en-US" dirty="0" err="1"/>
              <a:t>Bjet</a:t>
            </a:r>
            <a:r>
              <a:rPr lang="en-US" dirty="0"/>
              <a:t>)=2000 GeV ,C  Fraction up to R=20 [mm]: 0.147122</a:t>
            </a:r>
          </a:p>
          <a:p>
            <a:r>
              <a:rPr lang="en-US" dirty="0" smtClean="0"/>
              <a:t>E</a:t>
            </a:r>
            <a:r>
              <a:rPr lang="en-US" dirty="0"/>
              <a:t>(</a:t>
            </a:r>
            <a:r>
              <a:rPr lang="en-US" dirty="0" err="1"/>
              <a:t>Bjet</a:t>
            </a:r>
            <a:r>
              <a:rPr lang="en-US" dirty="0"/>
              <a:t>)=5000 GeV ,C  Fraction up to R=20 [mm]: 0.113189</a:t>
            </a:r>
          </a:p>
          <a:p>
            <a:r>
              <a:rPr lang="en-US" dirty="0" smtClean="0"/>
              <a:t>E</a:t>
            </a:r>
            <a:r>
              <a:rPr lang="en-US" dirty="0"/>
              <a:t>(</a:t>
            </a:r>
            <a:r>
              <a:rPr lang="en-US" dirty="0" err="1"/>
              <a:t>Bjet</a:t>
            </a:r>
            <a:r>
              <a:rPr lang="en-US" dirty="0"/>
              <a:t>)=10000 GeV ,C  Fraction up to R=20 [mm]: </a:t>
            </a:r>
            <a:r>
              <a:rPr lang="en-US" dirty="0" smtClean="0"/>
              <a:t>0.102258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57200" y="4576205"/>
            <a:ext cx="67758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E</a:t>
            </a:r>
            <a:r>
              <a:rPr lang="en-US" dirty="0"/>
              <a:t>(</a:t>
            </a:r>
            <a:r>
              <a:rPr lang="en-US" dirty="0" err="1"/>
              <a:t>Bjet</a:t>
            </a:r>
            <a:r>
              <a:rPr lang="en-US" dirty="0"/>
              <a:t>)=1000 GeV ,C  Fraction up to R=925 [mm]: 1</a:t>
            </a:r>
          </a:p>
          <a:p>
            <a:r>
              <a:rPr lang="en-US" dirty="0" smtClean="0"/>
              <a:t>E</a:t>
            </a:r>
            <a:r>
              <a:rPr lang="en-US" dirty="0"/>
              <a:t>(</a:t>
            </a:r>
            <a:r>
              <a:rPr lang="en-US" dirty="0" err="1"/>
              <a:t>Bjet</a:t>
            </a:r>
            <a:r>
              <a:rPr lang="en-US" dirty="0"/>
              <a:t>)=2000 GeV ,C  Fraction up to R=925 [mm]: 0.997447</a:t>
            </a:r>
          </a:p>
          <a:p>
            <a:r>
              <a:rPr lang="en-US" dirty="0" smtClean="0"/>
              <a:t>E</a:t>
            </a:r>
            <a:r>
              <a:rPr lang="en-US" dirty="0"/>
              <a:t>(</a:t>
            </a:r>
            <a:r>
              <a:rPr lang="en-US" dirty="0" err="1"/>
              <a:t>Bjet</a:t>
            </a:r>
            <a:r>
              <a:rPr lang="en-US" dirty="0"/>
              <a:t>)=5000 GeV ,C  Fraction up to R=925 [mm]: 0.934408</a:t>
            </a:r>
          </a:p>
          <a:p>
            <a:r>
              <a:rPr lang="en-US" dirty="0" smtClean="0"/>
              <a:t>E</a:t>
            </a:r>
            <a:r>
              <a:rPr lang="en-US" dirty="0"/>
              <a:t>(</a:t>
            </a:r>
            <a:r>
              <a:rPr lang="en-US" dirty="0" err="1"/>
              <a:t>Bjet</a:t>
            </a:r>
            <a:r>
              <a:rPr lang="en-US" dirty="0"/>
              <a:t>)=10000 GeV ,C  Fraction up to R=925 [mm]: 0.793054</a:t>
            </a:r>
          </a:p>
        </p:txBody>
      </p:sp>
    </p:spTree>
    <p:extLst>
      <p:ext uri="{BB962C8B-B14F-4D97-AF65-F5344CB8AC3E}">
        <p14:creationId xmlns:p14="http://schemas.microsoft.com/office/powerpoint/2010/main" val="30859786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001909"/>
            <a:ext cx="8169934" cy="401718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9091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Forward region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1A5C7-0FAE-E743-936A-D24FF7626C3E}" type="datetime1">
              <a:rPr lang="en-US" smtClean="0"/>
              <a:t>6/2/17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7E7D0-B1A8-5E48-96CF-46A38E663748}" type="slidenum">
              <a:rPr lang="en-US" smtClean="0"/>
              <a:t>21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1290052" y="4964778"/>
            <a:ext cx="5341483" cy="1893222"/>
            <a:chOff x="457200" y="1330870"/>
            <a:chExt cx="8533269" cy="3024510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7200" y="1417638"/>
              <a:ext cx="3082221" cy="2937742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457202" y="1330870"/>
              <a:ext cx="3082221" cy="3687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 smtClean="0"/>
                <a:t>tau decay vertex position (Y:X plane)</a:t>
              </a:r>
              <a:endParaRPr lang="en-US" sz="900" dirty="0"/>
            </a:p>
          </p:txBody>
        </p:sp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50086" t="9460" r="12572"/>
            <a:stretch/>
          </p:blipFill>
          <p:spPr>
            <a:xfrm>
              <a:off x="709907" y="3233346"/>
              <a:ext cx="8280562" cy="963812"/>
            </a:xfrm>
            <a:prstGeom prst="rect">
              <a:avLst/>
            </a:prstGeom>
            <a:effectLst>
              <a:glow rad="12700">
                <a:schemeClr val="bg1"/>
              </a:glow>
            </a:effectLst>
          </p:spPr>
        </p:pic>
        <p:sp>
          <p:nvSpPr>
            <p:cNvPr id="13" name="TextBox 12"/>
            <p:cNvSpPr txBox="1"/>
            <p:nvPr/>
          </p:nvSpPr>
          <p:spPr>
            <a:xfrm>
              <a:off x="3414994" y="3870974"/>
              <a:ext cx="1028036" cy="3441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forward</a:t>
              </a:r>
              <a:endParaRPr lang="en-US" sz="800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925863" y="2502907"/>
              <a:ext cx="1230506" cy="4056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 smtClean="0"/>
                <a:t>E</a:t>
              </a:r>
              <a:r>
                <a:rPr lang="el-GR" sz="1050" dirty="0" smtClean="0"/>
                <a:t>τ</a:t>
              </a:r>
              <a:r>
                <a:rPr lang="en-US" sz="1050" dirty="0" smtClean="0"/>
                <a:t>=10TeV</a:t>
              </a:r>
              <a:endParaRPr lang="en-US" sz="1050" dirty="0"/>
            </a:p>
          </p:txBody>
        </p:sp>
      </p:grpSp>
      <p:cxnSp>
        <p:nvCxnSpPr>
          <p:cNvPr id="15" name="Straight Connector 14"/>
          <p:cNvCxnSpPr/>
          <p:nvPr/>
        </p:nvCxnSpPr>
        <p:spPr>
          <a:xfrm>
            <a:off x="5021227" y="6155652"/>
            <a:ext cx="0" cy="512522"/>
          </a:xfrm>
          <a:prstGeom prst="line">
            <a:avLst/>
          </a:prstGeom>
          <a:ln w="7620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567779" y="5517466"/>
            <a:ext cx="32419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fraction of E=10TeV </a:t>
            </a:r>
            <a:r>
              <a:rPr lang="en-US" dirty="0" err="1" smtClean="0"/>
              <a:t>taus</a:t>
            </a:r>
            <a:r>
              <a:rPr lang="en-US" dirty="0" smtClean="0"/>
              <a:t> decaying before this layer = 1 </a:t>
            </a:r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6437323" y="1306610"/>
            <a:ext cx="0" cy="1476881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129235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Efficiency </a:t>
            </a:r>
            <a:r>
              <a:rPr lang="en-US" dirty="0" err="1"/>
              <a:t>vs</a:t>
            </a:r>
            <a:r>
              <a:rPr lang="en-US" dirty="0"/>
              <a:t> tau decay vertex position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1A5C7-0FAE-E743-936A-D24FF7626C3E}" type="datetime1">
              <a:rPr lang="en-US" smtClean="0"/>
              <a:t>6/2/17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7E7D0-B1A8-5E48-96CF-46A38E663748}" type="slidenum">
              <a:rPr lang="en-US" smtClean="0"/>
              <a:t>22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2604" y="1305348"/>
            <a:ext cx="5353775" cy="4605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394825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Efficiency </a:t>
            </a:r>
            <a:r>
              <a:rPr lang="en-US" sz="3200" dirty="0" err="1"/>
              <a:t>vs</a:t>
            </a:r>
            <a:r>
              <a:rPr lang="en-US" sz="3200" dirty="0"/>
              <a:t> detector single point resolution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1A5C7-0FAE-E743-936A-D24FF7626C3E}" type="datetime1">
              <a:rPr lang="en-US" smtClean="0"/>
              <a:t>6/2/17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7E7D0-B1A8-5E48-96CF-46A38E663748}" type="slidenum">
              <a:rPr lang="en-US" smtClean="0"/>
              <a:t>23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88980"/>
            <a:ext cx="9144000" cy="4473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16653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Tau samples </a:t>
            </a:r>
            <a:r>
              <a:rPr lang="en-US" dirty="0" smtClean="0"/>
              <a:t>used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38282" y="5214098"/>
            <a:ext cx="4070585" cy="1142252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While </a:t>
            </a:r>
            <a:r>
              <a:rPr lang="en-US" b="1" dirty="0" smtClean="0"/>
              <a:t>99% of central 100 GeV </a:t>
            </a:r>
            <a:r>
              <a:rPr lang="en-US" b="1" dirty="0" err="1" smtClean="0"/>
              <a:t>taus</a:t>
            </a:r>
            <a:r>
              <a:rPr lang="en-US" b="1" dirty="0" smtClean="0"/>
              <a:t> </a:t>
            </a:r>
            <a:r>
              <a:rPr lang="en-US" dirty="0" smtClean="0"/>
              <a:t>decay within the </a:t>
            </a:r>
            <a:r>
              <a:rPr lang="en-US" dirty="0" err="1" smtClean="0"/>
              <a:t>beampipe</a:t>
            </a:r>
            <a:r>
              <a:rPr lang="en-US" dirty="0" smtClean="0"/>
              <a:t>, only </a:t>
            </a:r>
            <a:r>
              <a:rPr lang="en-US" b="1" dirty="0" smtClean="0"/>
              <a:t>4% of 10TeV </a:t>
            </a:r>
            <a:r>
              <a:rPr lang="en-US" dirty="0" smtClean="0"/>
              <a:t>central </a:t>
            </a:r>
            <a:r>
              <a:rPr lang="en-US" dirty="0" err="1" smtClean="0"/>
              <a:t>taus</a:t>
            </a:r>
            <a:r>
              <a:rPr lang="en-US" dirty="0" smtClean="0"/>
              <a:t> do.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1A5C7-0FAE-E743-936A-D24FF7626C3E}" type="datetime1">
              <a:rPr lang="en-US" smtClean="0"/>
              <a:t>6/2/17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7E7D0-B1A8-5E48-96CF-46A38E663748}" type="slidenum">
              <a:rPr lang="en-US" smtClean="0"/>
              <a:t>3</a:t>
            </a:fld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9301" y="4364527"/>
            <a:ext cx="2812048" cy="2493473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4311792" y="2246777"/>
            <a:ext cx="4073091" cy="2862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Fraction </a:t>
            </a:r>
            <a:r>
              <a:rPr lang="en-US" dirty="0" smtClean="0"/>
              <a:t>of central </a:t>
            </a:r>
            <a:r>
              <a:rPr lang="en-US" b="1" dirty="0" err="1"/>
              <a:t>taus</a:t>
            </a:r>
            <a:r>
              <a:rPr lang="en-US" b="1" dirty="0"/>
              <a:t> decaying </a:t>
            </a:r>
            <a:endParaRPr lang="en-US" b="1" dirty="0" smtClean="0"/>
          </a:p>
          <a:p>
            <a:r>
              <a:rPr lang="en-US" b="1" dirty="0"/>
              <a:t>i</a:t>
            </a:r>
            <a:r>
              <a:rPr lang="en-US" b="1" dirty="0" smtClean="0"/>
              <a:t>nside the </a:t>
            </a:r>
            <a:r>
              <a:rPr lang="en-US" b="1" dirty="0" err="1" smtClean="0"/>
              <a:t>beampipe</a:t>
            </a:r>
            <a:endParaRPr lang="en-US" b="1" dirty="0" smtClean="0"/>
          </a:p>
          <a:p>
            <a:r>
              <a:rPr lang="en-US" dirty="0"/>
              <a:t>(</a:t>
            </a:r>
            <a:r>
              <a:rPr lang="en-US" dirty="0" smtClean="0"/>
              <a:t>within </a:t>
            </a:r>
            <a:r>
              <a:rPr lang="en-US" b="1" dirty="0" smtClean="0"/>
              <a:t>R(</a:t>
            </a:r>
            <a:r>
              <a:rPr lang="en-US" b="1" dirty="0" err="1" smtClean="0"/>
              <a:t>x,y</a:t>
            </a:r>
            <a:r>
              <a:rPr lang="en-US" b="1" dirty="0" smtClean="0"/>
              <a:t>)&lt;</a:t>
            </a:r>
            <a:r>
              <a:rPr lang="en-US" b="1" dirty="0"/>
              <a:t>2</a:t>
            </a:r>
            <a:r>
              <a:rPr lang="en-US" b="1" dirty="0" smtClean="0"/>
              <a:t>0mm </a:t>
            </a:r>
            <a:r>
              <a:rPr lang="en-US" dirty="0" smtClean="0"/>
              <a:t>)</a:t>
            </a:r>
            <a:endParaRPr lang="fr-FR" dirty="0" smtClean="0"/>
          </a:p>
          <a:p>
            <a:r>
              <a:rPr lang="fr-FR" dirty="0" smtClean="0"/>
              <a:t>Etau=10 </a:t>
            </a:r>
            <a:r>
              <a:rPr lang="fr-FR" dirty="0" err="1" smtClean="0"/>
              <a:t>TeV</a:t>
            </a:r>
            <a:r>
              <a:rPr lang="fr-FR" dirty="0" smtClean="0"/>
              <a:t> :   	0.045</a:t>
            </a:r>
            <a:endParaRPr lang="fr-FR" dirty="0"/>
          </a:p>
          <a:p>
            <a:r>
              <a:rPr lang="fr-FR" dirty="0"/>
              <a:t>Etau</a:t>
            </a:r>
            <a:r>
              <a:rPr lang="fr-FR" dirty="0" smtClean="0"/>
              <a:t>=5 </a:t>
            </a:r>
            <a:r>
              <a:rPr lang="fr-FR" dirty="0" err="1" smtClean="0"/>
              <a:t>TeV</a:t>
            </a:r>
            <a:r>
              <a:rPr lang="fr-FR" dirty="0" smtClean="0"/>
              <a:t> </a:t>
            </a:r>
            <a:r>
              <a:rPr lang="fr-FR" dirty="0"/>
              <a:t>: </a:t>
            </a:r>
            <a:r>
              <a:rPr lang="fr-FR" dirty="0" smtClean="0"/>
              <a:t>   	0.088</a:t>
            </a:r>
            <a:endParaRPr lang="fr-FR" dirty="0"/>
          </a:p>
          <a:p>
            <a:r>
              <a:rPr lang="fr-FR" dirty="0"/>
              <a:t>Etau</a:t>
            </a:r>
            <a:r>
              <a:rPr lang="fr-FR" dirty="0" smtClean="0"/>
              <a:t>=2 </a:t>
            </a:r>
            <a:r>
              <a:rPr lang="fr-FR" dirty="0" err="1" smtClean="0"/>
              <a:t>TeV</a:t>
            </a:r>
            <a:r>
              <a:rPr lang="fr-FR" dirty="0" smtClean="0"/>
              <a:t> </a:t>
            </a:r>
            <a:r>
              <a:rPr lang="fr-FR" dirty="0"/>
              <a:t>: </a:t>
            </a:r>
            <a:r>
              <a:rPr lang="fr-FR" dirty="0" smtClean="0"/>
              <a:t>   	0.201</a:t>
            </a:r>
            <a:endParaRPr lang="fr-FR" dirty="0"/>
          </a:p>
          <a:p>
            <a:r>
              <a:rPr lang="fr-FR" dirty="0"/>
              <a:t>Etau</a:t>
            </a:r>
            <a:r>
              <a:rPr lang="fr-FR" dirty="0" smtClean="0"/>
              <a:t>=1 </a:t>
            </a:r>
            <a:r>
              <a:rPr lang="fr-FR" dirty="0" err="1" smtClean="0"/>
              <a:t>TeV</a:t>
            </a:r>
            <a:r>
              <a:rPr lang="fr-FR" dirty="0" smtClean="0"/>
              <a:t> :    	0.357</a:t>
            </a:r>
            <a:endParaRPr lang="fr-FR" dirty="0"/>
          </a:p>
          <a:p>
            <a:r>
              <a:rPr lang="fr-FR" dirty="0"/>
              <a:t>Etau</a:t>
            </a:r>
            <a:r>
              <a:rPr lang="fr-FR" dirty="0" smtClean="0"/>
              <a:t>=0.5 </a:t>
            </a:r>
            <a:r>
              <a:rPr lang="fr-FR" dirty="0" err="1" smtClean="0"/>
              <a:t>TeV</a:t>
            </a:r>
            <a:r>
              <a:rPr lang="fr-FR" dirty="0" smtClean="0"/>
              <a:t> </a:t>
            </a:r>
            <a:r>
              <a:rPr lang="fr-FR" dirty="0"/>
              <a:t>: </a:t>
            </a:r>
            <a:r>
              <a:rPr lang="fr-FR" dirty="0" smtClean="0"/>
              <a:t>	0.586</a:t>
            </a:r>
            <a:endParaRPr lang="fr-FR" dirty="0"/>
          </a:p>
          <a:p>
            <a:r>
              <a:rPr lang="fr-FR" dirty="0"/>
              <a:t>Etau</a:t>
            </a:r>
            <a:r>
              <a:rPr lang="fr-FR" dirty="0" smtClean="0"/>
              <a:t>=0.2 </a:t>
            </a:r>
            <a:r>
              <a:rPr lang="fr-FR" dirty="0" err="1"/>
              <a:t>T</a:t>
            </a:r>
            <a:r>
              <a:rPr lang="fr-FR" dirty="0" err="1" smtClean="0"/>
              <a:t>eV</a:t>
            </a:r>
            <a:r>
              <a:rPr lang="fr-FR" dirty="0" smtClean="0"/>
              <a:t> </a:t>
            </a:r>
            <a:r>
              <a:rPr lang="fr-FR" dirty="0"/>
              <a:t>: </a:t>
            </a:r>
            <a:r>
              <a:rPr lang="fr-FR" dirty="0" smtClean="0"/>
              <a:t>	0.888</a:t>
            </a:r>
            <a:endParaRPr lang="fr-FR" dirty="0"/>
          </a:p>
          <a:p>
            <a:r>
              <a:rPr lang="fr-FR" dirty="0"/>
              <a:t>Etau</a:t>
            </a:r>
            <a:r>
              <a:rPr lang="fr-FR" dirty="0" smtClean="0"/>
              <a:t>=0.1 </a:t>
            </a:r>
            <a:r>
              <a:rPr lang="fr-FR" dirty="0" err="1"/>
              <a:t>T</a:t>
            </a:r>
            <a:r>
              <a:rPr lang="fr-FR" dirty="0" err="1" smtClean="0"/>
              <a:t>eV</a:t>
            </a:r>
            <a:r>
              <a:rPr lang="fr-FR" dirty="0" smtClean="0"/>
              <a:t> </a:t>
            </a:r>
            <a:r>
              <a:rPr lang="fr-FR" dirty="0"/>
              <a:t>: </a:t>
            </a:r>
            <a:r>
              <a:rPr lang="fr-FR" dirty="0" smtClean="0"/>
              <a:t>	0.987</a:t>
            </a:r>
            <a:endParaRPr lang="fr-FR" dirty="0"/>
          </a:p>
        </p:txBody>
      </p:sp>
      <p:sp>
        <p:nvSpPr>
          <p:cNvPr id="22" name="TextBox 21"/>
          <p:cNvSpPr txBox="1"/>
          <p:nvPr/>
        </p:nvSpPr>
        <p:spPr>
          <a:xfrm>
            <a:off x="1056972" y="4611497"/>
            <a:ext cx="13409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Central</a:t>
            </a: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1999841" y="4572315"/>
            <a:ext cx="1281508" cy="1015663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r>
              <a:rPr lang="fr-FR" sz="1200" dirty="0" smtClean="0">
                <a:solidFill>
                  <a:srgbClr val="FF0000"/>
                </a:solidFill>
              </a:rPr>
              <a:t>Etau=10 </a:t>
            </a:r>
            <a:r>
              <a:rPr lang="fr-FR" sz="1200" dirty="0" err="1">
                <a:solidFill>
                  <a:srgbClr val="FF0000"/>
                </a:solidFill>
              </a:rPr>
              <a:t>T</a:t>
            </a:r>
            <a:r>
              <a:rPr lang="fr-FR" sz="1200" dirty="0" err="1" smtClean="0">
                <a:solidFill>
                  <a:srgbClr val="FF0000"/>
                </a:solidFill>
              </a:rPr>
              <a:t>eV</a:t>
            </a:r>
            <a:r>
              <a:rPr lang="fr-FR" sz="1200" dirty="0" smtClean="0">
                <a:solidFill>
                  <a:srgbClr val="FF0000"/>
                </a:solidFill>
              </a:rPr>
              <a:t> </a:t>
            </a:r>
          </a:p>
          <a:p>
            <a:r>
              <a:rPr lang="fr-FR" sz="1200" dirty="0" smtClean="0">
                <a:solidFill>
                  <a:srgbClr val="FDC70B"/>
                </a:solidFill>
              </a:rPr>
              <a:t>Etau=5 </a:t>
            </a:r>
            <a:r>
              <a:rPr lang="fr-FR" sz="1200" dirty="0" err="1">
                <a:solidFill>
                  <a:srgbClr val="FDC70B"/>
                </a:solidFill>
              </a:rPr>
              <a:t>T</a:t>
            </a:r>
            <a:r>
              <a:rPr lang="fr-FR" sz="1200" dirty="0" err="1" smtClean="0">
                <a:solidFill>
                  <a:srgbClr val="FDC70B"/>
                </a:solidFill>
              </a:rPr>
              <a:t>eV</a:t>
            </a:r>
            <a:r>
              <a:rPr lang="fr-FR" sz="1200" dirty="0" smtClean="0">
                <a:solidFill>
                  <a:srgbClr val="FDC70B"/>
                </a:solidFill>
              </a:rPr>
              <a:t>  </a:t>
            </a:r>
            <a:endParaRPr lang="fr-FR" sz="1200" dirty="0">
              <a:solidFill>
                <a:srgbClr val="FDC70B"/>
              </a:solidFill>
            </a:endParaRPr>
          </a:p>
          <a:p>
            <a:r>
              <a:rPr lang="fr-FR" sz="1200" dirty="0">
                <a:solidFill>
                  <a:srgbClr val="0B5305"/>
                </a:solidFill>
              </a:rPr>
              <a:t>Etau</a:t>
            </a:r>
            <a:r>
              <a:rPr lang="fr-FR" sz="1200" dirty="0" smtClean="0">
                <a:solidFill>
                  <a:srgbClr val="0B5305"/>
                </a:solidFill>
              </a:rPr>
              <a:t>=2 </a:t>
            </a:r>
            <a:r>
              <a:rPr lang="fr-FR" sz="1200" dirty="0" err="1" smtClean="0">
                <a:solidFill>
                  <a:srgbClr val="0B5305"/>
                </a:solidFill>
              </a:rPr>
              <a:t>TeV</a:t>
            </a:r>
            <a:r>
              <a:rPr lang="fr-FR" sz="1200" dirty="0" smtClean="0">
                <a:solidFill>
                  <a:srgbClr val="0B5305"/>
                </a:solidFill>
              </a:rPr>
              <a:t>  </a:t>
            </a:r>
            <a:endParaRPr lang="fr-FR" sz="1200" dirty="0">
              <a:solidFill>
                <a:srgbClr val="0B5305"/>
              </a:solidFill>
            </a:endParaRPr>
          </a:p>
          <a:p>
            <a:r>
              <a:rPr lang="fr-FR" sz="1200" dirty="0">
                <a:solidFill>
                  <a:srgbClr val="0000FF"/>
                </a:solidFill>
              </a:rPr>
              <a:t>Etau</a:t>
            </a:r>
            <a:r>
              <a:rPr lang="fr-FR" sz="1200" dirty="0" smtClean="0">
                <a:solidFill>
                  <a:srgbClr val="0000FF"/>
                </a:solidFill>
              </a:rPr>
              <a:t>=1 </a:t>
            </a:r>
            <a:r>
              <a:rPr lang="fr-FR" sz="1200" dirty="0" err="1" smtClean="0">
                <a:solidFill>
                  <a:srgbClr val="0000FF"/>
                </a:solidFill>
              </a:rPr>
              <a:t>TeV</a:t>
            </a:r>
            <a:r>
              <a:rPr lang="fr-FR" sz="1200" dirty="0" smtClean="0">
                <a:solidFill>
                  <a:srgbClr val="0000FF"/>
                </a:solidFill>
              </a:rPr>
              <a:t>  </a:t>
            </a:r>
            <a:endParaRPr lang="fr-FR" sz="1200" dirty="0">
              <a:solidFill>
                <a:srgbClr val="0000FF"/>
              </a:solidFill>
            </a:endParaRPr>
          </a:p>
          <a:p>
            <a:r>
              <a:rPr lang="fr-FR" sz="1200" dirty="0">
                <a:solidFill>
                  <a:srgbClr val="BE00FF"/>
                </a:solidFill>
              </a:rPr>
              <a:t>Etau</a:t>
            </a:r>
            <a:r>
              <a:rPr lang="fr-FR" sz="1200" dirty="0" smtClean="0">
                <a:solidFill>
                  <a:srgbClr val="BE00FF"/>
                </a:solidFill>
              </a:rPr>
              <a:t>=500 </a:t>
            </a:r>
            <a:r>
              <a:rPr lang="fr-FR" sz="1200" dirty="0">
                <a:solidFill>
                  <a:srgbClr val="BE00FF"/>
                </a:solidFill>
              </a:rPr>
              <a:t>GeV </a:t>
            </a:r>
            <a:r>
              <a:rPr lang="fr-FR" sz="1200" dirty="0" smtClean="0">
                <a:solidFill>
                  <a:srgbClr val="BE00FF"/>
                </a:solidFill>
              </a:rPr>
              <a:t>	 </a:t>
            </a:r>
            <a:endParaRPr lang="fr-FR" sz="1200" dirty="0">
              <a:solidFill>
                <a:srgbClr val="BE00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85911" y="1417638"/>
            <a:ext cx="49583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Z’-&gt; tau tau events </a:t>
            </a:r>
            <a:r>
              <a:rPr lang="en-US" sz="2000" dirty="0" smtClean="0"/>
              <a:t>(no ISR, </a:t>
            </a:r>
            <a:r>
              <a:rPr lang="en-US" sz="2000" dirty="0" err="1" smtClean="0"/>
              <a:t>taus</a:t>
            </a:r>
            <a:r>
              <a:rPr lang="en-US" sz="2000" dirty="0" smtClean="0"/>
              <a:t> back-to-back) with </a:t>
            </a:r>
            <a:r>
              <a:rPr lang="en-US" sz="2000" dirty="0" smtClean="0"/>
              <a:t>at least one 3-prong tau</a:t>
            </a:r>
            <a:endParaRPr lang="en-US" sz="2000" dirty="0"/>
          </a:p>
        </p:txBody>
      </p:sp>
      <p:grpSp>
        <p:nvGrpSpPr>
          <p:cNvPr id="8" name="Group 7"/>
          <p:cNvGrpSpPr/>
          <p:nvPr/>
        </p:nvGrpSpPr>
        <p:grpSpPr>
          <a:xfrm>
            <a:off x="457200" y="1330870"/>
            <a:ext cx="3683926" cy="3067987"/>
            <a:chOff x="457200" y="1330870"/>
            <a:chExt cx="3683926" cy="3067987"/>
          </a:xfrm>
        </p:grpSpPr>
        <p:grpSp>
          <p:nvGrpSpPr>
            <p:cNvPr id="19" name="Group 18"/>
            <p:cNvGrpSpPr/>
            <p:nvPr/>
          </p:nvGrpSpPr>
          <p:grpSpPr>
            <a:xfrm>
              <a:off x="457200" y="1330870"/>
              <a:ext cx="3683926" cy="3024510"/>
              <a:chOff x="457200" y="1330870"/>
              <a:chExt cx="3683926" cy="3024510"/>
            </a:xfrm>
          </p:grpSpPr>
          <p:pic>
            <p:nvPicPr>
              <p:cNvPr id="14" name="Picture 13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57200" y="1417638"/>
                <a:ext cx="3082221" cy="2937742"/>
              </a:xfrm>
              <a:prstGeom prst="rect">
                <a:avLst/>
              </a:prstGeom>
            </p:spPr>
          </p:pic>
          <p:sp>
            <p:nvSpPr>
              <p:cNvPr id="16" name="TextBox 15"/>
              <p:cNvSpPr txBox="1"/>
              <p:nvPr/>
            </p:nvSpPr>
            <p:spPr>
              <a:xfrm>
                <a:off x="457201" y="1330870"/>
                <a:ext cx="3082220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/>
                  <a:t>tau decay vertex position </a:t>
                </a:r>
                <a:r>
                  <a:rPr lang="en-US" sz="1400" dirty="0" smtClean="0"/>
                  <a:t>(R:Z </a:t>
                </a:r>
                <a:r>
                  <a:rPr lang="en-US" sz="1400" dirty="0" smtClean="0"/>
                  <a:t>plane)</a:t>
                </a:r>
                <a:endParaRPr lang="en-US" sz="1400" dirty="0"/>
              </a:p>
            </p:txBody>
          </p:sp>
          <p:pic>
            <p:nvPicPr>
              <p:cNvPr id="17" name="Picture 16"/>
              <p:cNvPicPr>
                <a:picLocks noChangeAspect="1"/>
              </p:cNvPicPr>
              <p:nvPr/>
            </p:nvPicPr>
            <p:blipFill rotWithShape="1"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50087" t="9460" r="36894"/>
              <a:stretch/>
            </p:blipFill>
            <p:spPr>
              <a:xfrm>
                <a:off x="709907" y="3261921"/>
                <a:ext cx="2886955" cy="963812"/>
              </a:xfrm>
              <a:prstGeom prst="rect">
                <a:avLst/>
              </a:prstGeom>
              <a:effectLst>
                <a:glow rad="12700">
                  <a:schemeClr val="bg1"/>
                </a:glow>
              </a:effectLst>
            </p:spPr>
          </p:pic>
          <p:sp>
            <p:nvSpPr>
              <p:cNvPr id="11" name="TextBox 10"/>
              <p:cNvSpPr txBox="1"/>
              <p:nvPr/>
            </p:nvSpPr>
            <p:spPr>
              <a:xfrm>
                <a:off x="1053298" y="2244913"/>
                <a:ext cx="94654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central</a:t>
                </a:r>
                <a:endParaRPr lang="en-US" sz="1200" dirty="0"/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2334807" y="3083294"/>
                <a:ext cx="94654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transition</a:t>
                </a:r>
                <a:endParaRPr lang="en-US" sz="1200" dirty="0"/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3414994" y="3870973"/>
                <a:ext cx="72613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forward</a:t>
                </a:r>
                <a:endParaRPr lang="en-US" sz="1200" dirty="0"/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1837872" y="1877445"/>
                <a:ext cx="123050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E</a:t>
                </a:r>
                <a:r>
                  <a:rPr lang="el-GR" dirty="0" smtClean="0"/>
                  <a:t>τ</a:t>
                </a:r>
                <a:r>
                  <a:rPr lang="en-US" dirty="0" smtClean="0"/>
                  <a:t>=10TeV</a:t>
                </a:r>
                <a:endParaRPr lang="en-US" dirty="0"/>
              </a:p>
            </p:txBody>
          </p:sp>
        </p:grpSp>
        <p:sp>
          <p:nvSpPr>
            <p:cNvPr id="7" name="TextBox 6"/>
            <p:cNvSpPr txBox="1"/>
            <p:nvPr/>
          </p:nvSpPr>
          <p:spPr>
            <a:xfrm>
              <a:off x="2784111" y="4225733"/>
              <a:ext cx="603071" cy="173124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pPr>
                <a:lnSpc>
                  <a:spcPct val="50000"/>
                </a:lnSpc>
              </a:pPr>
              <a:r>
                <a:rPr lang="en-US" sz="900" dirty="0" smtClean="0"/>
                <a:t>Z[mm]</a:t>
              </a:r>
              <a:endParaRPr lang="en-US" sz="900" dirty="0"/>
            </a:p>
          </p:txBody>
        </p:sp>
      </p:grpSp>
    </p:spTree>
    <p:extLst>
      <p:ext uri="{BB962C8B-B14F-4D97-AF65-F5344CB8AC3E}">
        <p14:creationId xmlns:p14="http://schemas.microsoft.com/office/powerpoint/2010/main" val="41212347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Efficiency definition (I)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3"/>
            <a:ext cx="8229600" cy="1884154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Resolve all prongs </a:t>
            </a:r>
            <a:r>
              <a:rPr lang="en-US" dirty="0" smtClean="0">
                <a:sym typeface="Wingdings"/>
              </a:rPr>
              <a:t> reconstruct all tracks  have enough hits per track</a:t>
            </a:r>
          </a:p>
          <a:p>
            <a:r>
              <a:rPr lang="en-US" dirty="0" smtClean="0">
                <a:solidFill>
                  <a:srgbClr val="6F00BB"/>
                </a:solidFill>
                <a:sym typeface="Wingdings"/>
              </a:rPr>
              <a:t>Assume: we need at least </a:t>
            </a:r>
            <a:r>
              <a:rPr lang="en-US" dirty="0" smtClean="0">
                <a:solidFill>
                  <a:srgbClr val="6F00BB"/>
                </a:solidFill>
                <a:sym typeface="Wingdings"/>
              </a:rPr>
              <a:t>3+1(backup) non</a:t>
            </a:r>
            <a:r>
              <a:rPr lang="en-US" dirty="0">
                <a:solidFill>
                  <a:srgbClr val="6F00BB"/>
                </a:solidFill>
                <a:sym typeface="Wingdings"/>
              </a:rPr>
              <a:t>-</a:t>
            </a:r>
            <a:r>
              <a:rPr lang="en-US" dirty="0" smtClean="0">
                <a:solidFill>
                  <a:srgbClr val="6F00BB"/>
                </a:solidFill>
                <a:sym typeface="Wingdings"/>
              </a:rPr>
              <a:t>shared </a:t>
            </a:r>
            <a:r>
              <a:rPr lang="en-US" dirty="0" smtClean="0">
                <a:solidFill>
                  <a:srgbClr val="6F00BB"/>
                </a:solidFill>
                <a:sym typeface="Wingdings"/>
              </a:rPr>
              <a:t>hits per track</a:t>
            </a:r>
          </a:p>
          <a:p>
            <a:r>
              <a:rPr lang="en-US" dirty="0" smtClean="0">
                <a:solidFill>
                  <a:srgbClr val="6F00BB"/>
                </a:solidFill>
                <a:sym typeface="Wingdings"/>
              </a:rPr>
              <a:t>Assume: outside-in tracking</a:t>
            </a:r>
          </a:p>
          <a:p>
            <a:r>
              <a:rPr lang="en-US" dirty="0" smtClean="0">
                <a:sym typeface="Wingdings"/>
              </a:rPr>
              <a:t> the hits from different prongs must be resolved in the 4</a:t>
            </a:r>
            <a:r>
              <a:rPr lang="en-US" baseline="30000" dirty="0" smtClean="0">
                <a:sym typeface="Wingdings"/>
              </a:rPr>
              <a:t>th</a:t>
            </a:r>
            <a:r>
              <a:rPr lang="en-US" dirty="0" smtClean="0">
                <a:sym typeface="Wingdings"/>
              </a:rPr>
              <a:t>-to-last layer of the </a:t>
            </a:r>
            <a:r>
              <a:rPr lang="en-US" dirty="0" smtClean="0">
                <a:sym typeface="Wingdings"/>
              </a:rPr>
              <a:t>tracker</a:t>
            </a:r>
            <a:endParaRPr lang="en-US" dirty="0" smtClean="0">
              <a:sym typeface="Wingding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1A5C7-0FAE-E743-936A-D24FF7626C3E}" type="datetime1">
              <a:rPr lang="en-US" smtClean="0"/>
              <a:t>8/2/17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7E7D0-B1A8-5E48-96CF-46A38E663748}" type="slidenum">
              <a:rPr lang="en-US" smtClean="0"/>
              <a:t>4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322970" y="3237808"/>
            <a:ext cx="31692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600" dirty="0" smtClean="0"/>
              <a:t>«</a:t>
            </a:r>
            <a:r>
              <a:rPr lang="fr-FR" sz="1600" dirty="0" err="1" smtClean="0"/>
              <a:t>A</a:t>
            </a:r>
            <a:r>
              <a:rPr lang="fr-FR" sz="1600" dirty="0" err="1" smtClean="0"/>
              <a:t>cceptance</a:t>
            </a:r>
            <a:r>
              <a:rPr lang="fr-FR" sz="1600" dirty="0" smtClean="0"/>
              <a:t>»:</a:t>
            </a:r>
          </a:p>
          <a:p>
            <a:r>
              <a:rPr lang="fr-FR" sz="1600" dirty="0" smtClean="0"/>
              <a:t>Fraction </a:t>
            </a:r>
            <a:r>
              <a:rPr lang="fr-FR" sz="1600" dirty="0" smtClean="0"/>
              <a:t>of </a:t>
            </a:r>
            <a:r>
              <a:rPr lang="fr-FR" sz="1600" b="1" dirty="0" smtClean="0">
                <a:solidFill>
                  <a:srgbClr val="0000FF"/>
                </a:solidFill>
              </a:rPr>
              <a:t>central</a:t>
            </a:r>
            <a:r>
              <a:rPr lang="fr-FR" sz="1600" dirty="0" smtClean="0">
                <a:solidFill>
                  <a:srgbClr val="0000FF"/>
                </a:solidFill>
              </a:rPr>
              <a:t> </a:t>
            </a:r>
            <a:r>
              <a:rPr lang="fr-FR" sz="1600" dirty="0" smtClean="0"/>
              <a:t>taus </a:t>
            </a:r>
            <a:r>
              <a:rPr lang="fr-FR" sz="1600" dirty="0" err="1" smtClean="0"/>
              <a:t>decaying</a:t>
            </a:r>
            <a:r>
              <a:rPr lang="fr-FR" sz="1600" dirty="0" smtClean="0"/>
              <a:t> </a:t>
            </a:r>
            <a:r>
              <a:rPr lang="fr-FR" sz="1600" dirty="0" err="1" smtClean="0"/>
              <a:t>before</a:t>
            </a:r>
            <a:r>
              <a:rPr lang="fr-FR" sz="1600" dirty="0" smtClean="0"/>
              <a:t> the </a:t>
            </a:r>
            <a:r>
              <a:rPr lang="fr-FR" sz="1600" b="1" dirty="0" smtClean="0">
                <a:solidFill>
                  <a:srgbClr val="FF0000"/>
                </a:solidFill>
              </a:rPr>
              <a:t>4th-to-last barrel layer</a:t>
            </a:r>
          </a:p>
          <a:p>
            <a:r>
              <a:rPr lang="fr-FR" sz="1600" b="1" dirty="0" smtClean="0"/>
              <a:t>Etau=10 </a:t>
            </a:r>
            <a:r>
              <a:rPr lang="fr-FR" sz="1600" b="1" dirty="0" err="1" smtClean="0"/>
              <a:t>TeV</a:t>
            </a:r>
            <a:r>
              <a:rPr lang="fr-FR" sz="1600" b="1" dirty="0" smtClean="0"/>
              <a:t> </a:t>
            </a:r>
            <a:r>
              <a:rPr lang="fr-FR" sz="1600" b="1" dirty="0"/>
              <a:t>: </a:t>
            </a:r>
            <a:r>
              <a:rPr lang="fr-FR" sz="1600" b="1" dirty="0" smtClean="0"/>
              <a:t>0.857</a:t>
            </a:r>
            <a:endParaRPr lang="fr-FR" sz="1600" b="1" dirty="0"/>
          </a:p>
          <a:p>
            <a:r>
              <a:rPr lang="fr-FR" sz="1600" dirty="0"/>
              <a:t>Etau</a:t>
            </a:r>
            <a:r>
              <a:rPr lang="fr-FR" sz="1600" dirty="0" smtClean="0"/>
              <a:t>=5 </a:t>
            </a:r>
            <a:r>
              <a:rPr lang="fr-FR" sz="1600" dirty="0" err="1" smtClean="0"/>
              <a:t>TeV</a:t>
            </a:r>
            <a:r>
              <a:rPr lang="fr-FR" sz="1600" dirty="0" smtClean="0"/>
              <a:t> </a:t>
            </a:r>
            <a:r>
              <a:rPr lang="fr-FR" sz="1600" dirty="0"/>
              <a:t>: </a:t>
            </a:r>
            <a:r>
              <a:rPr lang="fr-FR" sz="1600" dirty="0" smtClean="0"/>
              <a:t>0.978</a:t>
            </a:r>
            <a:endParaRPr lang="fr-FR" sz="1600" dirty="0"/>
          </a:p>
          <a:p>
            <a:r>
              <a:rPr lang="fr-FR" sz="1600" dirty="0"/>
              <a:t>Etau</a:t>
            </a:r>
            <a:r>
              <a:rPr lang="fr-FR" sz="1600" dirty="0" smtClean="0"/>
              <a:t>=2 </a:t>
            </a:r>
            <a:r>
              <a:rPr lang="fr-FR" sz="1600" dirty="0" err="1" smtClean="0"/>
              <a:t>TeV</a:t>
            </a:r>
            <a:r>
              <a:rPr lang="fr-FR" sz="1600" dirty="0" smtClean="0"/>
              <a:t> </a:t>
            </a:r>
            <a:r>
              <a:rPr lang="fr-FR" sz="1600" dirty="0"/>
              <a:t>: </a:t>
            </a:r>
            <a:r>
              <a:rPr lang="fr-FR" sz="1600" dirty="0" smtClean="0"/>
              <a:t>0.9999</a:t>
            </a:r>
            <a:endParaRPr lang="fr-FR" sz="1600" dirty="0"/>
          </a:p>
          <a:p>
            <a:r>
              <a:rPr lang="fr-FR" sz="1600" dirty="0"/>
              <a:t>Etau</a:t>
            </a:r>
            <a:r>
              <a:rPr lang="fr-FR" sz="1600" dirty="0" smtClean="0"/>
              <a:t>=1 </a:t>
            </a:r>
            <a:r>
              <a:rPr lang="fr-FR" sz="1600" dirty="0" err="1" smtClean="0"/>
              <a:t>TeV</a:t>
            </a:r>
            <a:r>
              <a:rPr lang="fr-FR" sz="1600" dirty="0" smtClean="0"/>
              <a:t> </a:t>
            </a:r>
            <a:r>
              <a:rPr lang="fr-FR" sz="1600" dirty="0"/>
              <a:t>: 1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1361376" y="3237808"/>
            <a:ext cx="3805334" cy="3564282"/>
            <a:chOff x="457200" y="1540137"/>
            <a:chExt cx="5531751" cy="5181338"/>
          </a:xfrm>
        </p:grpSpPr>
        <p:grpSp>
          <p:nvGrpSpPr>
            <p:cNvPr id="23" name="Group 22"/>
            <p:cNvGrpSpPr/>
            <p:nvPr/>
          </p:nvGrpSpPr>
          <p:grpSpPr>
            <a:xfrm>
              <a:off x="457200" y="1540137"/>
              <a:ext cx="5531751" cy="5181338"/>
              <a:chOff x="965200" y="0"/>
              <a:chExt cx="7321806" cy="6858000"/>
            </a:xfrm>
          </p:grpSpPr>
          <p:pic>
            <p:nvPicPr>
              <p:cNvPr id="27" name="Picture 26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965200" y="0"/>
                <a:ext cx="7195279" cy="6858000"/>
              </a:xfrm>
              <a:prstGeom prst="rect">
                <a:avLst/>
              </a:prstGeom>
            </p:spPr>
          </p:pic>
          <p:pic>
            <p:nvPicPr>
              <p:cNvPr id="28" name="Picture 27"/>
              <p:cNvPicPr>
                <a:picLocks noChangeAspect="1"/>
              </p:cNvPicPr>
              <p:nvPr/>
            </p:nvPicPr>
            <p:blipFill rotWithShape="1"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50087" t="9460" r="36894"/>
              <a:stretch/>
            </p:blipFill>
            <p:spPr>
              <a:xfrm>
                <a:off x="1552043" y="4323586"/>
                <a:ext cx="6734963" cy="2248473"/>
              </a:xfrm>
              <a:prstGeom prst="rect">
                <a:avLst/>
              </a:prstGeom>
              <a:effectLst>
                <a:glow rad="12700">
                  <a:schemeClr val="bg1"/>
                </a:glow>
              </a:effectLst>
            </p:spPr>
          </p:pic>
        </p:grpSp>
        <p:cxnSp>
          <p:nvCxnSpPr>
            <p:cNvPr id="21" name="Straight Connector 20"/>
            <p:cNvCxnSpPr/>
            <p:nvPr/>
          </p:nvCxnSpPr>
          <p:spPr>
            <a:xfrm>
              <a:off x="3881611" y="4971670"/>
              <a:ext cx="0" cy="1278291"/>
            </a:xfrm>
            <a:prstGeom prst="line">
              <a:avLst/>
            </a:prstGeom>
            <a:ln w="76200" cmpd="sng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900570" y="5458029"/>
              <a:ext cx="2004432" cy="0"/>
            </a:xfrm>
            <a:prstGeom prst="line">
              <a:avLst/>
            </a:prstGeom>
            <a:ln w="76200" cmpd="sng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Rectangle 28"/>
          <p:cNvSpPr/>
          <p:nvPr/>
        </p:nvSpPr>
        <p:spPr>
          <a:xfrm>
            <a:off x="5374727" y="5269722"/>
            <a:ext cx="230494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600" dirty="0"/>
              <a:t>Fraction of </a:t>
            </a:r>
            <a:r>
              <a:rPr lang="fr-FR" sz="1600" b="1" dirty="0" err="1" smtClean="0">
                <a:solidFill>
                  <a:srgbClr val="0000FF"/>
                </a:solidFill>
              </a:rPr>
              <a:t>forward</a:t>
            </a:r>
            <a:r>
              <a:rPr lang="fr-FR" sz="1600" dirty="0" smtClean="0">
                <a:solidFill>
                  <a:srgbClr val="0000FF"/>
                </a:solidFill>
              </a:rPr>
              <a:t> </a:t>
            </a:r>
            <a:r>
              <a:rPr lang="fr-FR" sz="1600" dirty="0" smtClean="0"/>
              <a:t>taus </a:t>
            </a:r>
            <a:r>
              <a:rPr lang="fr-FR" sz="1600" dirty="0" err="1"/>
              <a:t>decaying</a:t>
            </a:r>
            <a:r>
              <a:rPr lang="fr-FR" sz="1600" dirty="0"/>
              <a:t> </a:t>
            </a:r>
            <a:r>
              <a:rPr lang="fr-FR" sz="1600" dirty="0" err="1"/>
              <a:t>before</a:t>
            </a:r>
            <a:r>
              <a:rPr lang="fr-FR" sz="1600" dirty="0"/>
              <a:t> the </a:t>
            </a:r>
            <a:r>
              <a:rPr lang="fr-FR" sz="1600" b="1" dirty="0">
                <a:solidFill>
                  <a:srgbClr val="FF0000"/>
                </a:solidFill>
              </a:rPr>
              <a:t>4th-to-last barrel </a:t>
            </a:r>
            <a:r>
              <a:rPr lang="fr-FR" sz="1600" b="1" dirty="0" smtClean="0">
                <a:solidFill>
                  <a:srgbClr val="FF0000"/>
                </a:solidFill>
              </a:rPr>
              <a:t>layer</a:t>
            </a:r>
            <a:endParaRPr lang="fr-FR" sz="1600" dirty="0" smtClean="0"/>
          </a:p>
          <a:p>
            <a:r>
              <a:rPr lang="fr-FR" sz="1600" b="1" dirty="0" smtClean="0"/>
              <a:t>Etau</a:t>
            </a:r>
            <a:r>
              <a:rPr lang="fr-FR" sz="1600" b="1" dirty="0"/>
              <a:t>=10 </a:t>
            </a:r>
            <a:r>
              <a:rPr lang="fr-FR" sz="1600" b="1" dirty="0" err="1"/>
              <a:t>TeV</a:t>
            </a:r>
            <a:r>
              <a:rPr lang="fr-FR" sz="1600" b="1" dirty="0"/>
              <a:t> </a:t>
            </a:r>
            <a:r>
              <a:rPr lang="fr-FR" sz="1600" b="1" dirty="0" smtClean="0"/>
              <a:t>: 0.9992</a:t>
            </a:r>
            <a:endParaRPr lang="en-US" sz="16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1361376" y="3173236"/>
            <a:ext cx="373957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tau decay vertex position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3571517" y="3606186"/>
            <a:ext cx="110799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Etau=10 </a:t>
            </a:r>
            <a:r>
              <a:rPr lang="fr-FR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TeV</a:t>
            </a:r>
            <a:r>
              <a:rPr lang="fr-FR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298275" y="6653479"/>
            <a:ext cx="603071" cy="17312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>
              <a:lnSpc>
                <a:spcPct val="50000"/>
              </a:lnSpc>
            </a:pPr>
            <a:r>
              <a:rPr lang="en-US" sz="900" dirty="0" smtClean="0"/>
              <a:t>Z[mm]</a:t>
            </a:r>
            <a:endParaRPr lang="en-US" sz="900" dirty="0"/>
          </a:p>
        </p:txBody>
      </p:sp>
      <p:sp>
        <p:nvSpPr>
          <p:cNvPr id="31" name="TextBox 30"/>
          <p:cNvSpPr txBox="1"/>
          <p:nvPr/>
        </p:nvSpPr>
        <p:spPr>
          <a:xfrm>
            <a:off x="5322970" y="6500321"/>
            <a:ext cx="37910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Start by studying the barrel</a:t>
            </a:r>
            <a:r>
              <a:rPr lang="is-IS" dirty="0" smtClean="0"/>
              <a:t>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27215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Efficiency definition (</a:t>
            </a:r>
            <a:r>
              <a:rPr lang="en-US" dirty="0" smtClean="0"/>
              <a:t>II)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1A5C7-0FAE-E743-936A-D24FF7626C3E}" type="datetime1">
              <a:rPr lang="en-US" smtClean="0"/>
              <a:t>8/2/17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7E7D0-B1A8-5E48-96CF-46A38E663748}" type="slidenum">
              <a:rPr lang="en-US" smtClean="0"/>
              <a:t>5</a:t>
            </a:fld>
            <a:endParaRPr lang="en-US" dirty="0"/>
          </a:p>
        </p:txBody>
      </p:sp>
      <p:cxnSp>
        <p:nvCxnSpPr>
          <p:cNvPr id="22" name="Straight Connector 21"/>
          <p:cNvCxnSpPr/>
          <p:nvPr/>
        </p:nvCxnSpPr>
        <p:spPr>
          <a:xfrm>
            <a:off x="2991252" y="-3744001"/>
            <a:ext cx="3332092" cy="0"/>
          </a:xfrm>
          <a:prstGeom prst="line">
            <a:avLst/>
          </a:prstGeom>
          <a:ln w="7620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9" name="Group 58"/>
          <p:cNvGrpSpPr/>
          <p:nvPr/>
        </p:nvGrpSpPr>
        <p:grpSpPr>
          <a:xfrm>
            <a:off x="862346" y="1632950"/>
            <a:ext cx="3332092" cy="3158477"/>
            <a:chOff x="2991252" y="1562529"/>
            <a:chExt cx="3332092" cy="3158477"/>
          </a:xfrm>
        </p:grpSpPr>
        <p:grpSp>
          <p:nvGrpSpPr>
            <p:cNvPr id="24" name="Group 23"/>
            <p:cNvGrpSpPr/>
            <p:nvPr/>
          </p:nvGrpSpPr>
          <p:grpSpPr>
            <a:xfrm>
              <a:off x="2991252" y="3871366"/>
              <a:ext cx="1194830" cy="849640"/>
              <a:chOff x="2991252" y="3871366"/>
              <a:chExt cx="1194830" cy="849640"/>
            </a:xfrm>
          </p:grpSpPr>
          <p:cxnSp>
            <p:nvCxnSpPr>
              <p:cNvPr id="34" name="Straight Connector 33"/>
              <p:cNvCxnSpPr/>
              <p:nvPr/>
            </p:nvCxnSpPr>
            <p:spPr>
              <a:xfrm>
                <a:off x="2991252" y="3871366"/>
                <a:ext cx="1194830" cy="0"/>
              </a:xfrm>
              <a:prstGeom prst="line">
                <a:avLst/>
              </a:prstGeom>
              <a:ln w="38100" cmpd="sng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>
              <a:xfrm>
                <a:off x="2991252" y="4061829"/>
                <a:ext cx="1194830" cy="0"/>
              </a:xfrm>
              <a:prstGeom prst="line">
                <a:avLst/>
              </a:prstGeom>
              <a:ln w="38100" cmpd="sng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>
              <a:xfrm>
                <a:off x="2991252" y="4255731"/>
                <a:ext cx="1194830" cy="0"/>
              </a:xfrm>
              <a:prstGeom prst="line">
                <a:avLst/>
              </a:prstGeom>
              <a:ln w="38100" cmpd="sng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/>
            </p:nvCxnSpPr>
            <p:spPr>
              <a:xfrm>
                <a:off x="2991252" y="4449911"/>
                <a:ext cx="1194830" cy="0"/>
              </a:xfrm>
              <a:prstGeom prst="line">
                <a:avLst/>
              </a:prstGeom>
              <a:ln w="38100" cmpd="sng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/>
              <p:cNvCxnSpPr/>
              <p:nvPr/>
            </p:nvCxnSpPr>
            <p:spPr>
              <a:xfrm>
                <a:off x="2991252" y="4608947"/>
                <a:ext cx="1194830" cy="0"/>
              </a:xfrm>
              <a:prstGeom prst="line">
                <a:avLst/>
              </a:prstGeom>
              <a:ln w="38100" cmpd="sng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/>
              <p:cNvCxnSpPr/>
              <p:nvPr/>
            </p:nvCxnSpPr>
            <p:spPr>
              <a:xfrm>
                <a:off x="2991252" y="4721006"/>
                <a:ext cx="1194830" cy="0"/>
              </a:xfrm>
              <a:prstGeom prst="line">
                <a:avLst/>
              </a:prstGeom>
              <a:ln w="38100" cmpd="sng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Group 24"/>
            <p:cNvGrpSpPr/>
            <p:nvPr/>
          </p:nvGrpSpPr>
          <p:grpSpPr>
            <a:xfrm>
              <a:off x="2991252" y="1759724"/>
              <a:ext cx="3332092" cy="1792127"/>
              <a:chOff x="2991252" y="1759724"/>
              <a:chExt cx="3332092" cy="1792127"/>
            </a:xfrm>
          </p:grpSpPr>
          <p:cxnSp>
            <p:nvCxnSpPr>
              <p:cNvPr id="26" name="Straight Connector 25"/>
              <p:cNvCxnSpPr/>
              <p:nvPr/>
            </p:nvCxnSpPr>
            <p:spPr>
              <a:xfrm>
                <a:off x="2991252" y="2491039"/>
                <a:ext cx="3332092" cy="0"/>
              </a:xfrm>
              <a:prstGeom prst="line">
                <a:avLst/>
              </a:prstGeom>
              <a:ln w="38100" cmpd="sng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2991252" y="2117026"/>
                <a:ext cx="3332092" cy="0"/>
              </a:xfrm>
              <a:prstGeom prst="line">
                <a:avLst/>
              </a:prstGeom>
              <a:ln w="38100" cmpd="sng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2991252" y="1759724"/>
                <a:ext cx="3332092" cy="0"/>
              </a:xfrm>
              <a:prstGeom prst="line">
                <a:avLst/>
              </a:prstGeom>
              <a:ln w="38100" cmpd="sng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2991252" y="3173845"/>
                <a:ext cx="3332092" cy="0"/>
              </a:xfrm>
              <a:prstGeom prst="line">
                <a:avLst/>
              </a:prstGeom>
              <a:ln w="38100" cmpd="sng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2991252" y="3551851"/>
                <a:ext cx="3332092" cy="0"/>
              </a:xfrm>
              <a:prstGeom prst="line">
                <a:avLst/>
              </a:prstGeom>
              <a:ln w="38100" cmpd="sng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/>
              <p:cNvCxnSpPr/>
              <p:nvPr/>
            </p:nvCxnSpPr>
            <p:spPr>
              <a:xfrm>
                <a:off x="2991252" y="2827275"/>
                <a:ext cx="3332092" cy="0"/>
              </a:xfrm>
              <a:prstGeom prst="line">
                <a:avLst/>
              </a:prstGeom>
              <a:ln w="38100" cmpd="sng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2" name="Straight Connector 41"/>
            <p:cNvCxnSpPr/>
            <p:nvPr/>
          </p:nvCxnSpPr>
          <p:spPr>
            <a:xfrm flipV="1">
              <a:off x="2991252" y="3726674"/>
              <a:ext cx="354169" cy="994332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flipV="1">
              <a:off x="3345421" y="1562529"/>
              <a:ext cx="1032837" cy="2170157"/>
            </a:xfrm>
            <a:prstGeom prst="line">
              <a:avLst/>
            </a:prstGeom>
            <a:ln w="38100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flipV="1">
              <a:off x="3345421" y="1621020"/>
              <a:ext cx="1458965" cy="2105654"/>
            </a:xfrm>
            <a:prstGeom prst="line">
              <a:avLst/>
            </a:prstGeom>
            <a:ln w="38100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flipV="1">
              <a:off x="3345421" y="1621020"/>
              <a:ext cx="264135" cy="2105654"/>
            </a:xfrm>
            <a:prstGeom prst="line">
              <a:avLst/>
            </a:prstGeom>
            <a:ln w="38100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Arrow Connector 54"/>
            <p:cNvCxnSpPr/>
            <p:nvPr/>
          </p:nvCxnSpPr>
          <p:spPr>
            <a:xfrm>
              <a:off x="3601201" y="2835631"/>
              <a:ext cx="192176" cy="0"/>
            </a:xfrm>
            <a:prstGeom prst="straightConnector1">
              <a:avLst/>
            </a:prstGeom>
            <a:ln w="38100" cmpd="sng">
              <a:solidFill>
                <a:srgbClr val="008000"/>
              </a:solidFill>
              <a:headEnd type="none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Arrow Connector 55"/>
            <p:cNvCxnSpPr/>
            <p:nvPr/>
          </p:nvCxnSpPr>
          <p:spPr>
            <a:xfrm flipH="1">
              <a:off x="3945776" y="2835631"/>
              <a:ext cx="298795" cy="0"/>
            </a:xfrm>
            <a:prstGeom prst="straightConnector1">
              <a:avLst/>
            </a:prstGeom>
            <a:ln w="38100" cmpd="sng">
              <a:solidFill>
                <a:srgbClr val="008000"/>
              </a:solidFill>
              <a:headEnd type="none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1" name="Content Placeholder 2"/>
          <p:cNvSpPr>
            <a:spLocks noGrp="1"/>
          </p:cNvSpPr>
          <p:nvPr>
            <p:ph idx="1"/>
          </p:nvPr>
        </p:nvSpPr>
        <p:spPr>
          <a:xfrm>
            <a:off x="2408106" y="3741967"/>
            <a:ext cx="5818529" cy="1242313"/>
          </a:xfrm>
        </p:spPr>
        <p:txBody>
          <a:bodyPr>
            <a:noAutofit/>
          </a:bodyPr>
          <a:lstStyle/>
          <a:p>
            <a:r>
              <a:rPr lang="en-US" sz="2000" dirty="0" smtClean="0">
                <a:solidFill>
                  <a:srgbClr val="6F00BB"/>
                </a:solidFill>
                <a:sym typeface="Wingdings"/>
              </a:rPr>
              <a:t>Assume: single-hit clusters</a:t>
            </a:r>
          </a:p>
          <a:p>
            <a:r>
              <a:rPr lang="en-US" sz="2000" dirty="0" smtClean="0">
                <a:sym typeface="Wingdings"/>
              </a:rPr>
              <a:t> To resolve the two </a:t>
            </a:r>
            <a:r>
              <a:rPr lang="en-US" sz="2000" dirty="0" smtClean="0">
                <a:sym typeface="Wingdings"/>
              </a:rPr>
              <a:t>prongs, the </a:t>
            </a:r>
            <a:r>
              <a:rPr lang="en-US" sz="2000" dirty="0" smtClean="0">
                <a:sym typeface="Wingdings"/>
              </a:rPr>
              <a:t>distance between their hits &gt; 2*pixel pitch</a:t>
            </a:r>
          </a:p>
          <a:p>
            <a:pPr marL="0" indent="0">
              <a:buNone/>
            </a:pPr>
            <a:r>
              <a:rPr lang="en-US" sz="2000" dirty="0" smtClean="0">
                <a:sym typeface="Wingdings"/>
              </a:rPr>
              <a:t>(In either the </a:t>
            </a:r>
            <a:r>
              <a:rPr lang="en-US" sz="2000" dirty="0" err="1" smtClean="0">
                <a:sym typeface="Wingdings"/>
              </a:rPr>
              <a:t>RPhi</a:t>
            </a:r>
            <a:r>
              <a:rPr lang="en-US" sz="2000" dirty="0" smtClean="0">
                <a:sym typeface="Wingdings"/>
              </a:rPr>
              <a:t>(u) or Z(v) direction )</a:t>
            </a:r>
            <a:endParaRPr lang="en-US" sz="2000" dirty="0" smtClean="0">
              <a:sym typeface="Wingdings"/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801398" y="5278068"/>
            <a:ext cx="788540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ym typeface="Wingdings"/>
              </a:rPr>
              <a:t>Efficiency = </a:t>
            </a:r>
            <a:r>
              <a:rPr lang="el-GR" sz="2000" b="1" dirty="0">
                <a:sym typeface="Wingdings"/>
              </a:rPr>
              <a:t>Δ</a:t>
            </a:r>
            <a:r>
              <a:rPr lang="en-US" sz="2000" b="1" dirty="0" err="1">
                <a:sym typeface="Wingdings"/>
              </a:rPr>
              <a:t>RPhi</a:t>
            </a:r>
            <a:r>
              <a:rPr lang="en-US" sz="2000" b="1" dirty="0">
                <a:sym typeface="Wingdings"/>
              </a:rPr>
              <a:t> (</a:t>
            </a:r>
            <a:r>
              <a:rPr lang="el-GR" sz="2000" b="1" dirty="0">
                <a:sym typeface="Wingdings"/>
              </a:rPr>
              <a:t>Δ</a:t>
            </a:r>
            <a:r>
              <a:rPr lang="en-US" sz="2000" b="1" dirty="0">
                <a:sym typeface="Wingdings"/>
              </a:rPr>
              <a:t>Z) distance between closest hits &gt; 2*</a:t>
            </a:r>
            <a:r>
              <a:rPr lang="en-US" sz="2000" b="1" dirty="0" err="1" smtClean="0">
                <a:sym typeface="Wingdings"/>
              </a:rPr>
              <a:t>RPhi</a:t>
            </a:r>
            <a:r>
              <a:rPr lang="en-US" sz="2000" b="1" dirty="0" smtClean="0">
                <a:sym typeface="Wingdings"/>
              </a:rPr>
              <a:t> </a:t>
            </a:r>
            <a:r>
              <a:rPr lang="en-US" sz="2000" b="1" dirty="0">
                <a:sym typeface="Wingdings"/>
              </a:rPr>
              <a:t>(Z) pixel pitch   /   closest pair of pion hits in the 4</a:t>
            </a:r>
            <a:r>
              <a:rPr lang="en-US" sz="2000" b="1" baseline="30000" dirty="0">
                <a:sym typeface="Wingdings"/>
              </a:rPr>
              <a:t>th</a:t>
            </a:r>
            <a:r>
              <a:rPr lang="en-US" sz="2000" b="1" dirty="0">
                <a:sym typeface="Wingdings"/>
              </a:rPr>
              <a:t>-to-last layer</a:t>
            </a:r>
          </a:p>
          <a:p>
            <a:r>
              <a:rPr lang="en-US" sz="1600" dirty="0">
                <a:sym typeface="Wingdings"/>
              </a:rPr>
              <a:t>[effectively factoring out </a:t>
            </a:r>
            <a:r>
              <a:rPr lang="en-US" sz="1600" dirty="0" err="1">
                <a:sym typeface="Wingdings"/>
              </a:rPr>
              <a:t>taus</a:t>
            </a:r>
            <a:r>
              <a:rPr lang="en-US" sz="1600" dirty="0">
                <a:sym typeface="Wingdings"/>
              </a:rPr>
              <a:t> that decay after the 4</a:t>
            </a:r>
            <a:r>
              <a:rPr lang="en-US" sz="1600" baseline="30000" dirty="0">
                <a:sym typeface="Wingdings"/>
              </a:rPr>
              <a:t>th</a:t>
            </a:r>
            <a:r>
              <a:rPr lang="en-US" sz="1600" dirty="0">
                <a:sym typeface="Wingdings"/>
              </a:rPr>
              <a:t>-to-last </a:t>
            </a:r>
            <a:r>
              <a:rPr lang="en-US" sz="1600" dirty="0" smtClean="0">
                <a:sym typeface="Wingdings"/>
              </a:rPr>
              <a:t>layer – out of acceptance]</a:t>
            </a:r>
            <a:endParaRPr lang="en-US" sz="1600" dirty="0">
              <a:sym typeface="Wingdings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4268256" y="2561460"/>
            <a:ext cx="35907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Consider the </a:t>
            </a:r>
            <a:r>
              <a:rPr lang="en-US" sz="2000" dirty="0" smtClean="0">
                <a:solidFill>
                  <a:srgbClr val="008000"/>
                </a:solidFill>
              </a:rPr>
              <a:t>closest pair of hits in the 4</a:t>
            </a:r>
            <a:r>
              <a:rPr lang="en-US" sz="2000" baseline="30000" dirty="0" smtClean="0">
                <a:solidFill>
                  <a:srgbClr val="008000"/>
                </a:solidFill>
              </a:rPr>
              <a:t>th</a:t>
            </a:r>
            <a:r>
              <a:rPr lang="en-US" sz="2000" dirty="0" smtClean="0">
                <a:solidFill>
                  <a:srgbClr val="008000"/>
                </a:solidFill>
              </a:rPr>
              <a:t>-to-last layer</a:t>
            </a:r>
            <a:endParaRPr lang="en-US" sz="2000" dirty="0">
              <a:solidFill>
                <a:srgbClr val="008000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336412" y="1379730"/>
            <a:ext cx="7207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>
                <a:solidFill>
                  <a:srgbClr val="FF0000"/>
                </a:solidFill>
              </a:rPr>
              <a:t>π</a:t>
            </a:r>
            <a:r>
              <a:rPr lang="en-US" baseline="30000" dirty="0" smtClean="0">
                <a:solidFill>
                  <a:srgbClr val="FF0000"/>
                </a:solidFill>
              </a:rPr>
              <a:t>+/-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2057176" y="1322109"/>
            <a:ext cx="7207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>
                <a:solidFill>
                  <a:srgbClr val="FF0000"/>
                </a:solidFill>
              </a:rPr>
              <a:t>π</a:t>
            </a:r>
            <a:r>
              <a:rPr lang="en-US" baseline="30000" dirty="0" smtClean="0">
                <a:solidFill>
                  <a:srgbClr val="FF0000"/>
                </a:solidFill>
              </a:rPr>
              <a:t>+/-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2676336" y="1366305"/>
            <a:ext cx="7207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>
                <a:solidFill>
                  <a:srgbClr val="FF0000"/>
                </a:solidFill>
              </a:rPr>
              <a:t>π</a:t>
            </a:r>
            <a:r>
              <a:rPr lang="en-US" baseline="30000" dirty="0" smtClean="0">
                <a:solidFill>
                  <a:srgbClr val="FF0000"/>
                </a:solidFill>
              </a:rPr>
              <a:t>+/-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450263" y="4513656"/>
            <a:ext cx="7207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>
                <a:solidFill>
                  <a:srgbClr val="0000FF"/>
                </a:solidFill>
              </a:rPr>
              <a:t>τ</a:t>
            </a:r>
            <a:r>
              <a:rPr lang="en-US" baseline="30000" dirty="0" smtClean="0">
                <a:solidFill>
                  <a:srgbClr val="0000FF"/>
                </a:solidFill>
              </a:rPr>
              <a:t>+/-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endParaRPr lang="en-US" dirty="0">
              <a:solidFill>
                <a:srgbClr val="FF0000"/>
              </a:solidFill>
            </a:endParaRPr>
          </a:p>
        </p:txBody>
      </p:sp>
      <p:grpSp>
        <p:nvGrpSpPr>
          <p:cNvPr id="87" name="Group 86"/>
          <p:cNvGrpSpPr/>
          <p:nvPr/>
        </p:nvGrpSpPr>
        <p:grpSpPr>
          <a:xfrm>
            <a:off x="7136903" y="2914918"/>
            <a:ext cx="2070269" cy="1301913"/>
            <a:chOff x="7136903" y="2914918"/>
            <a:chExt cx="2070269" cy="1301913"/>
          </a:xfrm>
        </p:grpSpPr>
        <p:grpSp>
          <p:nvGrpSpPr>
            <p:cNvPr id="62" name="Group 61"/>
            <p:cNvGrpSpPr/>
            <p:nvPr/>
          </p:nvGrpSpPr>
          <p:grpSpPr>
            <a:xfrm>
              <a:off x="7474125" y="3244266"/>
              <a:ext cx="1529048" cy="836331"/>
              <a:chOff x="6477082" y="4879875"/>
              <a:chExt cx="2998558" cy="1640098"/>
            </a:xfrm>
          </p:grpSpPr>
          <p:grpSp>
            <p:nvGrpSpPr>
              <p:cNvPr id="63" name="Group 62"/>
              <p:cNvGrpSpPr/>
              <p:nvPr/>
            </p:nvGrpSpPr>
            <p:grpSpPr>
              <a:xfrm>
                <a:off x="6477082" y="4879880"/>
                <a:ext cx="2998558" cy="1640093"/>
                <a:chOff x="4495064" y="5435319"/>
                <a:chExt cx="2998558" cy="1640093"/>
              </a:xfrm>
            </p:grpSpPr>
            <p:grpSp>
              <p:nvGrpSpPr>
                <p:cNvPr id="66" name="Group 65"/>
                <p:cNvGrpSpPr/>
                <p:nvPr/>
              </p:nvGrpSpPr>
              <p:grpSpPr>
                <a:xfrm>
                  <a:off x="5436547" y="5435319"/>
                  <a:ext cx="1116653" cy="867411"/>
                  <a:chOff x="5436547" y="5218408"/>
                  <a:chExt cx="1605777" cy="1247358"/>
                </a:xfrm>
              </p:grpSpPr>
              <p:sp>
                <p:nvSpPr>
                  <p:cNvPr id="70" name="Rectangle 69"/>
                  <p:cNvSpPr/>
                  <p:nvPr/>
                </p:nvSpPr>
                <p:spPr>
                  <a:xfrm>
                    <a:off x="5436547" y="5218409"/>
                    <a:ext cx="535259" cy="1247357"/>
                  </a:xfrm>
                  <a:prstGeom prst="rect">
                    <a:avLst/>
                  </a:prstGeom>
                  <a:solidFill>
                    <a:srgbClr val="FF0000">
                      <a:alpha val="23000"/>
                    </a:srgbClr>
                  </a:solidFill>
                  <a:ln>
                    <a:solidFill>
                      <a:srgbClr val="000000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71" name="Rectangle 70"/>
                  <p:cNvSpPr/>
                  <p:nvPr/>
                </p:nvSpPr>
                <p:spPr>
                  <a:xfrm>
                    <a:off x="5971806" y="5218409"/>
                    <a:ext cx="535259" cy="1247357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solidFill>
                      <a:srgbClr val="000000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72" name="Rectangle 71"/>
                  <p:cNvSpPr/>
                  <p:nvPr/>
                </p:nvSpPr>
                <p:spPr>
                  <a:xfrm>
                    <a:off x="6507065" y="5218408"/>
                    <a:ext cx="535259" cy="1247357"/>
                  </a:xfrm>
                  <a:prstGeom prst="rect">
                    <a:avLst/>
                  </a:prstGeom>
                  <a:solidFill>
                    <a:srgbClr val="FF0000">
                      <a:alpha val="23000"/>
                    </a:srgbClr>
                  </a:solidFill>
                  <a:ln>
                    <a:solidFill>
                      <a:srgbClr val="000000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cxnSp>
              <p:nvCxnSpPr>
                <p:cNvPr id="67" name="Straight Arrow Connector 66"/>
                <p:cNvCxnSpPr/>
                <p:nvPr/>
              </p:nvCxnSpPr>
              <p:spPr>
                <a:xfrm flipV="1">
                  <a:off x="5615457" y="6302723"/>
                  <a:ext cx="0" cy="292452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" name="Straight Arrow Connector 67"/>
                <p:cNvCxnSpPr/>
                <p:nvPr/>
              </p:nvCxnSpPr>
              <p:spPr>
                <a:xfrm flipV="1">
                  <a:off x="6355592" y="6302723"/>
                  <a:ext cx="0" cy="292452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9" name="TextBox 68"/>
                <p:cNvSpPr txBox="1"/>
                <p:nvPr/>
              </p:nvSpPr>
              <p:spPr>
                <a:xfrm>
                  <a:off x="4495064" y="6532199"/>
                  <a:ext cx="2998558" cy="54321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 smtClean="0">
                      <a:solidFill>
                        <a:srgbClr val="FF0000"/>
                      </a:solidFill>
                    </a:rPr>
                    <a:t>2*pixel pitch</a:t>
                  </a:r>
                  <a:endParaRPr lang="en-US" sz="1200" dirty="0">
                    <a:solidFill>
                      <a:srgbClr val="FF0000"/>
                    </a:solidFill>
                  </a:endParaRPr>
                </a:p>
              </p:txBody>
            </p:sp>
          </p:grpSp>
          <p:sp>
            <p:nvSpPr>
              <p:cNvPr id="64" name="Rectangle 63"/>
              <p:cNvSpPr/>
              <p:nvPr/>
            </p:nvSpPr>
            <p:spPr>
              <a:xfrm>
                <a:off x="8535218" y="4879875"/>
                <a:ext cx="372218" cy="867409"/>
              </a:xfrm>
              <a:prstGeom prst="rect">
                <a:avLst/>
              </a:prstGeom>
              <a:solidFill>
                <a:srgbClr val="FFFFFF"/>
              </a:solidFill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Rectangle 64"/>
              <p:cNvSpPr/>
              <p:nvPr/>
            </p:nvSpPr>
            <p:spPr>
              <a:xfrm>
                <a:off x="7046347" y="4879875"/>
                <a:ext cx="372218" cy="867409"/>
              </a:xfrm>
              <a:prstGeom prst="rect">
                <a:avLst/>
              </a:prstGeom>
              <a:solidFill>
                <a:srgbClr val="FFFFFF"/>
              </a:solidFill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81" name="Straight Arrow Connector 80"/>
            <p:cNvCxnSpPr/>
            <p:nvPr/>
          </p:nvCxnSpPr>
          <p:spPr>
            <a:xfrm flipV="1">
              <a:off x="7483603" y="3136981"/>
              <a:ext cx="0" cy="953093"/>
            </a:xfrm>
            <a:prstGeom prst="straightConnector1">
              <a:avLst/>
            </a:prstGeom>
            <a:ln>
              <a:solidFill>
                <a:schemeClr val="bg1">
                  <a:lumMod val="65000"/>
                </a:schemeClr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Arrow Connector 81"/>
            <p:cNvCxnSpPr/>
            <p:nvPr/>
          </p:nvCxnSpPr>
          <p:spPr>
            <a:xfrm flipV="1">
              <a:off x="7474125" y="4103819"/>
              <a:ext cx="1340511" cy="1"/>
            </a:xfrm>
            <a:prstGeom prst="straightConnector1">
              <a:avLst/>
            </a:prstGeom>
            <a:ln>
              <a:solidFill>
                <a:schemeClr val="bg1">
                  <a:lumMod val="65000"/>
                </a:schemeClr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TextBox 84"/>
            <p:cNvSpPr txBox="1"/>
            <p:nvPr/>
          </p:nvSpPr>
          <p:spPr>
            <a:xfrm>
              <a:off x="8537820" y="3939832"/>
              <a:ext cx="66935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>
                      <a:lumMod val="65000"/>
                    </a:schemeClr>
                  </a:solidFill>
                </a:rPr>
                <a:t>u</a:t>
              </a:r>
              <a:endParaRPr lang="en-US" sz="12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7136903" y="2914918"/>
              <a:ext cx="66935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>
                      <a:lumMod val="65000"/>
                    </a:schemeClr>
                  </a:solidFill>
                </a:rPr>
                <a:t>v</a:t>
              </a:r>
              <a:endParaRPr lang="en-US" sz="12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82751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Efficiency definition (</a:t>
            </a:r>
            <a:r>
              <a:rPr lang="en-US" dirty="0" smtClean="0"/>
              <a:t>III)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03127"/>
            <a:ext cx="8229600" cy="1346177"/>
          </a:xfrm>
        </p:spPr>
        <p:txBody>
          <a:bodyPr>
            <a:normAutofit/>
          </a:bodyPr>
          <a:lstStyle/>
          <a:p>
            <a:r>
              <a:rPr lang="en-US" sz="1800" dirty="0" smtClean="0">
                <a:solidFill>
                  <a:srgbClr val="6F00BB"/>
                </a:solidFill>
              </a:rPr>
              <a:t>Assume: 10x100 [</a:t>
            </a:r>
            <a:r>
              <a:rPr lang="el-GR" sz="1800" dirty="0" smtClean="0">
                <a:solidFill>
                  <a:srgbClr val="6F00BB"/>
                </a:solidFill>
              </a:rPr>
              <a:t>μ</a:t>
            </a:r>
            <a:r>
              <a:rPr lang="en-US" sz="1800" dirty="0" smtClean="0">
                <a:solidFill>
                  <a:srgbClr val="6F00BB"/>
                </a:solidFill>
              </a:rPr>
              <a:t>m] single point </a:t>
            </a:r>
            <a:r>
              <a:rPr lang="en-US" sz="1800" dirty="0" smtClean="0">
                <a:solidFill>
                  <a:srgbClr val="6F00BB"/>
                </a:solidFill>
              </a:rPr>
              <a:t>resolution in the 4</a:t>
            </a:r>
            <a:r>
              <a:rPr lang="en-US" sz="1800" baseline="30000" dirty="0" smtClean="0">
                <a:solidFill>
                  <a:srgbClr val="6F00BB"/>
                </a:solidFill>
              </a:rPr>
              <a:t>th</a:t>
            </a:r>
            <a:r>
              <a:rPr lang="en-US" sz="1800" dirty="0" smtClean="0">
                <a:solidFill>
                  <a:srgbClr val="6F00BB"/>
                </a:solidFill>
              </a:rPr>
              <a:t>-to-last layer</a:t>
            </a:r>
            <a:endParaRPr lang="en-US" sz="1800" dirty="0" smtClean="0">
              <a:solidFill>
                <a:srgbClr val="6F00BB"/>
              </a:solidFill>
            </a:endParaRPr>
          </a:p>
          <a:p>
            <a:r>
              <a:rPr lang="en-US" sz="1800" dirty="0" smtClean="0">
                <a:solidFill>
                  <a:srgbClr val="6F00BB"/>
                </a:solidFill>
              </a:rPr>
              <a:t>Assume: pixel pitch = single point resolution * </a:t>
            </a:r>
            <a:r>
              <a:rPr lang="en-US" sz="1800" dirty="0" smtClean="0">
                <a:solidFill>
                  <a:srgbClr val="6F00BB"/>
                </a:solidFill>
                <a:sym typeface="Wingdings"/>
              </a:rPr>
              <a:t>√</a:t>
            </a:r>
            <a:r>
              <a:rPr lang="en-US" sz="1800" dirty="0" smtClean="0">
                <a:solidFill>
                  <a:srgbClr val="6F00BB"/>
                </a:solidFill>
              </a:rPr>
              <a:t>12</a:t>
            </a:r>
          </a:p>
          <a:p>
            <a:r>
              <a:rPr lang="en-US" sz="1800" dirty="0" smtClean="0">
                <a:sym typeface="Wingdings"/>
              </a:rPr>
              <a:t> if </a:t>
            </a:r>
            <a:r>
              <a:rPr lang="en-US" sz="1800" dirty="0" smtClean="0">
                <a:sym typeface="Wingdings"/>
              </a:rPr>
              <a:t>( </a:t>
            </a:r>
            <a:r>
              <a:rPr lang="el-GR" sz="1800" dirty="0" smtClean="0">
                <a:sym typeface="Wingdings"/>
              </a:rPr>
              <a:t>Δ</a:t>
            </a:r>
            <a:r>
              <a:rPr lang="en-US" sz="1800" dirty="0" err="1" smtClean="0">
                <a:sym typeface="Wingdings"/>
              </a:rPr>
              <a:t>RPhi</a:t>
            </a:r>
            <a:r>
              <a:rPr lang="en-US" sz="1800" dirty="0" smtClean="0">
                <a:sym typeface="Wingdings"/>
              </a:rPr>
              <a:t> </a:t>
            </a:r>
            <a:r>
              <a:rPr lang="en-US" sz="1800" dirty="0" smtClean="0">
                <a:sym typeface="Wingdings"/>
              </a:rPr>
              <a:t>&gt; 2 * 10 </a:t>
            </a:r>
            <a:r>
              <a:rPr lang="el-GR" sz="1800" dirty="0"/>
              <a:t>μ</a:t>
            </a:r>
            <a:r>
              <a:rPr lang="en-US" sz="1800" dirty="0"/>
              <a:t>m</a:t>
            </a:r>
            <a:r>
              <a:rPr lang="en-US" sz="1800" dirty="0" smtClean="0">
                <a:sym typeface="Wingdings"/>
              </a:rPr>
              <a:t> * √12 </a:t>
            </a:r>
            <a:r>
              <a:rPr lang="en-US" sz="1800" dirty="0" smtClean="0">
                <a:sym typeface="Wingdings"/>
              </a:rPr>
              <a:t>); </a:t>
            </a:r>
            <a:r>
              <a:rPr lang="en-US" sz="1800" dirty="0" smtClean="0">
                <a:sym typeface="Wingdings"/>
              </a:rPr>
              <a:t>pass</a:t>
            </a:r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1A5C7-0FAE-E743-936A-D24FF7626C3E}" type="datetime1">
              <a:rPr lang="en-US" smtClean="0"/>
              <a:t>6/2/17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7E7D0-B1A8-5E48-96CF-46A38E663748}" type="slidenum">
              <a:rPr lang="en-US" smtClean="0"/>
              <a:t>6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633883" y="2045979"/>
            <a:ext cx="2333522" cy="4524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Central </a:t>
            </a:r>
            <a:r>
              <a:rPr lang="en-US" sz="1600" b="1" dirty="0" smtClean="0"/>
              <a:t>tau of E=10 </a:t>
            </a:r>
            <a:r>
              <a:rPr lang="en-US" sz="1600" b="1" dirty="0" err="1" smtClean="0"/>
              <a:t>TeV</a:t>
            </a:r>
            <a:r>
              <a:rPr lang="en-US" sz="1600" b="1" dirty="0" smtClean="0"/>
              <a:t> </a:t>
            </a:r>
            <a:r>
              <a:rPr lang="en-US" sz="1600" b="1" dirty="0"/>
              <a:t> </a:t>
            </a:r>
            <a:r>
              <a:rPr lang="en-US" sz="1600" dirty="0" smtClean="0"/>
              <a:t>decaying before </a:t>
            </a:r>
            <a:r>
              <a:rPr lang="en-US" sz="1600" dirty="0"/>
              <a:t>9</a:t>
            </a:r>
            <a:r>
              <a:rPr lang="en-US" sz="1600" baseline="30000" dirty="0"/>
              <a:t>th</a:t>
            </a:r>
            <a:r>
              <a:rPr lang="en-US" sz="1600" dirty="0"/>
              <a:t> barrel </a:t>
            </a:r>
            <a:r>
              <a:rPr lang="en-US" sz="1600" dirty="0" smtClean="0"/>
              <a:t>layer (86% acceptance)</a:t>
            </a:r>
          </a:p>
          <a:p>
            <a:endParaRPr lang="en-US" sz="1600" dirty="0" smtClean="0"/>
          </a:p>
          <a:p>
            <a:r>
              <a:rPr lang="en-US" sz="1600" dirty="0" smtClean="0"/>
              <a:t>Distance between the closest pion hits in the 9</a:t>
            </a:r>
            <a:r>
              <a:rPr lang="en-US" sz="1600" baseline="30000" dirty="0" smtClean="0"/>
              <a:t>th</a:t>
            </a:r>
            <a:r>
              <a:rPr lang="en-US" sz="1600" dirty="0" smtClean="0"/>
              <a:t> barrel </a:t>
            </a:r>
            <a:r>
              <a:rPr lang="en-US" sz="1600" dirty="0" smtClean="0"/>
              <a:t>layer</a:t>
            </a:r>
          </a:p>
          <a:p>
            <a:endParaRPr lang="en-US" sz="1600" dirty="0" smtClean="0"/>
          </a:p>
          <a:p>
            <a:r>
              <a:rPr lang="is-IS" sz="1600" b="1" dirty="0" smtClean="0">
                <a:solidFill>
                  <a:srgbClr val="FF0000"/>
                </a:solidFill>
              </a:rPr>
              <a:t>41</a:t>
            </a:r>
            <a:r>
              <a:rPr lang="is-IS" sz="1600" b="1" dirty="0">
                <a:solidFill>
                  <a:srgbClr val="FF0000"/>
                </a:solidFill>
              </a:rPr>
              <a:t>% efficiency</a:t>
            </a:r>
            <a:endParaRPr lang="en-US" sz="1600" b="1" dirty="0">
              <a:solidFill>
                <a:srgbClr val="FF0000"/>
              </a:solidFill>
            </a:endParaRPr>
          </a:p>
          <a:p>
            <a:r>
              <a:rPr lang="en-US" sz="1600" dirty="0" smtClean="0"/>
              <a:t>(acceptance not included)</a:t>
            </a:r>
          </a:p>
          <a:p>
            <a:endParaRPr lang="en-US" sz="1600" dirty="0"/>
          </a:p>
          <a:p>
            <a:r>
              <a:rPr lang="en-US" sz="1600" dirty="0" smtClean="0">
                <a:solidFill>
                  <a:srgbClr val="0000FF"/>
                </a:solidFill>
              </a:rPr>
              <a:t>Same separation in </a:t>
            </a:r>
            <a:r>
              <a:rPr lang="en-US" sz="1600" dirty="0" err="1" smtClean="0">
                <a:solidFill>
                  <a:srgbClr val="0000FF"/>
                </a:solidFill>
              </a:rPr>
              <a:t>RPhi</a:t>
            </a:r>
            <a:r>
              <a:rPr lang="en-US" sz="1600" dirty="0" smtClean="0">
                <a:solidFill>
                  <a:srgbClr val="0000FF"/>
                </a:solidFill>
              </a:rPr>
              <a:t> </a:t>
            </a:r>
            <a:r>
              <a:rPr lang="en-US" sz="1600" dirty="0" smtClean="0">
                <a:solidFill>
                  <a:srgbClr val="0000FF"/>
                </a:solidFill>
              </a:rPr>
              <a:t>and Z, no </a:t>
            </a:r>
            <a:r>
              <a:rPr lang="en-US" sz="1600" dirty="0" smtClean="0">
                <a:solidFill>
                  <a:srgbClr val="0000FF"/>
                </a:solidFill>
              </a:rPr>
              <a:t>privileged direction</a:t>
            </a:r>
            <a:endParaRPr lang="en-US" sz="1600" dirty="0" smtClean="0"/>
          </a:p>
          <a:p>
            <a:r>
              <a:rPr lang="en-US" sz="1600" dirty="0" smtClean="0"/>
              <a:t>Efficiency driven by cut in </a:t>
            </a:r>
            <a:r>
              <a:rPr lang="en-US" sz="1600" dirty="0" err="1" smtClean="0"/>
              <a:t>RPhi</a:t>
            </a:r>
            <a:r>
              <a:rPr lang="en-US" sz="1600" dirty="0" smtClean="0"/>
              <a:t> since pitch is 10 times smaller</a:t>
            </a:r>
            <a:endParaRPr lang="en-US" sz="1600" dirty="0"/>
          </a:p>
          <a:p>
            <a:endParaRPr lang="en-US" sz="1600" dirty="0"/>
          </a:p>
        </p:txBody>
      </p:sp>
      <p:grpSp>
        <p:nvGrpSpPr>
          <p:cNvPr id="25" name="Group 24"/>
          <p:cNvGrpSpPr/>
          <p:nvPr/>
        </p:nvGrpSpPr>
        <p:grpSpPr>
          <a:xfrm>
            <a:off x="233085" y="2577980"/>
            <a:ext cx="6176682" cy="4143495"/>
            <a:chOff x="457200" y="2577980"/>
            <a:chExt cx="6176682" cy="4143495"/>
          </a:xfrm>
        </p:grpSpPr>
        <p:grpSp>
          <p:nvGrpSpPr>
            <p:cNvPr id="17" name="Group 16"/>
            <p:cNvGrpSpPr/>
            <p:nvPr/>
          </p:nvGrpSpPr>
          <p:grpSpPr>
            <a:xfrm>
              <a:off x="457200" y="2706622"/>
              <a:ext cx="6176682" cy="3736112"/>
              <a:chOff x="457200" y="2706622"/>
              <a:chExt cx="6176682" cy="3736112"/>
            </a:xfrm>
          </p:grpSpPr>
          <p:pic>
            <p:nvPicPr>
              <p:cNvPr id="16" name="Picture 15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457200" y="2706622"/>
                <a:ext cx="6176682" cy="3736112"/>
              </a:xfrm>
              <a:prstGeom prst="rect">
                <a:avLst/>
              </a:prstGeom>
            </p:spPr>
          </p:pic>
          <p:cxnSp>
            <p:nvCxnSpPr>
              <p:cNvPr id="9" name="Straight Connector 8"/>
              <p:cNvCxnSpPr/>
              <p:nvPr/>
            </p:nvCxnSpPr>
            <p:spPr>
              <a:xfrm>
                <a:off x="5177621" y="2887261"/>
                <a:ext cx="0" cy="1476881"/>
              </a:xfrm>
              <a:prstGeom prst="line">
                <a:avLst/>
              </a:prstGeom>
              <a:ln>
                <a:solidFill>
                  <a:srgbClr val="FF0000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Rectangle 14"/>
              <p:cNvSpPr/>
              <p:nvPr/>
            </p:nvSpPr>
            <p:spPr>
              <a:xfrm>
                <a:off x="5438392" y="3206207"/>
                <a:ext cx="18466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endParaRPr lang="en-US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6" name="TextBox 5"/>
            <p:cNvSpPr txBox="1"/>
            <p:nvPr/>
          </p:nvSpPr>
          <p:spPr>
            <a:xfrm flipH="1">
              <a:off x="661937" y="2592408"/>
              <a:ext cx="1631759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3D distance</a:t>
              </a:r>
              <a:endParaRPr lang="en-US" sz="1200" dirty="0"/>
            </a:p>
          </p:txBody>
        </p:sp>
        <p:sp>
          <p:nvSpPr>
            <p:cNvPr id="14" name="TextBox 13"/>
            <p:cNvSpPr txBox="1"/>
            <p:nvPr/>
          </p:nvSpPr>
          <p:spPr>
            <a:xfrm flipH="1">
              <a:off x="668094" y="4522808"/>
              <a:ext cx="1631759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charge product</a:t>
              </a:r>
              <a:endParaRPr lang="en-US" sz="1200" dirty="0"/>
            </a:p>
          </p:txBody>
        </p:sp>
        <p:sp>
          <p:nvSpPr>
            <p:cNvPr id="20" name="TextBox 19"/>
            <p:cNvSpPr txBox="1"/>
            <p:nvPr/>
          </p:nvSpPr>
          <p:spPr>
            <a:xfrm flipH="1">
              <a:off x="2784761" y="2587171"/>
              <a:ext cx="1631759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distance in </a:t>
              </a:r>
              <a:r>
                <a:rPr lang="en-US" sz="1200" dirty="0" err="1" smtClean="0"/>
                <a:t>RPhi</a:t>
              </a:r>
              <a:endParaRPr lang="en-US" sz="1200" dirty="0"/>
            </a:p>
          </p:txBody>
        </p:sp>
        <p:sp>
          <p:nvSpPr>
            <p:cNvPr id="21" name="TextBox 20"/>
            <p:cNvSpPr txBox="1"/>
            <p:nvPr/>
          </p:nvSpPr>
          <p:spPr>
            <a:xfrm flipH="1">
              <a:off x="2790918" y="4517571"/>
              <a:ext cx="1631759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distance in Z </a:t>
              </a:r>
              <a:endParaRPr lang="en-US" sz="1200" dirty="0"/>
            </a:p>
          </p:txBody>
        </p:sp>
        <p:sp>
          <p:nvSpPr>
            <p:cNvPr id="22" name="TextBox 21"/>
            <p:cNvSpPr txBox="1"/>
            <p:nvPr/>
          </p:nvSpPr>
          <p:spPr>
            <a:xfrm flipH="1">
              <a:off x="4915284" y="2577980"/>
              <a:ext cx="1631759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distance in u</a:t>
              </a:r>
              <a:endParaRPr lang="en-US" sz="1200" dirty="0"/>
            </a:p>
          </p:txBody>
        </p:sp>
        <p:sp>
          <p:nvSpPr>
            <p:cNvPr id="23" name="TextBox 22"/>
            <p:cNvSpPr txBox="1"/>
            <p:nvPr/>
          </p:nvSpPr>
          <p:spPr>
            <a:xfrm flipH="1">
              <a:off x="4921441" y="4508380"/>
              <a:ext cx="1631759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distance in v </a:t>
              </a:r>
              <a:endParaRPr lang="en-US" sz="1200" dirty="0"/>
            </a:p>
          </p:txBody>
        </p:sp>
        <p:sp>
          <p:nvSpPr>
            <p:cNvPr id="24" name="TextBox 23"/>
            <p:cNvSpPr txBox="1"/>
            <p:nvPr/>
          </p:nvSpPr>
          <p:spPr>
            <a:xfrm flipH="1">
              <a:off x="4702846" y="6444476"/>
              <a:ext cx="1931035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(</a:t>
              </a:r>
              <a:r>
                <a:rPr lang="en-US" sz="1200" dirty="0"/>
                <a:t>module </a:t>
              </a:r>
              <a:r>
                <a:rPr lang="en-US" sz="1200" dirty="0" smtClean="0"/>
                <a:t>local coordinates)</a:t>
              </a:r>
              <a:endParaRPr lang="en-US" sz="1200" dirty="0"/>
            </a:p>
          </p:txBody>
        </p:sp>
        <p:cxnSp>
          <p:nvCxnSpPr>
            <p:cNvPr id="8" name="Straight Arrow Connector 7"/>
            <p:cNvCxnSpPr/>
            <p:nvPr/>
          </p:nvCxnSpPr>
          <p:spPr>
            <a:xfrm>
              <a:off x="5161969" y="3117273"/>
              <a:ext cx="364455" cy="7697"/>
            </a:xfrm>
            <a:prstGeom prst="straightConnector1">
              <a:avLst/>
            </a:prstGeom>
            <a:ln w="12700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5115787" y="2831718"/>
              <a:ext cx="83897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rgbClr val="FF0000"/>
                  </a:solidFill>
                </a:rPr>
                <a:t>pass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084457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Efficiency </a:t>
            </a:r>
            <a:r>
              <a:rPr lang="en-US" dirty="0" err="1" smtClean="0"/>
              <a:t>vs</a:t>
            </a:r>
            <a:r>
              <a:rPr lang="en-US" dirty="0" smtClean="0"/>
              <a:t> tau decay vertex position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37552" y="1600200"/>
            <a:ext cx="2883236" cy="4865255"/>
          </a:xfrm>
        </p:spPr>
        <p:txBody>
          <a:bodyPr>
            <a:normAutofit fontScale="92500"/>
          </a:bodyPr>
          <a:lstStyle/>
          <a:p>
            <a:r>
              <a:rPr lang="en-US" sz="1800" dirty="0" smtClean="0"/>
              <a:t>For 10 </a:t>
            </a:r>
            <a:r>
              <a:rPr lang="en-US" sz="1800" dirty="0" err="1" smtClean="0"/>
              <a:t>TeV</a:t>
            </a:r>
            <a:r>
              <a:rPr lang="en-US" sz="1800" dirty="0" smtClean="0"/>
              <a:t> </a:t>
            </a:r>
            <a:r>
              <a:rPr lang="en-US" sz="1800" dirty="0" err="1" smtClean="0"/>
              <a:t>taus</a:t>
            </a:r>
            <a:r>
              <a:rPr lang="en-US" sz="1800" dirty="0" smtClean="0"/>
              <a:t> decaying before the </a:t>
            </a:r>
            <a:r>
              <a:rPr lang="en-US" sz="1800" dirty="0" err="1" smtClean="0"/>
              <a:t>beampipe</a:t>
            </a:r>
            <a:r>
              <a:rPr lang="en-US" sz="1800" dirty="0" smtClean="0"/>
              <a:t>: ~</a:t>
            </a:r>
            <a:r>
              <a:rPr lang="en-US" sz="1800" b="1" dirty="0" smtClean="0"/>
              <a:t>60% efficiency </a:t>
            </a:r>
            <a:r>
              <a:rPr lang="en-US" sz="1800" dirty="0" smtClean="0"/>
              <a:t>only due to the small </a:t>
            </a:r>
            <a:r>
              <a:rPr lang="en-US" sz="1800" b="1" dirty="0" smtClean="0"/>
              <a:t>opening angle </a:t>
            </a:r>
            <a:r>
              <a:rPr lang="en-US" sz="1800" dirty="0" smtClean="0"/>
              <a:t>between decay products</a:t>
            </a:r>
          </a:p>
          <a:p>
            <a:pPr lvl="1"/>
            <a:r>
              <a:rPr lang="en-US" sz="1600" dirty="0" smtClean="0"/>
              <a:t>Could be improved by using higher detector </a:t>
            </a:r>
            <a:r>
              <a:rPr lang="en-US" sz="1600" b="1" dirty="0" smtClean="0"/>
              <a:t>granularity </a:t>
            </a:r>
          </a:p>
          <a:p>
            <a:r>
              <a:rPr lang="en-US" sz="2000" dirty="0" smtClean="0"/>
              <a:t>Efficiency drops in R due to tau displaced decay</a:t>
            </a:r>
          </a:p>
          <a:p>
            <a:pPr lvl="1"/>
            <a:r>
              <a:rPr lang="en-US" sz="1600" dirty="0" smtClean="0"/>
              <a:t>Could one </a:t>
            </a:r>
            <a:r>
              <a:rPr lang="en-US" sz="1600" b="1" dirty="0" smtClean="0"/>
              <a:t>use</a:t>
            </a:r>
            <a:r>
              <a:rPr lang="en-US" sz="1600" dirty="0" smtClean="0"/>
              <a:t> the </a:t>
            </a:r>
            <a:r>
              <a:rPr lang="en-US" sz="1600" b="1" dirty="0" smtClean="0"/>
              <a:t>tau track</a:t>
            </a:r>
            <a:r>
              <a:rPr lang="en-US" sz="1600" dirty="0" smtClean="0"/>
              <a:t> in the vertex </a:t>
            </a:r>
            <a:r>
              <a:rPr lang="en-US" sz="1600" dirty="0" smtClean="0"/>
              <a:t>detector as an extra handle for identification?</a:t>
            </a:r>
            <a:endParaRPr lang="en-US" sz="1600" dirty="0" smtClean="0"/>
          </a:p>
          <a:p>
            <a:r>
              <a:rPr lang="en-US" sz="1800" b="1" dirty="0" smtClean="0"/>
              <a:t>No significant </a:t>
            </a:r>
            <a:r>
              <a:rPr lang="en-US" sz="1800" b="1" dirty="0" err="1" smtClean="0"/>
              <a:t>inneficiency</a:t>
            </a:r>
            <a:r>
              <a:rPr lang="en-US" sz="1800" b="1" dirty="0" smtClean="0"/>
              <a:t> for </a:t>
            </a:r>
            <a:r>
              <a:rPr lang="en-US" sz="1800" b="1" dirty="0" err="1" smtClean="0"/>
              <a:t>taus</a:t>
            </a:r>
            <a:r>
              <a:rPr lang="en-US" sz="1800" b="1" dirty="0" smtClean="0"/>
              <a:t> of </a:t>
            </a:r>
            <a:r>
              <a:rPr lang="en-US" sz="1800" b="1" dirty="0" smtClean="0">
                <a:solidFill>
                  <a:srgbClr val="008000"/>
                </a:solidFill>
              </a:rPr>
              <a:t>E &lt; 1 </a:t>
            </a:r>
            <a:r>
              <a:rPr lang="en-US" sz="1800" b="1" dirty="0" err="1" smtClean="0">
                <a:solidFill>
                  <a:srgbClr val="008000"/>
                </a:solidFill>
              </a:rPr>
              <a:t>TeV</a:t>
            </a:r>
            <a:endParaRPr lang="en-US" sz="1800" b="1" dirty="0" smtClean="0">
              <a:solidFill>
                <a:srgbClr val="008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1A5C7-0FAE-E743-936A-D24FF7626C3E}" type="datetime1">
              <a:rPr lang="en-US" smtClean="0"/>
              <a:t>8/2/17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7E7D0-B1A8-5E48-96CF-46A38E663748}" type="slidenum">
              <a:rPr lang="en-US" smtClean="0"/>
              <a:t>7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786683" y="1417638"/>
            <a:ext cx="49191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For various tau energies</a:t>
            </a:r>
            <a:endParaRPr lang="en-US" sz="2400" dirty="0"/>
          </a:p>
        </p:txBody>
      </p:sp>
      <p:grpSp>
        <p:nvGrpSpPr>
          <p:cNvPr id="6" name="Group 5"/>
          <p:cNvGrpSpPr/>
          <p:nvPr/>
        </p:nvGrpSpPr>
        <p:grpSpPr>
          <a:xfrm>
            <a:off x="457200" y="2074996"/>
            <a:ext cx="5480440" cy="4289797"/>
            <a:chOff x="457200" y="2074996"/>
            <a:chExt cx="5480440" cy="4289797"/>
          </a:xfrm>
        </p:grpSpPr>
        <p:grpSp>
          <p:nvGrpSpPr>
            <p:cNvPr id="10" name="Group 9"/>
            <p:cNvGrpSpPr/>
            <p:nvPr/>
          </p:nvGrpSpPr>
          <p:grpSpPr>
            <a:xfrm>
              <a:off x="457200" y="2074996"/>
              <a:ext cx="5480440" cy="4281354"/>
              <a:chOff x="215900" y="2576646"/>
              <a:chExt cx="5480440" cy="4281354"/>
            </a:xfrm>
          </p:grpSpPr>
          <p:pic>
            <p:nvPicPr>
              <p:cNvPr id="9" name="Picture 8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15900" y="2576646"/>
                <a:ext cx="5480440" cy="4281354"/>
              </a:xfrm>
              <a:prstGeom prst="rect">
                <a:avLst/>
              </a:prstGeom>
            </p:spPr>
          </p:pic>
          <p:sp>
            <p:nvSpPr>
              <p:cNvPr id="7" name="TextBox 6"/>
              <p:cNvSpPr txBox="1"/>
              <p:nvPr/>
            </p:nvSpPr>
            <p:spPr>
              <a:xfrm>
                <a:off x="4323254" y="3494231"/>
                <a:ext cx="1223755" cy="1169551"/>
              </a:xfrm>
              <a:prstGeom prst="rect">
                <a:avLst/>
              </a:prstGeom>
              <a:solidFill>
                <a:srgbClr val="FFFFFF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Central </a:t>
                </a:r>
                <a:r>
                  <a:rPr lang="en-US" sz="1400" dirty="0" err="1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taus</a:t>
                </a:r>
                <a:endParaRPr lang="en-US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  <a:p>
                <a:r>
                  <a:rPr lang="en-US" sz="1400" dirty="0" err="1" smtClean="0">
                    <a:solidFill>
                      <a:srgbClr val="008000"/>
                    </a:solidFill>
                  </a:rPr>
                  <a:t>Etau</a:t>
                </a:r>
                <a:r>
                  <a:rPr lang="en-US" sz="1400" dirty="0" smtClean="0">
                    <a:solidFill>
                      <a:srgbClr val="008000"/>
                    </a:solidFill>
                  </a:rPr>
                  <a:t> </a:t>
                </a:r>
                <a:r>
                  <a:rPr lang="en-US" sz="1400" dirty="0">
                    <a:solidFill>
                      <a:srgbClr val="008000"/>
                    </a:solidFill>
                  </a:rPr>
                  <a:t>= </a:t>
                </a:r>
                <a:r>
                  <a:rPr lang="en-US" sz="1400" dirty="0" smtClean="0">
                    <a:solidFill>
                      <a:srgbClr val="008000"/>
                    </a:solidFill>
                  </a:rPr>
                  <a:t>1 </a:t>
                </a:r>
                <a:r>
                  <a:rPr lang="en-US" sz="1400" dirty="0" err="1" smtClean="0">
                    <a:solidFill>
                      <a:srgbClr val="008000"/>
                    </a:solidFill>
                  </a:rPr>
                  <a:t>TeV</a:t>
                </a:r>
                <a:endParaRPr lang="en-US" sz="1400" dirty="0" smtClean="0">
                  <a:solidFill>
                    <a:srgbClr val="008000"/>
                  </a:solidFill>
                </a:endParaRPr>
              </a:p>
              <a:p>
                <a:r>
                  <a:rPr lang="en-US" sz="1400" dirty="0" err="1">
                    <a:solidFill>
                      <a:srgbClr val="FF0000"/>
                    </a:solidFill>
                  </a:rPr>
                  <a:t>Etau</a:t>
                </a:r>
                <a:r>
                  <a:rPr lang="en-US" sz="1400" dirty="0">
                    <a:solidFill>
                      <a:srgbClr val="FF0000"/>
                    </a:solidFill>
                  </a:rPr>
                  <a:t> = 2 </a:t>
                </a:r>
                <a:r>
                  <a:rPr lang="en-US" sz="1400" dirty="0" err="1">
                    <a:solidFill>
                      <a:srgbClr val="FF0000"/>
                    </a:solidFill>
                  </a:rPr>
                  <a:t>TeV</a:t>
                </a:r>
                <a:endParaRPr lang="en-US" sz="1400" dirty="0">
                  <a:solidFill>
                    <a:srgbClr val="FF0000"/>
                  </a:solidFill>
                </a:endParaRPr>
              </a:p>
              <a:p>
                <a:r>
                  <a:rPr lang="en-US" sz="1400" dirty="0" err="1">
                    <a:solidFill>
                      <a:srgbClr val="0000FF"/>
                    </a:solidFill>
                  </a:rPr>
                  <a:t>Etau</a:t>
                </a:r>
                <a:r>
                  <a:rPr lang="en-US" sz="1400" dirty="0">
                    <a:solidFill>
                      <a:srgbClr val="0000FF"/>
                    </a:solidFill>
                  </a:rPr>
                  <a:t> = 5 </a:t>
                </a:r>
                <a:r>
                  <a:rPr lang="en-US" sz="1400" dirty="0" err="1">
                    <a:solidFill>
                      <a:srgbClr val="0000FF"/>
                    </a:solidFill>
                  </a:rPr>
                  <a:t>TeV</a:t>
                </a:r>
                <a:endParaRPr lang="en-US" sz="1400" dirty="0">
                  <a:solidFill>
                    <a:srgbClr val="0000FF"/>
                  </a:solidFill>
                </a:endParaRPr>
              </a:p>
              <a:p>
                <a:r>
                  <a:rPr lang="en-US" sz="1400" dirty="0" err="1"/>
                  <a:t>Etau</a:t>
                </a:r>
                <a:r>
                  <a:rPr lang="en-US" sz="1400" dirty="0"/>
                  <a:t> = 10 </a:t>
                </a:r>
                <a:r>
                  <a:rPr lang="en-US" sz="1400" dirty="0" err="1" smtClean="0"/>
                  <a:t>TeV</a:t>
                </a:r>
                <a:endParaRPr lang="en-US" sz="1400" dirty="0"/>
              </a:p>
            </p:txBody>
          </p:sp>
        </p:grpSp>
        <p:sp>
          <p:nvSpPr>
            <p:cNvPr id="12" name="TextBox 11"/>
            <p:cNvSpPr txBox="1"/>
            <p:nvPr/>
          </p:nvSpPr>
          <p:spPr>
            <a:xfrm>
              <a:off x="4362821" y="6155761"/>
              <a:ext cx="732119" cy="209032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en-US" sz="1300" dirty="0" smtClean="0"/>
                <a:t>decay </a:t>
              </a:r>
              <a:endParaRPr lang="en-US" sz="1300" dirty="0"/>
            </a:p>
          </p:txBody>
        </p:sp>
      </p:grpSp>
    </p:spTree>
    <p:extLst>
      <p:ext uri="{BB962C8B-B14F-4D97-AF65-F5344CB8AC3E}">
        <p14:creationId xmlns:p14="http://schemas.microsoft.com/office/powerpoint/2010/main" val="13672036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Efficiency </a:t>
            </a:r>
            <a:r>
              <a:rPr lang="en-US" sz="3200" dirty="0" err="1" smtClean="0"/>
              <a:t>vs</a:t>
            </a:r>
            <a:r>
              <a:rPr lang="en-US" sz="3200" dirty="0" smtClean="0"/>
              <a:t> detector single point resolution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2059" y="5952338"/>
            <a:ext cx="8912183" cy="655821"/>
          </a:xfrm>
        </p:spPr>
        <p:txBody>
          <a:bodyPr>
            <a:noAutofit/>
          </a:bodyPr>
          <a:lstStyle/>
          <a:p>
            <a:r>
              <a:rPr lang="en-US" sz="1400" dirty="0" smtClean="0"/>
              <a:t>Rapid change with </a:t>
            </a:r>
            <a:r>
              <a:rPr lang="en-US" sz="1400" dirty="0" smtClean="0"/>
              <a:t>pixel pitch (single </a:t>
            </a:r>
            <a:r>
              <a:rPr lang="en-US" sz="1400" dirty="0" smtClean="0"/>
              <a:t>point </a:t>
            </a:r>
            <a:r>
              <a:rPr lang="en-US" sz="1400" dirty="0" smtClean="0"/>
              <a:t>resolution), </a:t>
            </a:r>
            <a:r>
              <a:rPr lang="en-US" sz="1400" dirty="0" smtClean="0"/>
              <a:t>specially for highest energy </a:t>
            </a:r>
            <a:r>
              <a:rPr lang="en-US" sz="1400" dirty="0" err="1" smtClean="0"/>
              <a:t>taus</a:t>
            </a:r>
            <a:endParaRPr lang="en-US" sz="1400" dirty="0" smtClean="0"/>
          </a:p>
          <a:p>
            <a:r>
              <a:rPr lang="en-US" sz="1400" dirty="0" smtClean="0"/>
              <a:t>In the current design, efficiency driven by </a:t>
            </a:r>
            <a:r>
              <a:rPr lang="en-US" sz="1400" dirty="0" err="1" smtClean="0"/>
              <a:t>RPhi</a:t>
            </a:r>
            <a:r>
              <a:rPr lang="en-US" sz="1400" dirty="0" smtClean="0"/>
              <a:t>. Not much gain by improving Z resolution unless comparable to </a:t>
            </a:r>
            <a:r>
              <a:rPr lang="en-US" sz="1400" dirty="0" err="1" smtClean="0"/>
              <a:t>RPhi</a:t>
            </a:r>
            <a:r>
              <a:rPr lang="en-US" sz="1400" dirty="0" smtClean="0"/>
              <a:t>.</a:t>
            </a:r>
            <a:endParaRPr lang="en-US" sz="1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1A5C7-0FAE-E743-936A-D24FF7626C3E}" type="datetime1">
              <a:rPr lang="en-US" smtClean="0"/>
              <a:t>6/2/17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7E7D0-B1A8-5E48-96CF-46A38E663748}" type="slidenum">
              <a:rPr lang="en-US" smtClean="0"/>
              <a:t>8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945576" y="1267530"/>
            <a:ext cx="609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6F00BB"/>
                </a:solidFill>
              </a:rPr>
              <a:t>Assuming: pixel pitch = single point resolution * </a:t>
            </a:r>
            <a:r>
              <a:rPr lang="en-US" dirty="0">
                <a:solidFill>
                  <a:srgbClr val="6F00BB"/>
                </a:solidFill>
                <a:sym typeface="Wingdings"/>
              </a:rPr>
              <a:t>√</a:t>
            </a:r>
            <a:r>
              <a:rPr lang="en-US" dirty="0" smtClean="0">
                <a:solidFill>
                  <a:srgbClr val="6F00BB"/>
                </a:solidFill>
              </a:rPr>
              <a:t>12</a:t>
            </a:r>
          </a:p>
          <a:p>
            <a:r>
              <a:rPr lang="en-US" dirty="0" smtClean="0"/>
              <a:t>Vertical line shows the default </a:t>
            </a:r>
            <a:r>
              <a:rPr lang="en-US" dirty="0"/>
              <a:t>10x100 [</a:t>
            </a:r>
            <a:r>
              <a:rPr lang="el-GR" dirty="0"/>
              <a:t>μ</a:t>
            </a:r>
            <a:r>
              <a:rPr lang="en-US" dirty="0"/>
              <a:t>m] 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457200" y="1893223"/>
            <a:ext cx="8167875" cy="4056240"/>
            <a:chOff x="0" y="1417638"/>
            <a:chExt cx="9144000" cy="4540992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1417638"/>
              <a:ext cx="9144000" cy="4540992"/>
            </a:xfrm>
            <a:prstGeom prst="rect">
              <a:avLst/>
            </a:prstGeom>
          </p:spPr>
        </p:pic>
        <p:cxnSp>
          <p:nvCxnSpPr>
            <p:cNvPr id="9" name="Straight Connector 8"/>
            <p:cNvCxnSpPr/>
            <p:nvPr/>
          </p:nvCxnSpPr>
          <p:spPr>
            <a:xfrm>
              <a:off x="891328" y="1893222"/>
              <a:ext cx="0" cy="3691783"/>
            </a:xfrm>
            <a:prstGeom prst="line">
              <a:avLst/>
            </a:prstGeom>
            <a:ln w="12700" cmpd="sng">
              <a:solidFill>
                <a:schemeClr val="accent4">
                  <a:lumMod val="75000"/>
                </a:schemeClr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6123509" y="1893222"/>
              <a:ext cx="0" cy="3691783"/>
            </a:xfrm>
            <a:prstGeom prst="line">
              <a:avLst/>
            </a:prstGeom>
            <a:ln w="12700" cmpd="sng">
              <a:solidFill>
                <a:schemeClr val="accent4">
                  <a:lumMod val="75000"/>
                </a:schemeClr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2191009" y="3832314"/>
              <a:ext cx="1342751" cy="107721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400" dirty="0" err="1" smtClean="0">
                  <a:solidFill>
                    <a:srgbClr val="008000"/>
                  </a:solidFill>
                </a:rPr>
                <a:t>Etau</a:t>
              </a:r>
              <a:r>
                <a:rPr lang="en-US" sz="1400" dirty="0" smtClean="0">
                  <a:solidFill>
                    <a:srgbClr val="008000"/>
                  </a:solidFill>
                </a:rPr>
                <a:t> </a:t>
              </a:r>
              <a:r>
                <a:rPr lang="en-US" sz="1400" dirty="0">
                  <a:solidFill>
                    <a:srgbClr val="008000"/>
                  </a:solidFill>
                </a:rPr>
                <a:t>= </a:t>
              </a:r>
              <a:r>
                <a:rPr lang="en-US" sz="1400" dirty="0" smtClean="0">
                  <a:solidFill>
                    <a:srgbClr val="008000"/>
                  </a:solidFill>
                </a:rPr>
                <a:t>1 </a:t>
              </a:r>
              <a:r>
                <a:rPr lang="en-US" sz="1400" dirty="0" err="1" smtClean="0">
                  <a:solidFill>
                    <a:srgbClr val="008000"/>
                  </a:solidFill>
                </a:rPr>
                <a:t>TeV</a:t>
              </a:r>
              <a:endParaRPr lang="en-US" sz="1400" dirty="0" smtClean="0">
                <a:solidFill>
                  <a:srgbClr val="008000"/>
                </a:solidFill>
              </a:endParaRPr>
            </a:p>
            <a:p>
              <a:r>
                <a:rPr lang="en-US" sz="1400" dirty="0" err="1">
                  <a:solidFill>
                    <a:srgbClr val="FF0000"/>
                  </a:solidFill>
                </a:rPr>
                <a:t>Etau</a:t>
              </a:r>
              <a:r>
                <a:rPr lang="en-US" sz="1400" dirty="0">
                  <a:solidFill>
                    <a:srgbClr val="FF0000"/>
                  </a:solidFill>
                </a:rPr>
                <a:t> = 2 </a:t>
              </a:r>
              <a:r>
                <a:rPr lang="en-US" sz="1400" dirty="0" err="1">
                  <a:solidFill>
                    <a:srgbClr val="FF0000"/>
                  </a:solidFill>
                </a:rPr>
                <a:t>TeV</a:t>
              </a:r>
              <a:endParaRPr lang="en-US" sz="1400" dirty="0">
                <a:solidFill>
                  <a:srgbClr val="FF0000"/>
                </a:solidFill>
              </a:endParaRPr>
            </a:p>
            <a:p>
              <a:r>
                <a:rPr lang="en-US" sz="1400" dirty="0" err="1">
                  <a:solidFill>
                    <a:srgbClr val="0000FF"/>
                  </a:solidFill>
                </a:rPr>
                <a:t>Etau</a:t>
              </a:r>
              <a:r>
                <a:rPr lang="en-US" sz="1400" dirty="0">
                  <a:solidFill>
                    <a:srgbClr val="0000FF"/>
                  </a:solidFill>
                </a:rPr>
                <a:t> = 5 </a:t>
              </a:r>
              <a:r>
                <a:rPr lang="en-US" sz="1400" dirty="0" err="1">
                  <a:solidFill>
                    <a:srgbClr val="0000FF"/>
                  </a:solidFill>
                </a:rPr>
                <a:t>TeV</a:t>
              </a:r>
              <a:endParaRPr lang="en-US" sz="1400" dirty="0">
                <a:solidFill>
                  <a:srgbClr val="0000FF"/>
                </a:solidFill>
              </a:endParaRPr>
            </a:p>
            <a:p>
              <a:r>
                <a:rPr lang="en-US" sz="1400" dirty="0" err="1"/>
                <a:t>Etau</a:t>
              </a:r>
              <a:r>
                <a:rPr lang="en-US" sz="1400" dirty="0"/>
                <a:t> = 10 </a:t>
              </a:r>
              <a:r>
                <a:rPr lang="en-US" sz="1400" dirty="0" err="1" smtClean="0"/>
                <a:t>TeV</a:t>
              </a:r>
              <a:endParaRPr lang="en-US" sz="14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319825" y="4252597"/>
              <a:ext cx="1342751" cy="107721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400" dirty="0" err="1" smtClean="0">
                  <a:solidFill>
                    <a:srgbClr val="008000"/>
                  </a:solidFill>
                </a:rPr>
                <a:t>Etau</a:t>
              </a:r>
              <a:r>
                <a:rPr lang="en-US" sz="1400" dirty="0" smtClean="0">
                  <a:solidFill>
                    <a:srgbClr val="008000"/>
                  </a:solidFill>
                </a:rPr>
                <a:t> </a:t>
              </a:r>
              <a:r>
                <a:rPr lang="en-US" sz="1400" dirty="0">
                  <a:solidFill>
                    <a:srgbClr val="008000"/>
                  </a:solidFill>
                </a:rPr>
                <a:t>= </a:t>
              </a:r>
              <a:r>
                <a:rPr lang="en-US" sz="1400" dirty="0" smtClean="0">
                  <a:solidFill>
                    <a:srgbClr val="008000"/>
                  </a:solidFill>
                </a:rPr>
                <a:t>1 </a:t>
              </a:r>
              <a:r>
                <a:rPr lang="en-US" sz="1400" dirty="0" err="1" smtClean="0">
                  <a:solidFill>
                    <a:srgbClr val="008000"/>
                  </a:solidFill>
                </a:rPr>
                <a:t>TeV</a:t>
              </a:r>
              <a:endParaRPr lang="en-US" sz="1400" dirty="0" smtClean="0">
                <a:solidFill>
                  <a:srgbClr val="008000"/>
                </a:solidFill>
              </a:endParaRPr>
            </a:p>
            <a:p>
              <a:r>
                <a:rPr lang="en-US" sz="1400" dirty="0" err="1">
                  <a:solidFill>
                    <a:srgbClr val="FF0000"/>
                  </a:solidFill>
                </a:rPr>
                <a:t>Etau</a:t>
              </a:r>
              <a:r>
                <a:rPr lang="en-US" sz="1400" dirty="0">
                  <a:solidFill>
                    <a:srgbClr val="FF0000"/>
                  </a:solidFill>
                </a:rPr>
                <a:t> = 2 </a:t>
              </a:r>
              <a:r>
                <a:rPr lang="en-US" sz="1400" dirty="0" err="1">
                  <a:solidFill>
                    <a:srgbClr val="FF0000"/>
                  </a:solidFill>
                </a:rPr>
                <a:t>TeV</a:t>
              </a:r>
              <a:endParaRPr lang="en-US" sz="1400" dirty="0">
                <a:solidFill>
                  <a:srgbClr val="FF0000"/>
                </a:solidFill>
              </a:endParaRPr>
            </a:p>
            <a:p>
              <a:r>
                <a:rPr lang="en-US" sz="1400" dirty="0" err="1">
                  <a:solidFill>
                    <a:srgbClr val="0000FF"/>
                  </a:solidFill>
                </a:rPr>
                <a:t>Etau</a:t>
              </a:r>
              <a:r>
                <a:rPr lang="en-US" sz="1400" dirty="0">
                  <a:solidFill>
                    <a:srgbClr val="0000FF"/>
                  </a:solidFill>
                </a:rPr>
                <a:t> = 5 </a:t>
              </a:r>
              <a:r>
                <a:rPr lang="en-US" sz="1400" dirty="0" err="1">
                  <a:solidFill>
                    <a:srgbClr val="0000FF"/>
                  </a:solidFill>
                </a:rPr>
                <a:t>TeV</a:t>
              </a:r>
              <a:endParaRPr lang="en-US" sz="1400" dirty="0">
                <a:solidFill>
                  <a:srgbClr val="0000FF"/>
                </a:solidFill>
              </a:endParaRPr>
            </a:p>
            <a:p>
              <a:r>
                <a:rPr lang="en-US" sz="1400" dirty="0" err="1"/>
                <a:t>Etau</a:t>
              </a:r>
              <a:r>
                <a:rPr lang="en-US" sz="1400" dirty="0"/>
                <a:t> = 10 </a:t>
              </a:r>
              <a:r>
                <a:rPr lang="en-US" sz="1400" dirty="0" err="1" smtClean="0"/>
                <a:t>TeV</a:t>
              </a:r>
              <a:endParaRPr lang="en-US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10940041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Endcap</a:t>
            </a:r>
            <a:r>
              <a:rPr lang="en-US" dirty="0" smtClean="0"/>
              <a:t> region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17399" y="2700393"/>
            <a:ext cx="2189741" cy="3936658"/>
          </a:xfrm>
        </p:spPr>
        <p:txBody>
          <a:bodyPr>
            <a:normAutofit fontScale="92500" lnSpcReduction="20000"/>
          </a:bodyPr>
          <a:lstStyle/>
          <a:p>
            <a:r>
              <a:rPr lang="en-US" sz="1800" dirty="0" smtClean="0"/>
              <a:t>Forward tau </a:t>
            </a:r>
            <a:r>
              <a:rPr lang="en-US" sz="1800" dirty="0"/>
              <a:t>of E=10 </a:t>
            </a:r>
            <a:r>
              <a:rPr lang="en-US" sz="1800" dirty="0" err="1"/>
              <a:t>TeV</a:t>
            </a:r>
            <a:r>
              <a:rPr lang="en-US" sz="1800" dirty="0"/>
              <a:t>  decaying before </a:t>
            </a:r>
            <a:r>
              <a:rPr lang="en-US" sz="1800" dirty="0" smtClean="0"/>
              <a:t>8</a:t>
            </a:r>
            <a:r>
              <a:rPr lang="en-US" sz="1800" baseline="30000" dirty="0" smtClean="0"/>
              <a:t>th</a:t>
            </a:r>
            <a:r>
              <a:rPr lang="en-US" sz="1800" dirty="0" smtClean="0"/>
              <a:t> </a:t>
            </a:r>
            <a:r>
              <a:rPr lang="en-US" sz="1800" dirty="0" err="1" smtClean="0"/>
              <a:t>endcap</a:t>
            </a:r>
            <a:r>
              <a:rPr lang="en-US" sz="1800" dirty="0" smtClean="0"/>
              <a:t> disk (99.9% </a:t>
            </a:r>
            <a:r>
              <a:rPr lang="en-US" sz="1800" dirty="0"/>
              <a:t>acceptance</a:t>
            </a:r>
            <a:r>
              <a:rPr lang="en-US" sz="1800" dirty="0" smtClean="0"/>
              <a:t>)</a:t>
            </a:r>
          </a:p>
          <a:p>
            <a:pPr lvl="1"/>
            <a:r>
              <a:rPr lang="en-US" sz="1400" dirty="0" smtClean="0"/>
              <a:t>4th-to last layer is more than 3 times further out</a:t>
            </a:r>
          </a:p>
          <a:p>
            <a:r>
              <a:rPr lang="en-US" sz="1800" dirty="0" smtClean="0">
                <a:solidFill>
                  <a:srgbClr val="FF0000"/>
                </a:solidFill>
              </a:rPr>
              <a:t>efficiency </a:t>
            </a:r>
            <a:r>
              <a:rPr lang="en-US" sz="1800" dirty="0" smtClean="0">
                <a:solidFill>
                  <a:srgbClr val="FF0000"/>
                </a:solidFill>
              </a:rPr>
              <a:t>&gt; 85</a:t>
            </a:r>
            <a:r>
              <a:rPr lang="en-US" sz="1800" dirty="0" smtClean="0">
                <a:solidFill>
                  <a:srgbClr val="FF0000"/>
                </a:solidFill>
              </a:rPr>
              <a:t>% </a:t>
            </a:r>
            <a:r>
              <a:rPr lang="en-US" sz="1800" dirty="0" smtClean="0"/>
              <a:t>(acceptance not included)</a:t>
            </a:r>
          </a:p>
          <a:p>
            <a:endParaRPr lang="en-US" sz="1800" dirty="0" smtClean="0">
              <a:sym typeface="Wingdings"/>
            </a:endParaRPr>
          </a:p>
          <a:p>
            <a:r>
              <a:rPr lang="en-US" sz="1800" dirty="0" smtClean="0">
                <a:sym typeface="Wingdings"/>
              </a:rPr>
              <a:t> </a:t>
            </a:r>
            <a:r>
              <a:rPr lang="en-US" sz="1800" dirty="0" err="1">
                <a:sym typeface="Wingdings"/>
              </a:rPr>
              <a:t>Endcaps</a:t>
            </a:r>
            <a:r>
              <a:rPr lang="en-US" sz="1800" dirty="0">
                <a:sym typeface="Wingdings"/>
              </a:rPr>
              <a:t> much less </a:t>
            </a:r>
            <a:r>
              <a:rPr lang="en-US" sz="1800" dirty="0" smtClean="0">
                <a:sym typeface="Wingdings"/>
              </a:rPr>
              <a:t>problematic due to longer lever arm</a:t>
            </a:r>
            <a:endParaRPr lang="en-US" sz="1800" dirty="0"/>
          </a:p>
          <a:p>
            <a:pPr marL="0" indent="0">
              <a:buNone/>
            </a:pPr>
            <a:endParaRPr lang="en-US" sz="1800" dirty="0">
              <a:solidFill>
                <a:srgbClr val="FF0000"/>
              </a:solidFill>
            </a:endParaRPr>
          </a:p>
          <a:p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1A5C7-0FAE-E743-936A-D24FF7626C3E}" type="datetime1">
              <a:rPr lang="en-US" smtClean="0"/>
              <a:t>8/2/17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7E7D0-B1A8-5E48-96CF-46A38E663748}" type="slidenum">
              <a:rPr lang="en-US" smtClean="0"/>
              <a:t>9</a:t>
            </a:fld>
            <a:endParaRPr lang="en-US"/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457200" y="1403127"/>
            <a:ext cx="8229600" cy="13461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>
                <a:solidFill>
                  <a:srgbClr val="6F00BB"/>
                </a:solidFill>
              </a:rPr>
              <a:t>Assume: 10x100 [</a:t>
            </a:r>
            <a:r>
              <a:rPr lang="el-GR" sz="1800" dirty="0" smtClean="0">
                <a:solidFill>
                  <a:srgbClr val="6F00BB"/>
                </a:solidFill>
              </a:rPr>
              <a:t>μ</a:t>
            </a:r>
            <a:r>
              <a:rPr lang="en-US" sz="1800" dirty="0" smtClean="0">
                <a:solidFill>
                  <a:srgbClr val="6F00BB"/>
                </a:solidFill>
              </a:rPr>
              <a:t>m] single point resolution</a:t>
            </a:r>
          </a:p>
          <a:p>
            <a:r>
              <a:rPr lang="en-US" sz="1800" dirty="0" smtClean="0">
                <a:solidFill>
                  <a:srgbClr val="6F00BB"/>
                </a:solidFill>
              </a:rPr>
              <a:t>Assume: pixel pitch = single point resolution * </a:t>
            </a:r>
            <a:r>
              <a:rPr lang="en-US" sz="1800" dirty="0" smtClean="0">
                <a:solidFill>
                  <a:srgbClr val="6F00BB"/>
                </a:solidFill>
                <a:sym typeface="Wingdings"/>
              </a:rPr>
              <a:t>√</a:t>
            </a:r>
            <a:r>
              <a:rPr lang="en-US" sz="1800" dirty="0" smtClean="0">
                <a:solidFill>
                  <a:srgbClr val="6F00BB"/>
                </a:solidFill>
              </a:rPr>
              <a:t>12</a:t>
            </a:r>
          </a:p>
          <a:p>
            <a:r>
              <a:rPr lang="en-US" sz="1800" dirty="0" smtClean="0">
                <a:sym typeface="Wingdings"/>
              </a:rPr>
              <a:t> if </a:t>
            </a:r>
            <a:r>
              <a:rPr lang="el-GR" sz="1800" dirty="0" smtClean="0">
                <a:sym typeface="Wingdings"/>
              </a:rPr>
              <a:t>Δ</a:t>
            </a:r>
            <a:r>
              <a:rPr lang="en-US" sz="1800" dirty="0" err="1" smtClean="0">
                <a:sym typeface="Wingdings"/>
              </a:rPr>
              <a:t>RPhi</a:t>
            </a:r>
            <a:r>
              <a:rPr lang="en-US" sz="1800" dirty="0" smtClean="0">
                <a:sym typeface="Wingdings"/>
              </a:rPr>
              <a:t>(u) </a:t>
            </a:r>
            <a:r>
              <a:rPr lang="en-US" sz="1800" dirty="0" smtClean="0">
                <a:sym typeface="Wingdings"/>
              </a:rPr>
              <a:t>&gt; 2 * 10 </a:t>
            </a:r>
            <a:r>
              <a:rPr lang="el-GR" sz="1800" dirty="0" smtClean="0"/>
              <a:t>μ</a:t>
            </a:r>
            <a:r>
              <a:rPr lang="en-US" sz="1800" dirty="0" smtClean="0"/>
              <a:t>m</a:t>
            </a:r>
            <a:r>
              <a:rPr lang="en-US" sz="1800" dirty="0" smtClean="0">
                <a:sym typeface="Wingdings"/>
              </a:rPr>
              <a:t> * √12 </a:t>
            </a:r>
            <a:r>
              <a:rPr lang="en-US" sz="1800" dirty="0" smtClean="0">
                <a:sym typeface="Wingdings"/>
              </a:rPr>
              <a:t>   or    </a:t>
            </a:r>
            <a:r>
              <a:rPr lang="el-GR" sz="1800" dirty="0" smtClean="0">
                <a:sym typeface="Wingdings"/>
              </a:rPr>
              <a:t>Δ</a:t>
            </a:r>
            <a:r>
              <a:rPr lang="en-US" sz="1800" dirty="0" smtClean="0">
                <a:sym typeface="Wingdings"/>
              </a:rPr>
              <a:t>R(v) </a:t>
            </a:r>
            <a:r>
              <a:rPr lang="en-US" sz="1800" dirty="0">
                <a:sym typeface="Wingdings"/>
              </a:rPr>
              <a:t>&gt; 2 * </a:t>
            </a:r>
            <a:r>
              <a:rPr lang="en-US" sz="1800" dirty="0" smtClean="0">
                <a:sym typeface="Wingdings"/>
              </a:rPr>
              <a:t>100 </a:t>
            </a:r>
            <a:r>
              <a:rPr lang="el-GR" sz="1800" dirty="0"/>
              <a:t>μ</a:t>
            </a:r>
            <a:r>
              <a:rPr lang="en-US" sz="1800" dirty="0"/>
              <a:t>m</a:t>
            </a:r>
            <a:r>
              <a:rPr lang="en-US" sz="1800" dirty="0">
                <a:sym typeface="Wingdings"/>
              </a:rPr>
              <a:t> * √12   </a:t>
            </a:r>
            <a:r>
              <a:rPr lang="en-US" sz="1800" dirty="0" smtClean="0">
                <a:sym typeface="Wingdings"/>
              </a:rPr>
              <a:t> ; </a:t>
            </a:r>
            <a:r>
              <a:rPr lang="en-US" sz="1800" dirty="0" smtClean="0">
                <a:sym typeface="Wingdings"/>
              </a:rPr>
              <a:t>pass</a:t>
            </a:r>
            <a:endParaRPr lang="en-US" sz="1800" dirty="0"/>
          </a:p>
        </p:txBody>
      </p:sp>
      <p:grpSp>
        <p:nvGrpSpPr>
          <p:cNvPr id="23" name="Group 22"/>
          <p:cNvGrpSpPr/>
          <p:nvPr/>
        </p:nvGrpSpPr>
        <p:grpSpPr>
          <a:xfrm>
            <a:off x="205258" y="2518212"/>
            <a:ext cx="6617520" cy="4143495"/>
            <a:chOff x="205258" y="2518212"/>
            <a:chExt cx="6617520" cy="4143495"/>
          </a:xfrm>
        </p:grpSpPr>
        <p:grpSp>
          <p:nvGrpSpPr>
            <p:cNvPr id="7" name="Group 6"/>
            <p:cNvGrpSpPr/>
            <p:nvPr/>
          </p:nvGrpSpPr>
          <p:grpSpPr>
            <a:xfrm>
              <a:off x="205258" y="2647605"/>
              <a:ext cx="6617520" cy="3741600"/>
              <a:chOff x="614010" y="2453359"/>
              <a:chExt cx="6617520" cy="3741600"/>
            </a:xfrm>
          </p:grpSpPr>
          <p:pic>
            <p:nvPicPr>
              <p:cNvPr id="13" name="Picture 12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614010" y="2453359"/>
                <a:ext cx="6617520" cy="3741600"/>
              </a:xfrm>
              <a:prstGeom prst="rect">
                <a:avLst/>
              </a:prstGeom>
            </p:spPr>
          </p:pic>
          <p:grpSp>
            <p:nvGrpSpPr>
              <p:cNvPr id="10" name="Group 9"/>
              <p:cNvGrpSpPr/>
              <p:nvPr/>
            </p:nvGrpSpPr>
            <p:grpSpPr>
              <a:xfrm>
                <a:off x="5488149" y="2636187"/>
                <a:ext cx="541988" cy="3387426"/>
                <a:chOff x="6058440" y="1841379"/>
                <a:chExt cx="541988" cy="3387426"/>
              </a:xfrm>
            </p:grpSpPr>
            <p:cxnSp>
              <p:nvCxnSpPr>
                <p:cNvPr id="8" name="Straight Connector 7"/>
                <p:cNvCxnSpPr/>
                <p:nvPr/>
              </p:nvCxnSpPr>
              <p:spPr>
                <a:xfrm>
                  <a:off x="6058440" y="1841379"/>
                  <a:ext cx="0" cy="147688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prstDash val="sysDash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" name="Straight Connector 8"/>
                <p:cNvCxnSpPr/>
                <p:nvPr/>
              </p:nvCxnSpPr>
              <p:spPr>
                <a:xfrm>
                  <a:off x="6600428" y="3751924"/>
                  <a:ext cx="0" cy="147688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prstDash val="sysDash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" name="Group 5"/>
              <p:cNvGrpSpPr/>
              <p:nvPr/>
            </p:nvGrpSpPr>
            <p:grpSpPr>
              <a:xfrm>
                <a:off x="5457151" y="2543823"/>
                <a:ext cx="838970" cy="307777"/>
                <a:chOff x="5115787" y="2831718"/>
                <a:chExt cx="838970" cy="307777"/>
              </a:xfrm>
            </p:grpSpPr>
            <p:cxnSp>
              <p:nvCxnSpPr>
                <p:cNvPr id="11" name="Straight Arrow Connector 10"/>
                <p:cNvCxnSpPr/>
                <p:nvPr/>
              </p:nvCxnSpPr>
              <p:spPr>
                <a:xfrm>
                  <a:off x="5161969" y="3117273"/>
                  <a:ext cx="364455" cy="7697"/>
                </a:xfrm>
                <a:prstGeom prst="straightConnector1">
                  <a:avLst/>
                </a:prstGeom>
                <a:ln w="12700" cmpd="sng">
                  <a:solidFill>
                    <a:srgbClr val="FF0000"/>
                  </a:solidFill>
                  <a:tailEnd type="arrow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" name="TextBox 11"/>
                <p:cNvSpPr txBox="1"/>
                <p:nvPr/>
              </p:nvSpPr>
              <p:spPr>
                <a:xfrm>
                  <a:off x="5115787" y="2831718"/>
                  <a:ext cx="83897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 smtClean="0">
                      <a:solidFill>
                        <a:srgbClr val="FF0000"/>
                      </a:solidFill>
                    </a:rPr>
                    <a:t>pass</a:t>
                  </a:r>
                  <a:endParaRPr lang="en-US" sz="1400" dirty="0">
                    <a:solidFill>
                      <a:srgbClr val="FF0000"/>
                    </a:solidFill>
                  </a:endParaRPr>
                </a:p>
              </p:txBody>
            </p:sp>
          </p:grpSp>
        </p:grpSp>
        <p:sp>
          <p:nvSpPr>
            <p:cNvPr id="15" name="TextBox 14"/>
            <p:cNvSpPr txBox="1"/>
            <p:nvPr/>
          </p:nvSpPr>
          <p:spPr>
            <a:xfrm flipH="1">
              <a:off x="617111" y="2532640"/>
              <a:ext cx="1631759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3D distance</a:t>
              </a:r>
              <a:endParaRPr lang="en-US" sz="1200" dirty="0"/>
            </a:p>
          </p:txBody>
        </p:sp>
        <p:sp>
          <p:nvSpPr>
            <p:cNvPr id="16" name="TextBox 15"/>
            <p:cNvSpPr txBox="1"/>
            <p:nvPr/>
          </p:nvSpPr>
          <p:spPr>
            <a:xfrm flipH="1">
              <a:off x="623268" y="4463040"/>
              <a:ext cx="1631759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charge product</a:t>
              </a:r>
              <a:endParaRPr lang="en-US" sz="1200" dirty="0"/>
            </a:p>
          </p:txBody>
        </p:sp>
        <p:sp>
          <p:nvSpPr>
            <p:cNvPr id="17" name="TextBox 16"/>
            <p:cNvSpPr txBox="1"/>
            <p:nvPr/>
          </p:nvSpPr>
          <p:spPr>
            <a:xfrm flipH="1">
              <a:off x="2739935" y="2527403"/>
              <a:ext cx="1631759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distance in </a:t>
              </a:r>
              <a:r>
                <a:rPr lang="en-US" sz="1200" dirty="0" err="1" smtClean="0"/>
                <a:t>RPhi</a:t>
              </a:r>
              <a:endParaRPr lang="en-US" sz="1200" dirty="0"/>
            </a:p>
          </p:txBody>
        </p:sp>
        <p:sp>
          <p:nvSpPr>
            <p:cNvPr id="18" name="TextBox 17"/>
            <p:cNvSpPr txBox="1"/>
            <p:nvPr/>
          </p:nvSpPr>
          <p:spPr>
            <a:xfrm flipH="1">
              <a:off x="2510118" y="4457803"/>
              <a:ext cx="2031999" cy="212365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en-US" sz="1200" dirty="0" smtClean="0"/>
            </a:p>
            <a:p>
              <a:pPr algn="ctr"/>
              <a:endParaRPr lang="en-US" sz="1200" dirty="0"/>
            </a:p>
            <a:p>
              <a:pPr algn="ctr"/>
              <a:endParaRPr lang="en-US" sz="1200" dirty="0" smtClean="0"/>
            </a:p>
            <a:p>
              <a:pPr algn="ctr"/>
              <a:endParaRPr lang="en-US" sz="1200" dirty="0"/>
            </a:p>
            <a:p>
              <a:pPr algn="ctr"/>
              <a:endParaRPr lang="en-US" sz="1200" dirty="0" smtClean="0"/>
            </a:p>
            <a:p>
              <a:pPr algn="ctr"/>
              <a:endParaRPr lang="en-US" sz="1200" dirty="0"/>
            </a:p>
            <a:p>
              <a:pPr algn="ctr"/>
              <a:endParaRPr lang="en-US" sz="1200" dirty="0" smtClean="0"/>
            </a:p>
            <a:p>
              <a:pPr algn="ctr"/>
              <a:endParaRPr lang="en-US" sz="1200" dirty="0"/>
            </a:p>
            <a:p>
              <a:pPr algn="ctr"/>
              <a:endParaRPr lang="en-US" sz="1200" dirty="0" smtClean="0"/>
            </a:p>
            <a:p>
              <a:pPr algn="ctr"/>
              <a:endParaRPr lang="en-US" sz="1200" dirty="0"/>
            </a:p>
            <a:p>
              <a:pPr algn="ctr"/>
              <a:endParaRPr lang="en-US" sz="1200" dirty="0"/>
            </a:p>
          </p:txBody>
        </p:sp>
        <p:sp>
          <p:nvSpPr>
            <p:cNvPr id="19" name="TextBox 18"/>
            <p:cNvSpPr txBox="1"/>
            <p:nvPr/>
          </p:nvSpPr>
          <p:spPr>
            <a:xfrm flipH="1">
              <a:off x="4870458" y="2518212"/>
              <a:ext cx="1631759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distance in u</a:t>
              </a:r>
              <a:endParaRPr lang="en-US" sz="1200" dirty="0"/>
            </a:p>
          </p:txBody>
        </p:sp>
        <p:sp>
          <p:nvSpPr>
            <p:cNvPr id="20" name="TextBox 19"/>
            <p:cNvSpPr txBox="1"/>
            <p:nvPr/>
          </p:nvSpPr>
          <p:spPr>
            <a:xfrm flipH="1">
              <a:off x="4876615" y="4448612"/>
              <a:ext cx="1631759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distance in v </a:t>
              </a:r>
              <a:endParaRPr lang="en-US" sz="1200" dirty="0"/>
            </a:p>
          </p:txBody>
        </p:sp>
        <p:sp>
          <p:nvSpPr>
            <p:cNvPr id="21" name="TextBox 20"/>
            <p:cNvSpPr txBox="1"/>
            <p:nvPr/>
          </p:nvSpPr>
          <p:spPr>
            <a:xfrm flipH="1">
              <a:off x="4852266" y="6384708"/>
              <a:ext cx="1931035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(</a:t>
              </a:r>
              <a:r>
                <a:rPr lang="en-US" sz="1200" dirty="0"/>
                <a:t>module </a:t>
              </a:r>
              <a:r>
                <a:rPr lang="en-US" sz="1200" dirty="0" smtClean="0"/>
                <a:t>local coordinates)</a:t>
              </a:r>
              <a:endParaRPr 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360793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63303</TotalTime>
  <Words>2190</Words>
  <Application>Microsoft Macintosh PowerPoint</Application>
  <PresentationFormat>On-screen Show (4:3)</PresentationFormat>
  <Paragraphs>312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Tracker resolution and boosted objects</vt:lpstr>
      <vt:lpstr>Introduction</vt:lpstr>
      <vt:lpstr>Tau samples used</vt:lpstr>
      <vt:lpstr>Efficiency definition (I)</vt:lpstr>
      <vt:lpstr>Efficiency definition (II)</vt:lpstr>
      <vt:lpstr>Efficiency definition (III)</vt:lpstr>
      <vt:lpstr>Efficiency vs tau decay vertex position</vt:lpstr>
      <vt:lpstr>Efficiency vs detector single point resolution</vt:lpstr>
      <vt:lpstr>Endcap region</vt:lpstr>
      <vt:lpstr>Efficiency vs tau decay vertex position</vt:lpstr>
      <vt:lpstr>Efficiency vs detector single point resolution</vt:lpstr>
      <vt:lpstr>B-jets</vt:lpstr>
      <vt:lpstr>Efficiency definition (II)</vt:lpstr>
      <vt:lpstr>Efficiency definition (III)</vt:lpstr>
      <vt:lpstr>Efficiency vs decay vertex position</vt:lpstr>
      <vt:lpstr>Efficiency vs detector single point resolution</vt:lpstr>
      <vt:lpstr>Conclusions</vt:lpstr>
      <vt:lpstr>Backup</vt:lpstr>
      <vt:lpstr>B jets acceptance</vt:lpstr>
      <vt:lpstr>B jets acceptance</vt:lpstr>
      <vt:lpstr>Forward region</vt:lpstr>
      <vt:lpstr>Efficiency vs tau decay vertex position</vt:lpstr>
      <vt:lpstr>Efficiency vs detector single point resolution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nadie</dc:creator>
  <cp:lastModifiedBy>nadie</cp:lastModifiedBy>
  <cp:revision>193</cp:revision>
  <dcterms:created xsi:type="dcterms:W3CDTF">2016-11-30T17:47:25Z</dcterms:created>
  <dcterms:modified xsi:type="dcterms:W3CDTF">2017-02-08T14:15:51Z</dcterms:modified>
</cp:coreProperties>
</file>