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443" r:id="rId2"/>
    <p:sldId id="258" r:id="rId3"/>
    <p:sldId id="393" r:id="rId4"/>
    <p:sldId id="321" r:id="rId5"/>
    <p:sldId id="324" r:id="rId6"/>
    <p:sldId id="314" r:id="rId7"/>
    <p:sldId id="315" r:id="rId8"/>
    <p:sldId id="327" r:id="rId9"/>
    <p:sldId id="419" r:id="rId10"/>
    <p:sldId id="427" r:id="rId11"/>
    <p:sldId id="430" r:id="rId12"/>
    <p:sldId id="436" r:id="rId13"/>
    <p:sldId id="433" r:id="rId14"/>
    <p:sldId id="439" r:id="rId15"/>
    <p:sldId id="444" r:id="rId16"/>
    <p:sldId id="442" r:id="rId17"/>
    <p:sldId id="440" r:id="rId18"/>
    <p:sldId id="432" r:id="rId19"/>
    <p:sldId id="435" r:id="rId20"/>
    <p:sldId id="437" r:id="rId21"/>
    <p:sldId id="438" r:id="rId22"/>
    <p:sldId id="429" r:id="rId23"/>
    <p:sldId id="428" r:id="rId24"/>
    <p:sldId id="445" r:id="rId25"/>
    <p:sldId id="426" r:id="rId26"/>
    <p:sldId id="421" r:id="rId27"/>
    <p:sldId id="423" r:id="rId28"/>
    <p:sldId id="424" r:id="rId29"/>
    <p:sldId id="425" r:id="rId30"/>
    <p:sldId id="441" r:id="rId31"/>
    <p:sldId id="325" r:id="rId32"/>
    <p:sldId id="326" r:id="rId33"/>
    <p:sldId id="328" r:id="rId34"/>
    <p:sldId id="323" r:id="rId35"/>
    <p:sldId id="259" r:id="rId36"/>
    <p:sldId id="260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F02"/>
    <a:srgbClr val="FF00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11" autoAdjust="0"/>
  </p:normalViewPr>
  <p:slideViewPr>
    <p:cSldViewPr snapToGrid="0" snapToObjects="1">
      <p:cViewPr>
        <p:scale>
          <a:sx n="156" d="100"/>
          <a:sy n="156" d="100"/>
        </p:scale>
        <p:origin x="-1688" y="-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DA29FB-2E51-4F42-9134-E8CF5DBD2899}" type="datetimeFigureOut">
              <a:rPr lang="en-US" smtClean="0"/>
              <a:t>2/5/17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DCA02-B206-2845-B740-CAB75B2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591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68FF93-AE3A-0B4C-9C65-057A08912CC7}" type="datetimeFigureOut">
              <a:rPr lang="en-US" smtClean="0"/>
              <a:t>2/5/17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DFCEC-D785-3247-9DBE-DCB65ECAD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854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1065-08B8-4947-A2A6-49D8B890BAD1}" type="datetime1">
              <a:rPr lang="en-US" smtClean="0"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585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25FD3-2DFE-084C-A00F-DA4FC2F71BD9}" type="datetime1">
              <a:rPr lang="en-US" smtClean="0"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397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7E4ADD-B66A-D042-AA38-4BE859623B92}" type="datetime1">
              <a:rPr lang="en-US" smtClean="0"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490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650CE-76AA-7042-8155-61E012626192}" type="datetime1">
              <a:rPr lang="en-US" smtClean="0"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00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816C0-6E88-FD4A-ACD0-E12396A33184}" type="datetime1">
              <a:rPr lang="en-US" smtClean="0"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73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5C032-FEB7-C146-8510-E5248FEF51AF}" type="datetime1">
              <a:rPr lang="en-US" smtClean="0"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306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A00DF-C0D9-B94A-92DC-3582BF74CB11}" type="datetime1">
              <a:rPr lang="en-US" smtClean="0"/>
              <a:t>2/5/17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33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FF93-D0AE-914B-B383-D04710AE1F0C}" type="datetime1">
              <a:rPr lang="en-US" smtClean="0"/>
              <a:t>2/5/17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24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06F5E-AF30-C045-8F72-84EF9E20569F}" type="datetime1">
              <a:rPr lang="en-US" smtClean="0"/>
              <a:t>2/5/17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E73CF-3F84-A047-8362-A156FB866CC1}" type="datetime1">
              <a:rPr lang="en-US" smtClean="0"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735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122E1-C114-F948-986F-C90D0A522069}" type="datetime1">
              <a:rPr lang="en-US" smtClean="0"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08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61F17-9881-9A4D-A0F9-679FFD7B5E4E}" type="datetime1">
              <a:rPr lang="en-US" smtClean="0"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BFD17-D2CD-7E4C-AF81-4855ECF26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90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CMSPublic/BTV13TeVDPDeepCSV" TargetMode="External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PUBNOTES/ATL-PHYS-PUB-2016-026/" TargetMode="External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hyperlink" Target="http://atlas.web.cern.ch/Atlas/GROUPS/PHYSICS/UPGRADE/PLOT-UPGRADE-2014-003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hyperlink" Target="https://atlas.web.cern.ch/Atlas/GROUPS/PHYSICS/PUBNOTES/ATL-PHYS-PUB-2016-012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ttps://confluence.slac.stanford.edu/display/ilc/LCFIPlus+Variables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cc-tklayout.web.cern.ch/fcc-tklayout/FCChh_Option3.v02/index.html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ttp://fcc-tklayout.web.cern.ch/fcc-tklayout/FCChh_Option3.v02/index.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https://cds.cern.ch/record/1606436?ln=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16" y="0"/>
            <a:ext cx="850508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911" y="184594"/>
            <a:ext cx="8506047" cy="1493346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Status of Vertex Detector Optimization with full simulation flavor tagging performance 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3309" y="5080146"/>
            <a:ext cx="7217391" cy="1277984"/>
          </a:xfrm>
        </p:spPr>
        <p:txBody>
          <a:bodyPr>
            <a:normAutofit fontScale="62500" lnSpcReduction="20000"/>
          </a:bodyPr>
          <a:lstStyle/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Dominik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Dannheim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b="1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Estel</a:t>
            </a:r>
            <a:r>
              <a:rPr lang="en-US" sz="2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Perez (CERN)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Philipp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Roloff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Daniel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Hynds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(CERN),  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Special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thanks to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Zbynek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Drasal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 Andrea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Coccaro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UniGe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</a:t>
            </a:r>
          </a:p>
          <a:p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FCChh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detector meeting ,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3</a:t>
            </a:r>
            <a:r>
              <a:rPr lang="en-US" sz="24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rd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May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2017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4911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FCC Flavor tagging performance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4936" r="33837"/>
          <a:stretch/>
        </p:blipFill>
        <p:spPr>
          <a:xfrm>
            <a:off x="260299" y="637299"/>
            <a:ext cx="3249519" cy="617968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10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520952" y="918283"/>
            <a:ext cx="4969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central </a:t>
            </a:r>
            <a:r>
              <a:rPr lang="en-US" sz="1600" dirty="0" err="1" smtClean="0"/>
              <a:t>dijets</a:t>
            </a:r>
            <a:r>
              <a:rPr lang="en-US" sz="1600" dirty="0" smtClean="0"/>
              <a:t> , </a:t>
            </a:r>
            <a:r>
              <a:rPr lang="en-US" sz="1600" dirty="0" err="1" smtClean="0"/>
              <a:t>pT</a:t>
            </a:r>
            <a:r>
              <a:rPr lang="en-US" sz="1600" dirty="0" smtClean="0"/>
              <a:t>(quark)=50GeV (before </a:t>
            </a:r>
            <a:r>
              <a:rPr lang="en-US" sz="1600" dirty="0" err="1" smtClean="0"/>
              <a:t>hadronization</a:t>
            </a:r>
            <a:r>
              <a:rPr lang="en-US" sz="1600" dirty="0" smtClean="0"/>
              <a:t>)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104098" y="2295770"/>
            <a:ext cx="2942130" cy="2741614"/>
            <a:chOff x="5371676" y="4116386"/>
            <a:chExt cx="2942130" cy="274161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/>
            <a:srcRect t="53750" r="67997"/>
            <a:stretch/>
          </p:blipFill>
          <p:spPr>
            <a:xfrm>
              <a:off x="5371676" y="4346523"/>
              <a:ext cx="2926351" cy="2511477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5505772" y="4116386"/>
              <a:ext cx="28080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for BDT cut = </a:t>
              </a:r>
              <a:r>
                <a:rPr lang="en-US" sz="1400" dirty="0" smtClean="0"/>
                <a:t>0.3 (B </a:t>
              </a:r>
              <a:r>
                <a:rPr lang="en-US" sz="1400" dirty="0" err="1" smtClean="0"/>
                <a:t>eff</a:t>
              </a:r>
              <a:r>
                <a:rPr lang="en-US" sz="1400" dirty="0" smtClean="0"/>
                <a:t> = 80%)</a:t>
              </a:r>
              <a:endParaRPr lang="en-US" sz="1400" dirty="0"/>
            </a:p>
          </p:txBody>
        </p:sp>
      </p:grp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721170"/>
              </p:ext>
            </p:extLst>
          </p:nvPr>
        </p:nvGraphicFramePr>
        <p:xfrm>
          <a:off x="3574834" y="2115233"/>
          <a:ext cx="2150894" cy="914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5447"/>
                <a:gridCol w="107544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B eff</a:t>
                      </a:r>
                      <a:r>
                        <a:rPr lang="en-US" sz="1400" dirty="0" smtClean="0"/>
                        <a:t>. = 80%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FCC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LF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2.6 x 10^-2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2.4 x 10^-1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6238194" y="5037384"/>
            <a:ext cx="29579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tagging efficiency relatively </a:t>
            </a:r>
            <a:r>
              <a:rPr lang="en-US" b="1" dirty="0" smtClean="0">
                <a:solidFill>
                  <a:srgbClr val="0000FF"/>
                </a:solidFill>
              </a:rPr>
              <a:t>flat in jet </a:t>
            </a:r>
            <a:r>
              <a:rPr lang="en-US" b="1" dirty="0" err="1" smtClean="0">
                <a:solidFill>
                  <a:srgbClr val="0000FF"/>
                </a:solidFill>
              </a:rPr>
              <a:t>pT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above 40 GeV</a:t>
            </a:r>
            <a:endParaRPr lang="en-US" b="1" dirty="0">
              <a:solidFill>
                <a:srgbClr val="0000FF"/>
              </a:solidFill>
            </a:endParaRPr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166497"/>
              </p:ext>
            </p:extLst>
          </p:nvPr>
        </p:nvGraphicFramePr>
        <p:xfrm>
          <a:off x="3509818" y="4576839"/>
          <a:ext cx="2135888" cy="914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7944"/>
                <a:gridCol w="1067944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C eff. </a:t>
                      </a:r>
                      <a:r>
                        <a:rPr lang="en-US" sz="1400" dirty="0" smtClean="0"/>
                        <a:t>= 70%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FCC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3.2x 10^-1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 2.8 x 10^-1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3632970" y="1677939"/>
            <a:ext cx="2092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FCC B-tagging</a:t>
            </a:r>
            <a:endParaRPr lang="en-US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3558623" y="4125214"/>
            <a:ext cx="20927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FCC C-tagging</a:t>
            </a:r>
            <a:endParaRPr lang="en-US" b="1" dirty="0"/>
          </a:p>
        </p:txBody>
      </p:sp>
      <p:cxnSp>
        <p:nvCxnSpPr>
          <p:cNvPr id="54" name="Straight Connector 53"/>
          <p:cNvCxnSpPr/>
          <p:nvPr/>
        </p:nvCxnSpPr>
        <p:spPr>
          <a:xfrm flipV="1">
            <a:off x="2434645" y="784829"/>
            <a:ext cx="0" cy="2317964"/>
          </a:xfrm>
          <a:prstGeom prst="line">
            <a:avLst/>
          </a:prstGeom>
          <a:ln w="952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2017469" y="4038386"/>
            <a:ext cx="0" cy="2317964"/>
          </a:xfrm>
          <a:prstGeom prst="line">
            <a:avLst/>
          </a:prstGeom>
          <a:ln w="952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3752848" y="5914468"/>
            <a:ext cx="2960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Reasonable performance</a:t>
            </a:r>
          </a:p>
          <a:p>
            <a:r>
              <a:rPr lang="en-US" dirty="0" smtClean="0"/>
              <a:t>(comparisons in next slides)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42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1332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Flavor tagging – pitch variation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6529" y="990154"/>
            <a:ext cx="4627960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FCC with </a:t>
            </a:r>
            <a:r>
              <a:rPr lang="en-US" b="1" dirty="0">
                <a:solidFill>
                  <a:srgbClr val="0000FF"/>
                </a:solidFill>
              </a:rPr>
              <a:t>20um pitch </a:t>
            </a:r>
            <a:r>
              <a:rPr lang="en-US" dirty="0"/>
              <a:t>in the 3 innermost layers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549874"/>
              </p:ext>
            </p:extLst>
          </p:nvPr>
        </p:nvGraphicFramePr>
        <p:xfrm>
          <a:off x="1745489" y="5394422"/>
          <a:ext cx="3226341" cy="914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5447"/>
                <a:gridCol w="1075447"/>
                <a:gridCol w="107544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B eff</a:t>
                      </a:r>
                      <a:r>
                        <a:rPr lang="en-US" sz="1400" dirty="0" smtClean="0"/>
                        <a:t>. = 80%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FCC -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20um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FCC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LF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1.6 x 10^-2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2.6 x 10^-2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1.8 x 10^-1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2.4 x 10^-1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71830" y="6016821"/>
            <a:ext cx="1581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/>
              </a:rPr>
              <a:t> factor of ~ </a:t>
            </a:r>
            <a:r>
              <a:rPr lang="en-US" sz="1400" dirty="0" smtClean="0">
                <a:solidFill>
                  <a:srgbClr val="0000FF"/>
                </a:solidFill>
                <a:sym typeface="Wingdings"/>
              </a:rPr>
              <a:t>1.3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971830" y="5712418"/>
            <a:ext cx="1581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/>
              </a:rPr>
              <a:t> factor of ~ </a:t>
            </a:r>
            <a:r>
              <a:rPr lang="en-US" sz="1400" dirty="0" smtClean="0">
                <a:solidFill>
                  <a:srgbClr val="0000FF"/>
                </a:solidFill>
                <a:sym typeface="Wingdings"/>
              </a:rPr>
              <a:t>1.6</a:t>
            </a:r>
            <a:endParaRPr lang="en-US" sz="1400" dirty="0">
              <a:solidFill>
                <a:srgbClr val="0000FF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l="35279" r="34526" b="53906"/>
          <a:stretch/>
        </p:blipFill>
        <p:spPr>
          <a:xfrm>
            <a:off x="4981539" y="1397971"/>
            <a:ext cx="3131479" cy="283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9757" y="4325574"/>
            <a:ext cx="74121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using </a:t>
            </a:r>
            <a:r>
              <a:rPr lang="en-US" b="1" dirty="0" smtClean="0">
                <a:solidFill>
                  <a:srgbClr val="0000FF"/>
                </a:solidFill>
              </a:rPr>
              <a:t>20x20um pitch </a:t>
            </a:r>
            <a:r>
              <a:rPr lang="en-US" dirty="0" smtClean="0"/>
              <a:t>instead of 25x50um pitch in the </a:t>
            </a:r>
            <a:r>
              <a:rPr lang="en-US" b="1" dirty="0" smtClean="0"/>
              <a:t>3 innermost layers </a:t>
            </a:r>
            <a:r>
              <a:rPr lang="en-US" dirty="0" smtClean="0"/>
              <a:t>(3umx3um single point resolution, as </a:t>
            </a:r>
            <a:r>
              <a:rPr lang="en-US" dirty="0" err="1" smtClean="0"/>
              <a:t>CLIC_SiD</a:t>
            </a:r>
            <a:r>
              <a:rPr lang="en-US" dirty="0" smtClean="0"/>
              <a:t>, instead of 7.5x15um), 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 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light flavor rejection improves by 50%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3"/>
          <a:srcRect l="34936" r="33837" b="52359"/>
          <a:stretch/>
        </p:blipFill>
        <p:spPr>
          <a:xfrm>
            <a:off x="1034473" y="1381528"/>
            <a:ext cx="3249519" cy="2944046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998628" y="1001716"/>
            <a:ext cx="1333657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FCC </a:t>
            </a:r>
            <a:r>
              <a:rPr lang="en-US" dirty="0" smtClean="0">
                <a:solidFill>
                  <a:srgbClr val="0000FF"/>
                </a:solidFill>
              </a:rPr>
              <a:t>default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0" y="836673"/>
            <a:ext cx="1849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central </a:t>
            </a:r>
            <a:r>
              <a:rPr lang="en-US" dirty="0" err="1" smtClean="0"/>
              <a:t>dijets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(quark)=50GeV</a:t>
            </a:r>
          </a:p>
        </p:txBody>
      </p:sp>
    </p:spTree>
    <p:extLst>
      <p:ext uri="{BB962C8B-B14F-4D97-AF65-F5344CB8AC3E}">
        <p14:creationId xmlns:p14="http://schemas.microsoft.com/office/powerpoint/2010/main" val="1141052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34936" r="33837" b="53569"/>
          <a:stretch/>
        </p:blipFill>
        <p:spPr>
          <a:xfrm>
            <a:off x="204543" y="1392750"/>
            <a:ext cx="3524056" cy="31117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226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Comparison to CMS run 2</a:t>
            </a:r>
            <a:endParaRPr lang="en-US" b="1" dirty="0">
              <a:solidFill>
                <a:srgbClr val="00009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554152" y="2204517"/>
            <a:ext cx="0" cy="1895139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2325910" y="2401043"/>
            <a:ext cx="1262663" cy="9374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446933" y="4441353"/>
            <a:ext cx="45981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https://twiki.cern.ch/twiki/bin/view/CMSPublic/</a:t>
            </a:r>
            <a:r>
              <a:rPr lang="en-US" sz="1200" dirty="0" smtClean="0">
                <a:hlinkClick r:id="rId3"/>
              </a:rPr>
              <a:t>BTV13TeVDPDeepCSV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" y="5177089"/>
            <a:ext cx="4674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performance as CMS run 2. </a:t>
            </a:r>
          </a:p>
          <a:p>
            <a:r>
              <a:rPr lang="en-US" dirty="0" smtClean="0"/>
              <a:t>FCC factor of ~1.5 better </a:t>
            </a:r>
            <a:r>
              <a:rPr lang="en-US" dirty="0" smtClean="0"/>
              <a:t>at </a:t>
            </a:r>
            <a:r>
              <a:rPr lang="en-US" dirty="0" smtClean="0"/>
              <a:t>LF-rejection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1091" y="1323476"/>
            <a:ext cx="4436207" cy="3117877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 flipV="1">
            <a:off x="7934304" y="1662959"/>
            <a:ext cx="0" cy="2436697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7443957" y="2600808"/>
            <a:ext cx="1523800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7132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0989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Comparison to HL</a:t>
            </a:r>
            <a:r>
              <a:rPr lang="en-US" b="1" dirty="0" smtClean="0">
                <a:solidFill>
                  <a:srgbClr val="000090"/>
                </a:solidFill>
              </a:rPr>
              <a:t>-LHC</a:t>
            </a:r>
            <a:endParaRPr lang="en-US" b="1" dirty="0">
              <a:solidFill>
                <a:srgbClr val="00009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76073" y="867985"/>
            <a:ext cx="3583795" cy="3313217"/>
            <a:chOff x="276073" y="889388"/>
            <a:chExt cx="2746947" cy="253955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2"/>
            <a:srcRect l="69959" b="53233"/>
            <a:stretch/>
          </p:blipFill>
          <p:spPr>
            <a:xfrm>
              <a:off x="276073" y="889388"/>
              <a:ext cx="2746947" cy="2539551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 flipV="1">
              <a:off x="2173752" y="1882588"/>
              <a:ext cx="0" cy="1175224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2011956" y="2135512"/>
              <a:ext cx="948763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4533560" y="4177254"/>
            <a:ext cx="37753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3"/>
              </a:rPr>
              <a:t>https://atlas.web.cern.ch/Atlas/GROUPS/PHYSICS/PUBNOTES/ATL-PHYS-PUB-2016-026</a:t>
            </a:r>
            <a:r>
              <a:rPr lang="en-US" sz="1200" dirty="0" smtClean="0">
                <a:hlinkClick r:id="rId3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3859868" y="890257"/>
            <a:ext cx="4915804" cy="3331313"/>
            <a:chOff x="3859868" y="890258"/>
            <a:chExt cx="4079427" cy="276452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59868" y="890258"/>
              <a:ext cx="4038108" cy="2764522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6590826" y="2085058"/>
              <a:ext cx="0" cy="1175225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6415495" y="2209915"/>
              <a:ext cx="1523800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659029" y="2283719"/>
              <a:ext cx="16480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pT</a:t>
              </a:r>
              <a:r>
                <a:rPr lang="en-US" dirty="0" smtClean="0"/>
                <a:t>(jet)&gt;20GeV</a:t>
              </a:r>
            </a:p>
            <a:p>
              <a:r>
                <a:rPr lang="en-US" dirty="0" smtClean="0"/>
                <a:t>|eta(jet)|&lt;</a:t>
              </a:r>
              <a:r>
                <a:rPr lang="en-US" dirty="0" smtClean="0"/>
                <a:t>2.7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19214" y="5038523"/>
            <a:ext cx="64202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performance as ATLAS HL-LHC</a:t>
            </a:r>
          </a:p>
          <a:p>
            <a:r>
              <a:rPr lang="en-US" dirty="0" smtClean="0"/>
              <a:t>FCC factor of 1.5 worse </a:t>
            </a:r>
            <a:r>
              <a:rPr lang="en-US" dirty="0" smtClean="0"/>
              <a:t>at </a:t>
            </a:r>
            <a:r>
              <a:rPr lang="en-US" dirty="0" smtClean="0"/>
              <a:t>LF-rejection (for pile up mu=140)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199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Conclusions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Validated setup to </a:t>
            </a:r>
            <a:r>
              <a:rPr lang="en-US" dirty="0"/>
              <a:t>optimize the </a:t>
            </a:r>
            <a:r>
              <a:rPr lang="en-US" b="1" dirty="0"/>
              <a:t>Vertex detector </a:t>
            </a:r>
            <a:r>
              <a:rPr lang="en-US" dirty="0"/>
              <a:t>taking into account the </a:t>
            </a:r>
            <a:r>
              <a:rPr lang="en-US" b="1" dirty="0"/>
              <a:t>flavor tagging performance </a:t>
            </a:r>
            <a:r>
              <a:rPr lang="en-US" b="1" dirty="0" smtClean="0"/>
              <a:t>, </a:t>
            </a:r>
            <a:r>
              <a:rPr lang="en-US" dirty="0" smtClean="0"/>
              <a:t>using </a:t>
            </a:r>
            <a:r>
              <a:rPr lang="en-US" b="1" dirty="0" err="1"/>
              <a:t>CLIC</a:t>
            </a:r>
            <a:r>
              <a:rPr lang="en-US" dirty="0" err="1"/>
              <a:t>_</a:t>
            </a:r>
            <a:r>
              <a:rPr lang="en-US" b="1" dirty="0" err="1"/>
              <a:t>SiD</a:t>
            </a:r>
            <a:r>
              <a:rPr lang="en-US" b="1" dirty="0"/>
              <a:t> software chain</a:t>
            </a:r>
          </a:p>
          <a:p>
            <a:r>
              <a:rPr lang="en-US" dirty="0" smtClean="0"/>
              <a:t>Tracking performance validated against Fast Simulation</a:t>
            </a:r>
          </a:p>
          <a:p>
            <a:r>
              <a:rPr lang="en-US" dirty="0" smtClean="0"/>
              <a:t>Reasonable flavor tagging performance, compared to LHC experiments &amp; CLIC</a:t>
            </a:r>
          </a:p>
          <a:p>
            <a:r>
              <a:rPr lang="en-US" dirty="0" smtClean="0"/>
              <a:t>In place to perform variations on the detector geometry and layout</a:t>
            </a:r>
          </a:p>
          <a:p>
            <a:pPr lvl="1"/>
            <a:r>
              <a:rPr lang="en-US" dirty="0" smtClean="0"/>
              <a:t>Example: If single point resolution for the 3 innermost layers improved to 3x3um, LF jet rejection would improve by 50%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58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Next steps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Main upcoming points:</a:t>
            </a:r>
          </a:p>
          <a:p>
            <a:r>
              <a:rPr lang="en-US" dirty="0" smtClean="0"/>
              <a:t>Optimize tracking strategies for high </a:t>
            </a:r>
            <a:r>
              <a:rPr lang="en-US" dirty="0" err="1" smtClean="0"/>
              <a:t>pT</a:t>
            </a:r>
            <a:r>
              <a:rPr lang="en-US" dirty="0" smtClean="0"/>
              <a:t> b-jets</a:t>
            </a:r>
          </a:p>
          <a:p>
            <a:r>
              <a:rPr lang="en-US" dirty="0" smtClean="0"/>
              <a:t>Perform variations in the layout (add 4</a:t>
            </a:r>
            <a:r>
              <a:rPr lang="en-US" baseline="30000" dirty="0" smtClean="0"/>
              <a:t>th</a:t>
            </a:r>
            <a:r>
              <a:rPr lang="en-US" dirty="0" smtClean="0"/>
              <a:t> inner layer)</a:t>
            </a:r>
          </a:p>
          <a:p>
            <a:r>
              <a:rPr lang="en-US" dirty="0" smtClean="0"/>
              <a:t>Study flavor tagging performance for high </a:t>
            </a:r>
            <a:r>
              <a:rPr lang="en-US" dirty="0" err="1" smtClean="0"/>
              <a:t>pT</a:t>
            </a:r>
            <a:r>
              <a:rPr lang="en-US" dirty="0" smtClean="0"/>
              <a:t> jets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6765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b="1" dirty="0" smtClean="0">
                <a:solidFill>
                  <a:srgbClr val="000090"/>
                </a:solidFill>
              </a:rPr>
              <a:t>BACKUP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268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17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/>
          <a:srcRect l="69959" b="53233"/>
          <a:stretch/>
        </p:blipFill>
        <p:spPr>
          <a:xfrm>
            <a:off x="276073" y="889388"/>
            <a:ext cx="2746947" cy="2539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0989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to HL</a:t>
            </a:r>
            <a:r>
              <a:rPr lang="en-US" dirty="0" smtClean="0"/>
              <a:t>-LHC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8529" y="3258639"/>
            <a:ext cx="5035177" cy="19120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4882" y="955684"/>
            <a:ext cx="3496236" cy="24429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2" y="3811404"/>
            <a:ext cx="3496236" cy="241533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1722490" y="4502069"/>
            <a:ext cx="0" cy="1398120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524439" y="4691600"/>
            <a:ext cx="1446677" cy="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5475939" y="1882588"/>
            <a:ext cx="0" cy="1175225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5284271" y="2132785"/>
            <a:ext cx="1364553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807655" y="2017059"/>
            <a:ext cx="0" cy="1134606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68123" y="2728795"/>
            <a:ext cx="1357527" cy="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173752" y="1882588"/>
            <a:ext cx="0" cy="1175224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971116" y="2123260"/>
            <a:ext cx="948763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0" y="6211669"/>
            <a:ext cx="35485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6"/>
              </a:rPr>
              <a:t>http://atlas.web.cern.ch/Atlas/GROUPS/PHYSICS/UPGRADE/PLOT-UPGRADE-2014-003</a:t>
            </a:r>
            <a:r>
              <a:rPr lang="en-US" sz="1200" dirty="0" smtClean="0">
                <a:hlinkClick r:id="rId6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6701119" y="1150471"/>
            <a:ext cx="24428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pT</a:t>
            </a:r>
            <a:r>
              <a:rPr lang="en-US" dirty="0" smtClean="0"/>
              <a:t>(jet)&gt;20GeV</a:t>
            </a:r>
          </a:p>
          <a:p>
            <a:r>
              <a:rPr lang="en-US" dirty="0" smtClean="0"/>
              <a:t>|eta(jet)|&lt;2.5</a:t>
            </a:r>
          </a:p>
          <a:p>
            <a:endParaRPr lang="en-US" dirty="0"/>
          </a:p>
          <a:p>
            <a:r>
              <a:rPr lang="en-US" dirty="0" smtClean="0"/>
              <a:t>b-tagging: Run 1 </a:t>
            </a:r>
            <a:r>
              <a:rPr lang="en-US" dirty="0" err="1" smtClean="0"/>
              <a:t>config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(track)&gt;1GeV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705848" y="5356412"/>
            <a:ext cx="52667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performance as ATLAS HL-LHC</a:t>
            </a:r>
          </a:p>
          <a:p>
            <a:r>
              <a:rPr lang="en-US" dirty="0" smtClean="0"/>
              <a:t>FCC factor of 2 “</a:t>
            </a:r>
            <a:r>
              <a:rPr lang="en-US" dirty="0" smtClean="0"/>
              <a:t>better” at c-rejection, </a:t>
            </a:r>
            <a:r>
              <a:rPr lang="en-US" dirty="0" smtClean="0"/>
              <a:t>factor of 1.5 “</a:t>
            </a:r>
            <a:r>
              <a:rPr lang="en-US" dirty="0" smtClean="0"/>
              <a:t>worse” at l-</a:t>
            </a:r>
            <a:r>
              <a:rPr lang="en-US" dirty="0" smtClean="0"/>
              <a:t>rejection (for pile up mu=80)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124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136" y="3537567"/>
            <a:ext cx="3114893" cy="285558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/>
          <a:srcRect l="69959" b="53233"/>
          <a:stretch/>
        </p:blipFill>
        <p:spPr>
          <a:xfrm>
            <a:off x="276073" y="889388"/>
            <a:ext cx="2746947" cy="2539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0989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to ATLAS run2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083258" y="4513579"/>
            <a:ext cx="0" cy="1664971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907927" y="4638435"/>
            <a:ext cx="1523800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2173752" y="1882588"/>
            <a:ext cx="0" cy="1175224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2011956" y="1976762"/>
            <a:ext cx="948763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8488" y="6356350"/>
            <a:ext cx="633343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hlinkClick r:id="rId4"/>
              </a:rPr>
              <a:t>https://atlas.web.cern.ch/Atlas/GROUPS/PHYSICS/PUBNOTES/ATL-PHYS-PUB-2016-012</a:t>
            </a:r>
            <a:r>
              <a:rPr lang="en-US" sz="1200" dirty="0" smtClean="0">
                <a:hlinkClick r:id="rId4"/>
              </a:rPr>
              <a:t>/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4079427" y="1420923"/>
            <a:ext cx="46748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Similar performance as ATLAS run 2</a:t>
            </a:r>
          </a:p>
          <a:p>
            <a:r>
              <a:rPr lang="en-US" dirty="0" smtClean="0"/>
              <a:t>FCC factor of ~3 “</a:t>
            </a:r>
            <a:r>
              <a:rPr lang="en-US" dirty="0" smtClean="0"/>
              <a:t>worse” at l-</a:t>
            </a:r>
            <a:r>
              <a:rPr lang="en-US" dirty="0" smtClean="0"/>
              <a:t>rejection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02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Introduction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Goal</a:t>
            </a:r>
            <a:r>
              <a:rPr lang="en-US" dirty="0"/>
              <a:t>: optimize </a:t>
            </a:r>
            <a:r>
              <a:rPr lang="en-US" dirty="0" smtClean="0"/>
              <a:t>the </a:t>
            </a:r>
            <a:r>
              <a:rPr lang="en-US" b="1" dirty="0" smtClean="0"/>
              <a:t>Vertex detector </a:t>
            </a:r>
            <a:r>
              <a:rPr lang="en-US" dirty="0" smtClean="0"/>
              <a:t>taking into account the </a:t>
            </a:r>
            <a:r>
              <a:rPr lang="en-US" b="1" dirty="0" smtClean="0"/>
              <a:t>flavor </a:t>
            </a:r>
            <a:r>
              <a:rPr lang="en-US" b="1" dirty="0"/>
              <a:t>tagging performance 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Tools: </a:t>
            </a:r>
            <a:r>
              <a:rPr lang="en-US" dirty="0" smtClean="0"/>
              <a:t>evaluate performance </a:t>
            </a:r>
            <a:r>
              <a:rPr lang="en-US" dirty="0" smtClean="0"/>
              <a:t>using </a:t>
            </a:r>
            <a:r>
              <a:rPr lang="en-US" b="1" dirty="0" err="1" smtClean="0"/>
              <a:t>CLIC</a:t>
            </a:r>
            <a:r>
              <a:rPr lang="en-US" dirty="0" err="1"/>
              <a:t>_</a:t>
            </a:r>
            <a:r>
              <a:rPr lang="en-US" b="1" dirty="0" err="1" smtClean="0"/>
              <a:t>SiD</a:t>
            </a:r>
            <a:r>
              <a:rPr lang="en-US" b="1" dirty="0" smtClean="0"/>
              <a:t> </a:t>
            </a:r>
            <a:r>
              <a:rPr lang="en-US" b="1" dirty="0"/>
              <a:t>software </a:t>
            </a:r>
            <a:r>
              <a:rPr lang="en-US" b="1" dirty="0" smtClean="0"/>
              <a:t>chain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Steps: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Updating </a:t>
            </a:r>
            <a:r>
              <a:rPr lang="en-US" dirty="0" smtClean="0"/>
              <a:t>geometry to current baseline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008000"/>
                </a:solidFill>
              </a:rPr>
              <a:t>done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Variations</a:t>
            </a:r>
            <a:endParaRPr lang="en-US" dirty="0" smtClean="0"/>
          </a:p>
          <a:p>
            <a:pPr lvl="1"/>
            <a:r>
              <a:rPr lang="en-US" dirty="0"/>
              <a:t>resolution </a:t>
            </a:r>
            <a:r>
              <a:rPr lang="en-US" dirty="0">
                <a:sym typeface="Wingdings"/>
              </a:rPr>
              <a:t>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b="1" dirty="0">
                <a:solidFill>
                  <a:srgbClr val="008000"/>
                </a:solidFill>
              </a:rPr>
              <a:t>preliminary</a:t>
            </a:r>
            <a:endParaRPr lang="en-US" dirty="0"/>
          </a:p>
          <a:p>
            <a:pPr lvl="1"/>
            <a:r>
              <a:rPr lang="en-US" dirty="0" smtClean="0"/>
              <a:t>layout/material </a:t>
            </a:r>
            <a:r>
              <a:rPr lang="en-US" dirty="0">
                <a:sym typeface="Wingdings"/>
              </a:rPr>
              <a:t>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ongoing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tracking strategies </a:t>
            </a:r>
            <a:r>
              <a:rPr lang="en-US" dirty="0">
                <a:sym typeface="Wingdings"/>
              </a:rPr>
              <a:t>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b="1" dirty="0" smtClean="0">
                <a:solidFill>
                  <a:srgbClr val="FF6600"/>
                </a:solidFill>
              </a:rPr>
              <a:t>ongoing</a:t>
            </a:r>
            <a:endParaRPr lang="en-US" b="1" dirty="0">
              <a:solidFill>
                <a:srgbClr val="FF66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Scan over jet energies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/>
              <a:t>obtain preliminary parameterization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59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Flavor tagging performance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6707" y="817050"/>
            <a:ext cx="2389644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FCC </a:t>
            </a:r>
            <a:r>
              <a:rPr lang="en-US" dirty="0" smtClean="0">
                <a:solidFill>
                  <a:srgbClr val="0000FF"/>
                </a:solidFill>
              </a:rPr>
              <a:t>default</a:t>
            </a:r>
            <a:r>
              <a:rPr lang="en-US" dirty="0" smtClean="0"/>
              <a:t> (</a:t>
            </a:r>
            <a:r>
              <a:rPr lang="en-US" dirty="0" smtClean="0"/>
              <a:t>min 6 hits)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60299" y="1208162"/>
            <a:ext cx="2855405" cy="5430191"/>
            <a:chOff x="3194582" y="719088"/>
            <a:chExt cx="2855405" cy="543019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34936" r="33837"/>
            <a:stretch/>
          </p:blipFill>
          <p:spPr>
            <a:xfrm>
              <a:off x="3194582" y="719088"/>
              <a:ext cx="2855405" cy="5430191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3470990" y="719088"/>
              <a:ext cx="2401214" cy="2317964"/>
              <a:chOff x="-1319925" y="1009898"/>
              <a:chExt cx="2401214" cy="2317964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V="1">
                <a:off x="316699" y="1009898"/>
                <a:ext cx="0" cy="2317964"/>
              </a:xfrm>
              <a:prstGeom prst="line">
                <a:avLst/>
              </a:prstGeom>
              <a:ln w="952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-1319925" y="1787179"/>
                <a:ext cx="2401214" cy="0"/>
              </a:xfrm>
              <a:prstGeom prst="line">
                <a:avLst/>
              </a:prstGeom>
              <a:ln w="9525" cmpd="sng">
                <a:solidFill>
                  <a:srgbClr val="008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H="1">
                <a:off x="-1319925" y="2357003"/>
                <a:ext cx="2401214" cy="0"/>
              </a:xfrm>
              <a:prstGeom prst="line">
                <a:avLst/>
              </a:prstGeom>
              <a:ln w="9525" cmpd="sng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Oval 14"/>
              <p:cNvSpPr/>
              <p:nvPr/>
            </p:nvSpPr>
            <p:spPr>
              <a:xfrm>
                <a:off x="229896" y="2280214"/>
                <a:ext cx="173606" cy="173606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29896" y="1700376"/>
                <a:ext cx="173606" cy="173606"/>
              </a:xfrm>
              <a:prstGeom prst="ellipse">
                <a:avLst/>
              </a:prstGeom>
              <a:noFill/>
              <a:ln w="28575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20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391778" y="1252309"/>
            <a:ext cx="4906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central </a:t>
            </a:r>
            <a:r>
              <a:rPr lang="en-US" dirty="0" err="1" smtClean="0"/>
              <a:t>dijet</a:t>
            </a:r>
            <a:r>
              <a:rPr lang="en-US" dirty="0" smtClean="0"/>
              <a:t> samples with </a:t>
            </a:r>
            <a:r>
              <a:rPr lang="en-US" dirty="0" err="1" smtClean="0"/>
              <a:t>pT</a:t>
            </a:r>
            <a:r>
              <a:rPr lang="en-US" dirty="0" smtClean="0"/>
              <a:t>(quark)=50GeV (before </a:t>
            </a:r>
            <a:r>
              <a:rPr lang="en-US" dirty="0" err="1" smtClean="0"/>
              <a:t>hadronization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Compared</a:t>
            </a:r>
            <a:r>
              <a:rPr lang="en-US" dirty="0" smtClean="0"/>
              <a:t> to CLIC </a:t>
            </a:r>
            <a:r>
              <a:rPr lang="en-US" dirty="0" err="1" smtClean="0"/>
              <a:t>SiD</a:t>
            </a:r>
            <a:r>
              <a:rPr lang="en-US" dirty="0" smtClean="0"/>
              <a:t> (</a:t>
            </a:r>
            <a:r>
              <a:rPr lang="en-US" dirty="0" err="1" smtClean="0"/>
              <a:t>e+e</a:t>
            </a:r>
            <a:r>
              <a:rPr lang="en-US" dirty="0" smtClean="0"/>
              <a:t>-) with </a:t>
            </a:r>
            <a:r>
              <a:rPr lang="en-US" dirty="0" smtClean="0">
                <a:sym typeface="Wingdings"/>
              </a:rPr>
              <a:t>√s= 90 GeV</a:t>
            </a:r>
            <a:endParaRPr lang="en-US" dirty="0" smtClean="0"/>
          </a:p>
        </p:txBody>
      </p:sp>
      <p:grpSp>
        <p:nvGrpSpPr>
          <p:cNvPr id="23" name="Group 22"/>
          <p:cNvGrpSpPr/>
          <p:nvPr/>
        </p:nvGrpSpPr>
        <p:grpSpPr>
          <a:xfrm>
            <a:off x="6073695" y="3896739"/>
            <a:ext cx="2942130" cy="2741614"/>
            <a:chOff x="5371676" y="4116386"/>
            <a:chExt cx="2942130" cy="274161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/>
            <a:srcRect t="53750" r="67997"/>
            <a:stretch/>
          </p:blipFill>
          <p:spPr>
            <a:xfrm>
              <a:off x="5371676" y="4346523"/>
              <a:ext cx="2926351" cy="2511477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5505772" y="4116386"/>
              <a:ext cx="28080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for BDT cut = </a:t>
              </a:r>
              <a:r>
                <a:rPr lang="en-US" sz="1400" dirty="0" smtClean="0"/>
                <a:t>0.3 (B </a:t>
              </a:r>
              <a:r>
                <a:rPr lang="en-US" sz="1400" dirty="0" err="1" smtClean="0"/>
                <a:t>eff</a:t>
              </a:r>
              <a:r>
                <a:rPr lang="en-US" sz="1400" dirty="0" smtClean="0"/>
                <a:t> = 80%)</a:t>
              </a:r>
              <a:endParaRPr lang="en-US" sz="1400" dirty="0"/>
            </a:p>
          </p:txBody>
        </p:sp>
      </p:grpSp>
      <p:cxnSp>
        <p:nvCxnSpPr>
          <p:cNvPr id="24" name="Straight Arrow Connector 23"/>
          <p:cNvCxnSpPr/>
          <p:nvPr/>
        </p:nvCxnSpPr>
        <p:spPr>
          <a:xfrm flipH="1">
            <a:off x="3060489" y="1985443"/>
            <a:ext cx="402281" cy="0"/>
          </a:xfrm>
          <a:prstGeom prst="straightConnector1">
            <a:avLst/>
          </a:prstGeom>
          <a:ln w="9525" cmpd="sng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937921" y="1985443"/>
            <a:ext cx="524849" cy="569824"/>
          </a:xfrm>
          <a:prstGeom prst="straightConnector1">
            <a:avLst/>
          </a:prstGeom>
          <a:ln w="9525" cmpd="sng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647411"/>
              </p:ext>
            </p:extLst>
          </p:nvPr>
        </p:nvGraphicFramePr>
        <p:xfrm>
          <a:off x="3805831" y="2478478"/>
          <a:ext cx="3226341" cy="914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5447"/>
                <a:gridCol w="1075447"/>
                <a:gridCol w="107544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B eff</a:t>
                      </a:r>
                      <a:r>
                        <a:rPr lang="en-US" sz="1400" dirty="0" smtClean="0"/>
                        <a:t>. = 80%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FCC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CLIC </a:t>
                      </a:r>
                      <a:r>
                        <a:rPr lang="en-US" sz="1400" dirty="0" err="1" smtClean="0"/>
                        <a:t>SiD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LF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26 x 10^-3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x 10^-3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24 x 10^-2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 x 10^-2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7032172" y="3100877"/>
            <a:ext cx="1581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/>
              </a:rPr>
              <a:t> factor of ~ 5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7032172" y="2796474"/>
            <a:ext cx="1581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/>
              </a:rPr>
              <a:t> factor of ~ 6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6042104" y="3526131"/>
            <a:ext cx="2957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strong dependence in jet </a:t>
            </a:r>
            <a:r>
              <a:rPr lang="en-US" dirty="0" err="1" smtClean="0"/>
              <a:t>pT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798736" y="4126877"/>
            <a:ext cx="0" cy="2229473"/>
          </a:xfrm>
          <a:prstGeom prst="line">
            <a:avLst/>
          </a:prstGeom>
          <a:ln w="9525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36707" y="4904905"/>
            <a:ext cx="2401214" cy="0"/>
          </a:xfrm>
          <a:prstGeom prst="line">
            <a:avLst/>
          </a:prstGeom>
          <a:ln w="9525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>
            <a:off x="536707" y="5438185"/>
            <a:ext cx="2401214" cy="0"/>
          </a:xfrm>
          <a:prstGeom prst="line">
            <a:avLst/>
          </a:prstGeom>
          <a:ln w="9525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1711933" y="5361962"/>
            <a:ext cx="173606" cy="17360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1711933" y="4809532"/>
            <a:ext cx="173606" cy="173606"/>
          </a:xfrm>
          <a:prstGeom prst="ellipse">
            <a:avLst/>
          </a:prstGeom>
          <a:noFill/>
          <a:ln w="28575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958142"/>
              </p:ext>
            </p:extLst>
          </p:nvPr>
        </p:nvGraphicFramePr>
        <p:xfrm>
          <a:off x="3028779" y="4178796"/>
          <a:ext cx="2942331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0777"/>
                <a:gridCol w="980777"/>
                <a:gridCol w="98077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00FF"/>
                          </a:solidFill>
                        </a:rPr>
                        <a:t>C eff. </a:t>
                      </a:r>
                      <a:r>
                        <a:rPr lang="en-US" sz="1200" dirty="0" smtClean="0"/>
                        <a:t>= 70%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FCC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CLIC </a:t>
                      </a:r>
                      <a:r>
                        <a:rPr lang="en-US" sz="1200" dirty="0" err="1" smtClean="0"/>
                        <a:t>SiD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B </a:t>
                      </a:r>
                      <a:r>
                        <a:rPr lang="en-US" sz="1200" dirty="0" err="1" smtClean="0"/>
                        <a:t>bkg</a:t>
                      </a:r>
                      <a:r>
                        <a:rPr lang="en-US" sz="1200" dirty="0" smtClean="0"/>
                        <a:t> eff.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 3.2x 10^-1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 x 10^-1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 </a:t>
                      </a:r>
                      <a:r>
                        <a:rPr lang="en-US" sz="1200" dirty="0" err="1" smtClean="0"/>
                        <a:t>bkg</a:t>
                      </a:r>
                      <a:r>
                        <a:rPr lang="en-US" sz="1200" dirty="0" smtClean="0"/>
                        <a:t> eff.</a:t>
                      </a:r>
                      <a:endParaRPr lang="en-US" sz="12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 28 x 10^-2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6 x 10^-2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4334318" y="5385053"/>
            <a:ext cx="1581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/>
              </a:rPr>
              <a:t> factor of ~ 4.5</a:t>
            </a:r>
            <a:endParaRPr lang="en-US" sz="1400" dirty="0"/>
          </a:p>
        </p:txBody>
      </p:sp>
      <p:sp>
        <p:nvSpPr>
          <p:cNvPr id="50" name="TextBox 49"/>
          <p:cNvSpPr txBox="1"/>
          <p:nvPr/>
        </p:nvSpPr>
        <p:spPr>
          <a:xfrm>
            <a:off x="4334318" y="5080650"/>
            <a:ext cx="1581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/>
              </a:rPr>
              <a:t> factor of ~ 1.5</a:t>
            </a:r>
            <a:endParaRPr lang="en-US" sz="1400" dirty="0"/>
          </a:p>
        </p:txBody>
      </p:sp>
      <p:sp>
        <p:nvSpPr>
          <p:cNvPr id="51" name="TextBox 50"/>
          <p:cNvSpPr txBox="1"/>
          <p:nvPr/>
        </p:nvSpPr>
        <p:spPr>
          <a:xfrm>
            <a:off x="3115703" y="5708607"/>
            <a:ext cx="2855407" cy="1077218"/>
          </a:xfrm>
          <a:prstGeom prst="rect">
            <a:avLst/>
          </a:prstGeom>
          <a:noFill/>
          <a:ln>
            <a:solidFill>
              <a:srgbClr val="7F7F7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Differences expected, due to: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single </a:t>
            </a:r>
            <a:r>
              <a:rPr lang="en-US" sz="1600" dirty="0"/>
              <a:t>point </a:t>
            </a:r>
            <a:r>
              <a:rPr lang="en-US" sz="1600" dirty="0" smtClean="0"/>
              <a:t>resolution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material budget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layout</a:t>
            </a:r>
          </a:p>
        </p:txBody>
      </p:sp>
    </p:spTree>
    <p:extLst>
      <p:ext uri="{BB962C8B-B14F-4D97-AF65-F5344CB8AC3E}">
        <p14:creationId xmlns:p14="http://schemas.microsoft.com/office/powerpoint/2010/main" val="218763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Flavor tagging performance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6707" y="817050"/>
            <a:ext cx="5584272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FCC with </a:t>
            </a:r>
            <a:r>
              <a:rPr lang="en-US" b="1" dirty="0">
                <a:solidFill>
                  <a:srgbClr val="0000FF"/>
                </a:solidFill>
              </a:rPr>
              <a:t>20um pitch </a:t>
            </a:r>
            <a:r>
              <a:rPr lang="en-US" dirty="0"/>
              <a:t>in the 3 innermost layers (min 7 hits</a:t>
            </a:r>
            <a:r>
              <a:rPr lang="en-US" dirty="0" smtClean="0"/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21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391778" y="1252309"/>
            <a:ext cx="4906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central </a:t>
            </a:r>
            <a:r>
              <a:rPr lang="en-US" dirty="0" err="1" smtClean="0"/>
              <a:t>dijet</a:t>
            </a:r>
            <a:r>
              <a:rPr lang="en-US" dirty="0" smtClean="0"/>
              <a:t> samples with </a:t>
            </a:r>
            <a:r>
              <a:rPr lang="en-US" dirty="0" err="1" smtClean="0"/>
              <a:t>pT</a:t>
            </a:r>
            <a:r>
              <a:rPr lang="en-US" dirty="0" smtClean="0"/>
              <a:t>(quark)=50GeV (before </a:t>
            </a:r>
            <a:r>
              <a:rPr lang="en-US" dirty="0" err="1" smtClean="0"/>
              <a:t>hadronization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Compared</a:t>
            </a:r>
            <a:r>
              <a:rPr lang="en-US" dirty="0" smtClean="0"/>
              <a:t> to CLIC </a:t>
            </a:r>
            <a:r>
              <a:rPr lang="en-US" dirty="0" err="1" smtClean="0"/>
              <a:t>SiD</a:t>
            </a:r>
            <a:r>
              <a:rPr lang="en-US" dirty="0" smtClean="0"/>
              <a:t> (</a:t>
            </a:r>
            <a:r>
              <a:rPr lang="en-US" dirty="0" err="1" smtClean="0"/>
              <a:t>e+e</a:t>
            </a:r>
            <a:r>
              <a:rPr lang="en-US" dirty="0" smtClean="0"/>
              <a:t>-) with </a:t>
            </a:r>
            <a:r>
              <a:rPr lang="en-US" dirty="0" smtClean="0">
                <a:sym typeface="Wingdings"/>
              </a:rPr>
              <a:t>√s= 90 GeV</a:t>
            </a:r>
            <a:endParaRPr lang="en-US" dirty="0" smtClean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3060489" y="1985443"/>
            <a:ext cx="402281" cy="0"/>
          </a:xfrm>
          <a:prstGeom prst="straightConnector1">
            <a:avLst/>
          </a:prstGeom>
          <a:ln w="9525" cmpd="sng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285808"/>
              </p:ext>
            </p:extLst>
          </p:nvPr>
        </p:nvGraphicFramePr>
        <p:xfrm>
          <a:off x="3805831" y="2478478"/>
          <a:ext cx="3226341" cy="914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5447"/>
                <a:gridCol w="1075447"/>
                <a:gridCol w="107544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B eff</a:t>
                      </a:r>
                      <a:r>
                        <a:rPr lang="en-US" sz="1400" dirty="0" smtClean="0"/>
                        <a:t>. = 80%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FCC -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20um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CLIC </a:t>
                      </a:r>
                      <a:r>
                        <a:rPr lang="en-US" sz="1400" dirty="0" err="1" smtClean="0"/>
                        <a:t>SiD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LF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16 x 10^-3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x 10^-3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 </a:t>
                      </a:r>
                      <a:r>
                        <a:rPr lang="en-US" sz="1400" dirty="0" err="1" smtClean="0"/>
                        <a:t>bkg</a:t>
                      </a:r>
                      <a:r>
                        <a:rPr lang="en-US" sz="1400" dirty="0" smtClean="0"/>
                        <a:t> eff.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18 x 10^-2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 x 10^-2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7032172" y="3100877"/>
            <a:ext cx="1581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/>
              </a:rPr>
              <a:t> factor of ~ </a:t>
            </a:r>
            <a:r>
              <a:rPr lang="en-US" sz="1400" dirty="0" smtClean="0">
                <a:solidFill>
                  <a:srgbClr val="0000FF"/>
                </a:solidFill>
                <a:sym typeface="Wingdings"/>
              </a:rPr>
              <a:t>3.5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32172" y="2796474"/>
            <a:ext cx="15813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ym typeface="Wingdings"/>
              </a:rPr>
              <a:t> factor of ~ </a:t>
            </a:r>
            <a:r>
              <a:rPr lang="en-US" sz="1400" dirty="0" smtClean="0">
                <a:solidFill>
                  <a:srgbClr val="0000FF"/>
                </a:solidFill>
                <a:sym typeface="Wingdings"/>
              </a:rPr>
              <a:t>4</a:t>
            </a:r>
            <a:endParaRPr lang="en-US" sz="1400" dirty="0">
              <a:solidFill>
                <a:srgbClr val="0000FF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0299" y="1208162"/>
            <a:ext cx="2760958" cy="2520011"/>
            <a:chOff x="260299" y="1208162"/>
            <a:chExt cx="2760958" cy="2520011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2"/>
            <a:srcRect l="35279" r="34526" b="53906"/>
            <a:stretch/>
          </p:blipFill>
          <p:spPr>
            <a:xfrm>
              <a:off x="260299" y="1228782"/>
              <a:ext cx="2760958" cy="2499391"/>
            </a:xfrm>
            <a:prstGeom prst="rect">
              <a:avLst/>
            </a:prstGeom>
          </p:spPr>
        </p:pic>
        <p:cxnSp>
          <p:nvCxnSpPr>
            <p:cNvPr id="26" name="Straight Connector 25"/>
            <p:cNvCxnSpPr/>
            <p:nvPr/>
          </p:nvCxnSpPr>
          <p:spPr>
            <a:xfrm flipV="1">
              <a:off x="2157555" y="1208162"/>
              <a:ext cx="0" cy="2317964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520931" y="1985443"/>
              <a:ext cx="2401214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520931" y="2555267"/>
              <a:ext cx="2401214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>
            <a:xfrm>
              <a:off x="2070752" y="2478478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2070752" y="1898640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391778" y="3581345"/>
            <a:ext cx="5295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using 3umx3um single point resolution (as CLIC </a:t>
            </a:r>
            <a:r>
              <a:rPr lang="en-US" dirty="0" err="1" smtClean="0"/>
              <a:t>SiD</a:t>
            </a:r>
            <a:r>
              <a:rPr lang="en-US" dirty="0" smtClean="0"/>
              <a:t>) in the 3 innermost layers, </a:t>
            </a:r>
            <a:r>
              <a:rPr lang="en-US" dirty="0" smtClean="0">
                <a:solidFill>
                  <a:srgbClr val="0000FF"/>
                </a:solidFill>
              </a:rPr>
              <a:t>rejection improves by 50%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2937921" y="1985443"/>
            <a:ext cx="524849" cy="569824"/>
          </a:xfrm>
          <a:prstGeom prst="straightConnector1">
            <a:avLst/>
          </a:prstGeom>
          <a:ln w="9525" cmpd="sng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20931" y="4463425"/>
            <a:ext cx="5198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Next step: check impact of reducing material budget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747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9088"/>
            <a:ext cx="9144000" cy="54301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FCC </a:t>
            </a:r>
            <a:r>
              <a:rPr lang="en-US" dirty="0" smtClean="0">
                <a:solidFill>
                  <a:srgbClr val="0000FF"/>
                </a:solidFill>
              </a:rPr>
              <a:t>default</a:t>
            </a:r>
            <a:r>
              <a:rPr lang="en-US" dirty="0" smtClean="0"/>
              <a:t> (</a:t>
            </a:r>
            <a:r>
              <a:rPr lang="en-US" dirty="0" smtClean="0"/>
              <a:t>min 6 hits)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183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2752"/>
            <a:ext cx="9144000" cy="54223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FCC with </a:t>
            </a:r>
            <a:r>
              <a:rPr lang="en-US" b="1" dirty="0" smtClean="0">
                <a:solidFill>
                  <a:srgbClr val="0000FF"/>
                </a:solidFill>
              </a:rPr>
              <a:t>20um pitch </a:t>
            </a:r>
            <a:r>
              <a:rPr lang="en-US" dirty="0" smtClean="0"/>
              <a:t>in the 3 innermost layers (min </a:t>
            </a:r>
            <a:r>
              <a:rPr lang="en-US" dirty="0" smtClean="0"/>
              <a:t>7 </a:t>
            </a:r>
            <a:r>
              <a:rPr lang="en-US" dirty="0" smtClean="0"/>
              <a:t>hits)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6244" y="6356350"/>
            <a:ext cx="6807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better single point resolution, significantly improves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420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9341"/>
            <a:ext cx="9144000" cy="54181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907"/>
            <a:ext cx="8229600" cy="2714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357011" y="102969"/>
            <a:ext cx="268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inverted values in Y axis, for comparison with LHC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3360337"/>
            <a:ext cx="2204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for BDT cut = 0.3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4471" y="102969"/>
            <a:ext cx="3714804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FCC with </a:t>
            </a:r>
            <a:r>
              <a:rPr lang="en-US" b="1" dirty="0" smtClean="0">
                <a:solidFill>
                  <a:srgbClr val="0000FF"/>
                </a:solidFill>
              </a:rPr>
              <a:t>HALF of the material budget</a:t>
            </a:r>
            <a:r>
              <a:rPr lang="en-US" dirty="0" smtClean="0"/>
              <a:t> (min </a:t>
            </a:r>
            <a:r>
              <a:rPr lang="en-US" dirty="0"/>
              <a:t>6</a:t>
            </a:r>
            <a:r>
              <a:rPr lang="en-US" dirty="0" smtClean="0"/>
              <a:t> hits)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289322" y="512558"/>
            <a:ext cx="2582881" cy="2731780"/>
            <a:chOff x="-1501593" y="803368"/>
            <a:chExt cx="2582881" cy="2731780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316699" y="803368"/>
              <a:ext cx="0" cy="273178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-1501593" y="1787179"/>
              <a:ext cx="2582881" cy="0"/>
            </a:xfrm>
            <a:prstGeom prst="line">
              <a:avLst/>
            </a:prstGeom>
            <a:ln w="9525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-1501593" y="2357003"/>
              <a:ext cx="2582881" cy="0"/>
            </a:xfrm>
            <a:prstGeom prst="line">
              <a:avLst/>
            </a:prstGeom>
            <a:ln w="9525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229896" y="2280214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29896" y="1700376"/>
              <a:ext cx="173606" cy="173606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6244" y="6356350"/>
            <a:ext cx="6807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better single point resolution, significantly improves 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549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tagging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829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Flavour</a:t>
            </a:r>
            <a:r>
              <a:rPr lang="en-US" dirty="0" smtClean="0"/>
              <a:t> tagging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4566" y="1720536"/>
            <a:ext cx="7004714" cy="353943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Top discriminating variables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 the different categories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hlinkClick r:id="rId2"/>
              </a:rPr>
              <a:t>[full definition]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(“_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jete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” = normalized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to the jet energy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vtxsig12_jete: distance between the 1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and 2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nd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vertices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vtxmom_jete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vertex momentum (sum of its tracks momentum)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vtxdirang12_jete: angle between the displacement and the momentum vectors between the two vertices</a:t>
            </a:r>
          </a:p>
          <a:p>
            <a:pPr marL="285750" indent="-285750">
              <a:buFont typeface="Arial"/>
              <a:buChar char="•"/>
            </a:pPr>
            <a:r>
              <a:rPr lang="it-IT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vtxmassall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vertex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mass </a:t>
            </a:r>
            <a:r>
              <a:rPr lang="it-IT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all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tracks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forming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secondary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vertices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vtxlen1_jete 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Decay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length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first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vertex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in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jet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vtxmom1_jete: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vector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sum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momenta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all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tracks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first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vertex</a:t>
            </a:r>
            <a:endParaRPr lang="de-DE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vtxmasspc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Mass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vertex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with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minimum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pT</a:t>
            </a:r>
            <a:r>
              <a:rPr lang="de-DE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correction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allowed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by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error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matrices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the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primary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and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secondary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vertices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endParaRPr lang="de-DE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d0qprob: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Product of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light-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flavour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quark probabilities of </a:t>
            </a:r>
            <a:r>
              <a:rPr lang="en-US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 values for all tracks 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z0qprob: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Product of light-</a:t>
            </a:r>
            <a:r>
              <a:rPr lang="en-US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flavour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-quark probabilities of </a:t>
            </a:r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z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0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values for all tracks 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de-DE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trkmass</a:t>
            </a:r>
            <a:r>
              <a:rPr lang="de-DE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: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Mass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of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all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tracks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exceeding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5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sigma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significance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in </a:t>
            </a:r>
            <a:r>
              <a:rPr lang="de-DE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0/</a:t>
            </a:r>
            <a:r>
              <a:rPr lang="de-DE" sz="16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z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 </a:t>
            </a:r>
            <a:r>
              <a:rPr lang="de-DE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values</a:t>
            </a:r>
            <a:r>
              <a:rPr lang="de-DE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de-D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4362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31" y="1499920"/>
            <a:ext cx="9144000" cy="53580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Opt3v02</a:t>
            </a:r>
            <a:r>
              <a:rPr lang="en-US" dirty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4643" y="559682"/>
            <a:ext cx="2745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ll</a:t>
            </a:r>
            <a:r>
              <a:rPr lang="en-US" sz="2400" dirty="0" smtClean="0"/>
              <a:t> </a:t>
            </a:r>
            <a:r>
              <a:rPr lang="en-US" sz="2400" dirty="0" err="1" smtClean="0"/>
              <a:t>dijet</a:t>
            </a:r>
            <a:r>
              <a:rPr lang="en-US" sz="2400" dirty="0" smtClean="0"/>
              <a:t> sample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3362324" y="23717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57199" y="3849295"/>
            <a:ext cx="1633084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43595" y="5514009"/>
            <a:ext cx="1546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less SV from interaction with material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931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31" y="1481191"/>
            <a:ext cx="9144000" cy="537680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Opt3v02</a:t>
            </a:r>
            <a:r>
              <a:rPr lang="en-US" dirty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4643" y="559682"/>
            <a:ext cx="2745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cc</a:t>
            </a:r>
            <a:r>
              <a:rPr lang="en-US" sz="2400" dirty="0" smtClean="0"/>
              <a:t> </a:t>
            </a:r>
            <a:r>
              <a:rPr lang="en-US" sz="2400" dirty="0" err="1" smtClean="0"/>
              <a:t>dijet</a:t>
            </a:r>
            <a:r>
              <a:rPr lang="en-US" sz="2400" dirty="0" smtClean="0"/>
              <a:t> sample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3322884" y="1764318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79874" y="2816225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275778" y="3803504"/>
            <a:ext cx="1633084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43595" y="5514009"/>
            <a:ext cx="1546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less SV from interaction with material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48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31" y="1513786"/>
            <a:ext cx="9144000" cy="5344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6385917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Opt3v02</a:t>
            </a:r>
            <a:r>
              <a:rPr lang="en-US" dirty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CDR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4643" y="559682"/>
            <a:ext cx="2745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cc</a:t>
            </a:r>
            <a:r>
              <a:rPr lang="en-US" sz="2400" dirty="0" smtClean="0"/>
              <a:t> </a:t>
            </a:r>
            <a:r>
              <a:rPr lang="en-US" sz="2400" dirty="0" err="1" smtClean="0"/>
              <a:t>dijet</a:t>
            </a:r>
            <a:r>
              <a:rPr lang="en-US" sz="2400" dirty="0" smtClean="0"/>
              <a:t> sample</a:t>
            </a:r>
            <a:endParaRPr lang="en-US" sz="2400" dirty="0"/>
          </a:p>
        </p:txBody>
      </p:sp>
      <p:sp>
        <p:nvSpPr>
          <p:cNvPr id="5" name="Oval 4"/>
          <p:cNvSpPr/>
          <p:nvPr/>
        </p:nvSpPr>
        <p:spPr>
          <a:xfrm>
            <a:off x="3322884" y="1937854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64098" y="2824113"/>
            <a:ext cx="165101" cy="1270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86209" y="3827170"/>
            <a:ext cx="1633084" cy="1232269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43595" y="5514009"/>
            <a:ext cx="15465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less SV from interaction with material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71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Software chain: Summary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600201"/>
            <a:ext cx="8568188" cy="4970858"/>
          </a:xfrm>
          <a:ln w="3175" cmpd="sng">
            <a:noFill/>
          </a:ln>
        </p:spPr>
        <p:txBody>
          <a:bodyPr>
            <a:noAutofit/>
          </a:bodyPr>
          <a:lstStyle/>
          <a:p>
            <a:r>
              <a:rPr lang="en-US" sz="2000" b="1" dirty="0" smtClean="0"/>
              <a:t>Generation</a:t>
            </a:r>
            <a:r>
              <a:rPr lang="en-US" sz="2000" dirty="0" smtClean="0"/>
              <a:t>: MG5 central </a:t>
            </a:r>
            <a:r>
              <a:rPr lang="en-US" sz="2000" dirty="0" err="1" smtClean="0"/>
              <a:t>dijets</a:t>
            </a:r>
            <a:r>
              <a:rPr lang="en-US" sz="2000" dirty="0" smtClean="0"/>
              <a:t>, </a:t>
            </a:r>
            <a:r>
              <a:rPr lang="en-US" sz="2000" dirty="0" smtClean="0"/>
              <a:t>restricted quark </a:t>
            </a:r>
            <a:r>
              <a:rPr lang="en-US" sz="2000" dirty="0" err="1" smtClean="0"/>
              <a:t>pT</a:t>
            </a:r>
            <a:r>
              <a:rPr lang="en-US" sz="2000" dirty="0" err="1" smtClean="0"/>
              <a:t>.</a:t>
            </a:r>
            <a:r>
              <a:rPr lang="en-US" sz="2000" dirty="0">
                <a:solidFill>
                  <a:srgbClr val="0000FF"/>
                </a:solidFill>
              </a:rPr>
              <a:t> *</a:t>
            </a:r>
            <a:endParaRPr lang="en-US" sz="2000" dirty="0" smtClean="0"/>
          </a:p>
          <a:p>
            <a:r>
              <a:rPr lang="en-US" sz="2000" b="1" dirty="0" err="1" smtClean="0"/>
              <a:t>Hadronization</a:t>
            </a:r>
            <a:r>
              <a:rPr lang="en-US" sz="2000" dirty="0" smtClean="0"/>
              <a:t>: Pythia6. </a:t>
            </a:r>
            <a:r>
              <a:rPr lang="en-US" sz="2000" dirty="0" smtClean="0"/>
              <a:t>Multiple interactions: off</a:t>
            </a:r>
            <a:r>
              <a:rPr lang="en-US" sz="2000" dirty="0" smtClean="0"/>
              <a:t>, </a:t>
            </a:r>
            <a:r>
              <a:rPr lang="en-US" sz="2000" dirty="0" smtClean="0"/>
              <a:t>ISR/FSR: </a:t>
            </a:r>
            <a:r>
              <a:rPr lang="en-US" sz="2000" dirty="0" smtClean="0"/>
              <a:t>on</a:t>
            </a:r>
            <a:r>
              <a:rPr lang="en-US" sz="2000" dirty="0" smtClean="0"/>
              <a:t>. </a:t>
            </a:r>
            <a:r>
              <a:rPr lang="en-US" sz="2000" dirty="0" smtClean="0">
                <a:solidFill>
                  <a:srgbClr val="0000FF"/>
                </a:solidFill>
              </a:rPr>
              <a:t>*</a:t>
            </a:r>
            <a:endParaRPr lang="en-US" sz="2000" dirty="0" smtClean="0"/>
          </a:p>
          <a:p>
            <a:r>
              <a:rPr lang="en-US" sz="2000" b="1" dirty="0" smtClean="0"/>
              <a:t>Detector Model</a:t>
            </a:r>
            <a:r>
              <a:rPr lang="en-US" sz="2000" dirty="0" smtClean="0"/>
              <a:t>: </a:t>
            </a:r>
            <a:r>
              <a:rPr lang="en-US" sz="2000" dirty="0" err="1" smtClean="0"/>
              <a:t>CLIC_SiD</a:t>
            </a:r>
            <a:r>
              <a:rPr lang="en-US" sz="2000" dirty="0" smtClean="0"/>
              <a:t> with FCC vertex and squeezed FCC </a:t>
            </a:r>
            <a:r>
              <a:rPr lang="en-US" sz="2000" dirty="0" smtClean="0"/>
              <a:t>tracker (Option3_v02). </a:t>
            </a:r>
            <a:r>
              <a:rPr lang="en-US" sz="2000" dirty="0" smtClean="0"/>
              <a:t>Barrel only. </a:t>
            </a:r>
            <a:r>
              <a:rPr lang="en-US" sz="2000" dirty="0">
                <a:solidFill>
                  <a:srgbClr val="0000FF"/>
                </a:solidFill>
              </a:rPr>
              <a:t>*</a:t>
            </a:r>
            <a:endParaRPr lang="en-US" sz="2000" dirty="0" smtClean="0"/>
          </a:p>
          <a:p>
            <a:r>
              <a:rPr lang="en-US" sz="2000" b="1" dirty="0" smtClean="0"/>
              <a:t>Simulation</a:t>
            </a:r>
            <a:r>
              <a:rPr lang="en-US" sz="2000" dirty="0" smtClean="0"/>
              <a:t>: FCC material budget (services </a:t>
            </a:r>
            <a:r>
              <a:rPr lang="en-US" sz="2000" dirty="0" smtClean="0"/>
              <a:t>included </a:t>
            </a:r>
            <a:r>
              <a:rPr lang="en-US" sz="2000" dirty="0" smtClean="0"/>
              <a:t>in </a:t>
            </a:r>
            <a:r>
              <a:rPr lang="en-US" sz="2000" dirty="0" smtClean="0"/>
              <a:t>the module)</a:t>
            </a:r>
            <a:endParaRPr lang="en-US" sz="2000" dirty="0" smtClean="0"/>
          </a:p>
          <a:p>
            <a:r>
              <a:rPr lang="en-US" sz="2000" b="1" dirty="0" smtClean="0"/>
              <a:t>Digitization</a:t>
            </a:r>
            <a:r>
              <a:rPr lang="en-US" sz="2000" dirty="0" smtClean="0"/>
              <a:t>: FCC pixel sizes. </a:t>
            </a:r>
            <a:r>
              <a:rPr lang="en-US" sz="2000" dirty="0" smtClean="0"/>
              <a:t>Smear </a:t>
            </a:r>
            <a:r>
              <a:rPr lang="en-US" sz="2000" dirty="0" err="1"/>
              <a:t>s</a:t>
            </a:r>
            <a:r>
              <a:rPr lang="en-US" sz="2000" dirty="0" err="1" smtClean="0"/>
              <a:t>im</a:t>
            </a:r>
            <a:r>
              <a:rPr lang="en-US" sz="2000" dirty="0" smtClean="0"/>
              <a:t>. h</a:t>
            </a:r>
            <a:r>
              <a:rPr lang="en-US" sz="2000" dirty="0" smtClean="0"/>
              <a:t>it position by </a:t>
            </a:r>
            <a:r>
              <a:rPr lang="en-US" sz="2000" dirty="0" smtClean="0"/>
              <a:t>Gaussian of </a:t>
            </a:r>
            <a:r>
              <a:rPr lang="el-GR" sz="2000" dirty="0" smtClean="0"/>
              <a:t>σ</a:t>
            </a:r>
            <a:r>
              <a:rPr lang="en-US" sz="2000" dirty="0" smtClean="0"/>
              <a:t>=p/√</a:t>
            </a:r>
            <a:r>
              <a:rPr lang="en-US" sz="2000" dirty="0" smtClean="0"/>
              <a:t>12</a:t>
            </a:r>
            <a:r>
              <a:rPr lang="en-US" sz="2000" dirty="0" smtClean="0"/>
              <a:t>.</a:t>
            </a:r>
            <a:r>
              <a:rPr lang="en-US" sz="2000" dirty="0">
                <a:solidFill>
                  <a:srgbClr val="0000FF"/>
                </a:solidFill>
              </a:rPr>
              <a:t> *</a:t>
            </a:r>
            <a:endParaRPr lang="en-US" sz="2000" dirty="0" smtClean="0"/>
          </a:p>
          <a:p>
            <a:r>
              <a:rPr lang="en-US" sz="2000" b="1" dirty="0" smtClean="0"/>
              <a:t>Tracking</a:t>
            </a:r>
            <a:r>
              <a:rPr lang="en-US" sz="2000" dirty="0" smtClean="0"/>
              <a:t>: </a:t>
            </a:r>
            <a:r>
              <a:rPr lang="en-US" sz="2000" dirty="0" err="1" smtClean="0"/>
              <a:t>Nhits</a:t>
            </a:r>
            <a:r>
              <a:rPr lang="en-US" sz="2000" dirty="0" smtClean="0"/>
              <a:t>&gt;=6, chi2&lt;10, </a:t>
            </a:r>
            <a:r>
              <a:rPr lang="en-US" sz="2000" dirty="0" smtClean="0"/>
              <a:t>d0&lt;10 [mm]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2000" dirty="0" smtClean="0">
                <a:solidFill>
                  <a:srgbClr val="E46C0A"/>
                </a:solidFill>
              </a:rPr>
              <a:t>under study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en-US" sz="2000" dirty="0" smtClean="0">
                <a:solidFill>
                  <a:srgbClr val="0000FF"/>
                </a:solidFill>
              </a:rPr>
              <a:t>*</a:t>
            </a:r>
          </a:p>
          <a:p>
            <a:r>
              <a:rPr lang="en-US" sz="2000" b="1" dirty="0" smtClean="0"/>
              <a:t>Particle flow</a:t>
            </a:r>
            <a:r>
              <a:rPr lang="en-US" sz="2000" dirty="0" smtClean="0"/>
              <a:t>: Pandora</a:t>
            </a:r>
            <a:endParaRPr lang="en-US" sz="2000" dirty="0" smtClean="0"/>
          </a:p>
          <a:p>
            <a:r>
              <a:rPr lang="en-US" sz="2000" b="1" dirty="0" err="1" smtClean="0"/>
              <a:t>Vertexing</a:t>
            </a:r>
            <a:r>
              <a:rPr lang="en-US" sz="2000" dirty="0" smtClean="0"/>
              <a:t>: </a:t>
            </a:r>
            <a:r>
              <a:rPr lang="en-US" sz="2000" dirty="0" err="1" smtClean="0"/>
              <a:t>LCFIPlus</a:t>
            </a:r>
            <a:r>
              <a:rPr lang="en-US" sz="2000" dirty="0" smtClean="0"/>
              <a:t>. PFOs in 2 </a:t>
            </a:r>
            <a:r>
              <a:rPr lang="en-US" sz="2000" dirty="0" err="1" smtClean="0"/>
              <a:t>kT</a:t>
            </a:r>
            <a:r>
              <a:rPr lang="en-US" sz="2000" dirty="0" smtClean="0"/>
              <a:t> jets R=0.5.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2000" dirty="0" smtClean="0">
                <a:solidFill>
                  <a:srgbClr val="E46C0A"/>
                </a:solidFill>
              </a:rPr>
              <a:t>to be revised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  <a:endParaRPr lang="en-US" sz="2000" dirty="0" smtClean="0"/>
          </a:p>
          <a:p>
            <a:r>
              <a:rPr lang="en-US" sz="2000" b="1" dirty="0" err="1" smtClean="0"/>
              <a:t>Flavour</a:t>
            </a:r>
            <a:r>
              <a:rPr lang="en-US" sz="2000" b="1" dirty="0" smtClean="0"/>
              <a:t> </a:t>
            </a:r>
            <a:r>
              <a:rPr lang="en-US" sz="2000" b="1" dirty="0" smtClean="0"/>
              <a:t>Tagging</a:t>
            </a:r>
            <a:r>
              <a:rPr lang="en-US" sz="2000" dirty="0" smtClean="0"/>
              <a:t>: </a:t>
            </a:r>
            <a:r>
              <a:rPr lang="en-US" sz="2000" dirty="0" err="1" smtClean="0"/>
              <a:t>LCFIPlus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en-US" sz="2000" dirty="0" smtClean="0">
                <a:solidFill>
                  <a:srgbClr val="E46C0A"/>
                </a:solidFill>
              </a:rPr>
              <a:t>to be revised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) </a:t>
            </a:r>
            <a:r>
              <a:rPr lang="en-US" sz="2000" dirty="0">
                <a:solidFill>
                  <a:srgbClr val="0000FF"/>
                </a:solidFill>
              </a:rPr>
              <a:t>*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000" dirty="0">
              <a:solidFill>
                <a:srgbClr val="E46C0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198" y="5346503"/>
            <a:ext cx="4109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0000FF"/>
                </a:solidFill>
              </a:rPr>
              <a:t>(*)=some details in the next slides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150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details of SW chain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6256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LCSim</a:t>
            </a:r>
            <a:endParaRPr lang="en-US" dirty="0"/>
          </a:p>
          <a:p>
            <a:pPr lvl="1"/>
            <a:r>
              <a:rPr lang="en-US" dirty="0" smtClean="0"/>
              <a:t>use </a:t>
            </a:r>
            <a:r>
              <a:rPr lang="en-US" dirty="0"/>
              <a:t>FCC </a:t>
            </a:r>
            <a:r>
              <a:rPr lang="en-US" dirty="0">
                <a:solidFill>
                  <a:srgbClr val="0000FF"/>
                </a:solidFill>
              </a:rPr>
              <a:t>thickness and material </a:t>
            </a:r>
            <a:r>
              <a:rPr lang="en-US" dirty="0" smtClean="0">
                <a:solidFill>
                  <a:srgbClr val="0000FF"/>
                </a:solidFill>
              </a:rPr>
              <a:t>budget</a:t>
            </a:r>
            <a:r>
              <a:rPr lang="en-US" dirty="0" smtClean="0"/>
              <a:t>, which include </a:t>
            </a:r>
            <a:r>
              <a:rPr lang="en-US" dirty="0" err="1" smtClean="0"/>
              <a:t>services&amp;supports</a:t>
            </a:r>
            <a:endParaRPr lang="en-US" dirty="0"/>
          </a:p>
          <a:p>
            <a:pPr lvl="2"/>
            <a:r>
              <a:rPr lang="en-US" dirty="0" smtClean="0"/>
              <a:t>Tracker</a:t>
            </a:r>
            <a:r>
              <a:rPr lang="en-US" dirty="0"/>
              <a:t>: X/X</a:t>
            </a:r>
            <a:r>
              <a:rPr lang="en-US" baseline="-25000" dirty="0"/>
              <a:t>0</a:t>
            </a:r>
            <a:r>
              <a:rPr lang="en-US" dirty="0"/>
              <a:t>= 3% [200um active Si]</a:t>
            </a:r>
          </a:p>
          <a:p>
            <a:pPr lvl="2"/>
            <a:r>
              <a:rPr lang="en-US" dirty="0"/>
              <a:t>Outer vertex: X/X</a:t>
            </a:r>
            <a:r>
              <a:rPr lang="en-US" baseline="-25000" dirty="0"/>
              <a:t>0</a:t>
            </a:r>
            <a:r>
              <a:rPr lang="en-US" dirty="0"/>
              <a:t>= </a:t>
            </a:r>
            <a:r>
              <a:rPr lang="en-US" dirty="0" smtClean="0"/>
              <a:t>1.5</a:t>
            </a:r>
            <a:r>
              <a:rPr lang="en-US" dirty="0"/>
              <a:t>% [100um active Si]</a:t>
            </a:r>
          </a:p>
          <a:p>
            <a:pPr lvl="2"/>
            <a:r>
              <a:rPr lang="en-US" dirty="0"/>
              <a:t>Inner vertex: X/X</a:t>
            </a:r>
            <a:r>
              <a:rPr lang="en-US" baseline="-25000" dirty="0"/>
              <a:t>0</a:t>
            </a:r>
            <a:r>
              <a:rPr lang="en-US" dirty="0"/>
              <a:t>= </a:t>
            </a:r>
            <a:r>
              <a:rPr lang="en-US" dirty="0" smtClean="0"/>
              <a:t>1</a:t>
            </a:r>
            <a:r>
              <a:rPr lang="en-US" dirty="0"/>
              <a:t>% [100um active Si</a:t>
            </a:r>
            <a:r>
              <a:rPr lang="en-US" dirty="0" smtClean="0"/>
              <a:t>]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16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Digitisation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51755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ym typeface="Wingdings"/>
              </a:rPr>
              <a:t>Both vertex </a:t>
            </a:r>
            <a:r>
              <a:rPr lang="en-US" dirty="0" smtClean="0">
                <a:sym typeface="Wingdings"/>
              </a:rPr>
              <a:t>and tracker </a:t>
            </a:r>
            <a:r>
              <a:rPr lang="en-US" dirty="0" smtClean="0">
                <a:sym typeface="Wingdings"/>
              </a:rPr>
              <a:t>detectors are digitized </a:t>
            </a:r>
            <a:r>
              <a:rPr lang="en-US" dirty="0" smtClean="0">
                <a:sym typeface="Wingdings"/>
              </a:rPr>
              <a:t>as long </a:t>
            </a:r>
            <a:r>
              <a:rPr lang="en-US" dirty="0" smtClean="0">
                <a:sym typeface="Wingdings"/>
              </a:rPr>
              <a:t>pixels.</a:t>
            </a:r>
            <a:endParaRPr lang="en-US" dirty="0" smtClean="0">
              <a:sym typeface="Wingdings"/>
            </a:endParaRPr>
          </a:p>
          <a:p>
            <a:r>
              <a:rPr lang="en-US" dirty="0" smtClean="0"/>
              <a:t>We </a:t>
            </a:r>
            <a:r>
              <a:rPr lang="en-US" dirty="0" smtClean="0"/>
              <a:t>used a simplified </a:t>
            </a:r>
            <a:r>
              <a:rPr lang="en-US" dirty="0" smtClean="0"/>
              <a:t>digitizer, </a:t>
            </a:r>
            <a:r>
              <a:rPr lang="en-US" b="1" dirty="0">
                <a:sym typeface="Wingdings"/>
              </a:rPr>
              <a:t>s</a:t>
            </a:r>
            <a:r>
              <a:rPr lang="en-US" b="1" dirty="0" smtClean="0">
                <a:sym typeface="Wingdings"/>
              </a:rPr>
              <a:t>mearing the simulated </a:t>
            </a:r>
            <a:r>
              <a:rPr lang="en-US" b="1" dirty="0">
                <a:sym typeface="Wingdings"/>
              </a:rPr>
              <a:t>hit position with a Gaussian of </a:t>
            </a:r>
            <a:r>
              <a:rPr lang="el-GR" b="1" dirty="0">
                <a:sym typeface="Wingdings"/>
              </a:rPr>
              <a:t>σ</a:t>
            </a:r>
            <a:r>
              <a:rPr lang="en-US" b="1" dirty="0" smtClean="0">
                <a:sym typeface="Wingdings"/>
              </a:rPr>
              <a:t>=pitch/√</a:t>
            </a:r>
            <a:r>
              <a:rPr lang="en-US" b="1" dirty="0">
                <a:sym typeface="Wingdings"/>
              </a:rPr>
              <a:t>12 </a:t>
            </a:r>
            <a:r>
              <a:rPr lang="en-US" dirty="0" smtClean="0"/>
              <a:t>, which provides with a </a:t>
            </a:r>
            <a:r>
              <a:rPr lang="en-US" dirty="0" smtClean="0"/>
              <a:t>direct relationship between pitch and single point resolution (as done for Fast </a:t>
            </a:r>
            <a:r>
              <a:rPr lang="en-US" dirty="0" err="1" smtClean="0"/>
              <a:t>Sim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This factors out the detector </a:t>
            </a:r>
            <a:r>
              <a:rPr lang="en-US" dirty="0" smtClean="0"/>
              <a:t>technology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3" y="4918149"/>
            <a:ext cx="3124970" cy="4179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7030" y="4164062"/>
            <a:ext cx="282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SimHit-RecoHit</a:t>
            </a:r>
            <a:r>
              <a:rPr lang="en-US" b="1" dirty="0" smtClean="0"/>
              <a:t> residuals   </a:t>
            </a:r>
            <a:r>
              <a:rPr lang="en-US" dirty="0" smtClean="0"/>
              <a:t>in the tracker layers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32</a:t>
            </a:fld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3124970" y="4156365"/>
            <a:ext cx="6180666" cy="2652783"/>
            <a:chOff x="3124970" y="4156365"/>
            <a:chExt cx="6180666" cy="2652783"/>
          </a:xfrm>
        </p:grpSpPr>
        <p:grpSp>
          <p:nvGrpSpPr>
            <p:cNvPr id="11" name="Group 10"/>
            <p:cNvGrpSpPr/>
            <p:nvPr/>
          </p:nvGrpSpPr>
          <p:grpSpPr>
            <a:xfrm>
              <a:off x="3124970" y="4156365"/>
              <a:ext cx="6180666" cy="2579910"/>
              <a:chOff x="3124970" y="4156365"/>
              <a:chExt cx="6180666" cy="257991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3"/>
              <a:srcRect l="34175" b="51453"/>
              <a:stretch/>
            </p:blipFill>
            <p:spPr>
              <a:xfrm>
                <a:off x="3124970" y="4156365"/>
                <a:ext cx="6019030" cy="2579910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4849090" y="4341152"/>
                <a:ext cx="14085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dirty="0" smtClean="0">
                    <a:solidFill>
                      <a:srgbClr val="FF0000"/>
                    </a:solidFill>
                  </a:rPr>
                  <a:t>σ</a:t>
                </a:r>
                <a:r>
                  <a:rPr lang="en-US" sz="1600" baseline="-25000" dirty="0" err="1" smtClean="0">
                    <a:solidFill>
                      <a:srgbClr val="FF0000"/>
                    </a:solidFill>
                  </a:rPr>
                  <a:t>RPhi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=9.5um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7927878" y="4356394"/>
                <a:ext cx="137775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600" dirty="0" smtClean="0">
                    <a:solidFill>
                      <a:srgbClr val="FF0000"/>
                    </a:solidFill>
                  </a:rPr>
                  <a:t>σ</a:t>
                </a:r>
                <a:r>
                  <a:rPr lang="en-US" sz="1600" baseline="-25000" dirty="0" smtClean="0">
                    <a:solidFill>
                      <a:srgbClr val="FF0000"/>
                    </a:solidFill>
                  </a:rPr>
                  <a:t>Z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=14700mm</a:t>
                </a:r>
                <a:endParaRPr lang="en-US" sz="16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3920069" y="6614271"/>
              <a:ext cx="1952274" cy="184666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36000" tIns="0" rIns="36000" bIns="0">
              <a:spAutoFit/>
            </a:bodyPr>
            <a:lstStyle/>
            <a:p>
              <a:r>
                <a:rPr lang="en-US" sz="1200" dirty="0" err="1"/>
                <a:t>SimHit-RecoHit</a:t>
              </a:r>
              <a:r>
                <a:rPr lang="en-US" sz="1200" dirty="0"/>
                <a:t> </a:t>
              </a:r>
              <a:r>
                <a:rPr lang="en-US" sz="1200" dirty="0" smtClean="0"/>
                <a:t>residuals[mm] </a:t>
              </a:r>
              <a:endParaRPr lang="en-US" sz="12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04958" y="6624482"/>
              <a:ext cx="1952274" cy="184666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lIns="36000" tIns="0" rIns="36000" bIns="0">
              <a:spAutoFit/>
            </a:bodyPr>
            <a:lstStyle/>
            <a:p>
              <a:r>
                <a:rPr lang="en-US" sz="1200" dirty="0" err="1"/>
                <a:t>SimHit-RecoHit</a:t>
              </a:r>
              <a:r>
                <a:rPr lang="en-US" sz="1200" dirty="0"/>
                <a:t> </a:t>
              </a:r>
              <a:r>
                <a:rPr lang="en-US" sz="1200" dirty="0" smtClean="0"/>
                <a:t>residuals[mm] </a:t>
              </a:r>
              <a:endParaRPr lang="en-US" sz="1200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82632"/>
            <a:ext cx="9144000" cy="6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053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Vertexing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LCFIPlus</a:t>
            </a:r>
            <a:r>
              <a:rPr lang="en-US" dirty="0"/>
              <a:t>. </a:t>
            </a:r>
            <a:r>
              <a:rPr lang="en-US" dirty="0" smtClean="0"/>
              <a:t>Default</a:t>
            </a:r>
          </a:p>
          <a:p>
            <a:pPr lvl="1"/>
            <a:r>
              <a:rPr lang="en-US" dirty="0" smtClean="0"/>
              <a:t>Consider only PFOs in 2 </a:t>
            </a:r>
            <a:r>
              <a:rPr lang="en-US" dirty="0" err="1" smtClean="0"/>
              <a:t>kT</a:t>
            </a:r>
            <a:r>
              <a:rPr lang="en-US" dirty="0" smtClean="0"/>
              <a:t> jets of R=0.5. </a:t>
            </a:r>
          </a:p>
          <a:p>
            <a:pPr lvl="2"/>
            <a:r>
              <a:rPr lang="en-US" dirty="0" smtClean="0"/>
              <a:t>Avoid including particles in the “beam jets” (</a:t>
            </a:r>
            <a:r>
              <a:rPr lang="en-US" dirty="0" err="1" smtClean="0"/>
              <a:t>fwd</a:t>
            </a:r>
            <a:r>
              <a:rPr lang="en-US" dirty="0" smtClean="0"/>
              <a:t> particles close to the beam)</a:t>
            </a:r>
          </a:p>
          <a:p>
            <a:pPr lvl="2"/>
            <a:r>
              <a:rPr lang="en-US" dirty="0" smtClean="0"/>
              <a:t>(</a:t>
            </a:r>
            <a:r>
              <a:rPr lang="en-US" dirty="0" err="1" smtClean="0"/>
              <a:t>Vertexing</a:t>
            </a:r>
            <a:r>
              <a:rPr lang="en-US" dirty="0" smtClean="0"/>
              <a:t> will rerun its own jet algorithm)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97" y="4150437"/>
            <a:ext cx="5701860" cy="2361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96182" y="4356485"/>
            <a:ext cx="2290618" cy="1200329"/>
          </a:xfrm>
          <a:prstGeom prst="rect">
            <a:avLst/>
          </a:prstGeom>
          <a:noFill/>
          <a:ln>
            <a:solidFill>
              <a:srgbClr val="E46C0A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To do: review how these cuts are actually applied</a:t>
            </a:r>
          </a:p>
          <a:p>
            <a:r>
              <a:rPr lang="en-US" dirty="0" smtClean="0">
                <a:solidFill>
                  <a:srgbClr val="E46C0A"/>
                </a:solidFill>
              </a:rPr>
              <a:t>(ongoing)</a:t>
            </a:r>
            <a:endParaRPr lang="en-US" dirty="0">
              <a:solidFill>
                <a:srgbClr val="E46C0A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697" y="4123377"/>
            <a:ext cx="5701860" cy="238826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03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Hadronization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Pythia6:</a:t>
            </a:r>
          </a:p>
          <a:p>
            <a:pPr lvl="6"/>
            <a:r>
              <a:rPr lang="is-IS" dirty="0"/>
              <a:t>MSTP(81)=</a:t>
            </a:r>
            <a:r>
              <a:rPr lang="is-IS" dirty="0" smtClean="0"/>
              <a:t>20		Multiple Interaction: OFF</a:t>
            </a:r>
            <a:endParaRPr lang="is-IS" dirty="0"/>
          </a:p>
          <a:p>
            <a:pPr lvl="6"/>
            <a:r>
              <a:rPr lang="de-DE" dirty="0" smtClean="0"/>
              <a:t>MSTP</a:t>
            </a:r>
            <a:r>
              <a:rPr lang="de-DE" dirty="0"/>
              <a:t>(61)=</a:t>
            </a:r>
            <a:r>
              <a:rPr lang="de-DE" dirty="0" smtClean="0"/>
              <a:t>1		FSR: ON </a:t>
            </a:r>
          </a:p>
          <a:p>
            <a:pPr lvl="6"/>
            <a:r>
              <a:rPr lang="de-DE" dirty="0" smtClean="0"/>
              <a:t>MSTP</a:t>
            </a:r>
            <a:r>
              <a:rPr lang="de-DE" dirty="0"/>
              <a:t>(71)=</a:t>
            </a:r>
            <a:r>
              <a:rPr lang="de-DE" dirty="0" smtClean="0"/>
              <a:t>1		ISR: ON</a:t>
            </a:r>
            <a:endParaRPr lang="de-DE" dirty="0"/>
          </a:p>
          <a:p>
            <a:r>
              <a:rPr lang="en-US" dirty="0" smtClean="0"/>
              <a:t>b quark </a:t>
            </a:r>
            <a:r>
              <a:rPr lang="en-US" dirty="0" err="1" smtClean="0"/>
              <a:t>pT</a:t>
            </a:r>
            <a:r>
              <a:rPr lang="en-US" dirty="0" smtClean="0"/>
              <a:t> spectrum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147517" y="4027676"/>
            <a:ext cx="4202483" cy="2830324"/>
            <a:chOff x="2147517" y="4027676"/>
            <a:chExt cx="4202483" cy="28303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r="51179"/>
            <a:stretch/>
          </p:blipFill>
          <p:spPr>
            <a:xfrm>
              <a:off x="2232121" y="4027676"/>
              <a:ext cx="4117879" cy="283032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1173759" y="5045394"/>
              <a:ext cx="2316848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 smtClean="0"/>
                <a:t>arbitrary units</a:t>
              </a:r>
              <a:endParaRPr lang="en-US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621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baseline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661156"/>
          </a:xfrm>
        </p:spPr>
        <p:txBody>
          <a:bodyPr>
            <a:noAutofit/>
          </a:bodyPr>
          <a:lstStyle/>
          <a:p>
            <a:r>
              <a:rPr lang="en-US" sz="1800" dirty="0" smtClean="0">
                <a:hlinkClick r:id="rId2"/>
              </a:rPr>
              <a:t>http://fcc-tklayout.web.cern.ch/fcc-tklayout/FCChh_Option3.v02/index.html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grpSp>
        <p:nvGrpSpPr>
          <p:cNvPr id="7" name="Group 6"/>
          <p:cNvGrpSpPr/>
          <p:nvPr/>
        </p:nvGrpSpPr>
        <p:grpSpPr>
          <a:xfrm>
            <a:off x="811860" y="2226568"/>
            <a:ext cx="7024284" cy="4631432"/>
            <a:chOff x="3347160" y="0"/>
            <a:chExt cx="10453983" cy="68927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1519"/>
            <a:stretch/>
          </p:blipFill>
          <p:spPr>
            <a:xfrm>
              <a:off x="4957982" y="0"/>
              <a:ext cx="8843161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385"/>
            <a:stretch/>
          </p:blipFill>
          <p:spPr>
            <a:xfrm>
              <a:off x="3347160" y="678407"/>
              <a:ext cx="1944106" cy="6214383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646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Current baseline geometry – Vertex Detector</a:t>
            </a:r>
            <a:endParaRPr lang="en-US" sz="3200" dirty="0"/>
          </a:p>
        </p:txBody>
      </p:sp>
      <p:pic>
        <p:nvPicPr>
          <p:cNvPr id="4" name="Picture 3" descr="img00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48000" y="-1390307"/>
            <a:ext cx="3048001" cy="9144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7384" y="4768468"/>
            <a:ext cx="6779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(version v03 will have 4 innermost layers and tilted modules)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60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Event Generation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49"/>
          </a:xfrm>
        </p:spPr>
        <p:txBody>
          <a:bodyPr>
            <a:noAutofit/>
          </a:bodyPr>
          <a:lstStyle/>
          <a:p>
            <a:r>
              <a:rPr lang="en-US" sz="1800" dirty="0" smtClean="0"/>
              <a:t>Event generation in MadGraph5</a:t>
            </a:r>
            <a:r>
              <a:rPr lang="en-US" sz="1800" dirty="0" smtClean="0"/>
              <a:t>: </a:t>
            </a:r>
            <a:r>
              <a:rPr lang="en-US" sz="1800" dirty="0"/>
              <a:t>(By Andrea </a:t>
            </a:r>
            <a:r>
              <a:rPr lang="en-US" sz="1800" dirty="0" err="1" smtClean="0"/>
              <a:t>Coccaro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1"/>
            <a:r>
              <a:rPr lang="en-US" sz="1600" dirty="0" err="1" smtClean="0"/>
              <a:t>pp</a:t>
            </a:r>
            <a:r>
              <a:rPr lang="en-US" sz="1600" dirty="0" smtClean="0"/>
              <a:t>-&gt;bb / cc / </a:t>
            </a:r>
            <a:r>
              <a:rPr lang="en-US" sz="1600" dirty="0" err="1" smtClean="0"/>
              <a:t>ll</a:t>
            </a:r>
            <a:r>
              <a:rPr lang="en-US" sz="1600" dirty="0" smtClean="0"/>
              <a:t> (</a:t>
            </a:r>
            <a:r>
              <a:rPr lang="en-US" sz="1600" dirty="0" err="1" smtClean="0"/>
              <a:t>udsg</a:t>
            </a:r>
            <a:r>
              <a:rPr lang="en-US" sz="1600" dirty="0" smtClean="0"/>
              <a:t>) </a:t>
            </a:r>
            <a:r>
              <a:rPr lang="en-US" sz="1600" dirty="0" smtClean="0"/>
              <a:t>at √s=100TeV</a:t>
            </a:r>
          </a:p>
          <a:p>
            <a:pPr lvl="1"/>
            <a:r>
              <a:rPr lang="en-US" sz="1600" b="1" dirty="0" smtClean="0"/>
              <a:t>restricted quark </a:t>
            </a:r>
            <a:r>
              <a:rPr lang="en-US" sz="1600" b="1" dirty="0" err="1" smtClean="0"/>
              <a:t>pT</a:t>
            </a:r>
            <a:r>
              <a:rPr lang="en-US" sz="1600" dirty="0" smtClean="0"/>
              <a:t>: Ex: </a:t>
            </a:r>
            <a:r>
              <a:rPr lang="en-US" sz="1600" b="1" dirty="0" smtClean="0">
                <a:solidFill>
                  <a:srgbClr val="0000FF"/>
                </a:solidFill>
              </a:rPr>
              <a:t>47.5 &lt; </a:t>
            </a:r>
            <a:r>
              <a:rPr lang="en-US" sz="1600" b="1" dirty="0" err="1" smtClean="0">
                <a:solidFill>
                  <a:srgbClr val="0000FF"/>
                </a:solidFill>
              </a:rPr>
              <a:t>pT</a:t>
            </a:r>
            <a:r>
              <a:rPr lang="en-US" sz="1600" b="1" dirty="0" smtClean="0">
                <a:solidFill>
                  <a:srgbClr val="0000FF"/>
                </a:solidFill>
              </a:rPr>
              <a:t>(b) &lt; 52.5 GeV</a:t>
            </a:r>
          </a:p>
          <a:p>
            <a:pPr lvl="1"/>
            <a:r>
              <a:rPr lang="en-US" sz="1600" b="1" dirty="0" smtClean="0"/>
              <a:t>Central</a:t>
            </a:r>
            <a:r>
              <a:rPr lang="en-US" sz="1600" dirty="0" smtClean="0"/>
              <a:t> eta: </a:t>
            </a:r>
            <a:r>
              <a:rPr lang="en-US" sz="1600" b="1" dirty="0" smtClean="0">
                <a:solidFill>
                  <a:srgbClr val="0000FF"/>
                </a:solidFill>
              </a:rPr>
              <a:t>|</a:t>
            </a:r>
            <a:r>
              <a:rPr lang="el-GR" sz="1600" b="1" dirty="0" smtClean="0">
                <a:solidFill>
                  <a:srgbClr val="0000FF"/>
                </a:solidFill>
              </a:rPr>
              <a:t>η</a:t>
            </a:r>
            <a:r>
              <a:rPr lang="en-US" sz="1600" b="1" dirty="0" smtClean="0">
                <a:solidFill>
                  <a:srgbClr val="0000FF"/>
                </a:solidFill>
              </a:rPr>
              <a:t>(b)|&lt;0.05</a:t>
            </a:r>
          </a:p>
          <a:p>
            <a:pPr lvl="1"/>
            <a:r>
              <a:rPr lang="en-US" sz="1600" dirty="0" smtClean="0"/>
              <a:t>DR(bb)&gt;</a:t>
            </a:r>
            <a:r>
              <a:rPr lang="en-US" sz="1600" dirty="0" smtClean="0"/>
              <a:t>0.4</a:t>
            </a:r>
            <a:endParaRPr lang="en-US" sz="1600" dirty="0" smtClean="0"/>
          </a:p>
          <a:p>
            <a:r>
              <a:rPr lang="en-US" sz="1800" dirty="0" smtClean="0"/>
              <a:t>Samples:</a:t>
            </a:r>
          </a:p>
          <a:p>
            <a:pPr lvl="1"/>
            <a:r>
              <a:rPr lang="en-US" sz="1600" dirty="0" smtClean="0"/>
              <a:t> Quark </a:t>
            </a:r>
            <a:r>
              <a:rPr lang="en-US" sz="1600" dirty="0" err="1" smtClean="0"/>
              <a:t>pT</a:t>
            </a:r>
            <a:r>
              <a:rPr lang="en-US" sz="1600" dirty="0" smtClean="0"/>
              <a:t> in GeV: </a:t>
            </a:r>
            <a:r>
              <a:rPr lang="en-US" sz="1600" b="1" dirty="0" smtClean="0">
                <a:solidFill>
                  <a:srgbClr val="0000FF"/>
                </a:solidFill>
              </a:rPr>
              <a:t>50</a:t>
            </a:r>
            <a:r>
              <a:rPr lang="en-US" sz="1600" b="1" dirty="0" smtClean="0"/>
              <a:t>, 100, 200, 500, 1000, 2000, 5000, 10000</a:t>
            </a:r>
          </a:p>
          <a:p>
            <a:pPr lvl="1"/>
            <a:r>
              <a:rPr lang="en-US" sz="1600" dirty="0" smtClean="0"/>
              <a:t>20k events per sample</a:t>
            </a:r>
          </a:p>
          <a:p>
            <a:pPr lvl="1"/>
            <a:r>
              <a:rPr lang="en-US" sz="1600" dirty="0" smtClean="0"/>
              <a:t>1M events for 50 &amp; 500 </a:t>
            </a:r>
            <a:r>
              <a:rPr lang="en-US" sz="1600" dirty="0"/>
              <a:t>G</a:t>
            </a:r>
            <a:r>
              <a:rPr lang="en-US" sz="1600" dirty="0" smtClean="0"/>
              <a:t>eV </a:t>
            </a:r>
            <a:r>
              <a:rPr lang="en-US" sz="1600" dirty="0" smtClean="0"/>
              <a:t>samples</a:t>
            </a:r>
          </a:p>
          <a:p>
            <a:endParaRPr lang="en-US" sz="1800" dirty="0" smtClean="0"/>
          </a:p>
          <a:p>
            <a:r>
              <a:rPr lang="en-US" sz="1800" dirty="0" err="1" smtClean="0"/>
              <a:t>Hadronization</a:t>
            </a:r>
            <a:r>
              <a:rPr lang="en-US" sz="1800" dirty="0" smtClean="0"/>
              <a:t> in Pythia6: </a:t>
            </a:r>
          </a:p>
          <a:p>
            <a:pPr lvl="2"/>
            <a:r>
              <a:rPr lang="is-IS" sz="1400" b="1" dirty="0" smtClean="0">
                <a:solidFill>
                  <a:srgbClr val="0000FF"/>
                </a:solidFill>
              </a:rPr>
              <a:t>Multiple </a:t>
            </a:r>
            <a:r>
              <a:rPr lang="is-IS" sz="1400" b="1" dirty="0">
                <a:solidFill>
                  <a:srgbClr val="0000FF"/>
                </a:solidFill>
              </a:rPr>
              <a:t>Interaction: </a:t>
            </a:r>
            <a:r>
              <a:rPr lang="is-IS" sz="1400" b="1" dirty="0" smtClean="0">
                <a:solidFill>
                  <a:srgbClr val="0000FF"/>
                </a:solidFill>
              </a:rPr>
              <a:t>OFF</a:t>
            </a:r>
          </a:p>
          <a:p>
            <a:pPr lvl="2"/>
            <a:r>
              <a:rPr lang="de-DE" sz="1400" dirty="0" smtClean="0"/>
              <a:t>FSR</a:t>
            </a:r>
            <a:r>
              <a:rPr lang="de-DE" sz="1400" dirty="0"/>
              <a:t>: ON </a:t>
            </a:r>
            <a:endParaRPr lang="de-DE" sz="1400" dirty="0" smtClean="0"/>
          </a:p>
          <a:p>
            <a:pPr lvl="2"/>
            <a:r>
              <a:rPr lang="de-DE" sz="1400" dirty="0" smtClean="0"/>
              <a:t>ISR</a:t>
            </a:r>
            <a:r>
              <a:rPr lang="de-DE" sz="1400" dirty="0"/>
              <a:t>: </a:t>
            </a:r>
            <a:r>
              <a:rPr lang="de-DE" sz="1400" dirty="0" smtClean="0"/>
              <a:t>ON</a:t>
            </a:r>
          </a:p>
          <a:p>
            <a:pPr lvl="1"/>
            <a:endParaRPr lang="de-DE" sz="1600" dirty="0"/>
          </a:p>
          <a:p>
            <a:endParaRPr lang="en-US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535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Detector Model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2755947"/>
          </a:xfrm>
        </p:spPr>
        <p:txBody>
          <a:bodyPr>
            <a:normAutofit fontScale="55000" lnSpcReduction="20000"/>
          </a:bodyPr>
          <a:lstStyle/>
          <a:p>
            <a:r>
              <a:rPr lang="en-US" dirty="0" err="1"/>
              <a:t>CLIC_SiD</a:t>
            </a:r>
            <a:r>
              <a:rPr lang="en-US" dirty="0"/>
              <a:t> with </a:t>
            </a:r>
            <a:r>
              <a:rPr lang="en-US" b="1" dirty="0"/>
              <a:t>FCC vertex and squeezed FCC </a:t>
            </a:r>
            <a:r>
              <a:rPr lang="en-US" dirty="0"/>
              <a:t>tracker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Version 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Option3_v02 from </a:t>
            </a:r>
            <a:r>
              <a:rPr lang="en-US" dirty="0" err="1" smtClean="0">
                <a:hlinkClick r:id="rId2"/>
              </a:rPr>
              <a:t>Zbynek</a:t>
            </a:r>
            <a:endParaRPr lang="en-US" dirty="0" smtClean="0"/>
          </a:p>
          <a:p>
            <a:pPr lvl="1"/>
            <a:r>
              <a:rPr lang="en-US" dirty="0" smtClean="0"/>
              <a:t>Barrel </a:t>
            </a:r>
            <a:r>
              <a:rPr lang="en-US" dirty="0"/>
              <a:t>only. </a:t>
            </a:r>
            <a:r>
              <a:rPr lang="en-US" dirty="0" smtClean="0"/>
              <a:t>Vertex and tracker </a:t>
            </a:r>
            <a:r>
              <a:rPr lang="en-US" dirty="0" err="1" smtClean="0"/>
              <a:t>endcaps</a:t>
            </a:r>
            <a:r>
              <a:rPr lang="en-US" dirty="0" smtClean="0"/>
              <a:t> removed (do not fit inside </a:t>
            </a:r>
            <a:r>
              <a:rPr lang="en-US" dirty="0" err="1" smtClean="0"/>
              <a:t>CLIC_SiD</a:t>
            </a:r>
            <a:r>
              <a:rPr lang="en-US" dirty="0" smtClean="0"/>
              <a:t>).</a:t>
            </a:r>
          </a:p>
          <a:p>
            <a:pPr lvl="2"/>
            <a:r>
              <a:rPr lang="en-US" dirty="0" smtClean="0"/>
              <a:t>Tracker max z = </a:t>
            </a:r>
            <a:r>
              <a:rPr lang="en-US" dirty="0"/>
              <a:t>1536 </a:t>
            </a:r>
            <a:r>
              <a:rPr lang="en-US" dirty="0" smtClean="0"/>
              <a:t>mm instead of 2250mm (FCC), to avoid clashes with the CLIC </a:t>
            </a:r>
            <a:r>
              <a:rPr lang="en-US" dirty="0" err="1" smtClean="0"/>
              <a:t>endcap</a:t>
            </a:r>
            <a:r>
              <a:rPr lang="en-US" dirty="0" smtClean="0"/>
              <a:t> calorimeter</a:t>
            </a:r>
          </a:p>
          <a:p>
            <a:pPr lvl="1"/>
            <a:r>
              <a:rPr lang="en-US" dirty="0"/>
              <a:t>Tracker outer </a:t>
            </a:r>
            <a:r>
              <a:rPr lang="en-US" dirty="0" smtClean="0"/>
              <a:t>layer R reduced from </a:t>
            </a:r>
            <a:r>
              <a:rPr lang="en-US" dirty="0" smtClean="0">
                <a:solidFill>
                  <a:srgbClr val="0000FF"/>
                </a:solidFill>
              </a:rPr>
              <a:t>1541mm (FCC)</a:t>
            </a:r>
            <a:r>
              <a:rPr lang="en-US" dirty="0"/>
              <a:t> to  </a:t>
            </a:r>
            <a:r>
              <a:rPr lang="en-US" dirty="0" smtClean="0">
                <a:solidFill>
                  <a:srgbClr val="FF0000"/>
                </a:solidFill>
              </a:rPr>
              <a:t>1206mm (CLIC)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No explicit cables or supports. Material budget included in the modules material.</a:t>
            </a:r>
            <a:endParaRPr lang="en-US" dirty="0" smtClean="0"/>
          </a:p>
          <a:p>
            <a:r>
              <a:rPr lang="en-US" dirty="0" err="1" smtClean="0"/>
              <a:t>Digitisation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>
                <a:sym typeface="Wingdings"/>
              </a:rPr>
              <a:t>Both </a:t>
            </a:r>
            <a:r>
              <a:rPr lang="en-US" dirty="0">
                <a:sym typeface="Wingdings"/>
              </a:rPr>
              <a:t>vertex and tracker detectors are digitized as long pixels.</a:t>
            </a:r>
          </a:p>
          <a:p>
            <a:pPr lvl="1"/>
            <a:r>
              <a:rPr lang="en-US" dirty="0"/>
              <a:t>We used a simplified digitizer, </a:t>
            </a:r>
            <a:r>
              <a:rPr lang="en-US" b="1" dirty="0">
                <a:solidFill>
                  <a:srgbClr val="008000"/>
                </a:solidFill>
                <a:sym typeface="Wingdings"/>
              </a:rPr>
              <a:t>smearing the simulated hit position with a Gaussian of </a:t>
            </a:r>
            <a:r>
              <a:rPr lang="el-GR" b="1" dirty="0">
                <a:solidFill>
                  <a:srgbClr val="008000"/>
                </a:solidFill>
                <a:sym typeface="Wingdings"/>
              </a:rPr>
              <a:t>σ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=pitch/√</a:t>
            </a:r>
            <a:r>
              <a:rPr lang="en-US" b="1" dirty="0">
                <a:solidFill>
                  <a:srgbClr val="008000"/>
                </a:solidFill>
                <a:sym typeface="Wingdings"/>
              </a:rPr>
              <a:t>12 </a:t>
            </a:r>
            <a:r>
              <a:rPr lang="en-US" dirty="0"/>
              <a:t>, which provides with a direct relationship between pitch and single point resolution (as done for Fast </a:t>
            </a:r>
            <a:r>
              <a:rPr lang="en-US" dirty="0" err="1"/>
              <a:t>Sim</a:t>
            </a:r>
            <a:r>
              <a:rPr lang="en-US" dirty="0"/>
              <a:t>).</a:t>
            </a:r>
          </a:p>
          <a:p>
            <a:pPr lvl="1"/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Factor </a:t>
            </a:r>
            <a:r>
              <a:rPr lang="en-US" dirty="0"/>
              <a:t>out </a:t>
            </a:r>
            <a:r>
              <a:rPr lang="en-US" dirty="0" smtClean="0"/>
              <a:t>detector </a:t>
            </a:r>
            <a:r>
              <a:rPr lang="en-US" dirty="0"/>
              <a:t>technology</a:t>
            </a:r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4026" y="4171758"/>
            <a:ext cx="1929974" cy="26862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69686" r="1"/>
          <a:stretch/>
        </p:blipFill>
        <p:spPr>
          <a:xfrm>
            <a:off x="6419272" y="4225636"/>
            <a:ext cx="736391" cy="2632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173585"/>
            <a:ext cx="2652816" cy="26862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/>
          <a:srcRect r="5181"/>
          <a:stretch/>
        </p:blipFill>
        <p:spPr>
          <a:xfrm>
            <a:off x="2652815" y="4202545"/>
            <a:ext cx="3651523" cy="2632364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018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3700"/>
            <a:ext cx="9144000" cy="60543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8196" y="171227"/>
            <a:ext cx="195490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Event display</a:t>
            </a:r>
          </a:p>
          <a:p>
            <a:r>
              <a:rPr lang="en-US" dirty="0" err="1" smtClean="0"/>
              <a:t>dijet</a:t>
            </a:r>
            <a:r>
              <a:rPr lang="en-US" dirty="0" smtClean="0"/>
              <a:t> (bb)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(b)=50GeV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300"/>
            <a:ext cx="9144000" cy="55928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2582333" cy="2662052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 rot="20878451">
            <a:off x="649257" y="274638"/>
            <a:ext cx="784816" cy="1045237"/>
          </a:xfrm>
          <a:prstGeom prst="ellipse">
            <a:avLst/>
          </a:prstGeom>
          <a:noFill/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39835" y="204348"/>
            <a:ext cx="3503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can tell displaced vertices from direction of reconstructed tracks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89094" y="8460"/>
            <a:ext cx="195490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90"/>
                </a:solidFill>
              </a:rPr>
              <a:t>Event display</a:t>
            </a:r>
          </a:p>
          <a:p>
            <a:r>
              <a:rPr lang="en-US" dirty="0" err="1" smtClean="0"/>
              <a:t>dijet</a:t>
            </a:r>
            <a:r>
              <a:rPr lang="en-US" dirty="0" smtClean="0"/>
              <a:t> (bb)</a:t>
            </a:r>
          </a:p>
          <a:p>
            <a:r>
              <a:rPr lang="en-US" dirty="0" err="1" smtClean="0"/>
              <a:t>pT</a:t>
            </a:r>
            <a:r>
              <a:rPr lang="en-US" dirty="0" smtClean="0"/>
              <a:t>(b)=50GeV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241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Tracking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37979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Tracking </a:t>
            </a:r>
            <a:r>
              <a:rPr lang="en-US" dirty="0" smtClean="0"/>
              <a:t>parameters used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92408" y="1979996"/>
            <a:ext cx="2493956" cy="147732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err="1" smtClean="0"/>
              <a:t>MinPT</a:t>
            </a:r>
            <a:r>
              <a:rPr lang="en-US" dirty="0" smtClean="0"/>
              <a:t>=		</a:t>
            </a:r>
            <a:r>
              <a:rPr lang="en-US" dirty="0" smtClean="0"/>
              <a:t>0.2 GeV</a:t>
            </a:r>
            <a:endParaRPr lang="en-US" dirty="0" smtClean="0"/>
          </a:p>
          <a:p>
            <a:r>
              <a:rPr lang="en-US" dirty="0" err="1" smtClean="0">
                <a:solidFill>
                  <a:srgbClr val="0000FF"/>
                </a:solidFill>
              </a:rPr>
              <a:t>MinHits</a:t>
            </a:r>
            <a:r>
              <a:rPr lang="en-US" dirty="0" smtClean="0">
                <a:solidFill>
                  <a:srgbClr val="0000FF"/>
                </a:solidFill>
              </a:rPr>
              <a:t>=		</a:t>
            </a:r>
            <a:r>
              <a:rPr lang="en-US" b="1" dirty="0" smtClean="0">
                <a:solidFill>
                  <a:srgbClr val="0000FF"/>
                </a:solidFill>
              </a:rPr>
              <a:t>6</a:t>
            </a:r>
          </a:p>
          <a:p>
            <a:r>
              <a:rPr lang="en-US" dirty="0" smtClean="0"/>
              <a:t>MaxD0=</a:t>
            </a:r>
            <a:r>
              <a:rPr lang="en-US" dirty="0" smtClean="0"/>
              <a:t>		</a:t>
            </a:r>
            <a:r>
              <a:rPr lang="en-US" b="1" dirty="0" smtClean="0"/>
              <a:t>10.0 mm</a:t>
            </a:r>
            <a:endParaRPr lang="en-US" b="1" dirty="0" smtClean="0"/>
          </a:p>
          <a:p>
            <a:r>
              <a:rPr lang="ro-RO" dirty="0" smtClean="0"/>
              <a:t>MaxZ0=		</a:t>
            </a:r>
            <a:r>
              <a:rPr lang="ro-RO" dirty="0" smtClean="0"/>
              <a:t>10.0 mm </a:t>
            </a:r>
            <a:endParaRPr lang="ro-RO" dirty="0" smtClean="0"/>
          </a:p>
          <a:p>
            <a:r>
              <a:rPr lang="ro-RO" dirty="0" smtClean="0"/>
              <a:t>MaxChisq=	</a:t>
            </a:r>
            <a:r>
              <a:rPr lang="ro-RO" dirty="0" smtClean="0"/>
              <a:t>10.0</a:t>
            </a:r>
            <a:endParaRPr lang="ro-RO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8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001817" y="1984995"/>
            <a:ext cx="5998230" cy="2055555"/>
            <a:chOff x="3001817" y="1984995"/>
            <a:chExt cx="5301309" cy="2055555"/>
          </a:xfrm>
        </p:grpSpPr>
        <p:sp>
          <p:nvSpPr>
            <p:cNvPr id="7" name="TextBox 6"/>
            <p:cNvSpPr txBox="1"/>
            <p:nvPr/>
          </p:nvSpPr>
          <p:spPr>
            <a:xfrm>
              <a:off x="3001817" y="1984995"/>
              <a:ext cx="530130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dirty="0" smtClean="0">
                  <a:sym typeface="Wingdings"/>
                </a:rPr>
                <a:t>W</a:t>
              </a:r>
              <a:r>
                <a:rPr lang="en-US" dirty="0" smtClean="0"/>
                <a:t>e </a:t>
              </a:r>
              <a:r>
                <a:rPr lang="en-US" dirty="0" smtClean="0"/>
                <a:t>have </a:t>
              </a:r>
              <a:r>
                <a:rPr lang="en-US" dirty="0" smtClean="0">
                  <a:solidFill>
                    <a:srgbClr val="0000FF"/>
                  </a:solidFill>
                </a:rPr>
                <a:t>6+6 layers</a:t>
              </a:r>
              <a:r>
                <a:rPr lang="en-US" dirty="0" smtClean="0"/>
                <a:t>, but we want to be able to reconstruct tracks only in the vertex or only in the tracker </a:t>
              </a:r>
              <a:r>
                <a:rPr lang="en-US" dirty="0" smtClean="0"/>
                <a:t>(to target very </a:t>
              </a:r>
              <a:r>
                <a:rPr lang="en-US" dirty="0" smtClean="0"/>
                <a:t>displaced decays)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01817" y="2908325"/>
              <a:ext cx="51618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dirty="0"/>
                <a:t>T</a:t>
              </a:r>
              <a:r>
                <a:rPr lang="en-US" dirty="0" smtClean="0"/>
                <a:t>racking strategies trained with </a:t>
              </a:r>
              <a:r>
                <a:rPr lang="en-US" b="1" dirty="0" smtClean="0"/>
                <a:t>displaced</a:t>
              </a:r>
              <a:r>
                <a:rPr lang="en-US" dirty="0" smtClean="0"/>
                <a:t> single </a:t>
              </a:r>
              <a:r>
                <a:rPr lang="en-US" dirty="0" err="1" smtClean="0"/>
                <a:t>muon</a:t>
              </a:r>
              <a:r>
                <a:rPr lang="en-US" dirty="0" smtClean="0"/>
                <a:t> tracks (to account for missing inner hits)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29242" y="3578885"/>
              <a:ext cx="36560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chemeClr val="accent6">
                      <a:lumMod val="75000"/>
                    </a:schemeClr>
                  </a:solidFill>
                  <a:sym typeface="Wingdings"/>
                </a:rPr>
                <a:t>Under review &amp; optimization</a:t>
              </a:r>
              <a:endParaRPr lang="en-US" sz="2400" b="1" dirty="0" smtClean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57200" y="4890055"/>
            <a:ext cx="24291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*Full </a:t>
            </a:r>
            <a:r>
              <a:rPr lang="en-US" sz="1400" dirty="0" err="1" smtClean="0"/>
              <a:t>Sim</a:t>
            </a:r>
            <a:endParaRPr lang="en-US" sz="1400" dirty="0" smtClean="0"/>
          </a:p>
          <a:p>
            <a:r>
              <a:rPr lang="en-US" sz="1400" dirty="0" smtClean="0"/>
              <a:t>E</a:t>
            </a:r>
            <a:r>
              <a:rPr lang="en-US" sz="1400" dirty="0" smtClean="0"/>
              <a:t>=100GeV </a:t>
            </a:r>
            <a:r>
              <a:rPr lang="en-US" sz="1400" dirty="0" smtClean="0"/>
              <a:t>prompt </a:t>
            </a:r>
            <a:r>
              <a:rPr lang="en-US" sz="1400" dirty="0" err="1"/>
              <a:t>muon</a:t>
            </a:r>
            <a:r>
              <a:rPr lang="en-US" sz="1400" dirty="0"/>
              <a:t> </a:t>
            </a:r>
          </a:p>
          <a:p>
            <a:r>
              <a:rPr lang="en-US" sz="1400" dirty="0" smtClean="0"/>
              <a:t>|</a:t>
            </a:r>
            <a:r>
              <a:rPr lang="el-GR" sz="1400" dirty="0"/>
              <a:t>η</a:t>
            </a:r>
            <a:r>
              <a:rPr lang="en-US" sz="1400" dirty="0"/>
              <a:t>|&lt;</a:t>
            </a:r>
            <a:r>
              <a:rPr lang="en-US" sz="1400" dirty="0" smtClean="0"/>
              <a:t>0.175 (</a:t>
            </a:r>
            <a:r>
              <a:rPr lang="el-GR" sz="1400" dirty="0" smtClean="0"/>
              <a:t>θ</a:t>
            </a:r>
            <a:r>
              <a:rPr lang="en-US" sz="1400" dirty="0" smtClean="0"/>
              <a:t>=</a:t>
            </a:r>
            <a:r>
              <a:rPr lang="en-US" sz="1400" dirty="0" smtClean="0"/>
              <a:t>80</a:t>
            </a:r>
            <a:r>
              <a:rPr lang="en-US" sz="1400" dirty="0"/>
              <a:t>-100 </a:t>
            </a:r>
            <a:r>
              <a:rPr lang="en-US" sz="1400" dirty="0" smtClean="0"/>
              <a:t>degrees)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53125" y="6228357"/>
            <a:ext cx="4544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(</a:t>
            </a:r>
            <a:r>
              <a:rPr lang="en-US" sz="1400" dirty="0" smtClean="0"/>
              <a:t>remember: </a:t>
            </a:r>
            <a:r>
              <a:rPr lang="en-US" sz="1400" dirty="0" smtClean="0"/>
              <a:t>we have </a:t>
            </a:r>
            <a:r>
              <a:rPr lang="en-US" sz="1400" b="1" dirty="0" smtClean="0"/>
              <a:t>squeezed </a:t>
            </a:r>
            <a:r>
              <a:rPr lang="en-US" sz="1400" b="1" dirty="0"/>
              <a:t>the tracker</a:t>
            </a:r>
            <a:r>
              <a:rPr lang="en-US" sz="1400" dirty="0" smtClean="0"/>
              <a:t>, </a:t>
            </a:r>
          </a:p>
          <a:p>
            <a:pPr algn="ctr"/>
            <a:r>
              <a:rPr lang="en-US" sz="1400" dirty="0" smtClean="0"/>
              <a:t>and fast </a:t>
            </a:r>
            <a:r>
              <a:rPr lang="en-US" sz="1400" dirty="0" err="1" smtClean="0"/>
              <a:t>sim</a:t>
            </a:r>
            <a:r>
              <a:rPr lang="en-US" sz="1400" dirty="0" smtClean="0"/>
              <a:t> averages over </a:t>
            </a:r>
            <a:r>
              <a:rPr lang="en-US" sz="1400" dirty="0"/>
              <a:t>a larger eta range)</a:t>
            </a:r>
            <a:endParaRPr lang="en-US" sz="14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201852"/>
              </p:ext>
            </p:extLst>
          </p:nvPr>
        </p:nvGraphicFramePr>
        <p:xfrm>
          <a:off x="2886364" y="4860018"/>
          <a:ext cx="3666837" cy="1341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2279"/>
                <a:gridCol w="1222279"/>
                <a:gridCol w="1222279"/>
              </a:tblGrid>
              <a:tr h="27196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resolution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Full </a:t>
                      </a:r>
                      <a:r>
                        <a:rPr lang="en-US" sz="1600" dirty="0" err="1" smtClean="0"/>
                        <a:t>Sim</a:t>
                      </a:r>
                      <a:r>
                        <a:rPr lang="en-US" sz="1600" dirty="0" smtClean="0"/>
                        <a:t>*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Fast </a:t>
                      </a:r>
                      <a:r>
                        <a:rPr lang="en-US" sz="1600" dirty="0" err="1" smtClean="0"/>
                        <a:t>Sim</a:t>
                      </a:r>
                      <a:r>
                        <a:rPr lang="en-US" sz="1600" dirty="0" smtClean="0"/>
                        <a:t>**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964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δ</a:t>
                      </a:r>
                      <a:r>
                        <a:rPr lang="en-US" sz="1600" dirty="0" err="1" smtClean="0"/>
                        <a:t>pT</a:t>
                      </a:r>
                      <a:r>
                        <a:rPr lang="en-US" sz="1600" dirty="0" smtClean="0"/>
                        <a:t>/</a:t>
                      </a:r>
                      <a:r>
                        <a:rPr lang="en-US" sz="1600" dirty="0" err="1" smtClean="0"/>
                        <a:t>pT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0.75%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0.48 %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71964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δ</a:t>
                      </a:r>
                      <a:r>
                        <a:rPr lang="en-US" sz="1600" dirty="0" smtClean="0"/>
                        <a:t>d0[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m]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6.1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5.02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71964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δ</a:t>
                      </a:r>
                      <a:r>
                        <a:rPr lang="en-US" sz="1600" dirty="0" smtClean="0"/>
                        <a:t>z0[</a:t>
                      </a:r>
                      <a:r>
                        <a:rPr lang="el-GR" sz="1600" dirty="0" smtClean="0"/>
                        <a:t>μ</a:t>
                      </a:r>
                      <a:r>
                        <a:rPr lang="en-US" sz="1600" dirty="0" smtClean="0"/>
                        <a:t>m]</a:t>
                      </a:r>
                      <a:endParaRPr lang="en-US" sz="16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13.1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10.59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457200" y="5797200"/>
            <a:ext cx="21773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**Fast </a:t>
            </a:r>
            <a:r>
              <a:rPr lang="en-US" sz="1400" dirty="0" err="1" smtClean="0"/>
              <a:t>Sim</a:t>
            </a:r>
            <a:endParaRPr lang="en-US" sz="1400" dirty="0" smtClean="0"/>
          </a:p>
          <a:p>
            <a:r>
              <a:rPr lang="en-US" sz="1400" dirty="0" err="1" smtClean="0"/>
              <a:t>pT</a:t>
            </a:r>
            <a:r>
              <a:rPr lang="en-US" sz="1400" dirty="0" smtClean="0"/>
              <a:t>=</a:t>
            </a:r>
            <a:r>
              <a:rPr lang="en-US" sz="1400" dirty="0" smtClean="0"/>
              <a:t>100GeV  </a:t>
            </a:r>
            <a:r>
              <a:rPr lang="en-US" sz="1400" dirty="0" smtClean="0"/>
              <a:t>prompt </a:t>
            </a:r>
            <a:r>
              <a:rPr lang="en-US" sz="1400" dirty="0" err="1" smtClean="0"/>
              <a:t>muon</a:t>
            </a:r>
            <a:r>
              <a:rPr lang="en-US" sz="1400" dirty="0" smtClean="0"/>
              <a:t> </a:t>
            </a:r>
            <a:endParaRPr lang="en-US" sz="1400" dirty="0"/>
          </a:p>
          <a:p>
            <a:r>
              <a:rPr lang="en-US" sz="1400" dirty="0" smtClean="0"/>
              <a:t>0.001&lt;</a:t>
            </a:r>
            <a:r>
              <a:rPr lang="en-US" sz="1400" dirty="0" smtClean="0"/>
              <a:t>|</a:t>
            </a:r>
            <a:r>
              <a:rPr lang="el-GR" sz="1400" dirty="0" smtClean="0"/>
              <a:t>η</a:t>
            </a:r>
            <a:r>
              <a:rPr lang="en-US" sz="1400" dirty="0" smtClean="0"/>
              <a:t>|&lt;</a:t>
            </a:r>
            <a:r>
              <a:rPr lang="en-US" sz="1400" dirty="0" smtClean="0"/>
              <a:t>1.5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2737088" y="4393853"/>
            <a:ext cx="4071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Preliminary</a:t>
            </a:r>
            <a:r>
              <a:rPr lang="en-US" dirty="0" smtClean="0"/>
              <a:t> track resolution comparison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997733" y="5335535"/>
            <a:ext cx="17648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good enough approximation for our purposes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703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Flavor Tagging 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4346506" cy="215469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Jets are classified in 4 categories according to the number of secondary vertices</a:t>
            </a:r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BDTs are trained using variables related to: </a:t>
            </a:r>
            <a:r>
              <a:rPr lang="en-US" dirty="0">
                <a:hlinkClick r:id="rId2"/>
              </a:rPr>
              <a:t>[ref</a:t>
            </a:r>
            <a:r>
              <a:rPr lang="en-US" dirty="0" smtClean="0">
                <a:hlinkClick r:id="rId2"/>
              </a:rPr>
              <a:t>]</a:t>
            </a:r>
            <a:r>
              <a:rPr lang="en-US" dirty="0" smtClean="0"/>
              <a:t> (see backup)</a:t>
            </a:r>
          </a:p>
          <a:p>
            <a:pPr lvl="1"/>
            <a:r>
              <a:rPr lang="en-US" sz="2600" dirty="0" smtClean="0"/>
              <a:t>track d0/z0/momentum</a:t>
            </a:r>
          </a:p>
          <a:p>
            <a:pPr lvl="1"/>
            <a:r>
              <a:rPr lang="en-US" sz="2600" dirty="0" smtClean="0"/>
              <a:t>vertex  mass/momentum/angle/decay length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BFD17-D2CD-7E4C-AF81-4855ECF26C29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8890" y="1565160"/>
            <a:ext cx="4066371" cy="184972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97875" y="3616500"/>
            <a:ext cx="3632822" cy="3089161"/>
            <a:chOff x="397874" y="3549802"/>
            <a:chExt cx="3766915" cy="320318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7874" y="3618686"/>
              <a:ext cx="3766915" cy="313430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206842" y="3549802"/>
              <a:ext cx="2957947" cy="60636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decay length of the vertex in a </a:t>
              </a:r>
              <a:r>
                <a:rPr lang="en-US" sz="1600" b="1" dirty="0" smtClean="0">
                  <a:solidFill>
                    <a:srgbClr val="008000"/>
                  </a:solidFill>
                </a:rPr>
                <a:t>light-</a:t>
              </a:r>
              <a:r>
                <a:rPr lang="en-US" sz="1600" b="1" dirty="0" err="1" smtClean="0">
                  <a:solidFill>
                    <a:srgbClr val="008000"/>
                  </a:solidFill>
                </a:rPr>
                <a:t>flavour</a:t>
              </a:r>
              <a:r>
                <a:rPr lang="en-US" sz="1600" b="1" dirty="0" smtClean="0">
                  <a:solidFill>
                    <a:srgbClr val="008000"/>
                  </a:solidFill>
                </a:rPr>
                <a:t> </a:t>
              </a:r>
              <a:r>
                <a:rPr lang="en-US" sz="1600" b="1" dirty="0" err="1" smtClean="0"/>
                <a:t>dijet</a:t>
              </a:r>
              <a:r>
                <a:rPr lang="en-US" sz="1600" b="1" dirty="0" smtClean="0"/>
                <a:t> sample</a:t>
              </a:r>
              <a:endParaRPr lang="en-US" sz="1600" b="1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334807" y="4201276"/>
            <a:ext cx="1419814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FCC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CLIC </a:t>
            </a:r>
            <a:r>
              <a:rPr lang="en-US" dirty="0" err="1" smtClean="0">
                <a:solidFill>
                  <a:srgbClr val="0000FF"/>
                </a:solidFill>
              </a:rPr>
              <a:t>SiD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ee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100" dirty="0" smtClean="0"/>
              <a:t>norm. to unity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4330434" y="3785777"/>
            <a:ext cx="4356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light flavor sample, vertices due mainly to </a:t>
            </a:r>
            <a:r>
              <a:rPr lang="en-US" b="1" dirty="0" smtClean="0">
                <a:solidFill>
                  <a:srgbClr val="0000FF"/>
                </a:solidFill>
              </a:rPr>
              <a:t>interaction with the material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44188" y="6356851"/>
            <a:ext cx="75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[mm]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798432" y="4827714"/>
            <a:ext cx="0" cy="2286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992030" y="5094419"/>
            <a:ext cx="0" cy="2286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698421" y="5016884"/>
            <a:ext cx="0" cy="2286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189999" y="5397894"/>
            <a:ext cx="0" cy="2286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650320" y="5512199"/>
            <a:ext cx="0" cy="2286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086683" y="5587064"/>
            <a:ext cx="0" cy="2286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530933" y="5853769"/>
            <a:ext cx="0" cy="22861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3012" y="4529256"/>
            <a:ext cx="2629553" cy="219692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067770" y="4432108"/>
            <a:ext cx="2496688" cy="58477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decay length of the vertex in a </a:t>
            </a:r>
            <a:r>
              <a:rPr lang="en-US" sz="1600" b="1" dirty="0" smtClean="0">
                <a:solidFill>
                  <a:srgbClr val="008000"/>
                </a:solidFill>
              </a:rPr>
              <a:t>bb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dijet</a:t>
            </a:r>
            <a:r>
              <a:rPr lang="en-US" sz="1600" b="1" dirty="0" smtClean="0"/>
              <a:t> sample</a:t>
            </a:r>
            <a:endParaRPr lang="en-US" sz="1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994597" y="4974895"/>
            <a:ext cx="1104300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FCC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CLIC </a:t>
            </a:r>
            <a:r>
              <a:rPr lang="en-US" dirty="0" err="1" smtClean="0">
                <a:solidFill>
                  <a:srgbClr val="0000FF"/>
                </a:solidFill>
              </a:rPr>
              <a:t>SiD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sz="1100" dirty="0" smtClean="0"/>
              <a:t>norm. to unity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7390923" y="4974895"/>
            <a:ext cx="1546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differences due to </a:t>
            </a:r>
            <a:r>
              <a:rPr lang="en-US" b="1" dirty="0" smtClean="0">
                <a:solidFill>
                  <a:srgbClr val="0000FF"/>
                </a:solidFill>
              </a:rPr>
              <a:t>energy spectrum</a:t>
            </a:r>
            <a:endParaRPr 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027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104370</TotalTime>
  <Words>2255</Words>
  <Application>Microsoft Macintosh PowerPoint</Application>
  <PresentationFormat>On-screen Show (4:3)</PresentationFormat>
  <Paragraphs>340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Status of Vertex Detector Optimization with full simulation flavor tagging performance </vt:lpstr>
      <vt:lpstr>Introduction</vt:lpstr>
      <vt:lpstr>Software chain: Summary</vt:lpstr>
      <vt:lpstr>Event Generation</vt:lpstr>
      <vt:lpstr>Detector Model</vt:lpstr>
      <vt:lpstr>PowerPoint Presentation</vt:lpstr>
      <vt:lpstr>PowerPoint Presentation</vt:lpstr>
      <vt:lpstr>Tracking</vt:lpstr>
      <vt:lpstr>Flavor Tagging </vt:lpstr>
      <vt:lpstr>FCC Flavor tagging performance</vt:lpstr>
      <vt:lpstr>Flavor tagging – pitch variation</vt:lpstr>
      <vt:lpstr>Comparison to CMS run 2</vt:lpstr>
      <vt:lpstr>Comparison to HL-LHC</vt:lpstr>
      <vt:lpstr>Conclusions</vt:lpstr>
      <vt:lpstr>Next steps</vt:lpstr>
      <vt:lpstr>BACKUP</vt:lpstr>
      <vt:lpstr>comparisons</vt:lpstr>
      <vt:lpstr>Comparison to HL-LHC</vt:lpstr>
      <vt:lpstr>Comparison to ATLAS run2</vt:lpstr>
      <vt:lpstr>Flavor tagging performance</vt:lpstr>
      <vt:lpstr>Flavor tagging performance</vt:lpstr>
      <vt:lpstr>50GeV</vt:lpstr>
      <vt:lpstr>50GeV</vt:lpstr>
      <vt:lpstr>50GeV</vt:lpstr>
      <vt:lpstr>flavour tagging variables</vt:lpstr>
      <vt:lpstr>Flavour tagging</vt:lpstr>
      <vt:lpstr>Opt3v02 vs CDR</vt:lpstr>
      <vt:lpstr>Opt3v02 vs CDR</vt:lpstr>
      <vt:lpstr>Opt3v02 vs CDR</vt:lpstr>
      <vt:lpstr>more details of SW chain</vt:lpstr>
      <vt:lpstr>Simulation</vt:lpstr>
      <vt:lpstr>Digitisation</vt:lpstr>
      <vt:lpstr>Vertexing</vt:lpstr>
      <vt:lpstr>Hadronization</vt:lpstr>
      <vt:lpstr>Current baseline geometry</vt:lpstr>
      <vt:lpstr>Current baseline geometry – Vertex Detector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full simulation</dc:title>
  <dc:creator>nadie</dc:creator>
  <cp:lastModifiedBy>nadie</cp:lastModifiedBy>
  <cp:revision>219</cp:revision>
  <dcterms:created xsi:type="dcterms:W3CDTF">2017-02-15T14:18:16Z</dcterms:created>
  <dcterms:modified xsi:type="dcterms:W3CDTF">2017-05-04T16:32:11Z</dcterms:modified>
</cp:coreProperties>
</file>