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70"/>
  </p:notesMasterIdLst>
  <p:sldIdLst>
    <p:sldId id="304" r:id="rId2"/>
    <p:sldId id="387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9" r:id="rId11"/>
    <p:sldId id="270" r:id="rId12"/>
    <p:sldId id="271" r:id="rId13"/>
    <p:sldId id="272" r:id="rId14"/>
    <p:sldId id="274" r:id="rId15"/>
    <p:sldId id="275" r:id="rId16"/>
    <p:sldId id="276" r:id="rId17"/>
    <p:sldId id="277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388" r:id="rId31"/>
    <p:sldId id="294" r:id="rId32"/>
    <p:sldId id="295" r:id="rId33"/>
    <p:sldId id="297" r:id="rId34"/>
    <p:sldId id="298" r:id="rId35"/>
    <p:sldId id="299" r:id="rId36"/>
    <p:sldId id="300" r:id="rId37"/>
    <p:sldId id="302" r:id="rId38"/>
    <p:sldId id="324" r:id="rId39"/>
    <p:sldId id="389" r:id="rId40"/>
    <p:sldId id="369" r:id="rId41"/>
    <p:sldId id="370" r:id="rId42"/>
    <p:sldId id="371" r:id="rId43"/>
    <p:sldId id="372" r:id="rId44"/>
    <p:sldId id="373" r:id="rId45"/>
    <p:sldId id="390" r:id="rId46"/>
    <p:sldId id="391" r:id="rId47"/>
    <p:sldId id="392" r:id="rId48"/>
    <p:sldId id="375" r:id="rId49"/>
    <p:sldId id="376" r:id="rId50"/>
    <p:sldId id="377" r:id="rId51"/>
    <p:sldId id="378" r:id="rId52"/>
    <p:sldId id="379" r:id="rId53"/>
    <p:sldId id="380" r:id="rId54"/>
    <p:sldId id="381" r:id="rId55"/>
    <p:sldId id="382" r:id="rId56"/>
    <p:sldId id="383" r:id="rId57"/>
    <p:sldId id="384" r:id="rId58"/>
    <p:sldId id="394" r:id="rId59"/>
    <p:sldId id="385" r:id="rId60"/>
    <p:sldId id="395" r:id="rId61"/>
    <p:sldId id="393" r:id="rId62"/>
    <p:sldId id="396" r:id="rId63"/>
    <p:sldId id="397" r:id="rId64"/>
    <p:sldId id="398" r:id="rId65"/>
    <p:sldId id="399" r:id="rId66"/>
    <p:sldId id="400" r:id="rId67"/>
    <p:sldId id="386" r:id="rId68"/>
    <p:sldId id="401" r:id="rId69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13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E6049-C1F5-45B1-9681-1BAB5182529D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F8021-FC64-47DE-94FF-25D1F5A92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860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F8021-FC64-47DE-94FF-25D1F5A92A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66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F8021-FC64-47DE-94FF-25D1F5A92A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029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F8021-FC64-47DE-94FF-25D1F5A92A54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65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F8021-FC64-47DE-94FF-25D1F5A92A54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8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0233-C609-41C8-BD77-A8BF239F6468}" type="datetime10">
              <a:rPr lang="en-US" smtClean="0"/>
              <a:t>10:54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6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92CE-7CBC-45B6-AAC1-B4F78D250345}" type="datetime10">
              <a:rPr lang="en-US" smtClean="0"/>
              <a:t>10:54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7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B34B1-6B15-4E15-90F0-84FF22D6C077}" type="datetime10">
              <a:rPr lang="en-US" smtClean="0"/>
              <a:t>10:54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9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5391069"/>
            <a:ext cx="2743200" cy="365125"/>
          </a:xfrm>
        </p:spPr>
        <p:txBody>
          <a:bodyPr/>
          <a:lstStyle>
            <a:lvl1pPr algn="ctr">
              <a:defRPr lang="en-US" sz="2000" u="none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C3EF0E2-74FB-4B65-B6EE-ADECE03C3606}" type="datetime10">
              <a:rPr lang="en-US" smtClean="0"/>
              <a:t>16:32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968151" y="812801"/>
            <a:ext cx="9815871" cy="2387600"/>
          </a:xfrm>
        </p:spPr>
        <p:txBody>
          <a:bodyPr>
            <a:normAutofit/>
          </a:bodyPr>
          <a:lstStyle>
            <a:lvl1pPr algn="ctr">
              <a:defRPr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 sz="4800" smtClean="0"/>
              <a:t>Click to edit Master title style</a:t>
            </a:r>
            <a:endParaRPr lang="en-US" sz="4800" dirty="0"/>
          </a:p>
        </p:txBody>
      </p:sp>
      <p:pic>
        <p:nvPicPr>
          <p:cNvPr id="10" name="Picture 9"/>
          <p:cNvPicPr>
            <a:picLocks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5208"/>
            <a:ext cx="108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1" name="Subtitle 4"/>
          <p:cNvSpPr>
            <a:spLocks noGrp="1"/>
          </p:cNvSpPr>
          <p:nvPr userDrawn="1"/>
        </p:nvSpPr>
        <p:spPr>
          <a:xfrm>
            <a:off x="1348986" y="3621708"/>
            <a:ext cx="9494029" cy="190008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u="sng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/>
              <a:t>Helder Filipe Pais Da Silva</a:t>
            </a:r>
          </a:p>
          <a:p>
            <a:r>
              <a:rPr lang="en-GB" altLang="en-US" sz="2000" dirty="0" smtClean="0"/>
              <a:t>FCC collaboration 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altLang="en-US" sz="2000" dirty="0" smtClean="0"/>
              <a:t>FCC WEEK</a:t>
            </a:r>
          </a:p>
          <a:p>
            <a:r>
              <a:rPr lang="en-GB" altLang="en-US" sz="2000" baseline="0" dirty="0" smtClean="0"/>
              <a:t>BERLIN 2017</a:t>
            </a:r>
            <a:endParaRPr lang="en-GB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4739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3254"/>
            <a:ext cx="12192000" cy="478481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536575" indent="0">
              <a:defRPr sz="2800" cap="small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D8C6-E499-4FA3-B080-A9480BF3AB32}" type="datetime10">
              <a:rPr lang="en-US" smtClean="0"/>
              <a:t>16:32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8523" y="6370897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1D612AAA-BF7E-4918-9A44-38C82A5162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972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48EB-EC12-4F95-8961-467936658C9D}" type="datetime10">
              <a:rPr lang="en-US" smtClean="0"/>
              <a:t>10:54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88DA-3890-4A19-943B-8612D46A8C69}" type="datetime10">
              <a:rPr lang="en-US" smtClean="0"/>
              <a:t>10:54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35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74B-E7D6-4F91-AE05-178B0425DE06}" type="datetime10">
              <a:rPr lang="en-US" smtClean="0"/>
              <a:t>10:54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0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ED7D-A153-4B7E-B575-C47B78CD61EC}" type="datetime10">
              <a:rPr lang="en-US" smtClean="0"/>
              <a:t>10:54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6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B786-D430-4ECB-ADCE-65ADC4A50306}" type="datetime10">
              <a:rPr lang="en-US" smtClean="0"/>
              <a:t>10:54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7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C4CD-A726-4543-9D65-9C435A78E404}" type="datetime10">
              <a:rPr lang="en-US" smtClean="0"/>
              <a:t>10:54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5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48EB-EC12-4F95-8961-467936658C9D}" type="datetime10">
              <a:rPr lang="en-US" smtClean="0"/>
              <a:t>10:54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8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8E93-37B1-4DDF-A3AE-39EF2AEE4168}" type="datetime10">
              <a:rPr lang="en-US" smtClean="0"/>
              <a:t>10:54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2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15AF-168A-4BC0-BF6A-10E5BC05AF2B}" type="datetime10">
              <a:rPr lang="en-US" smtClean="0"/>
              <a:t>10:54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93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AF3C2-98B4-409B-AD2B-0BE1EAAFBE9C}" type="datetime10">
              <a:rPr lang="en-US" smtClean="0"/>
              <a:t>10:54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7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67" r:id="rId14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415049" y="1409701"/>
            <a:ext cx="7361903" cy="2387600"/>
          </a:xfrm>
        </p:spPr>
        <p:txBody>
          <a:bodyPr>
            <a:normAutofit/>
          </a:bodyPr>
          <a:lstStyle/>
          <a:p>
            <a:r>
              <a:rPr lang="en-US" sz="5000" cap="small" dirty="0">
                <a:solidFill>
                  <a:srgbClr val="3861AA"/>
                </a:solidFill>
              </a:rPr>
              <a:t>FCC-</a:t>
            </a:r>
            <a:r>
              <a:rPr lang="en-US" sz="5000" cap="small" dirty="0" err="1">
                <a:solidFill>
                  <a:srgbClr val="3861AA"/>
                </a:solidFill>
              </a:rPr>
              <a:t>hh</a:t>
            </a:r>
            <a:r>
              <a:rPr lang="en-US" sz="5000" cap="small" dirty="0">
                <a:solidFill>
                  <a:srgbClr val="3861AA"/>
                </a:solidFill>
              </a:rPr>
              <a:t> experiment </a:t>
            </a:r>
            <a:br>
              <a:rPr lang="en-US" sz="5000" cap="small" dirty="0">
                <a:solidFill>
                  <a:srgbClr val="3861AA"/>
                </a:solidFill>
              </a:rPr>
            </a:br>
            <a:r>
              <a:rPr lang="en-US" sz="3000" cap="small" dirty="0">
                <a:solidFill>
                  <a:srgbClr val="3861AA"/>
                </a:solidFill>
              </a:rPr>
              <a:t>Integration procedure</a:t>
            </a:r>
            <a:endParaRPr lang="en-US" sz="3000" cap="small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09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1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8</a:t>
            </a:r>
            <a:r>
              <a:rPr lang="en-US" dirty="0"/>
              <a:t> - Install Forward Tracker module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10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4087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1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9</a:t>
            </a:r>
            <a:r>
              <a:rPr lang="en-US" dirty="0"/>
              <a:t> - Install Muon Chambers onto the solenoid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971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1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9</a:t>
            </a:r>
            <a:r>
              <a:rPr lang="en-US" dirty="0"/>
              <a:t> - Install Muon Chambers onto the solenoid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9606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1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10 – Install Forward Muon Chambers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973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1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11 – Install the Forward </a:t>
            </a:r>
            <a:r>
              <a:rPr lang="en-US" dirty="0"/>
              <a:t>S</a:t>
            </a:r>
            <a:r>
              <a:rPr lang="en-US" dirty="0"/>
              <a:t>olenoid support structure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3832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1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12 – Install bottom half of the Radiation Shield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8008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1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13 – Install Forward Solenoids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00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1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14 – Install bottom half of the radiation shield nose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034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1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15 – Align forward solenoid with the experiment and install part of the beam pipe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5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2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16 – Install Forward Trackers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19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6880" y="4816625"/>
            <a:ext cx="5016777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Base Line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Exception was made in the forward Muon Chambers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use of iron in between the muon chambers is a possibility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175" y="4621135"/>
            <a:ext cx="3691705" cy="174976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Detector overview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725" y="836823"/>
            <a:ext cx="9144000" cy="37843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AAA-BF7E-4918-9A44-38C82A5162E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60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16 – Install Forward Trackers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20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0860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ew_2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16 – Install Forward Trackers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21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8177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2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16 – Install Forward Trackers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679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16 – Install Forward Trackers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220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2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17 – Install top half of the Radiation Shield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670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2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18 – Install top half of the Radiation Shield nose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391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2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19 – Install Muon Chambers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774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2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20 – Install Spokes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126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2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21 </a:t>
            </a:r>
            <a:r>
              <a:rPr lang="en-US" dirty="0"/>
              <a:t>– Connect Spokes to main </a:t>
            </a:r>
            <a:r>
              <a:rPr lang="en-US" dirty="0"/>
              <a:t>cryostat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1245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3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22 – Install Muon Chambers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29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2238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view_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1" y="1"/>
            <a:ext cx="12192001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1 - Install Central Solenoid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451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ew_3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22 – Install Muon Chambers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30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665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3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23 - Install Forward </a:t>
            </a:r>
            <a:r>
              <a:rPr lang="en-US" dirty="0" err="1"/>
              <a:t>ECal</a:t>
            </a:r>
            <a:r>
              <a:rPr lang="en-US" dirty="0"/>
              <a:t> support structure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273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3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24 - Install bottom half of the </a:t>
            </a:r>
            <a:r>
              <a:rPr lang="en-US" dirty="0" err="1"/>
              <a:t>ECal</a:t>
            </a:r>
            <a:r>
              <a:rPr lang="en-US" dirty="0"/>
              <a:t> Radiation Shield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9109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3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25 - Install Forward </a:t>
            </a:r>
            <a:r>
              <a:rPr lang="en-US" dirty="0" err="1"/>
              <a:t>ECal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356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3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26 – Align the off-centered </a:t>
            </a:r>
            <a:r>
              <a:rPr lang="en-US" dirty="0" err="1"/>
              <a:t>ECal</a:t>
            </a:r>
            <a:r>
              <a:rPr lang="en-US" dirty="0"/>
              <a:t> with the experiment and close Beam Pipe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702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ew_3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27 – Install the top half and close the radiation shield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2124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3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6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28 – </a:t>
            </a:r>
            <a:r>
              <a:rPr lang="en-US" dirty="0"/>
              <a:t>Install remaining Muon </a:t>
            </a:r>
            <a:r>
              <a:rPr lang="en-US" dirty="0"/>
              <a:t>Chambers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2819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3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6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29 – Move Forward Muon Wheels to their final position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7079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843" cy="90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12950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COMPLETE ASSEMBLY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5241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Services Routing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14" y="569160"/>
            <a:ext cx="4886829" cy="34549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699" y="4114826"/>
            <a:ext cx="104377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Inner detectors cables and services are routed to the exterior of the detector and then to a side cavern.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Forward detectors will make use of flexible chains that will be placed on trenches allowing only for longitudinal movements.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For simplicity, only the services routing of the muon chambers in the forward direction are shown in the pictures above.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057" y="569160"/>
            <a:ext cx="4886829" cy="345498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433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dirty="0"/>
              <a:t> - Install 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err="1"/>
              <a:t>HCal</a:t>
            </a:r>
            <a:r>
              <a:rPr lang="en-US" dirty="0"/>
              <a:t> module with 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err="1"/>
              <a:t>Ecal</a:t>
            </a:r>
            <a:r>
              <a:rPr lang="en-US" dirty="0"/>
              <a:t> Module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305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4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r>
              <a:rPr lang="en-US" dirty="0"/>
              <a:t> – </a:t>
            </a:r>
            <a:r>
              <a:rPr lang="en-US" dirty="0"/>
              <a:t>Slide the </a:t>
            </a:r>
            <a:r>
              <a:rPr lang="en-US" dirty="0"/>
              <a:t>Forward Muon Chambers away from the experiment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596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4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 – Open Radiation Shield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41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4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3 – Compact Muon Chambers and disconnect Spokes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820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4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4 – Move Forward Solenoid close to Forward </a:t>
            </a:r>
            <a:r>
              <a:rPr lang="en-US" dirty="0" err="1"/>
              <a:t>ECal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45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4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5 – Install support for </a:t>
            </a:r>
            <a:r>
              <a:rPr lang="en-US" dirty="0" err="1"/>
              <a:t>HCal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4133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4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  <a:r>
              <a:rPr lang="en-US" dirty="0"/>
              <a:t> – Slide </a:t>
            </a:r>
            <a:r>
              <a:rPr lang="en-US" dirty="0" err="1"/>
              <a:t>HCal</a:t>
            </a:r>
            <a:r>
              <a:rPr lang="en-US" dirty="0"/>
              <a:t> outwards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12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4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  <a:r>
              <a:rPr lang="en-US" dirty="0"/>
              <a:t> – Slide </a:t>
            </a:r>
            <a:r>
              <a:rPr lang="en-US" dirty="0" err="1"/>
              <a:t>HCal</a:t>
            </a:r>
            <a:r>
              <a:rPr lang="en-US" dirty="0"/>
              <a:t> outwards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864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4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915" y="111442"/>
            <a:ext cx="9674167" cy="68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Short Opening final layout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195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4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r>
              <a:rPr lang="en-US" dirty="0"/>
              <a:t> – Slide the Forward Muon Chambers 13.5 m away from the Forward </a:t>
            </a:r>
            <a:r>
              <a:rPr lang="en-US" dirty="0" err="1"/>
              <a:t>ECal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621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4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dirty="0"/>
              <a:t> – Remove part of the Beam Pipe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49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75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3 - Install 2</a:t>
            </a:r>
            <a:r>
              <a:rPr lang="en-US" baseline="30000" dirty="0"/>
              <a:t>nd</a:t>
            </a:r>
            <a:r>
              <a:rPr lang="en-US" dirty="0"/>
              <a:t> </a:t>
            </a:r>
            <a:r>
              <a:rPr lang="en-US" dirty="0" err="1"/>
              <a:t>HCal</a:t>
            </a:r>
            <a:r>
              <a:rPr lang="en-US" dirty="0"/>
              <a:t> module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151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5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  <a:r>
              <a:rPr lang="en-US" dirty="0"/>
              <a:t> – Slide the Forward </a:t>
            </a:r>
            <a:r>
              <a:rPr lang="en-US" dirty="0" err="1"/>
              <a:t>ECal</a:t>
            </a:r>
            <a:r>
              <a:rPr lang="en-US" dirty="0"/>
              <a:t> Structure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50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946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5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dirty="0"/>
              <a:t> – Remove another portion of the beam pipe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9868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5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5 – Remove forward trackers if necessary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8635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5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  <a:r>
              <a:rPr lang="en-US" dirty="0"/>
              <a:t> – Remove forward trackers if necessary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6975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5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  <a:r>
              <a:rPr lang="en-US" dirty="0"/>
              <a:t> – Compact Muon Chambers and disconnect the spokes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229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5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7 – Move Forward Solenoid towards the forward </a:t>
            </a:r>
            <a:r>
              <a:rPr lang="en-US" dirty="0" err="1"/>
              <a:t>ECal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772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5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8 – Remove another portion of the beam pipe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473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0000"/>
            <a:ext cx="12729844" cy="90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9</a:t>
            </a:r>
            <a:r>
              <a:rPr lang="en-US" dirty="0"/>
              <a:t> – </a:t>
            </a:r>
            <a:r>
              <a:rPr lang="en-US" dirty="0"/>
              <a:t>Remove top Muon chambers on the radiation shield nose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57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198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5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10 – </a:t>
            </a:r>
            <a:r>
              <a:rPr lang="en-US" dirty="0"/>
              <a:t>Remove top part of radiation </a:t>
            </a:r>
            <a:r>
              <a:rPr lang="en-US" dirty="0"/>
              <a:t>shield nose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58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798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5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11– Remove two tracker modules in the forward direction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59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4277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ew_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dirty="0"/>
              <a:t> - Install 3</a:t>
            </a:r>
            <a:r>
              <a:rPr lang="en-US" baseline="30000" dirty="0"/>
              <a:t>rd</a:t>
            </a:r>
            <a:r>
              <a:rPr lang="en-US" dirty="0"/>
              <a:t> </a:t>
            </a:r>
            <a:r>
              <a:rPr lang="en-US" dirty="0" err="1"/>
              <a:t>HCal</a:t>
            </a:r>
            <a:r>
              <a:rPr lang="en-US" dirty="0"/>
              <a:t> module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677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5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12 – </a:t>
            </a:r>
            <a:r>
              <a:rPr lang="en-US" dirty="0"/>
              <a:t>Remove </a:t>
            </a:r>
            <a:r>
              <a:rPr lang="en-US" dirty="0"/>
              <a:t>bottom Muon </a:t>
            </a:r>
            <a:r>
              <a:rPr lang="en-US" dirty="0"/>
              <a:t>C</a:t>
            </a:r>
            <a:r>
              <a:rPr lang="en-US" dirty="0"/>
              <a:t>hambers </a:t>
            </a:r>
            <a:r>
              <a:rPr lang="en-US" dirty="0"/>
              <a:t>on the radiation shield </a:t>
            </a:r>
            <a:r>
              <a:rPr lang="en-US" dirty="0"/>
              <a:t>nose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60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3395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845" cy="90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13 – Install temporary support for </a:t>
            </a:r>
            <a:r>
              <a:rPr lang="en-US" dirty="0" err="1"/>
              <a:t>HCal</a:t>
            </a:r>
            <a:r>
              <a:rPr lang="en-US" dirty="0"/>
              <a:t> and </a:t>
            </a:r>
            <a:r>
              <a:rPr lang="en-US" dirty="0" err="1"/>
              <a:t>ECal</a:t>
            </a:r>
            <a:r>
              <a:rPr lang="en-US" dirty="0"/>
              <a:t> Modules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9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6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14 – Remove </a:t>
            </a:r>
            <a:r>
              <a:rPr lang="en-US" dirty="0" err="1"/>
              <a:t>HCal</a:t>
            </a:r>
            <a:r>
              <a:rPr lang="en-US" dirty="0"/>
              <a:t> and </a:t>
            </a:r>
            <a:r>
              <a:rPr lang="en-US" dirty="0" err="1"/>
              <a:t>ECal</a:t>
            </a:r>
            <a:r>
              <a:rPr lang="en-US" dirty="0"/>
              <a:t> module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392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6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15 – Move </a:t>
            </a:r>
            <a:r>
              <a:rPr lang="en-US" dirty="0" err="1"/>
              <a:t>HCal</a:t>
            </a:r>
            <a:r>
              <a:rPr lang="en-US" dirty="0"/>
              <a:t> and </a:t>
            </a:r>
            <a:r>
              <a:rPr lang="en-US" dirty="0" err="1"/>
              <a:t>ECal</a:t>
            </a:r>
            <a:r>
              <a:rPr lang="en-US" dirty="0"/>
              <a:t> module next to the forward solenoid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34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6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15 – Move </a:t>
            </a:r>
            <a:r>
              <a:rPr lang="en-US" dirty="0" err="1"/>
              <a:t>HCal</a:t>
            </a:r>
            <a:r>
              <a:rPr lang="en-US" dirty="0"/>
              <a:t> and </a:t>
            </a:r>
            <a:r>
              <a:rPr lang="en-US" dirty="0" err="1"/>
              <a:t>ECal</a:t>
            </a:r>
            <a:r>
              <a:rPr lang="en-US" dirty="0"/>
              <a:t> module next to the Forward Solenoid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35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6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16 – Remove another portion of the beam pipe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841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_65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0000"/>
            <a:ext cx="12729167" cy="9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17 – Extract inner trackers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3991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9142" y="478482"/>
            <a:ext cx="8970017" cy="634180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Cavern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832957"/>
              </p:ext>
            </p:extLst>
          </p:nvPr>
        </p:nvGraphicFramePr>
        <p:xfrm>
          <a:off x="7424711" y="739324"/>
          <a:ext cx="3461567" cy="3698642"/>
        </p:xfrm>
        <a:graphic>
          <a:graphicData uri="http://schemas.openxmlformats.org/drawingml/2006/table">
            <a:tbl>
              <a:tblPr bandRow="1">
                <a:tableStyleId>{0505E3EF-67EA-436B-97B2-0124C06EBD24}</a:tableStyleId>
              </a:tblPr>
              <a:tblGrid>
                <a:gridCol w="2390052"/>
                <a:gridCol w="1071515"/>
              </a:tblGrid>
              <a:tr h="4624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Maximum</a:t>
                      </a:r>
                      <a:r>
                        <a:rPr lang="en-US" sz="1400" baseline="0" dirty="0" smtClean="0"/>
                        <a:t> length experiment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*75m</a:t>
                      </a:r>
                    </a:p>
                  </a:txBody>
                  <a:tcPr anchor="ctr"/>
                </a:tc>
              </a:tr>
              <a:tr h="4624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Cavern Size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(L x</a:t>
                      </a:r>
                      <a:r>
                        <a:rPr lang="en-US" sz="1400" baseline="0" dirty="0" smtClean="0"/>
                        <a:t> W x H)</a:t>
                      </a:r>
                      <a:r>
                        <a:rPr lang="en-US" sz="1400" dirty="0" smtClean="0"/>
                        <a:t> [m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 x 30 x 35</a:t>
                      </a:r>
                      <a:endParaRPr lang="en-US" sz="1400" dirty="0"/>
                    </a:p>
                  </a:txBody>
                  <a:tcPr anchor="ctr"/>
                </a:tc>
              </a:tr>
              <a:tr h="2720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Main Shaft diameter [m]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 </a:t>
                      </a:r>
                      <a:endParaRPr lang="en-US" sz="1400" dirty="0"/>
                    </a:p>
                  </a:txBody>
                  <a:tcPr anchor="ctr"/>
                </a:tc>
              </a:tr>
              <a:tr h="2720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Main Shaft usable space [m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18x15</a:t>
                      </a:r>
                      <a:endParaRPr lang="en-US" sz="1400" dirty="0"/>
                    </a:p>
                  </a:txBody>
                  <a:tcPr anchor="ctr"/>
                </a:tc>
              </a:tr>
              <a:tr h="46248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Secondary shaft diameter [m]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 anchor="ctr"/>
                </a:tc>
              </a:tr>
              <a:tr h="4624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Secondary shaft usable space [m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9x5</a:t>
                      </a:r>
                      <a:endParaRPr lang="en-US" sz="1400" dirty="0"/>
                    </a:p>
                  </a:txBody>
                  <a:tcPr anchor="ctr"/>
                </a:tc>
              </a:tr>
              <a:tr h="46248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Main shaft crane requirement [</a:t>
                      </a:r>
                      <a:r>
                        <a:rPr lang="en-US" sz="1400" dirty="0" err="1" smtClean="0"/>
                        <a:t>kt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 2 or 3</a:t>
                      </a:r>
                      <a:br>
                        <a:rPr lang="en-US" sz="1400" dirty="0" smtClean="0"/>
                      </a:br>
                      <a:r>
                        <a:rPr lang="en-US" sz="1000" dirty="0" smtClean="0"/>
                        <a:t>(depends</a:t>
                      </a:r>
                      <a:r>
                        <a:rPr lang="en-US" sz="1000" baseline="0" dirty="0" smtClean="0"/>
                        <a:t> on </a:t>
                      </a:r>
                      <a:r>
                        <a:rPr lang="en-US" sz="1000" baseline="0" dirty="0" err="1" smtClean="0"/>
                        <a:t>Hcal</a:t>
                      </a:r>
                      <a:r>
                        <a:rPr lang="en-US" sz="1000" baseline="0" dirty="0" smtClean="0"/>
                        <a:t> modularity)</a:t>
                      </a:r>
                      <a:endParaRPr lang="en-US" sz="1400" dirty="0"/>
                    </a:p>
                  </a:txBody>
                  <a:tcPr anchor="ctr"/>
                </a:tc>
              </a:tr>
              <a:tr h="4624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Secondary shaft crane requirement [</a:t>
                      </a:r>
                      <a:r>
                        <a:rPr lang="en-US" sz="1400" dirty="0" err="1" smtClean="0"/>
                        <a:t>kt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0.6</a:t>
                      </a:r>
                      <a:endParaRPr lang="en-US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424711" y="5028327"/>
            <a:ext cx="3461567" cy="132802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* Depending on </a:t>
            </a:r>
            <a:r>
              <a:rPr lang="en-US"/>
              <a:t>the compromises </a:t>
            </a:r>
            <a:r>
              <a:rPr lang="en-US" dirty="0"/>
              <a:t>made, the open experiment length may vary from 70 m to 80m.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8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68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Cavern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06919" y="800520"/>
            <a:ext cx="10178163" cy="5662973"/>
            <a:chOff x="928682" y="800520"/>
            <a:chExt cx="10178163" cy="5662973"/>
          </a:xfrm>
        </p:grpSpPr>
        <p:sp>
          <p:nvSpPr>
            <p:cNvPr id="5" name="TextBox 4"/>
            <p:cNvSpPr txBox="1"/>
            <p:nvPr/>
          </p:nvSpPr>
          <p:spPr>
            <a:xfrm>
              <a:off x="7620543" y="1044182"/>
              <a:ext cx="3486302" cy="5175647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1800"/>
                </a:spcAft>
                <a:buFont typeface="Arial" panose="020B0604020202020204" pitchFamily="34" charset="0"/>
                <a:buChar char="•"/>
              </a:pPr>
              <a:r>
                <a:rPr lang="en-US" dirty="0"/>
                <a:t>Experiment cavern has two shafts</a:t>
              </a:r>
            </a:p>
            <a:p>
              <a:pPr marL="285750" indent="-285750">
                <a:spcAft>
                  <a:spcPts val="1800"/>
                </a:spcAft>
                <a:buFont typeface="Arial" panose="020B0604020202020204" pitchFamily="34" charset="0"/>
                <a:buChar char="•"/>
              </a:pPr>
              <a:r>
                <a:rPr lang="en-US" dirty="0"/>
                <a:t>Secondary shaft is off-center </a:t>
              </a:r>
            </a:p>
            <a:p>
              <a:pPr marL="285750" indent="-285750">
                <a:spcAft>
                  <a:spcPts val="1800"/>
                </a:spcAft>
                <a:buFont typeface="Arial" panose="020B0604020202020204" pitchFamily="34" charset="0"/>
                <a:buChar char="•"/>
              </a:pPr>
              <a:r>
                <a:rPr lang="en-US" dirty="0"/>
                <a:t> Service cavern is perpendicular to the experiment</a:t>
              </a:r>
            </a:p>
            <a:p>
              <a:pPr marL="285750" indent="-285750">
                <a:spcAft>
                  <a:spcPts val="1800"/>
                </a:spcAft>
                <a:buFont typeface="Arial" panose="020B0604020202020204" pitchFamily="34" charset="0"/>
                <a:buChar char="•"/>
              </a:pPr>
              <a:r>
                <a:rPr lang="en-US" dirty="0"/>
                <a:t>Service cavern dimensions are 15 x 20 x100 m</a:t>
              </a:r>
              <a:r>
                <a:rPr lang="en-US" baseline="30000" dirty="0"/>
                <a:t>3 </a:t>
              </a:r>
              <a:r>
                <a:rPr lang="en-US" dirty="0"/>
                <a:t>(</a:t>
              </a:r>
              <a:r>
                <a:rPr lang="en-US" dirty="0" err="1"/>
                <a:t>HxWxL</a:t>
              </a:r>
              <a:r>
                <a:rPr lang="en-US" dirty="0"/>
                <a:t>)</a:t>
              </a:r>
              <a:endParaRPr lang="en-US" baseline="30000" dirty="0"/>
            </a:p>
            <a:p>
              <a:pPr marL="285750" indent="-285750">
                <a:spcAft>
                  <a:spcPts val="1800"/>
                </a:spcAft>
                <a:buFont typeface="Arial" panose="020B0604020202020204" pitchFamily="34" charset="0"/>
                <a:buChar char="•"/>
              </a:pPr>
              <a:r>
                <a:rPr lang="en-US" dirty="0"/>
                <a:t>1mT line is at half length of the service cavern</a:t>
              </a:r>
            </a:p>
            <a:p>
              <a:pPr marL="285750" indent="-285750">
                <a:spcAft>
                  <a:spcPts val="1800"/>
                </a:spcAft>
                <a:buFont typeface="Arial" panose="020B0604020202020204" pitchFamily="34" charset="0"/>
                <a:buChar char="•"/>
              </a:pPr>
              <a:r>
                <a:rPr lang="en-US" dirty="0"/>
                <a:t>Most sensitive electronics can be placed further from the magnet system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425"/>
            <a:stretch/>
          </p:blipFill>
          <p:spPr>
            <a:xfrm>
              <a:off x="928682" y="800520"/>
              <a:ext cx="4920362" cy="56629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988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5 - Install 2</a:t>
            </a:r>
            <a:r>
              <a:rPr lang="en-US" baseline="30000" dirty="0"/>
              <a:t>nd</a:t>
            </a:r>
            <a:r>
              <a:rPr lang="en-US" dirty="0"/>
              <a:t>  </a:t>
            </a:r>
            <a:r>
              <a:rPr lang="en-US" dirty="0" err="1"/>
              <a:t>ECal</a:t>
            </a:r>
            <a:r>
              <a:rPr lang="en-US" dirty="0"/>
              <a:t> module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984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  <a:r>
              <a:rPr lang="en-US" dirty="0"/>
              <a:t> - Install </a:t>
            </a:r>
            <a:r>
              <a:rPr lang="en-US" dirty="0"/>
              <a:t>Inner Tracker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9192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_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5" y="-1062000"/>
            <a:ext cx="11201667" cy="7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111375" y="6120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7</a:t>
            </a:r>
            <a:r>
              <a:rPr lang="en-US" dirty="0"/>
              <a:t> - Install the last </a:t>
            </a:r>
            <a:r>
              <a:rPr lang="en-US" dirty="0" err="1"/>
              <a:t>Ecal</a:t>
            </a:r>
            <a:r>
              <a:rPr lang="en-US" dirty="0"/>
              <a:t> and </a:t>
            </a:r>
            <a:r>
              <a:rPr lang="en-US" dirty="0" err="1"/>
              <a:t>HCal</a:t>
            </a:r>
            <a:r>
              <a:rPr lang="en-US" dirty="0"/>
              <a:t> module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1999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249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32479</TotalTime>
  <Words>931</Words>
  <Application>Microsoft Office PowerPoint</Application>
  <PresentationFormat>Widescreen</PresentationFormat>
  <Paragraphs>233</Paragraphs>
  <Slides>68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2" baseType="lpstr">
      <vt:lpstr>Arial</vt:lpstr>
      <vt:lpstr>Calibri</vt:lpstr>
      <vt:lpstr>Calibri Light</vt:lpstr>
      <vt:lpstr>Office Theme</vt:lpstr>
      <vt:lpstr>FCC-hh experiment  Integration procedure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 analysis  for the FCC-hh 4T/10m Detector Solenoids</dc:title>
  <dc:creator>Helder Filipe Pais Da Silva</dc:creator>
  <cp:lastModifiedBy>Helder Filipe Pais Da Silva</cp:lastModifiedBy>
  <cp:revision>133</cp:revision>
  <dcterms:created xsi:type="dcterms:W3CDTF">2017-03-17T09:40:30Z</dcterms:created>
  <dcterms:modified xsi:type="dcterms:W3CDTF">2017-05-24T09:41:51Z</dcterms:modified>
</cp:coreProperties>
</file>