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5" r:id="rId12"/>
    <p:sldId id="269" r:id="rId13"/>
    <p:sldId id="270" r:id="rId14"/>
    <p:sldId id="271" r:id="rId15"/>
    <p:sldId id="272" r:id="rId16"/>
    <p:sldId id="277" r:id="rId17"/>
    <p:sldId id="281" r:id="rId18"/>
    <p:sldId id="280" r:id="rId19"/>
    <p:sldId id="276" r:id="rId20"/>
    <p:sldId id="283" r:id="rId21"/>
    <p:sldId id="278" r:id="rId22"/>
    <p:sldId id="275" r:id="rId23"/>
    <p:sldId id="273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22" autoAdjust="0"/>
    <p:restoredTop sz="97138" autoAdjust="0"/>
  </p:normalViewPr>
  <p:slideViewPr>
    <p:cSldViewPr snapToObjects="1">
      <p:cViewPr varScale="1">
        <p:scale>
          <a:sx n="145" d="100"/>
          <a:sy n="145" d="100"/>
        </p:scale>
        <p:origin x="7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32418-0F5B-49AD-95CE-05169DCCF978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F9B5E-927B-4D50-AB83-96940DC7B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71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64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7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19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1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383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6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0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84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3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30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0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2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7A628-93E0-1047-9AC1-50F26CDF94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9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210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emf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emf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7.png"/><Relationship Id="rId4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1.png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emf"/><Relationship Id="rId5" Type="http://schemas.openxmlformats.org/officeDocument/2006/relationships/image" Target="../media/image34.png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emf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60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435510" y="219600"/>
            <a:ext cx="8380260" cy="1793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strike="noStrike" dirty="0">
                <a:solidFill>
                  <a:srgbClr val="C00000"/>
                </a:solidFill>
                <a:latin typeface="Calibri Light"/>
              </a:rPr>
              <a:t>Do we even need NNLO for LHC analysis</a:t>
            </a:r>
            <a:endParaRPr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97549" y="5812021"/>
            <a:ext cx="2415397" cy="954107"/>
          </a:xfrm>
          <a:prstGeom prst="rect">
            <a:avLst/>
          </a:prstGeom>
          <a:solidFill>
            <a:schemeClr val="accent3">
              <a:lumMod val="40000"/>
              <a:lumOff val="60000"/>
              <a:alpha val="2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8000"/>
                </a:solidFill>
              </a:rPr>
              <a:t>Beyond LO calculations on HPC</a:t>
            </a:r>
            <a:br>
              <a:rPr lang="en-US" sz="1400" dirty="0">
                <a:solidFill>
                  <a:srgbClr val="008000"/>
                </a:solidFill>
              </a:rPr>
            </a:br>
            <a:r>
              <a:rPr lang="en-US" sz="1400" dirty="0">
                <a:solidFill>
                  <a:srgbClr val="008000"/>
                </a:solidFill>
              </a:rPr>
              <a:t>Walter Giele</a:t>
            </a:r>
            <a:br>
              <a:rPr lang="en-US" sz="1400" dirty="0">
                <a:solidFill>
                  <a:srgbClr val="008000"/>
                </a:solidFill>
              </a:rPr>
            </a:br>
            <a:r>
              <a:rPr lang="en-US" sz="1400" dirty="0">
                <a:solidFill>
                  <a:srgbClr val="008000"/>
                </a:solidFill>
              </a:rPr>
              <a:t>Sep 22, 2016</a:t>
            </a:r>
            <a:br>
              <a:rPr lang="en-US" sz="1400" dirty="0">
                <a:solidFill>
                  <a:srgbClr val="008000"/>
                </a:solidFill>
              </a:rPr>
            </a:br>
            <a:r>
              <a:rPr lang="en-US" sz="1400" dirty="0" err="1">
                <a:solidFill>
                  <a:srgbClr val="008000"/>
                </a:solidFill>
              </a:rPr>
              <a:t>Fermilab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89075"/>
            <a:ext cx="3394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Campbell, Ellis, Williams, arXiv:1601.00658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0155"/>
            <a:ext cx="6617026" cy="40289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742" y="2014721"/>
            <a:ext cx="50673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3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07210"/>
          </a:xfrm>
        </p:spPr>
        <p:txBody>
          <a:bodyPr>
            <a:normAutofit/>
          </a:bodyPr>
          <a:lstStyle/>
          <a:p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PPWW</a:t>
            </a:r>
            <a:r>
              <a:rPr lang="en-US" sz="2000" dirty="0">
                <a:sym typeface="Wingdings" panose="05000000000000000000" pitchFamily="2" charset="2"/>
              </a:rPr>
              <a:t>: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Gehrmann,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Kallweit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Maierhofer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von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Manteuffel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Pozzorini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Rathlev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Tracredi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(2014)</a:t>
            </a:r>
            <a:r>
              <a:rPr lang="en-US" sz="2000" dirty="0">
                <a:sym typeface="Wingdings" panose="05000000000000000000" pitchFamily="2" charset="2"/>
              </a:rPr>
              <a:t> MATRIX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Caola,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Rontsch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Trancredi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PPV+photon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Kallweit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Rathlev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(2016)</a:t>
            </a:r>
            <a:r>
              <a:rPr lang="en-US" sz="2000" dirty="0">
                <a:sym typeface="Wingdings" panose="05000000000000000000" pitchFamily="2" charset="2"/>
              </a:rPr>
              <a:t> MATRIX</a:t>
            </a:r>
            <a:endParaRPr lang="en-US" sz="2000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PPtt</a:t>
            </a:r>
            <a:r>
              <a:rPr lang="en-US" sz="2000" dirty="0">
                <a:sym typeface="Wingdings" panose="05000000000000000000" pitchFamily="2" charset="2"/>
              </a:rPr>
              <a:t>: 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Czakon, Fiedler,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Heymez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Mitov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(2016)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Abelof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Gehrmann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-de Ridder,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Majer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r>
              <a:rPr lang="en-US" sz="20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PPsingle</a:t>
            </a:r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 top</a:t>
            </a:r>
            <a:r>
              <a:rPr lang="en-US" sz="2000" dirty="0">
                <a:sym typeface="Wingdings" panose="05000000000000000000" pitchFamily="2" charset="2"/>
              </a:rPr>
              <a:t>: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Brucherseifer, Caola,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(2014)</a:t>
            </a:r>
          </a:p>
          <a:p>
            <a:r>
              <a:rPr lang="en-US" sz="2000" i="1" dirty="0">
                <a:solidFill>
                  <a:srgbClr val="0070C0"/>
                </a:solidFill>
                <a:sym typeface="Wingdings" panose="05000000000000000000" pitchFamily="2" charset="2"/>
              </a:rPr>
              <a:t>Top decay</a:t>
            </a:r>
            <a:r>
              <a:rPr lang="en-US" sz="2000" dirty="0">
                <a:sym typeface="Wingdings" panose="05000000000000000000" pitchFamily="2" charset="2"/>
              </a:rPr>
              <a:t>: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Brucherseifer, Caola,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(2013)</a:t>
            </a:r>
          </a:p>
          <a:p>
            <a:r>
              <a:rPr lang="en-US" sz="20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PPDi-Jets</a:t>
            </a:r>
            <a:r>
              <a:rPr lang="en-US" sz="2000" dirty="0">
                <a:sym typeface="Wingdings" panose="05000000000000000000" pitchFamily="2" charset="2"/>
              </a:rPr>
              <a:t>: 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Currie, Gehrmann-de Ridder, Gehrmann, Glover, </a:t>
            </a:r>
            <a:r>
              <a:rPr lang="en-US" sz="20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Pires</a:t>
            </a: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Wells </a:t>
            </a:r>
            <a:b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0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    (2014)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 err="1">
                <a:sym typeface="Wingdings" panose="05000000000000000000" pitchFamily="2" charset="2"/>
              </a:rPr>
              <a:t>NNLOjet</a:t>
            </a:r>
            <a:endParaRPr lang="en-US" sz="2000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84333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27122" y="1116605"/>
                <a:ext cx="7543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What is currently downloadable for use is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𝐻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𝑉𝐻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𝑑𝑖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𝑝h𝑜𝑡𝑜𝑛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FEWZ from </a:t>
                </a:r>
                <a:r>
                  <a:rPr lang="en-US" b="1" dirty="0">
                    <a:sym typeface="Wingdings" panose="05000000000000000000" pitchFamily="2" charset="2"/>
                  </a:rPr>
                  <a:t>gate.hep.anl.gov/</a:t>
                </a:r>
                <a:r>
                  <a:rPr lang="en-US" b="1" dirty="0" err="1">
                    <a:sym typeface="Wingdings" panose="05000000000000000000" pitchFamily="2" charset="2"/>
                  </a:rPr>
                  <a:t>fpetriello</a:t>
                </a:r>
                <a:r>
                  <a:rPr lang="en-US" b="1" dirty="0">
                    <a:sym typeface="Wingdings" panose="05000000000000000000" pitchFamily="2" charset="2"/>
                  </a:rPr>
                  <a:t>/FEWZ.html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MCFM8.0 from </a:t>
                </a:r>
                <a:r>
                  <a:rPr lang="en-US" b="1" dirty="0">
                    <a:sym typeface="Wingdings" panose="05000000000000000000" pitchFamily="2" charset="2"/>
                  </a:rPr>
                  <a:t>mcfm.fnal.gov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DYNNLO and HNNLO from </a:t>
                </a:r>
                <a:r>
                  <a:rPr lang="en-US" b="1" dirty="0">
                    <a:sym typeface="Wingdings" panose="05000000000000000000" pitchFamily="2" charset="2"/>
                  </a:rPr>
                  <a:t>www.physic.uzh.ch/~grazzini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122" y="1116605"/>
                <a:ext cx="7543800" cy="1200329"/>
              </a:xfrm>
              <a:prstGeom prst="rect">
                <a:avLst/>
              </a:prstGeom>
              <a:blipFill>
                <a:blip r:embed="rId3"/>
                <a:stretch>
                  <a:fillRect l="-566" t="-2538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http://press3.mcs.anl.gov/hepfce/files/2016/02/mp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724400"/>
            <a:ext cx="3012449" cy="1662960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404246"/>
              </p:ext>
            </p:extLst>
          </p:nvPr>
        </p:nvGraphicFramePr>
        <p:xfrm>
          <a:off x="5852559" y="2294930"/>
          <a:ext cx="3268622" cy="2213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Acrobat Document" r:id="rId5" imgW="3600344" imgH="2438330" progId="AcroExch.Document.DC">
                  <p:embed/>
                </p:oleObj>
              </mc:Choice>
              <mc:Fallback>
                <p:oleObj name="Acrobat Document" r:id="rId5" imgW="3600344" imgH="2438330" progId="AcroExch.Document.DC">
                  <p:embed/>
                  <p:pic>
                    <p:nvPicPr>
                      <p:cNvPr id="4" name="Content Placeholder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52559" y="2294930"/>
                        <a:ext cx="3268622" cy="2213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762671"/>
              </p:ext>
            </p:extLst>
          </p:nvPr>
        </p:nvGraphicFramePr>
        <p:xfrm>
          <a:off x="5820972" y="4552033"/>
          <a:ext cx="3358887" cy="2274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Acrobat Document" r:id="rId7" imgW="3600344" imgH="2438330" progId="AcroExch.Document.DC">
                  <p:embed/>
                </p:oleObj>
              </mc:Choice>
              <mc:Fallback>
                <p:oleObj name="Acrobat Document" r:id="rId7" imgW="3600344" imgH="2438330" progId="AcroExch.Document.DC">
                  <p:embed/>
                  <p:pic>
                    <p:nvPicPr>
                      <p:cNvPr id="4" name="Content Placeholder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20972" y="4552033"/>
                        <a:ext cx="3358887" cy="2274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9742" y="6519203"/>
            <a:ext cx="240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 threads/MPI node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2583487"/>
                <a:ext cx="501435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What is holding back e.g.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Mainly computation speed.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MCFM 8.0 uses </a:t>
                </a:r>
                <a:r>
                  <a:rPr lang="en-US" dirty="0" err="1">
                    <a:sym typeface="Wingdings" panose="05000000000000000000" pitchFamily="2" charset="2"/>
                  </a:rPr>
                  <a:t>openMP</a:t>
                </a:r>
                <a:r>
                  <a:rPr lang="en-US" dirty="0">
                    <a:sym typeface="Wingdings" panose="05000000000000000000" pitchFamily="2" charset="2"/>
                  </a:rPr>
                  <a:t>/MPI using a single optimization grid in VEGAS.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Still need for further improvements for a stable public release.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Exploring GPU usage in MCFM.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583487"/>
                <a:ext cx="5014359" cy="2031325"/>
              </a:xfrm>
              <a:prstGeom prst="rect">
                <a:avLst/>
              </a:prstGeom>
              <a:blipFill>
                <a:blip r:embed="rId9"/>
                <a:stretch>
                  <a:fillRect l="-729" t="-1802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848600" y="4552033"/>
            <a:ext cx="553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NNLO</a:t>
            </a:r>
          </a:p>
        </p:txBody>
      </p:sp>
    </p:spTree>
    <p:extLst>
      <p:ext uri="{BB962C8B-B14F-4D97-AF65-F5344CB8AC3E}">
        <p14:creationId xmlns:p14="http://schemas.microsoft.com/office/powerpoint/2010/main" val="3159751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5900" y="272219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NNLO: Current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143000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NNLO is required to be sure: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expected theoretical uncertainty is a few percent for most observables.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Understanding of the uncertainty by comparing to NLO in case the observable has a bad perturbative behavior (comparing NLO to LO usually fails to understand the uncertainty).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Probing possible new thresholds such as top quark loops.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issues are availability and high computer demands (solvable over time).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3460331"/>
            <a:ext cx="4630473" cy="2819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436646"/>
            <a:ext cx="3962400" cy="296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09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438400" y="404458"/>
                <a:ext cx="426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NNLO: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sz="32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3200" b="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𝑍</m:t>
                    </m:r>
                    <m:r>
                      <a:rPr lang="en-US" sz="3200" b="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3200" b="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𝑙</m:t>
                    </m:r>
                    <m:r>
                      <a:rPr lang="en-US" sz="3200" b="0" i="1" baseline="30000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sz="3200" b="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𝑙</m:t>
                    </m:r>
                    <m:r>
                      <a:rPr lang="en-US" sz="3200" b="0" i="1" baseline="30000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</m:oMath>
                </a14:m>
                <a:r>
                  <a:rPr lang="en-US" sz="3200" dirty="0">
                    <a:solidFill>
                      <a:srgbClr val="C00000"/>
                    </a:solidFill>
                  </a:rPr>
                  <a:t>+X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404458"/>
                <a:ext cx="4267200" cy="584775"/>
              </a:xfrm>
              <a:prstGeom prst="rect">
                <a:avLst/>
              </a:prstGeom>
              <a:blipFill>
                <a:blip r:embed="rId2"/>
                <a:stretch>
                  <a:fillRect l="-3571" t="-12500" r="-3571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647085"/>
            <a:ext cx="6910528" cy="781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316" y="1563928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Truly a standard candle for PP collisions.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for PDF fits, shower MC generator tunes, detector calibrations.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962400"/>
            <a:ext cx="3968422" cy="2793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38862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see excellent agreement with NNLO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If systematic and especially luminosity uncertainty further reduced N</a:t>
            </a:r>
            <a:r>
              <a:rPr lang="en-US" baseline="30000" dirty="0"/>
              <a:t>3</a:t>
            </a:r>
            <a:r>
              <a:rPr lang="en-US" dirty="0"/>
              <a:t>LO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Alternatively, if one could use N</a:t>
            </a:r>
            <a:r>
              <a:rPr lang="en-US" baseline="30000" dirty="0"/>
              <a:t>3</a:t>
            </a:r>
            <a:r>
              <a:rPr lang="en-US" dirty="0"/>
              <a:t>LO might give a better luminosity measurement.</a:t>
            </a:r>
          </a:p>
        </p:txBody>
      </p:sp>
    </p:spTree>
    <p:extLst>
      <p:ext uri="{BB962C8B-B14F-4D97-AF65-F5344CB8AC3E}">
        <p14:creationId xmlns:p14="http://schemas.microsoft.com/office/powerpoint/2010/main" val="2081214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7107" y="1600200"/>
                <a:ext cx="4191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While the DYNNLO is NNLO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, it is NLO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 baseline="30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dirty="0"/>
                  <a:t> (the 2-loop diagram always gives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 baseline="30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).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07" y="1600200"/>
                <a:ext cx="4191000" cy="923330"/>
              </a:xfrm>
              <a:prstGeom prst="rect">
                <a:avLst/>
              </a:prstGeom>
              <a:blipFill>
                <a:blip r:embed="rId2"/>
                <a:stretch>
                  <a:fillRect l="-1019" t="-3974" r="-1747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94354" y="687933"/>
            <a:ext cx="4419600" cy="584775"/>
          </a:xfrm>
          <a:prstGeom prst="rect">
            <a:avLst/>
          </a:prstGeom>
          <a:solidFill>
            <a:srgbClr val="92D050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Gehrmann-De Ridder, Gehrmann, Glover, Huss, Morgan (arXiv:1605:04295) 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NNLOjet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566" y="2642551"/>
            <a:ext cx="2645799" cy="1219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782" y="304800"/>
            <a:ext cx="4395707" cy="3352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13136" y="4166551"/>
                <a:ext cx="4078941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NNLO MC’s </a:t>
                </a:r>
                <a:r>
                  <a:rPr lang="en-US" dirty="0" err="1"/>
                  <a:t>NNLOjet</a:t>
                </a:r>
                <a:r>
                  <a:rPr lang="en-US" dirty="0"/>
                  <a:t> and </a:t>
                </a:r>
                <a:br>
                  <a:rPr lang="en-US" dirty="0"/>
                </a:br>
                <a:r>
                  <a:rPr lang="en-US" dirty="0"/>
                  <a:t>MCFM 8.x will have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𝑍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+”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”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As can be seen a study these NNLO MC’s is necessary to improve the comparison to the data at high</a:t>
                </a:r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 baseline="30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(Another reason to use NNLO when available. If you do not, the theorists will.)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136" y="4166551"/>
                <a:ext cx="4078941" cy="2308324"/>
              </a:xfrm>
              <a:prstGeom prst="rect">
                <a:avLst/>
              </a:prstGeom>
              <a:blipFill>
                <a:blip r:embed="rId5"/>
                <a:stretch>
                  <a:fillRect l="-1046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5725" y="3733800"/>
            <a:ext cx="4572000" cy="290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08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1319" y="260640"/>
            <a:ext cx="3571346" cy="32911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851" y="3756729"/>
            <a:ext cx="3910793" cy="30800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3947" y="152400"/>
            <a:ext cx="4419600" cy="584775"/>
          </a:xfrm>
          <a:prstGeom prst="rect">
            <a:avLst/>
          </a:prstGeom>
          <a:solidFill>
            <a:srgbClr val="92D050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Boughezal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Lui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Petriello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(arXiv:1602.08140)</a:t>
            </a:r>
            <a:br>
              <a:rPr lang="en-US" sz="16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 MCFM 8.x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2400" y="9906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Again FEWZ is NLO for this prediction.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theory prediction not tuned to experiment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 baseline="30000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𝑗𝑒𝑡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&gt;100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|</m:t>
                    </m:r>
                    <m:r>
                      <a:rPr lang="en-US" i="1" baseline="30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𝑗𝑒𝑡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|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&lt;4.4</m:t>
                    </m:r>
                  </m:oMath>
                </a14:m>
                <a:r>
                  <a:rPr lang="en-US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Given the experimental uncertainties and the big reduction in the theory uncertainty at NNLO is certainly warranted.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Even the shape is affected by the NNLO improvement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𝑁𝑁𝐿𝑂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~1@200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𝑁𝑁𝐿𝑂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~1.5@1,000 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en-US" dirty="0"/>
                  <a:t>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Given these results, using NNLO in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are needed.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990600"/>
                <a:ext cx="4724400" cy="3139321"/>
              </a:xfrm>
              <a:prstGeom prst="rect">
                <a:avLst/>
              </a:prstGeom>
              <a:blipFill>
                <a:blip r:embed="rId4"/>
                <a:stretch>
                  <a:fillRect l="-774" t="-1167" r="-1290" b="-2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029200" y="3244093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275683"/>
            <a:ext cx="3434738" cy="258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488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09800" y="298058"/>
                <a:ext cx="3848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NNLO: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sz="32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𝐷𝑖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𝐽𝑒𝑡</m:t>
                    </m:r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298058"/>
                <a:ext cx="3848100" cy="584775"/>
              </a:xfrm>
              <a:prstGeom prst="rect">
                <a:avLst/>
              </a:prstGeom>
              <a:blipFill>
                <a:blip r:embed="rId2"/>
                <a:stretch>
                  <a:fillRect l="-190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4424" y="1066800"/>
                <a:ext cx="5416776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Test of QCD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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𝑆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-extraction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Symbol" panose="05050102010706020507" pitchFamily="18" charset="2"/>
                  </a:rPr>
                  <a:t>PDF determination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So far the gluons only part of NNLO di-jet has been completed (</a:t>
                </a:r>
                <a:r>
                  <a:rPr lang="en-US" i="1" dirty="0">
                    <a:solidFill>
                      <a:schemeClr val="accent3">
                        <a:lumMod val="50000"/>
                      </a:schemeClr>
                    </a:solidFill>
                  </a:rPr>
                  <a:t>Curie, </a:t>
                </a:r>
                <a:r>
                  <a:rPr lang="en-US" i="1" dirty="0" err="1">
                    <a:solidFill>
                      <a:schemeClr val="accent3">
                        <a:lumMod val="50000"/>
                      </a:schemeClr>
                    </a:solidFill>
                  </a:rPr>
                  <a:t>Gehrmann</a:t>
                </a:r>
                <a:r>
                  <a:rPr lang="en-US" i="1" dirty="0">
                    <a:solidFill>
                      <a:schemeClr val="accent3">
                        <a:lumMod val="50000"/>
                      </a:schemeClr>
                    </a:solidFill>
                  </a:rPr>
                  <a:t>-De Ridder, </a:t>
                </a:r>
                <a:r>
                  <a:rPr lang="en-US" i="1" dirty="0" err="1">
                    <a:solidFill>
                      <a:schemeClr val="accent3">
                        <a:lumMod val="50000"/>
                      </a:schemeClr>
                    </a:solidFill>
                  </a:rPr>
                  <a:t>Gehrmann</a:t>
                </a:r>
                <a:r>
                  <a:rPr lang="en-US" i="1" dirty="0">
                    <a:solidFill>
                      <a:schemeClr val="accent3">
                        <a:lumMod val="50000"/>
                      </a:schemeClr>
                    </a:solidFill>
                  </a:rPr>
                  <a:t>, Glover, </a:t>
                </a:r>
                <a:r>
                  <a:rPr lang="en-US" i="1" dirty="0" err="1">
                    <a:solidFill>
                      <a:schemeClr val="accent3">
                        <a:lumMod val="50000"/>
                      </a:schemeClr>
                    </a:solidFill>
                  </a:rPr>
                  <a:t>Pires</a:t>
                </a:r>
                <a:r>
                  <a:rPr lang="en-US" i="1" dirty="0">
                    <a:solidFill>
                      <a:schemeClr val="accent3">
                        <a:lumMod val="50000"/>
                      </a:schemeClr>
                    </a:solidFill>
                  </a:rPr>
                  <a:t>, arXiv:1301.7310, arXiv:1310.3993</a:t>
                </a:r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Compared to NLO, NNLO seems to increase the event rate ~25% in the low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range to ~15% in the high event rate.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scale dependence at NNLO is strongly reduced compared to NLO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24" y="1066800"/>
                <a:ext cx="5416776" cy="3139321"/>
              </a:xfrm>
              <a:prstGeom prst="rect">
                <a:avLst/>
              </a:prstGeom>
              <a:blipFill>
                <a:blip r:embed="rId3"/>
                <a:stretch>
                  <a:fillRect l="-675" t="-971" b="-2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725874"/>
            <a:ext cx="2971800" cy="35743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4220045"/>
            <a:ext cx="3733800" cy="26264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4215790"/>
            <a:ext cx="3733800" cy="255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240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497" y="4126791"/>
            <a:ext cx="3595503" cy="2438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933" y="381000"/>
            <a:ext cx="3421053" cy="3243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2669" y="4144091"/>
            <a:ext cx="3537482" cy="23982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8748" y="762000"/>
                <a:ext cx="4191000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Higher and higher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baseline="-25000" dirty="0"/>
                  <a:t>  </a:t>
                </a:r>
                <a:r>
                  <a:rPr lang="en-US" dirty="0"/>
                  <a:t>data with decreasing experimental uncertainties is becoming available.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As NNLO will change the NLO predictions by 15%-25% depending on the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of the jet, the use of NNLO will mandatory to understand the data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Crucial for NNLO PDF extraction which is needed for any NNLO prediction.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scale dependence at NNLO is strongly reduced, making for very accurate predictions.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748" y="762000"/>
                <a:ext cx="4191000" cy="3693319"/>
              </a:xfrm>
              <a:prstGeom prst="rect">
                <a:avLst/>
              </a:prstGeom>
              <a:blipFill>
                <a:blip r:embed="rId5"/>
                <a:stretch>
                  <a:fillRect l="-872" t="-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2062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556" y="533400"/>
            <a:ext cx="4537444" cy="2895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733800"/>
            <a:ext cx="4028838" cy="685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5257800"/>
            <a:ext cx="6349475" cy="14340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4800" y="533400"/>
                <a:ext cx="4114800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 good example to see the impact of the </a:t>
                </a:r>
                <a:r>
                  <a:rPr lang="en-US" dirty="0" err="1"/>
                  <a:t>pQCD</a:t>
                </a:r>
                <a:r>
                  <a:rPr lang="en-US" dirty="0"/>
                  <a:t> input on the overall uncertainty is the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</m:t>
                    </m:r>
                    <m:r>
                      <a:rPr lang="en-US" i="1" baseline="-25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𝑆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-extraction.</a:t>
                </a: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Symbol" panose="05050102010706020507" pitchFamily="18" charset="2"/>
                  </a:rPr>
                  <a:t>As the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 baseline="-25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 of the jet increases QCD is probed at a smaller and smaller distance. A violation in the running of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</m:t>
                    </m:r>
                    <m:r>
                      <a:rPr lang="en-US" i="1" baseline="-250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𝑆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 would indicate new physics at a very fundamental level.</a:t>
                </a: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Symbol" panose="05050102010706020507" pitchFamily="18" charset="2"/>
                  </a:rPr>
                  <a:t>As can be seen the NLO scale dependence by far dominates the overall uncertainty in the measurement.</a:t>
                </a: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Symbol" panose="05050102010706020507" pitchFamily="18" charset="2"/>
                  </a:rPr>
                  <a:t>In this measurement NNLO is highly needed.</a:t>
                </a: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Symbol" panose="05050102010706020507" pitchFamily="18" charset="2"/>
                  </a:rPr>
                  <a:t>From which follows NNLO in di-jet production is highly desirable.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33400"/>
                <a:ext cx="4114800" cy="4801314"/>
              </a:xfrm>
              <a:prstGeom prst="rect">
                <a:avLst/>
              </a:prstGeom>
              <a:blipFill>
                <a:blip r:embed="rId5"/>
                <a:stretch>
                  <a:fillRect l="-889" t="-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2252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66950" y="326741"/>
                <a:ext cx="4610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NNLO: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sz="32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𝑑𝑖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𝑝h𝑜𝑡𝑜𝑛</m:t>
                    </m:r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950" y="326741"/>
                <a:ext cx="4610100" cy="584775"/>
              </a:xfrm>
              <a:prstGeom prst="rect">
                <a:avLst/>
              </a:prstGeom>
              <a:blipFill>
                <a:blip r:embed="rId2"/>
                <a:stretch>
                  <a:fillRect l="-1058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185330"/>
            <a:ext cx="4290111" cy="24996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400" y="1066800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Two NNLO calculations exist of this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Catani,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Cieri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de Florian,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Ferrera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(2012)</a:t>
            </a:r>
            <a:r>
              <a:rPr lang="en-US" dirty="0">
                <a:sym typeface="Wingdings" panose="05000000000000000000" pitchFamily="2" charset="2"/>
              </a:rPr>
              <a:t>MATRIX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Campbell, Ellis, Li, Williams (2016)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MCFM v8.0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As in all other cases when multiple calculations exist they are compared.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In this case a discrepancy exist at NNLO which needs to be resolved.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Note that the higher order corrections are substantial.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Furthermore, the scale dependence is not reduced at all at NNLO.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This is typical for PPV</a:t>
            </a:r>
            <a:r>
              <a:rPr lang="en-US" baseline="-25000" dirty="0">
                <a:sym typeface="Wingdings" panose="05000000000000000000" pitchFamily="2" charset="2"/>
              </a:rPr>
              <a:t>1</a:t>
            </a:r>
            <a:r>
              <a:rPr lang="en-US" dirty="0">
                <a:sym typeface="Wingdings" panose="05000000000000000000" pitchFamily="2" charset="2"/>
              </a:rPr>
              <a:t>V</a:t>
            </a:r>
            <a:r>
              <a:rPr lang="en-US" baseline="-25000" dirty="0">
                <a:sym typeface="Wingdings" panose="05000000000000000000" pitchFamily="2" charset="2"/>
              </a:rPr>
              <a:t>2 </a:t>
            </a:r>
            <a:r>
              <a:rPr lang="en-US" dirty="0">
                <a:sym typeface="Wingdings" panose="05000000000000000000" pitchFamily="2" charset="2"/>
              </a:rPr>
              <a:t>processes, making NNLO (and even N</a:t>
            </a:r>
            <a:r>
              <a:rPr lang="en-US" baseline="30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LO). indispensable for understanding these important processes.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NNLO describes shapes well. How about </a:t>
            </a:r>
            <a:r>
              <a:rPr lang="en-US" dirty="0" err="1">
                <a:sym typeface="Wingdings" panose="05000000000000000000" pitchFamily="2" charset="2"/>
              </a:rPr>
              <a:t>about</a:t>
            </a:r>
            <a:r>
              <a:rPr lang="en-US" dirty="0">
                <a:sym typeface="Wingdings" panose="05000000000000000000" pitchFamily="2" charset="2"/>
              </a:rPr>
              <a:t> a more detailed comparison?</a:t>
            </a:r>
          </a:p>
          <a:p>
            <a:b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i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                           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440" y="3744244"/>
            <a:ext cx="2601159" cy="301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3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140" y="3143250"/>
            <a:ext cx="1612900" cy="1181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709" y="4292600"/>
            <a:ext cx="3441700" cy="1244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5400" y="5537200"/>
            <a:ext cx="5308600" cy="132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0075" y="203726"/>
            <a:ext cx="8457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Intro NNLO (=Next-to-Next-to Leading order)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81361" y="2014577"/>
            <a:ext cx="118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Tree-Level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20187" y="2014577"/>
            <a:ext cx="1160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One-Loop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2915" y="2014577"/>
            <a:ext cx="1147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Two-Loop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14400" y="3581060"/>
                <a:ext cx="1447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LO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(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i="1" dirty="0">
                    <a:solidFill>
                      <a:srgbClr val="FF0000"/>
                    </a:solidFill>
                  </a:rPr>
                  <a:t>)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581060"/>
                <a:ext cx="1447800" cy="369332"/>
              </a:xfrm>
              <a:prstGeom prst="rect">
                <a:avLst/>
              </a:prstGeom>
              <a:blipFill>
                <a:blip r:embed="rId5"/>
                <a:stretch>
                  <a:fillRect l="-3361" t="-1147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14400" y="4844534"/>
                <a:ext cx="22547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NLO (adds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(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n+1</a:t>
                </a:r>
                <a:r>
                  <a:rPr lang="en-US" i="1" dirty="0">
                    <a:solidFill>
                      <a:srgbClr val="FF0000"/>
                    </a:solidFill>
                  </a:rPr>
                  <a:t>)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844534"/>
                <a:ext cx="2254716" cy="369332"/>
              </a:xfrm>
              <a:prstGeom prst="rect">
                <a:avLst/>
              </a:prstGeom>
              <a:blipFill>
                <a:blip r:embed="rId6"/>
                <a:stretch>
                  <a:fillRect l="-2162" t="-13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14400" y="6012934"/>
                <a:ext cx="23665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NNLO (adds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(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n+2</a:t>
                </a:r>
                <a:r>
                  <a:rPr lang="en-US" i="1" dirty="0">
                    <a:solidFill>
                      <a:srgbClr val="FF0000"/>
                    </a:solidFill>
                  </a:rPr>
                  <a:t>)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6012934"/>
                <a:ext cx="2366591" cy="369332"/>
              </a:xfrm>
              <a:prstGeom prst="rect">
                <a:avLst/>
              </a:prstGeom>
              <a:blipFill>
                <a:blip r:embed="rId7"/>
                <a:stretch>
                  <a:fillRect l="-2062" t="-1147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>
            <a:off x="4800600" y="2421028"/>
            <a:ext cx="0" cy="8555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53200" y="2421028"/>
            <a:ext cx="0" cy="8954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273590" y="2473144"/>
            <a:ext cx="0" cy="843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133600" y="3765726"/>
            <a:ext cx="1701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895600" y="5029200"/>
            <a:ext cx="939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4" idx="1"/>
          </p:cNvCxnSpPr>
          <p:nvPr/>
        </p:nvCxnSpPr>
        <p:spPr>
          <a:xfrm>
            <a:off x="3124200" y="6197600"/>
            <a:ext cx="711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676446" y="1183580"/>
                <a:ext cx="446755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d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σ</a:t>
                </a:r>
                <a:r>
                  <a:rPr lang="en-US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NNLO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tree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1-loop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 </a:t>
                </a:r>
                <a:r>
                  <a:rPr lang="en-US" sz="1400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2-loop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b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= 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tree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1-loop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l-GR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α</a:t>
                </a:r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 </a:t>
                </a:r>
                <a:r>
                  <a:rPr lang="en-US" sz="1400" i="1" baseline="30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i="1" baseline="-25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2-loop</a:t>
                </a:r>
                <a:r>
                  <a:rPr lang="en-US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446" y="1183580"/>
                <a:ext cx="4467554" cy="923330"/>
              </a:xfrm>
              <a:prstGeom prst="rect">
                <a:avLst/>
              </a:prstGeom>
              <a:blipFill>
                <a:blip r:embed="rId8"/>
                <a:stretch>
                  <a:fillRect l="-1091" t="-4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360075" y="1215285"/>
            <a:ext cx="39397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Goal: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Increased accuracy (expansion in small coupling constant) </a:t>
            </a:r>
          </a:p>
          <a:p>
            <a:r>
              <a:rPr lang="en-US" dirty="0"/>
              <a:t>Issues: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Analytic complexity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Numerical computing time for phase space integrations</a:t>
            </a:r>
          </a:p>
        </p:txBody>
      </p:sp>
    </p:spTree>
    <p:extLst>
      <p:ext uri="{BB962C8B-B14F-4D97-AF65-F5344CB8AC3E}">
        <p14:creationId xmlns:p14="http://schemas.microsoft.com/office/powerpoint/2010/main" val="4001315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799" y="685800"/>
            <a:ext cx="3886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Looking at the event rate prediction compared to date is illuminating.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CMS measured di-photon  cross section at 7 </a:t>
            </a:r>
            <a:r>
              <a:rPr lang="en-US" dirty="0" err="1"/>
              <a:t>TeV</a:t>
            </a:r>
            <a:r>
              <a:rPr lang="en-US" dirty="0"/>
              <a:t> is given by: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the prediction MCFM8.0 was used emulating the CMS cuts as lose as possible: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find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NNLO is needed as NLO completely fails.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16" y="5009274"/>
            <a:ext cx="2216843" cy="3824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20" y="5483546"/>
            <a:ext cx="2983158" cy="3482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20" y="2066683"/>
            <a:ext cx="4023159" cy="3312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685800"/>
            <a:ext cx="4447369" cy="3892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3666883"/>
            <a:ext cx="4009474" cy="8433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8200" y="4800600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 and NLO are not even close to the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NNLO corrections are large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Seems N</a:t>
            </a:r>
            <a:r>
              <a:rPr lang="en-US" baseline="30000" dirty="0"/>
              <a:t>3</a:t>
            </a:r>
            <a:r>
              <a:rPr lang="en-US" dirty="0"/>
              <a:t>LO is needed</a:t>
            </a:r>
          </a:p>
        </p:txBody>
      </p:sp>
    </p:spTree>
    <p:extLst>
      <p:ext uri="{BB962C8B-B14F-4D97-AF65-F5344CB8AC3E}">
        <p14:creationId xmlns:p14="http://schemas.microsoft.com/office/powerpoint/2010/main" val="225723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787" y="300404"/>
            <a:ext cx="5191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NNLO: </a:t>
            </a:r>
            <a:r>
              <a:rPr lang="en-US" sz="3200" i="0" dirty="0">
                <a:solidFill>
                  <a:srgbClr val="C00000"/>
                </a:solidFill>
                <a:latin typeface="+mj-lt"/>
              </a:rPr>
              <a:t>PP</a:t>
            </a:r>
            <a:r>
              <a:rPr lang="en-US" sz="3200" i="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V</a:t>
            </a:r>
            <a:r>
              <a:rPr lang="en-US" sz="3200" baseline="-250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1</a:t>
            </a:r>
            <a:r>
              <a:rPr lang="en-US" sz="32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V</a:t>
            </a:r>
            <a:r>
              <a:rPr lang="en-US" sz="3200" baseline="-250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2 </a:t>
            </a:r>
            <a:r>
              <a:rPr lang="en-US" sz="32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(V</a:t>
            </a:r>
            <a:r>
              <a:rPr lang="en-US" sz="3200" baseline="-250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i</a:t>
            </a:r>
            <a:r>
              <a:rPr lang="en-US" sz="3200" dirty="0">
                <a:solidFill>
                  <a:srgbClr val="C00000"/>
                </a:solidFill>
                <a:latin typeface="+mj-lt"/>
                <a:sym typeface="Wingdings" panose="05000000000000000000" pitchFamily="2" charset="2"/>
              </a:rPr>
              <a:t>=(</a:t>
            </a:r>
            <a:r>
              <a:rPr lang="en-US" sz="3200" dirty="0">
                <a:solidFill>
                  <a:srgbClr val="C00000"/>
                </a:solidFill>
                <a:latin typeface="+mj-lt"/>
                <a:sym typeface="Symbol" panose="05050102010706020507" pitchFamily="18" charset="2"/>
              </a:rPr>
              <a:t></a:t>
            </a:r>
            <a:r>
              <a:rPr lang="en-US" sz="3200" baseline="30000" dirty="0">
                <a:solidFill>
                  <a:srgbClr val="C00000"/>
                </a:solidFill>
                <a:latin typeface="+mj-lt"/>
                <a:sym typeface="Symbol" panose="05050102010706020507" pitchFamily="18" charset="2"/>
              </a:rPr>
              <a:t>*</a:t>
            </a:r>
            <a:r>
              <a:rPr lang="en-US" sz="3200" dirty="0">
                <a:solidFill>
                  <a:srgbClr val="C00000"/>
                </a:solidFill>
                <a:latin typeface="+mj-lt"/>
                <a:sym typeface="Symbol" panose="05050102010706020507" pitchFamily="18" charset="2"/>
              </a:rPr>
              <a:t>, W, Z))</a:t>
            </a:r>
            <a:endParaRPr lang="en-US" sz="3200" baseline="-25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524000"/>
            <a:ext cx="4419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physics as the di-photon production.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order corrections are therefore large as well.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PPZZ</a:t>
            </a:r>
            <a:r>
              <a:rPr lang="en-US" dirty="0">
                <a:sym typeface="Wingdings" panose="05000000000000000000" pitchFamily="2" charset="2"/>
              </a:rPr>
              <a:t>: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Cascioli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Gehrmann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Kallweit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Maierhofer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von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Manteuffel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Pozzorini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Rathlev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Trancredi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Weihs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(2014)</a:t>
            </a:r>
            <a:r>
              <a:rPr lang="en-US" dirty="0">
                <a:sym typeface="Wingdings" panose="05000000000000000000" pitchFamily="2" charset="2"/>
              </a:rPr>
              <a:t> MATRIX</a:t>
            </a:r>
            <a:endParaRPr lang="en-US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Caola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Rontsch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Trancredi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PPW</a:t>
            </a:r>
            <a:r>
              <a:rPr lang="en-US" i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+</a:t>
            </a: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W</a:t>
            </a:r>
            <a:r>
              <a:rPr lang="en-US" i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-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Gehrmann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Kallweit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Maierhofer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von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Manteuffel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Pozzorini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Rathlev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Tracredi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(2014)</a:t>
            </a:r>
            <a:r>
              <a:rPr lang="en-US" dirty="0">
                <a:sym typeface="Wingdings" panose="05000000000000000000" pitchFamily="2" charset="2"/>
              </a:rPr>
              <a:t> MATRIX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Caola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Rontsch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Trancredi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055" y="304800"/>
            <a:ext cx="3373514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8200" y="2589311"/>
            <a:ext cx="1066800" cy="307777"/>
          </a:xfrm>
          <a:prstGeom prst="rect">
            <a:avLst/>
          </a:prstGeom>
          <a:solidFill>
            <a:srgbClr val="FF0000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Normalized</a:t>
            </a:r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>
          <a:xfrm flipV="1">
            <a:off x="5181600" y="2132111"/>
            <a:ext cx="304800" cy="4572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485" y="4645183"/>
            <a:ext cx="3162927" cy="22241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3485" y="3744250"/>
            <a:ext cx="3073411" cy="89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67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828800" y="326741"/>
                <a:ext cx="54483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NNLO: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sz="32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𝑡𝑜𝑝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𝑞𝑢𝑎𝑟𝑘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𝑝𝑎𝑖𝑟</m:t>
                    </m:r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326741"/>
                <a:ext cx="5448300" cy="584775"/>
              </a:xfrm>
              <a:prstGeom prst="rect">
                <a:avLst/>
              </a:prstGeom>
              <a:blipFill>
                <a:blip r:embed="rId2"/>
                <a:stretch>
                  <a:fillRect l="-1678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3312620"/>
            <a:ext cx="3311580" cy="35134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911516"/>
            <a:ext cx="3276600" cy="24479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0" y="108552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FF0000"/>
                </a:solidFill>
                <a:sym typeface="Wingdings" panose="05000000000000000000" pitchFamily="2" charset="2"/>
              </a:rPr>
              <a:t>PPtt</a:t>
            </a:r>
            <a:r>
              <a:rPr lang="en-US" dirty="0">
                <a:sym typeface="Wingdings" panose="05000000000000000000" pitchFamily="2" charset="2"/>
              </a:rPr>
              <a:t>: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Czakon,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Mitov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Abelof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Gehrmann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-de Ridder,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Majer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Czakon, Fiedler,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Heymez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Mitov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We see NNLO is required to match the experimental uncertainties.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In the future the NNLO prediction might even be insufficient to describe the data.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i="1" dirty="0">
              <a:solidFill>
                <a:schemeClr val="accent6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721115"/>
            <a:ext cx="4800600" cy="312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561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5029200"/>
            <a:ext cx="4625264" cy="15296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364509"/>
            <a:ext cx="5651580" cy="6589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999" y="990600"/>
            <a:ext cx="4680001" cy="34247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162300" y="326741"/>
                <a:ext cx="28194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rgbClr val="C00000"/>
                    </a:solidFill>
                  </a:rPr>
                  <a:t>NNLO: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sz="3200" i="1" dirty="0" err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sz="3200" b="0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𝐻</m:t>
                    </m:r>
                  </m:oMath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2300" y="326741"/>
                <a:ext cx="2819400" cy="584775"/>
              </a:xfrm>
              <a:prstGeom prst="rect">
                <a:avLst/>
              </a:prstGeom>
              <a:blipFill>
                <a:blip r:embed="rId5"/>
                <a:stretch>
                  <a:fillRect l="-1082"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28600" y="1371600"/>
            <a:ext cx="396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inclusive Higgs cross section is known up to N</a:t>
            </a:r>
            <a:r>
              <a:rPr lang="en-US" baseline="30000" dirty="0"/>
              <a:t>3</a:t>
            </a:r>
            <a:r>
              <a:rPr lang="en-US" dirty="0"/>
              <a:t>LO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i="1" dirty="0" err="1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Anastasiou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Duhr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i="1" dirty="0" err="1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Dulat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, Herzog, </a:t>
            </a:r>
            <a:r>
              <a:rPr lang="en-US" i="1" dirty="0" err="1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Mistlberger</a:t>
            </a:r>
            <a:r>
              <a:rPr lang="en-US" i="1" dirty="0">
                <a:solidFill>
                  <a:schemeClr val="accent3">
                    <a:lumMod val="50000"/>
                  </a:schemeClr>
                </a:solidFill>
                <a:sym typeface="Wingdings" panose="05000000000000000000" pitchFamily="2" charset="2"/>
              </a:rPr>
              <a:t>, 2015).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While the experimental uncertainties are still large compared to NNLO theory we see NNLO and N</a:t>
            </a:r>
            <a:r>
              <a:rPr lang="en-US" baseline="30000" dirty="0"/>
              <a:t>3</a:t>
            </a:r>
            <a:r>
              <a:rPr lang="en-US" dirty="0"/>
              <a:t>LO are in good agreement indicating a stable prediction.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13 </a:t>
            </a:r>
            <a:r>
              <a:rPr lang="en-US" dirty="0" err="1"/>
              <a:t>TeV</a:t>
            </a:r>
            <a:r>
              <a:rPr lang="en-US" dirty="0"/>
              <a:t> prediction (Herzog, ICHEP2016):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5160819"/>
            <a:ext cx="3293388" cy="13980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8400" y="450934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(gg-fusion channel)</a:t>
            </a:r>
          </a:p>
        </p:txBody>
      </p:sp>
    </p:spTree>
    <p:extLst>
      <p:ext uri="{BB962C8B-B14F-4D97-AF65-F5344CB8AC3E}">
        <p14:creationId xmlns:p14="http://schemas.microsoft.com/office/powerpoint/2010/main" val="1380023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4008" y="304800"/>
            <a:ext cx="3924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NNLO: </a:t>
            </a:r>
            <a:r>
              <a:rPr lang="en-US" sz="3200" b="0" i="0" dirty="0">
                <a:solidFill>
                  <a:srgbClr val="C00000"/>
                </a:solidFill>
                <a:latin typeface="+mj-lt"/>
              </a:rPr>
              <a:t>Conclusions</a:t>
            </a:r>
            <a:endParaRPr lang="en-US" sz="32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5800" y="1219200"/>
                <a:ext cx="7391400" cy="50783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More and more NNLO calculations are coming out, though the availability in a public form is still lagging due to numerical issues.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All processes up to 2 final state objects should be available in a </a:t>
                </a:r>
                <a:r>
                  <a:rPr lang="en-US" dirty="0" err="1"/>
                  <a:t>parton</a:t>
                </a:r>
                <a:r>
                  <a:rPr lang="en-US" dirty="0"/>
                  <a:t> level MC in the coming years.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These NNLO predictions are crucial for understanding run II data and will lead to a much better understanding of these SM processes.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It is currently not possible to go beyond two final state objects to processes like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 3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+2 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𝑉𝑉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𝑉𝑉𝑉</m:t>
                    </m:r>
                  </m:oMath>
                </a14:m>
                <a:br>
                  <a:rPr 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</a:br>
                <a:endParaRPr lang="en-US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This will require several improvements: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Calculation of </a:t>
                </a:r>
                <a:r>
                  <a:rPr lang="en-US" i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23</a:t>
                </a:r>
                <a:r>
                  <a:rPr lang="en-US" dirty="0">
                    <a:sym typeface="Wingdings" panose="05000000000000000000" pitchFamily="2" charset="2"/>
                  </a:rPr>
                  <a:t> 2-loop diagrams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Fast and accurate calculations of </a:t>
                </a:r>
                <a:r>
                  <a:rPr lang="en-US" i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24</a:t>
                </a:r>
                <a:r>
                  <a:rPr lang="en-US" dirty="0">
                    <a:sym typeface="Wingdings" panose="05000000000000000000" pitchFamily="2" charset="2"/>
                  </a:rPr>
                  <a:t> NLO 1-loop contributions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The computational demands for performing the MC integration of the phase space are severe (clustered GPU’s, MIC’s,…)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But on the timescale of a decade this should be possible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First process,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𝐻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, has been calculated at N</a:t>
                </a:r>
                <a:r>
                  <a:rPr lang="en-US" baseline="30000" dirty="0">
                    <a:sym typeface="Wingdings" panose="05000000000000000000" pitchFamily="2" charset="2"/>
                  </a:rPr>
                  <a:t>3</a:t>
                </a:r>
                <a:r>
                  <a:rPr lang="en-US" dirty="0">
                    <a:sym typeface="Wingdings" panose="05000000000000000000" pitchFamily="2" charset="2"/>
                  </a:rPr>
                  <a:t>LO. Important processes like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would benefit greatly from a N</a:t>
                </a:r>
                <a:r>
                  <a:rPr lang="en-US" baseline="30000" dirty="0">
                    <a:sym typeface="Wingdings" panose="05000000000000000000" pitchFamily="2" charset="2"/>
                  </a:rPr>
                  <a:t>3</a:t>
                </a:r>
                <a:r>
                  <a:rPr lang="en-US" dirty="0">
                    <a:sym typeface="Wingdings" panose="05000000000000000000" pitchFamily="2" charset="2"/>
                  </a:rPr>
                  <a:t>LO predictions. To what extend this is possible/feasible has to be investigated.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1219200"/>
                <a:ext cx="7391400" cy="5078313"/>
              </a:xfrm>
              <a:prstGeom prst="rect">
                <a:avLst/>
              </a:prstGeom>
              <a:blipFill>
                <a:blip r:embed="rId2"/>
                <a:stretch>
                  <a:fillRect l="-578" t="-600" r="-83" b="-9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0102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75" y="203726"/>
            <a:ext cx="8457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C00000"/>
                </a:solidFill>
              </a:rPr>
              <a:t>pQCD</a:t>
            </a:r>
            <a:r>
              <a:rPr lang="en-US" sz="3200" dirty="0">
                <a:solidFill>
                  <a:srgbClr val="C00000"/>
                </a:solidFill>
              </a:rPr>
              <a:t> Calculations in Support of Experiments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0075" y="1295400"/>
            <a:ext cx="85553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Calculations in </a:t>
            </a:r>
            <a:r>
              <a:rPr lang="en-US" dirty="0" err="1"/>
              <a:t>pQCD</a:t>
            </a:r>
            <a:r>
              <a:rPr lang="en-US" dirty="0"/>
              <a:t> for hadron colliders go back a long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They are mainly driven by colliders experiments UA1/UA2, CDF/D0, ATLAS/CMS.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Leading Order</a:t>
            </a:r>
            <a:r>
              <a:rPr lang="en-US" sz="2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Goes back to the early 1970’s.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Came to maturity around 1988-1990 (VECBOS, NJETS,…) as there was a need to understand high multiplicity jet configurations in order to discover the top quark.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Led to slew of new techniques: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Helicity formalism (breaking up the calculation in smaller parts).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Color ordering (breaking up the calculation in smaller parts).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Recursion relations (algorithmic generation of Feynman diagrams).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MC integration over Phase Space.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Eventually lead to fully automated </a:t>
            </a:r>
            <a:r>
              <a:rPr lang="en-US" dirty="0" err="1"/>
              <a:t>parton</a:t>
            </a:r>
            <a:r>
              <a:rPr lang="en-US" dirty="0"/>
              <a:t> level MC’s (MADGRAPH, COMIX,…).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094144"/>
            <a:ext cx="3464917" cy="1763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5154850"/>
            <a:ext cx="3209717" cy="170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81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6200" y="381000"/>
                <a:ext cx="8686800" cy="43396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</a:rPr>
                  <a:t>Next-to-Leading Order: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first notable calculation was in 1978: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𝑝𝑝</m:t>
                    </m:r>
                    <m:r>
                      <a:rPr lang="en-US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(</a:t>
                </a:r>
                <a:r>
                  <a:rPr lang="en-US" dirty="0" err="1">
                    <a:sym typeface="Wingdings" panose="05000000000000000000" pitchFamily="2" charset="2"/>
                  </a:rPr>
                  <a:t>Altarelli</a:t>
                </a:r>
                <a:r>
                  <a:rPr lang="en-US" dirty="0">
                    <a:sym typeface="Wingdings" panose="05000000000000000000" pitchFamily="2" charset="2"/>
                  </a:rPr>
                  <a:t>, Ellis, </a:t>
                </a:r>
                <a:r>
                  <a:rPr lang="en-US" dirty="0" err="1">
                    <a:sym typeface="Wingdings" panose="05000000000000000000" pitchFamily="2" charset="2"/>
                  </a:rPr>
                  <a:t>Martinelli</a:t>
                </a:r>
                <a:r>
                  <a:rPr lang="en-US" dirty="0">
                    <a:sym typeface="Wingdings" panose="05000000000000000000" pitchFamily="2" charset="2"/>
                  </a:rPr>
                  <a:t>)</a:t>
                </a:r>
                <a:r>
                  <a:rPr lang="en-US" dirty="0"/>
                  <a:t>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next step was in 1992: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  <m:r>
                      <a:rPr lang="en-US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i="1" dirty="0" err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2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</m:oMath>
                </a14:m>
                <a:endParaRPr lang="en-US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Driven by expected accuracies at TEVATRON run II (DYRAD, JETRAD,…)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Led to new techniques: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Helicities at NLO (mixing D-dimensional/4-dimensional objects)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Phase space slicing allowing for </a:t>
                </a:r>
                <a:r>
                  <a:rPr lang="en-US" dirty="0" err="1">
                    <a:sym typeface="Wingdings" panose="05000000000000000000" pitchFamily="2" charset="2"/>
                  </a:rPr>
                  <a:t>parton</a:t>
                </a:r>
                <a:r>
                  <a:rPr lang="en-US" dirty="0">
                    <a:sym typeface="Wingdings" panose="05000000000000000000" pitchFamily="2" charset="2"/>
                  </a:rPr>
                  <a:t> level Monte Carlo’s (can calculate any observable with cuts and jet algorithm)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In the next decade NLO further developed to calculate in principle anything relevant for experiments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Whole skew of new techniques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D-dimensional generalize </a:t>
                </a:r>
                <a:r>
                  <a:rPr lang="en-US" dirty="0" err="1">
                    <a:sym typeface="Wingdings" panose="05000000000000000000" pitchFamily="2" charset="2"/>
                  </a:rPr>
                  <a:t>unitarity</a:t>
                </a:r>
                <a:r>
                  <a:rPr lang="en-US" dirty="0">
                    <a:sym typeface="Wingdings" panose="05000000000000000000" pitchFamily="2" charset="2"/>
                  </a:rPr>
                  <a:t> (algorithmic diagram  generation).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Parametric loop integration using OPP (semi-numerical approach).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Eventually lead to automated NLO calculations (</a:t>
                </a:r>
                <a:r>
                  <a:rPr lang="en-US" dirty="0" err="1">
                    <a:sym typeface="Wingdings" panose="05000000000000000000" pitchFamily="2" charset="2"/>
                  </a:rPr>
                  <a:t>aMC@NLO</a:t>
                </a:r>
                <a:r>
                  <a:rPr lang="en-US" dirty="0">
                    <a:sym typeface="Wingdings" panose="05000000000000000000" pitchFamily="2" charset="2"/>
                  </a:rPr>
                  <a:t>).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381000"/>
                <a:ext cx="8686800" cy="4339650"/>
              </a:xfrm>
              <a:prstGeom prst="rect">
                <a:avLst/>
              </a:prstGeom>
              <a:blipFill>
                <a:blip r:embed="rId2"/>
                <a:stretch>
                  <a:fillRect l="-982" t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648200"/>
            <a:ext cx="3579741" cy="22388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327862"/>
            <a:ext cx="3890321" cy="249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398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57200" y="762000"/>
                <a:ext cx="8458200" cy="18466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Next-to-Next-to Leading Order: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First NNLO calculation in 1990: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(van </a:t>
                </a:r>
                <a:r>
                  <a:rPr lang="en-US" dirty="0" err="1">
                    <a:sym typeface="Wingdings" panose="05000000000000000000" pitchFamily="2" charset="2"/>
                  </a:rPr>
                  <a:t>Neerven</a:t>
                </a:r>
                <a:r>
                  <a:rPr lang="en-US" dirty="0">
                    <a:sym typeface="Wingdings" panose="05000000000000000000" pitchFamily="2" charset="2"/>
                  </a:rPr>
                  <a:t>, Matsuura, </a:t>
                </a:r>
                <a:r>
                  <a:rPr lang="en-US" dirty="0" err="1">
                    <a:sym typeface="Wingdings" panose="05000000000000000000" pitchFamily="2" charset="2"/>
                  </a:rPr>
                  <a:t>Hamberg</a:t>
                </a:r>
                <a:r>
                  <a:rPr lang="en-US" dirty="0">
                    <a:sym typeface="Wingdings" panose="05000000000000000000" pitchFamily="2" charset="2"/>
                  </a:rPr>
                  <a:t>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2012-2016: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2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𝑗𝑒𝑡𝑠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𝑡𝑡𝑏𝑎𝑟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/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𝐻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+1 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,…  at NNLO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Moving more and more towards HPC (parallelism):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multi-threading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gpu’s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62000"/>
                <a:ext cx="8458200" cy="1846659"/>
              </a:xfrm>
              <a:prstGeom prst="rect">
                <a:avLst/>
              </a:prstGeom>
              <a:blipFill>
                <a:blip r:embed="rId2"/>
                <a:stretch>
                  <a:fillRect l="-937" t="-2640" b="-4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385717" y="3210042"/>
                <a:ext cx="990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𝑃𝑃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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𝑉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,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𝐻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5717" y="3210042"/>
                <a:ext cx="990600" cy="369332"/>
              </a:xfrm>
              <a:prstGeom prst="rect">
                <a:avLst/>
              </a:prstGeom>
              <a:blipFill>
                <a:blip r:embed="rId3"/>
                <a:stretch>
                  <a:fillRect r="-9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43000" y="3574580"/>
                <a:ext cx="16220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𝑃𝑃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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𝑉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+1 </m:t>
                      </m:r>
                      <m:r>
                        <a:rPr lang="en-US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𝑗𝑒𝑡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3574580"/>
                <a:ext cx="1622053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856030" y="2818581"/>
            <a:ext cx="593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NLO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36959" y="2799555"/>
            <a:ext cx="770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NNLO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8389" y="2806913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baseline="30000" dirty="0"/>
              <a:t>3</a:t>
            </a:r>
            <a:r>
              <a:rPr lang="en-US" dirty="0"/>
              <a:t>LO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81470" y="2816426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117034"/>
              </p:ext>
            </p:extLst>
          </p:nvPr>
        </p:nvGraphicFramePr>
        <p:xfrm>
          <a:off x="2726953" y="3206938"/>
          <a:ext cx="3962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346455343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422932043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54108564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6222047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1970 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71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1979 (?)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2030 (?)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54935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81000" y="4495800"/>
                <a:ext cx="7924800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First N</a:t>
                </a:r>
                <a:r>
                  <a:rPr lang="en-US" baseline="30000" dirty="0">
                    <a:sym typeface="Wingdings" panose="05000000000000000000" pitchFamily="2" charset="2"/>
                  </a:rPr>
                  <a:t>3</a:t>
                </a:r>
                <a:r>
                  <a:rPr lang="en-US" dirty="0">
                    <a:sym typeface="Wingdings" panose="05000000000000000000" pitchFamily="2" charset="2"/>
                  </a:rPr>
                  <a:t>LO calculation: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𝐻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(</a:t>
                </a:r>
                <a:r>
                  <a:rPr lang="en-US" dirty="0" err="1">
                    <a:sym typeface="Wingdings" panose="05000000000000000000" pitchFamily="2" charset="2"/>
                  </a:rPr>
                  <a:t>Anastasiou</a:t>
                </a:r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:r>
                  <a:rPr lang="en-US" dirty="0" err="1">
                    <a:sym typeface="Wingdings" panose="05000000000000000000" pitchFamily="2" charset="2"/>
                  </a:rPr>
                  <a:t>Duhr</a:t>
                </a:r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:r>
                  <a:rPr lang="en-US" dirty="0" err="1">
                    <a:sym typeface="Wingdings" panose="05000000000000000000" pitchFamily="2" charset="2"/>
                  </a:rPr>
                  <a:t>Dulat</a:t>
                </a:r>
                <a:r>
                  <a:rPr lang="en-US" dirty="0">
                    <a:sym typeface="Wingdings" panose="05000000000000000000" pitchFamily="2" charset="2"/>
                  </a:rPr>
                  <a:t>, </a:t>
                </a:r>
                <a:r>
                  <a:rPr lang="en-US" dirty="0" err="1">
                    <a:sym typeface="Wingdings" panose="05000000000000000000" pitchFamily="2" charset="2"/>
                  </a:rPr>
                  <a:t>Furlan</a:t>
                </a:r>
                <a:r>
                  <a:rPr lang="en-US" dirty="0">
                    <a:sym typeface="Wingdings" panose="05000000000000000000" pitchFamily="2" charset="2"/>
                  </a:rPr>
                  <a:t>, Gehrman, Herzog, </a:t>
                </a:r>
                <a:r>
                  <a:rPr lang="en-US" dirty="0" err="1">
                    <a:sym typeface="Wingdings" panose="05000000000000000000" pitchFamily="2" charset="2"/>
                  </a:rPr>
                  <a:t>Mistlberger</a:t>
                </a:r>
                <a:r>
                  <a:rPr lang="en-US" dirty="0">
                    <a:sym typeface="Wingdings" panose="05000000000000000000" pitchFamily="2" charset="2"/>
                  </a:rPr>
                  <a:t>)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Matching /merging with </a:t>
                </a:r>
                <a:r>
                  <a:rPr lang="en-US" dirty="0" err="1"/>
                  <a:t>parton</a:t>
                </a:r>
                <a:r>
                  <a:rPr lang="en-US" dirty="0"/>
                  <a:t> showers was developed alongside NLO. Needs to be extended to NNLO.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PDF’s at NNLO need NNLO calculations. NNLO calculations need NNLO PDF’s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NLO EW corrections can be comparable to NNLO QCD corrections and need to be included.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495800"/>
                <a:ext cx="7924800" cy="2031325"/>
              </a:xfrm>
              <a:prstGeom prst="rect">
                <a:avLst/>
              </a:prstGeom>
              <a:blipFill>
                <a:blip r:embed="rId5"/>
                <a:stretch>
                  <a:fillRect l="-538" t="-1802" b="-3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8821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4572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NNLO Improvements: Normalization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4800" y="1295400"/>
                <a:ext cx="8382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As this is a perturbative expansion one expects an improvement in the accuracy of the prediction. Rule of thumb: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(100%)@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𝐿𝑂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(10%)@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𝑁𝐿𝑂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(1%)@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𝑁𝑁𝐿𝑂</m:t>
                    </m:r>
                  </m:oMath>
                </a14:m>
                <a:endParaRPr lang="en-US" dirty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This is usually quantified by the renormalization/factorization scale choice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295400"/>
                <a:ext cx="8382000" cy="923330"/>
              </a:xfrm>
              <a:prstGeom prst="rect">
                <a:avLst/>
              </a:prstGeom>
              <a:blipFill>
                <a:blip r:embed="rId2"/>
                <a:stretch>
                  <a:fillRect l="-436" t="-3974" b="-9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333577"/>
            <a:ext cx="5391580" cy="4029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4800" y="2286000"/>
                <a:ext cx="36576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US" i="1" dirty="0" err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𝑗𝑒𝑡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at 8 </a:t>
                </a:r>
                <a:r>
                  <a:rPr lang="en-US" dirty="0" err="1"/>
                  <a:t>TeV</a:t>
                </a:r>
                <a:r>
                  <a:rPr lang="en-US" dirty="0"/>
                  <a:t> using CT14 (in MCFM8.x).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Renormalization/factorization scale is varied with a factor of 2 around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i="1" baseline="-25000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US" b="0" i="1" baseline="-2500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aseline="-25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LO scale variation does not represent “true” uncertainty.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By comparing NLO with NNLO one can get a good grip on the theoretical uncertainty.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86000"/>
                <a:ext cx="3657600" cy="3139321"/>
              </a:xfrm>
              <a:prstGeom prst="rect">
                <a:avLst/>
              </a:prstGeom>
              <a:blipFill>
                <a:blip r:embed="rId4"/>
                <a:stretch>
                  <a:fillRect l="-1000" t="-971" r="-2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33900" y="6400800"/>
            <a:ext cx="4410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Boughezal,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Focke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, Liu,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Petriello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, arXiv:1504.02131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15" y="5283927"/>
            <a:ext cx="4105072" cy="157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576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457200"/>
            <a:ext cx="647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NNLO Improvements: new channels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971800"/>
            <a:ext cx="5486400" cy="33405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1602989"/>
            <a:ext cx="4953000" cy="13688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03" y="5515489"/>
            <a:ext cx="3791434" cy="12650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600" y="1602989"/>
                <a:ext cx="3429000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𝑉𝐻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production at 14 </a:t>
                </a:r>
                <a:r>
                  <a:rPr lang="en-US" dirty="0" err="1">
                    <a:sym typeface="Wingdings" panose="05000000000000000000" pitchFamily="2" charset="2"/>
                  </a:rPr>
                  <a:t>TeV</a:t>
                </a:r>
                <a:r>
                  <a:rPr lang="en-US" dirty="0">
                    <a:sym typeface="Wingdings" panose="05000000000000000000" pitchFamily="2" charset="2"/>
                  </a:rPr>
                  <a:t> using CT14. (In MCFM 8.0.)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Scale is sum of Vector Boson and Higgs Mass.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𝑊𝐻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NLO and NNLO are close for a reliable uncertainty.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𝑃𝑃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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𝑍𝐻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a top loop threshold appears.</a:t>
                </a:r>
                <a:br>
                  <a:rPr lang="en-US" dirty="0">
                    <a:sym typeface="Wingdings" panose="05000000000000000000" pitchFamily="2" charset="2"/>
                  </a:rPr>
                </a:br>
                <a:endParaRPr lang="en-US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</a:p>
              <a:p>
                <a:r>
                  <a:rPr lang="en-US" dirty="0"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602989"/>
                <a:ext cx="3429000" cy="4801314"/>
              </a:xfrm>
              <a:prstGeom prst="rect">
                <a:avLst/>
              </a:prstGeom>
              <a:blipFill>
                <a:blip r:embed="rId5"/>
                <a:stretch>
                  <a:fillRect l="-1246" t="-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724400" y="64008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Ellis, Campbell, Williams, arXiv:1601.00658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376" y="4267200"/>
            <a:ext cx="3143424" cy="5122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5519" y="4735424"/>
            <a:ext cx="1818282" cy="44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99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NNLO Monte Carlo’s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037" y="1524000"/>
            <a:ext cx="8515061" cy="5029200"/>
          </a:xfrm>
        </p:spPr>
        <p:txBody>
          <a:bodyPr>
            <a:noAutofit/>
          </a:bodyPr>
          <a:lstStyle/>
          <a:p>
            <a:r>
              <a:rPr lang="en-US" sz="2400" dirty="0"/>
              <a:t>More and more NNLO Monte Carlo’s are being implemented:</a:t>
            </a:r>
          </a:p>
          <a:p>
            <a:pPr lvl="1"/>
            <a:r>
              <a:rPr lang="en-US" sz="1800" i="1" dirty="0">
                <a:solidFill>
                  <a:srgbClr val="0070C0"/>
                </a:solidFill>
              </a:rPr>
              <a:t>PP</a:t>
            </a:r>
            <a:r>
              <a:rPr lang="en-US" sz="1800" i="1" dirty="0">
                <a:solidFill>
                  <a:srgbClr val="0070C0"/>
                </a:solidFill>
                <a:sym typeface="Wingdings" panose="05000000000000000000" pitchFamily="2" charset="2"/>
              </a:rPr>
              <a:t>V</a:t>
            </a:r>
            <a:r>
              <a:rPr lang="en-US" sz="1800" dirty="0">
                <a:sym typeface="Wingdings" panose="05000000000000000000" pitchFamily="2" charset="2"/>
              </a:rPr>
              <a:t>: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Catani,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Cieri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Ferrera, Florian,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(2009) 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DYNNLO</a:t>
            </a:r>
            <a:r>
              <a:rPr lang="en-US" sz="1800" dirty="0">
                <a:sym typeface="Wingdings" panose="05000000000000000000" pitchFamily="2" charset="2"/>
              </a:rPr>
              <a:t>, MATRIX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Li, Petriello (2012)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FEWZ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</a:t>
            </a:r>
            <a:r>
              <a:rPr lang="en-US" sz="1800" i="1" kern="0" dirty="0">
                <a:solidFill>
                  <a:schemeClr val="accent6">
                    <a:lumMod val="50000"/>
                  </a:schemeClr>
                </a:solidFill>
              </a:rPr>
              <a:t>Boughezal, Campbell, Ellis, </a:t>
            </a:r>
            <a:r>
              <a:rPr lang="en-US" sz="1800" i="1" kern="0" dirty="0" err="1">
                <a:solidFill>
                  <a:schemeClr val="accent6">
                    <a:lumMod val="50000"/>
                  </a:schemeClr>
                </a:solidFill>
              </a:rPr>
              <a:t>Focke</a:t>
            </a:r>
            <a:r>
              <a:rPr lang="en-US" sz="1800" i="1" kern="0" dirty="0">
                <a:solidFill>
                  <a:schemeClr val="accent6">
                    <a:lumMod val="50000"/>
                  </a:schemeClr>
                </a:solidFill>
              </a:rPr>
              <a:t>, Giele, Liu, Petriello, Williams (</a:t>
            </a:r>
            <a:r>
              <a:rPr lang="en-US" sz="1800" kern="0" dirty="0">
                <a:solidFill>
                  <a:schemeClr val="accent6">
                    <a:lumMod val="50000"/>
                  </a:schemeClr>
                </a:solidFill>
              </a:rPr>
              <a:t>2016) </a:t>
            </a:r>
            <a:br>
              <a:rPr lang="en-US" sz="1800" kern="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800" kern="0" dirty="0">
                <a:solidFill>
                  <a:schemeClr val="accent6">
                    <a:lumMod val="50000"/>
                  </a:schemeClr>
                </a:solidFill>
              </a:rPr>
              <a:t>            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MCFM v8.0</a:t>
            </a:r>
          </a:p>
          <a:p>
            <a:pPr lvl="1"/>
            <a:r>
              <a:rPr lang="en-US" sz="1800" i="1" dirty="0">
                <a:solidFill>
                  <a:srgbClr val="0070C0"/>
                </a:solidFill>
                <a:sym typeface="Wingdings" panose="05000000000000000000" pitchFamily="2" charset="2"/>
              </a:rPr>
              <a:t>PP H</a:t>
            </a:r>
            <a:r>
              <a:rPr lang="en-US" sz="1800" dirty="0">
                <a:sym typeface="Wingdings" panose="05000000000000000000" pitchFamily="2" charset="2"/>
              </a:rPr>
              <a:t>: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Catani,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Sargsyan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(2007, 2008, 2013)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HNNLO</a:t>
            </a:r>
            <a:r>
              <a:rPr lang="en-US" sz="1800" dirty="0">
                <a:sym typeface="Wingdings" panose="05000000000000000000" pitchFamily="2" charset="2"/>
              </a:rPr>
              <a:t>, MATRIX 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             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Anastasiou,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Duhr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Dulat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Herzog,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Mistlberger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  <a:r>
              <a:rPr lang="en-US" sz="1800" dirty="0">
                <a:sym typeface="Wingdings" panose="05000000000000000000" pitchFamily="2" charset="2"/>
              </a:rPr>
              <a:t>up to N</a:t>
            </a:r>
            <a:r>
              <a:rPr lang="en-US" sz="1800" baseline="30000" dirty="0">
                <a:sym typeface="Wingdings" panose="05000000000000000000" pitchFamily="2" charset="2"/>
              </a:rPr>
              <a:t>3</a:t>
            </a:r>
            <a:r>
              <a:rPr lang="en-US" sz="1800" dirty="0">
                <a:sym typeface="Wingdings" panose="05000000000000000000" pitchFamily="2" charset="2"/>
              </a:rPr>
              <a:t>LO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              </a:t>
            </a:r>
            <a:r>
              <a:rPr lang="en-US" sz="1800" i="1" kern="0" dirty="0">
                <a:solidFill>
                  <a:schemeClr val="accent6">
                    <a:lumMod val="50000"/>
                  </a:schemeClr>
                </a:solidFill>
              </a:rPr>
              <a:t>Boughezal, Campbell, Ellis, </a:t>
            </a:r>
            <a:r>
              <a:rPr lang="en-US" sz="1800" i="1" kern="0" dirty="0" err="1">
                <a:solidFill>
                  <a:schemeClr val="accent6">
                    <a:lumMod val="50000"/>
                  </a:schemeClr>
                </a:solidFill>
              </a:rPr>
              <a:t>Focke</a:t>
            </a:r>
            <a:r>
              <a:rPr lang="en-US" sz="1800" i="1" kern="0" dirty="0">
                <a:solidFill>
                  <a:schemeClr val="accent6">
                    <a:lumMod val="50000"/>
                  </a:schemeClr>
                </a:solidFill>
              </a:rPr>
              <a:t>, Giele, Liu, Petriello, Williams (</a:t>
            </a:r>
            <a:r>
              <a:rPr lang="en-US" sz="1800" kern="0" dirty="0">
                <a:solidFill>
                  <a:schemeClr val="accent6">
                    <a:lumMod val="50000"/>
                  </a:schemeClr>
                </a:solidFill>
              </a:rPr>
              <a:t>2016)</a:t>
            </a:r>
            <a:r>
              <a:rPr lang="en-US" sz="1800" kern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en-US" sz="1800" kern="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800" kern="0" dirty="0">
                <a:solidFill>
                  <a:schemeClr val="accent6">
                    <a:lumMod val="75000"/>
                  </a:schemeClr>
                </a:solidFill>
              </a:rPr>
              <a:t>             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MCFM v8.0</a:t>
            </a:r>
          </a:p>
          <a:p>
            <a:pPr lvl="1"/>
            <a:r>
              <a:rPr lang="en-US" sz="1800" i="1" dirty="0">
                <a:solidFill>
                  <a:srgbClr val="0070C0"/>
                </a:solidFill>
                <a:sym typeface="Wingdings" panose="05000000000000000000" pitchFamily="2" charset="2"/>
              </a:rPr>
              <a:t>PPWH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Ferrera,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Tramontana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(2014)</a:t>
            </a:r>
            <a:r>
              <a:rPr lang="en-US" sz="1800" dirty="0">
                <a:sym typeface="Wingdings" panose="05000000000000000000" pitchFamily="2" charset="2"/>
              </a:rPr>
              <a:t>MATRIX</a:t>
            </a:r>
            <a:br>
              <a:rPr lang="en-US" sz="18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                 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Campbell, Ellis, Williams (2016)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MCFM v8.0</a:t>
            </a:r>
          </a:p>
          <a:p>
            <a:pPr lvl="1"/>
            <a:r>
              <a:rPr lang="en-US" sz="1800" i="1" dirty="0">
                <a:solidFill>
                  <a:srgbClr val="0070C0"/>
                </a:solidFill>
                <a:sym typeface="Wingdings" panose="05000000000000000000" pitchFamily="2" charset="2"/>
              </a:rPr>
              <a:t>PPZH</a:t>
            </a:r>
            <a:r>
              <a:rPr lang="en-US" sz="1800" dirty="0">
                <a:sym typeface="Wingdings" panose="05000000000000000000" pitchFamily="2" charset="2"/>
              </a:rPr>
              <a:t>: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Ferrera,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Tramontana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  <a:r>
              <a:rPr lang="en-US" sz="1800" dirty="0">
                <a:solidFill>
                  <a:prstClr val="black"/>
                </a:solidFill>
                <a:sym typeface="Wingdings" panose="05000000000000000000" pitchFamily="2" charset="2"/>
              </a:rPr>
              <a:t> MATRIX</a:t>
            </a:r>
            <a:b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1800" i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              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Campbell, Ellis, Williams (2016)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MCFM v8.0</a:t>
            </a:r>
          </a:p>
          <a:p>
            <a:pPr lvl="1"/>
            <a:r>
              <a:rPr lang="en-US" sz="18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PPdi-photon</a:t>
            </a:r>
            <a:r>
              <a:rPr lang="en-US" sz="1800" dirty="0">
                <a:sym typeface="Wingdings" panose="05000000000000000000" pitchFamily="2" charset="2"/>
              </a:rPr>
              <a:t>: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Catani,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Cieri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de Florian, Ferrera,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(2012)</a:t>
            </a:r>
            <a:r>
              <a:rPr lang="en-US" sz="1800" dirty="0">
                <a:sym typeface="Wingdings" panose="05000000000000000000" pitchFamily="2" charset="2"/>
              </a:rPr>
              <a:t>MATRIX</a:t>
            </a:r>
            <a:b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1800" i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                           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Campbell, Ellis, Li, Williams (2016)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MCFM v8.0 </a:t>
            </a:r>
          </a:p>
        </p:txBody>
      </p:sp>
    </p:spTree>
    <p:extLst>
      <p:ext uri="{BB962C8B-B14F-4D97-AF65-F5344CB8AC3E}">
        <p14:creationId xmlns:p14="http://schemas.microsoft.com/office/powerpoint/2010/main" val="2134015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17638"/>
            <a:ext cx="8902460" cy="4754562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pPr lvl="1"/>
            <a:r>
              <a:rPr lang="en-US" sz="2600" i="1" dirty="0">
                <a:solidFill>
                  <a:srgbClr val="0070C0"/>
                </a:solidFill>
              </a:rPr>
              <a:t>PP</a:t>
            </a:r>
            <a:r>
              <a:rPr lang="en-US" sz="2600" i="1" dirty="0">
                <a:solidFill>
                  <a:srgbClr val="0070C0"/>
                </a:solidFill>
                <a:sym typeface="Wingdings" panose="05000000000000000000" pitchFamily="2" charset="2"/>
              </a:rPr>
              <a:t>H + jet</a:t>
            </a:r>
            <a:r>
              <a:rPr lang="en-US" sz="2600" dirty="0">
                <a:sym typeface="Wingdings" panose="05000000000000000000" pitchFamily="2" charset="2"/>
              </a:rPr>
              <a:t>: 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Chen, Gehrmann, Glover,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Jaquier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(2015,2016) </a:t>
            </a:r>
            <a:r>
              <a:rPr lang="en-US" sz="2600" dirty="0">
                <a:sym typeface="Wingdings" panose="05000000000000000000" pitchFamily="2" charset="2"/>
              </a:rPr>
              <a:t></a:t>
            </a:r>
            <a:r>
              <a:rPr lang="en-US" sz="2600" dirty="0" err="1">
                <a:sym typeface="Wingdings" panose="05000000000000000000" pitchFamily="2" charset="2"/>
              </a:rPr>
              <a:t>NNLOjet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    Boughezal, Caola,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Petriello (2015)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    Boughezal,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Focke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Giele, Liu, Petriello (2015)</a:t>
            </a:r>
            <a:r>
              <a:rPr lang="en-US" sz="2600" dirty="0">
                <a:sym typeface="Wingdings" panose="05000000000000000000" pitchFamily="2" charset="2"/>
              </a:rPr>
              <a:t> MCFM v8.x</a:t>
            </a:r>
          </a:p>
          <a:p>
            <a:pPr lvl="1"/>
            <a:r>
              <a:rPr lang="en-US" sz="26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PPW+jet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 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Boughezal,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Focke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Liu, Petriello (2015) </a:t>
            </a:r>
            <a:r>
              <a:rPr lang="en-US" sz="2600" dirty="0">
                <a:sym typeface="Wingdings" panose="05000000000000000000" pitchFamily="2" charset="2"/>
              </a:rPr>
              <a:t> MCFM v8.x</a:t>
            </a:r>
          </a:p>
          <a:p>
            <a:pPr lvl="1"/>
            <a:r>
              <a:rPr lang="en-US" sz="26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PPZ+jet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: 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Gehrmann-de Ridder, Gehrmann, Glover, Huss, Morgan (2015)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  </a:t>
            </a:r>
            <a:r>
              <a:rPr lang="en-US" sz="2600" dirty="0">
                <a:sym typeface="Wingdings" panose="05000000000000000000" pitchFamily="2" charset="2"/>
              </a:rPr>
              <a:t></a:t>
            </a:r>
            <a:r>
              <a:rPr lang="en-US" sz="2600" dirty="0" err="1">
                <a:sym typeface="Wingdings" panose="05000000000000000000" pitchFamily="2" charset="2"/>
              </a:rPr>
              <a:t>NNLOjet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  Boughezal, Campbell, Ellis,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Focke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Giele, Liu, Petriello (2015)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      </a:t>
            </a:r>
            <a:r>
              <a:rPr lang="en-US" sz="2600" dirty="0">
                <a:sym typeface="Wingdings" panose="05000000000000000000" pitchFamily="2" charset="2"/>
              </a:rPr>
              <a:t> MCFM v8.x</a:t>
            </a:r>
          </a:p>
          <a:p>
            <a:pPr lvl="1"/>
            <a:r>
              <a:rPr lang="en-US" sz="2600" i="1" dirty="0">
                <a:solidFill>
                  <a:srgbClr val="0070C0"/>
                </a:solidFill>
                <a:sym typeface="Wingdings" panose="05000000000000000000" pitchFamily="2" charset="2"/>
              </a:rPr>
              <a:t>PP-&gt;H (WBF):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Cacciari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Dreyer, Karlberg, Salam,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Zanderighi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</a:t>
            </a:r>
            <a:r>
              <a:rPr lang="en-US" sz="2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US" sz="2600" i="1" dirty="0" err="1">
                <a:solidFill>
                  <a:srgbClr val="0070C0"/>
                </a:solidFill>
                <a:sym typeface="Wingdings" panose="05000000000000000000" pitchFamily="2" charset="2"/>
              </a:rPr>
              <a:t>Hbb</a:t>
            </a:r>
            <a:r>
              <a:rPr lang="en-US" sz="2600" i="1" dirty="0">
                <a:solidFill>
                  <a:srgbClr val="0070C0"/>
                </a:solidFill>
                <a:sym typeface="Wingdings" panose="05000000000000000000" pitchFamily="2" charset="2"/>
              </a:rPr>
              <a:t>: 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Anastasiou, Herzog,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Lazopoulos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(2012)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Del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Duca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Duhr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Somogyi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Tramontano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Troscanyi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pPr lvl="1"/>
            <a:r>
              <a:rPr lang="en-US" sz="2600" i="1" dirty="0">
                <a:solidFill>
                  <a:srgbClr val="0070C0"/>
                </a:solidFill>
                <a:sym typeface="Wingdings" panose="05000000000000000000" pitchFamily="2" charset="2"/>
              </a:rPr>
              <a:t>PPZZ</a:t>
            </a:r>
            <a:r>
              <a:rPr lang="en-US" sz="2600" dirty="0">
                <a:sym typeface="Wingdings" panose="05000000000000000000" pitchFamily="2" charset="2"/>
              </a:rPr>
              <a:t>: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Cascioli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Gehrmann,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Grazzini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Kallweit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Maierhofer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von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Manteuffel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Pozzorini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Rathlev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Trancredi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Weihs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(2014)</a:t>
            </a:r>
            <a:r>
              <a:rPr lang="en-US" sz="2600" dirty="0">
                <a:sym typeface="Wingdings" panose="05000000000000000000" pitchFamily="2" charset="2"/>
              </a:rPr>
              <a:t> MATRIX</a:t>
            </a:r>
            <a:b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             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Caola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Melnikov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Rontsch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, </a:t>
            </a:r>
            <a:r>
              <a:rPr lang="en-US" sz="2600" i="1" dirty="0" err="1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Trancredi</a:t>
            </a:r>
            <a:r>
              <a:rPr lang="en-US" sz="2600" i="1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 (2015)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518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4863</TotalTime>
  <Words>1658</Words>
  <Application>Microsoft Office PowerPoint</Application>
  <PresentationFormat>On-screen Show (4:3)</PresentationFormat>
  <Paragraphs>210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NNLO Monte Carlo’s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Giele</dc:creator>
  <cp:lastModifiedBy>Walter Giele</cp:lastModifiedBy>
  <cp:revision>126</cp:revision>
  <dcterms:created xsi:type="dcterms:W3CDTF">2016-09-12T20:34:11Z</dcterms:created>
  <dcterms:modified xsi:type="dcterms:W3CDTF">2016-09-22T11:14:33Z</dcterms:modified>
</cp:coreProperties>
</file>