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6" r:id="rId4"/>
    <p:sldId id="259" r:id="rId5"/>
    <p:sldId id="260" r:id="rId6"/>
    <p:sldId id="264" r:id="rId7"/>
    <p:sldId id="261" r:id="rId8"/>
    <p:sldId id="262" r:id="rId9"/>
    <p:sldId id="265" r:id="rId10"/>
    <p:sldId id="267" r:id="rId11"/>
    <p:sldId id="268" r:id="rId12"/>
    <p:sldId id="269" r:id="rId13"/>
    <p:sldId id="272" r:id="rId14"/>
    <p:sldId id="271" r:id="rId15"/>
    <p:sldId id="273" r:id="rId16"/>
    <p:sldId id="274" r:id="rId17"/>
    <p:sldId id="275" r:id="rId18"/>
    <p:sldId id="276" r:id="rId19"/>
    <p:sldId id="281" r:id="rId20"/>
    <p:sldId id="277" r:id="rId21"/>
    <p:sldId id="278" r:id="rId22"/>
    <p:sldId id="280" r:id="rId23"/>
    <p:sldId id="279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" y="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A0AA25-9FBC-47C5-A0CC-ED06DC83FB74}" type="datetimeFigureOut">
              <a:rPr lang="en-US" smtClean="0"/>
              <a:t>10/19/2016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4400B6-4477-4B1D-AB99-2B47577066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83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JESD204B</a:t>
            </a:r>
            <a:br>
              <a:rPr lang="en-US" b="1" dirty="0" smtClean="0"/>
            </a:br>
            <a:r>
              <a:rPr lang="en-US" b="1" dirty="0" smtClean="0"/>
              <a:t>High Speed ADC Interface Standard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Matthew Jones</a:t>
            </a:r>
          </a:p>
          <a:p>
            <a:r>
              <a:rPr lang="en-US" dirty="0" smtClean="0"/>
              <a:t>Purdue University</a:t>
            </a:r>
          </a:p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INFIERI Workshop – </a:t>
            </a:r>
            <a:r>
              <a:rPr lang="en-US" dirty="0" err="1" smtClean="0"/>
              <a:t>Fermilab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609" y="6143197"/>
            <a:ext cx="271462" cy="271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5361" y="6133412"/>
            <a:ext cx="416978" cy="416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https://encrypted-tbn3.gstatic.com/images?q=tbn:ANd9GcSxO3LK_vWtwia7qcJcHrSOZxskL0FmbQRX8lH4_CCbZ-U3iomMe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39" y="5676414"/>
            <a:ext cx="1014937" cy="336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LOGO-Infieri-C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5687344"/>
            <a:ext cx="2304332" cy="86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8th INFIERI Workshop: INFIERI goes to USA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5672111"/>
            <a:ext cx="1171039" cy="87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146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www.arrowdevices.com/static/media/uploads/.thumbnails/frequency-sequence-high-density.png/frequency-sequence-high-density-600x1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743200"/>
            <a:ext cx="747346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Serial Data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Differential signals (LVDS or CML)</a:t>
            </a:r>
          </a:p>
          <a:p>
            <a:r>
              <a:rPr lang="en-US" dirty="0" smtClean="0"/>
              <a:t>Clock recovery: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8b10b encoding: replace 8 bits with 10 bit code</a:t>
            </a:r>
          </a:p>
          <a:p>
            <a:r>
              <a:rPr lang="en-US" dirty="0"/>
              <a:t>E</a:t>
            </a:r>
            <a:r>
              <a:rPr lang="en-US" dirty="0" smtClean="0"/>
              <a:t>nsures DC balance and a sufficient number of transitions for clock recovery.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3400" y="2401508"/>
            <a:ext cx="7848600" cy="7971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5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8b10b Encoding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256 data bytes encoded using 512 10-bit words, selected to maintain DC balance.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 all the remaining 512 words are useful</a:t>
            </a:r>
          </a:p>
          <a:p>
            <a:pPr lvl="1"/>
            <a:r>
              <a:rPr lang="en-US" dirty="0" smtClean="0"/>
              <a:t>Too many long sequences of 1’s or 0’s</a:t>
            </a:r>
          </a:p>
          <a:p>
            <a:r>
              <a:rPr lang="en-US" dirty="0" smtClean="0"/>
              <a:t>The ones that are useful are control characters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218" name="Picture 2" descr="Image result for 8b10b encoding tab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714374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59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8b10b Control Codes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0113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Used to transmit “non-data” status and control information on the serial link</a:t>
            </a:r>
          </a:p>
          <a:p>
            <a:r>
              <a:rPr lang="en-US" dirty="0" smtClean="0"/>
              <a:t>Decoded data provided as 8-bits plus one bit to indicate D- or K-code.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244" name="Picture 4" descr="Image result for 8b10b encoding tab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219200"/>
            <a:ext cx="5400675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1019907"/>
            <a:ext cx="1447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JESD204B Control characters</a:t>
            </a:r>
          </a:p>
          <a:p>
            <a:pPr algn="r"/>
            <a:r>
              <a:rPr lang="en-US" sz="1600" b="1" dirty="0" smtClean="0"/>
              <a:t>/R/</a:t>
            </a:r>
          </a:p>
          <a:p>
            <a:pPr algn="r">
              <a:lnSpc>
                <a:spcPct val="150000"/>
              </a:lnSpc>
            </a:pPr>
            <a:endParaRPr lang="en-US" sz="1600" dirty="0"/>
          </a:p>
          <a:p>
            <a:pPr algn="r"/>
            <a:r>
              <a:rPr lang="en-US" sz="1600" b="1" dirty="0" smtClean="0"/>
              <a:t>/A/</a:t>
            </a:r>
          </a:p>
          <a:p>
            <a:pPr algn="r"/>
            <a:r>
              <a:rPr lang="en-US" sz="1600" b="1" dirty="0" smtClean="0"/>
              <a:t>/Q/</a:t>
            </a:r>
          </a:p>
          <a:p>
            <a:pPr algn="r"/>
            <a:r>
              <a:rPr lang="en-US" sz="1600" b="1" dirty="0" smtClean="0"/>
              <a:t>/K/</a:t>
            </a:r>
          </a:p>
          <a:p>
            <a:pPr algn="r"/>
            <a:endParaRPr lang="en-US" sz="1600" b="1" dirty="0" smtClean="0"/>
          </a:p>
          <a:p>
            <a:pPr algn="r"/>
            <a:r>
              <a:rPr lang="en-US" sz="1600" b="1" dirty="0" smtClean="0"/>
              <a:t>/F/</a:t>
            </a:r>
            <a:endParaRPr lang="en-US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1981200" y="1693985"/>
            <a:ext cx="5257800" cy="287215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940169" y="2455985"/>
            <a:ext cx="5257800" cy="744415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946031" y="3376540"/>
            <a:ext cx="5257800" cy="287215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6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Multi-Lane Data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8200"/>
            <a:ext cx="8229600" cy="1477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Clock recovery determines relative phase of data bits.</a:t>
            </a:r>
          </a:p>
          <a:p>
            <a:r>
              <a:rPr lang="en-US" dirty="0" smtClean="0"/>
              <a:t>Additional information is required to align to frame boundaries.</a:t>
            </a:r>
          </a:p>
          <a:p>
            <a:r>
              <a:rPr lang="en-US" dirty="0" smtClean="0"/>
              <a:t>JESD204B introduces the SYNC~ signal…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34671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1447800"/>
            <a:ext cx="4930107" cy="309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3048000" y="3352800"/>
            <a:ext cx="7239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34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Bandwidth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L = number of lanes/device (</a:t>
                </a:r>
                <a:r>
                  <a:rPr lang="en-US" dirty="0" err="1" smtClean="0"/>
                  <a:t>eg</a:t>
                </a:r>
                <a:r>
                  <a:rPr lang="en-US" dirty="0" smtClean="0"/>
                  <a:t>, 4)</a:t>
                </a:r>
              </a:p>
              <a:p>
                <a:r>
                  <a:rPr lang="en-US" dirty="0" smtClean="0"/>
                  <a:t>M = number of converters/device (</a:t>
                </a:r>
                <a:r>
                  <a:rPr lang="en-US" dirty="0" err="1" smtClean="0"/>
                  <a:t>eg</a:t>
                </a:r>
                <a:r>
                  <a:rPr lang="en-US" dirty="0" smtClean="0"/>
                  <a:t>, 2)</a:t>
                </a:r>
              </a:p>
              <a:p>
                <a:r>
                  <a:rPr lang="en-US" dirty="0" smtClean="0"/>
                  <a:t>F = octets per frame (</a:t>
                </a:r>
                <a:r>
                  <a:rPr lang="en-US" dirty="0" err="1" smtClean="0"/>
                  <a:t>eg</a:t>
                </a:r>
                <a:r>
                  <a:rPr lang="en-US" dirty="0" smtClean="0"/>
                  <a:t>, 1)</a:t>
                </a:r>
              </a:p>
              <a:p>
                <a:r>
                  <a:rPr lang="en-US" dirty="0" smtClean="0"/>
                  <a:t>N = converter resolution (</a:t>
                </a:r>
                <a:r>
                  <a:rPr lang="en-US" dirty="0" err="1" smtClean="0"/>
                  <a:t>eg</a:t>
                </a:r>
                <a:r>
                  <a:rPr lang="en-US" dirty="0" smtClean="0"/>
                  <a:t>, 12)</a:t>
                </a:r>
              </a:p>
              <a:p>
                <a:r>
                  <a:rPr lang="en-US" dirty="0" smtClean="0"/>
                  <a:t>CS = number of control bits/sample (</a:t>
                </a:r>
                <a:r>
                  <a:rPr lang="en-US" dirty="0" err="1" smtClean="0"/>
                  <a:t>eg</a:t>
                </a:r>
                <a:r>
                  <a:rPr lang="en-US" dirty="0" smtClean="0"/>
                  <a:t>, 4)</a:t>
                </a:r>
              </a:p>
              <a:p>
                <a:r>
                  <a:rPr lang="en-US" dirty="0" smtClean="0"/>
                  <a:t>N’ = number of bits per sample (N’=N+CS)</a:t>
                </a:r>
              </a:p>
              <a:p>
                <a:r>
                  <a:rPr lang="en-US" dirty="0" smtClean="0"/>
                  <a:t>S = samples rate/converter/frame (</a:t>
                </a:r>
                <a:r>
                  <a:rPr lang="en-US" dirty="0" err="1" smtClean="0"/>
                  <a:t>eg</a:t>
                </a:r>
                <a:r>
                  <a:rPr lang="en-US" dirty="0" smtClean="0"/>
                  <a:t>, 1 GSPS)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𝐿𝑎𝑛𝑒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r>
                        <a:rPr lang="en-US" b="0" i="1" smtClean="0">
                          <a:latin typeface="Cambria Math"/>
                        </a:rPr>
                        <m:t>𝑟𝑎𝑡𝑒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dirty="0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𝑀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 ×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10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8</m:t>
                                  </m:r>
                                </m:den>
                              </m:f>
                            </m:e>
                          </m:d>
                          <m:r>
                            <a:rPr lang="en-US" dirty="0">
                              <a:latin typeface="Cambria Math"/>
                            </a:rPr>
                            <m:t>×</m:t>
                          </m:r>
                          <m:r>
                            <m:rPr>
                              <m:sty m:val="p"/>
                            </m:rPr>
                            <a:rPr lang="en-US" b="0" i="0" dirty="0" smtClean="0">
                              <a:latin typeface="Cambria Math"/>
                            </a:rPr>
                            <m:t>S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r>
                            <a:rPr lang="en-US" b="0" i="1" dirty="0" smtClean="0">
                              <a:latin typeface="Cambria Math"/>
                              <a:ea typeface="Cambria Math"/>
                            </a:rPr>
                            <m:t>𝐹</m:t>
                          </m:r>
                        </m:num>
                        <m:den>
                          <m:r>
                            <a:rPr lang="en-US" b="0" i="1" dirty="0" smtClean="0">
                              <a:latin typeface="Cambria Math"/>
                              <a:ea typeface="Cambria Math"/>
                            </a:rPr>
                            <m:t>𝐿</m:t>
                          </m:r>
                        </m:den>
                      </m:f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=10 </m:t>
                      </m:r>
                      <m:r>
                        <a:rPr lang="en-US" b="0" i="1" dirty="0" smtClean="0">
                          <a:latin typeface="Cambria Math"/>
                          <a:ea typeface="Cambria Math"/>
                        </a:rPr>
                        <m:t>𝐺𝑏𝑝𝑠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81" t="-35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2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Aligning Multiple Lanes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615" y="14478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Asserting SYNC~ initiates Code Group Synchronization (CGS): transmits </a:t>
            </a:r>
            <a:r>
              <a:rPr lang="en-US" sz="2800" b="1" dirty="0" smtClean="0"/>
              <a:t>/K/</a:t>
            </a:r>
          </a:p>
          <a:p>
            <a:r>
              <a:rPr lang="en-US" sz="2800" dirty="0" smtClean="0"/>
              <a:t>After aligning to </a:t>
            </a:r>
            <a:r>
              <a:rPr lang="en-US" sz="2800" b="1" dirty="0" smtClean="0"/>
              <a:t>/K/</a:t>
            </a:r>
            <a:r>
              <a:rPr lang="en-US" sz="2800" dirty="0" smtClean="0"/>
              <a:t> characters, SYNC~ is </a:t>
            </a:r>
            <a:r>
              <a:rPr lang="en-US" sz="2800" dirty="0" err="1" smtClean="0"/>
              <a:t>deasserted</a:t>
            </a:r>
            <a:r>
              <a:rPr lang="en-US" sz="2800" dirty="0" smtClean="0"/>
              <a:t> and the device transmits the Initial Lane Alignment Sequence (ILAS):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Second multi-frame transmits data link parameters</a:t>
            </a:r>
          </a:p>
          <a:p>
            <a:pPr lvl="1"/>
            <a:r>
              <a:rPr lang="en-US" sz="2400" dirty="0" smtClean="0"/>
              <a:t>Self-describing data link configuration</a:t>
            </a:r>
          </a:p>
          <a:p>
            <a:r>
              <a:rPr lang="en-US" sz="2800" dirty="0" smtClean="0"/>
              <a:t>User data starts after fourth </a:t>
            </a:r>
            <a:r>
              <a:rPr lang="en-US" sz="2800" dirty="0" err="1" smtClean="0"/>
              <a:t>multiframe</a:t>
            </a:r>
            <a:r>
              <a:rPr lang="en-US" sz="28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040" y="3429000"/>
            <a:ext cx="67627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78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Aligning Multiple Lanes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599"/>
            <a:ext cx="6267450" cy="435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038600" y="2362200"/>
            <a:ext cx="251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Relative offset must be less than 32 frames.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Determines the size of elastic buffer needed for lane alignment.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1600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AD9234 – 4 lanes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546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Scrambling/Descrambling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0"/>
            <a:ext cx="4400550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26123" y="1371600"/>
            <a:ext cx="6705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Output bits defined by linear feedback shift register:</a:t>
            </a:r>
          </a:p>
          <a:p>
            <a:pPr algn="ctr"/>
            <a:r>
              <a:rPr lang="en-US" sz="2400" b="1" dirty="0" smtClean="0"/>
              <a:t>1+x</a:t>
            </a:r>
            <a:r>
              <a:rPr lang="en-US" sz="2400" b="1" baseline="30000" dirty="0" smtClean="0"/>
              <a:t>14</a:t>
            </a:r>
            <a:r>
              <a:rPr lang="en-US" sz="2400" b="1" dirty="0" smtClean="0"/>
              <a:t>+x</a:t>
            </a:r>
            <a:r>
              <a:rPr lang="en-US" sz="2400" b="1" baseline="30000" dirty="0" smtClean="0"/>
              <a:t>15</a:t>
            </a:r>
          </a:p>
          <a:p>
            <a:pPr algn="ctr"/>
            <a:r>
              <a:rPr lang="en-US" sz="2400" dirty="0" smtClean="0"/>
              <a:t>Avoids spectral artifacts due to repetitive data.</a:t>
            </a:r>
          </a:p>
          <a:p>
            <a:pPr algn="ctr"/>
            <a:r>
              <a:rPr lang="en-US" sz="2400" dirty="0" smtClean="0"/>
              <a:t>Descrambling is efficient to implement in FPGA logic.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235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Data Path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600200"/>
            <a:ext cx="8225035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266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Example Application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0" name="Picture 2" descr="E:\Talks\Infieri\IMG_20161005_1218203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13336"/>
            <a:ext cx="2743201" cy="487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Talks\Infieri\IMG_20161005_1217477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213338"/>
            <a:ext cx="27432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1752600"/>
            <a:ext cx="243840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FMC228 – 2xADC9234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 Kintex-7 FPGA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05000" y="2398931"/>
            <a:ext cx="914400" cy="95386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248400" y="3336777"/>
            <a:ext cx="243840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Stack of 4 scintillators  + photomultipliers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6248400" y="3983108"/>
            <a:ext cx="838200" cy="95386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61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Applications:</a:t>
            </a:r>
          </a:p>
          <a:p>
            <a:pPr lvl="1"/>
            <a:r>
              <a:rPr lang="en-US" sz="2400" dirty="0" smtClean="0"/>
              <a:t>Medical imaging: ultrasound</a:t>
            </a:r>
          </a:p>
          <a:p>
            <a:pPr lvl="1"/>
            <a:r>
              <a:rPr lang="en-US" sz="2400" b="1" dirty="0" smtClean="0"/>
              <a:t>Digital oscilloscopes: PMT waveform digitization</a:t>
            </a:r>
          </a:p>
          <a:p>
            <a:pPr lvl="1"/>
            <a:r>
              <a:rPr lang="en-US" sz="2400" dirty="0" smtClean="0"/>
              <a:t>Software defined radio</a:t>
            </a:r>
          </a:p>
          <a:p>
            <a:pPr lvl="1"/>
            <a:r>
              <a:rPr lang="en-US" sz="2400" dirty="0" smtClean="0"/>
              <a:t>Synthetic aperture radar</a:t>
            </a:r>
          </a:p>
          <a:p>
            <a:r>
              <a:rPr lang="en-US" sz="2800" dirty="0" smtClean="0"/>
              <a:t>Wide range of applications benefit from high speed (&gt; 200 MSPS) analog-to-digital converters</a:t>
            </a:r>
          </a:p>
          <a:p>
            <a:pPr lvl="1"/>
            <a:r>
              <a:rPr lang="en-US" sz="2400" dirty="0" smtClean="0"/>
              <a:t>Commercially available components</a:t>
            </a:r>
          </a:p>
          <a:p>
            <a:pPr lvl="1"/>
            <a:r>
              <a:rPr lang="en-US" sz="2400" dirty="0" smtClean="0"/>
              <a:t>Commercially available modules</a:t>
            </a:r>
            <a:endParaRPr lang="en-US" dirty="0"/>
          </a:p>
          <a:p>
            <a:r>
              <a:rPr lang="en-US" sz="2800" dirty="0" smtClean="0"/>
              <a:t>Application development benefits from well-defined standards followed by multiple vendors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03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Decoded Waveforms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38200" y="58674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Firmware trigger on 3 out of 4 pulses above threshold.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61436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 rot="2689321">
            <a:off x="2912299" y="3205912"/>
            <a:ext cx="1714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Channel 0: A,B</a:t>
            </a:r>
          </a:p>
          <a:p>
            <a:r>
              <a:rPr lang="en-US" dirty="0" smtClean="0"/>
              <a:t>Channel 1: A,B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2667000" y="2362200"/>
            <a:ext cx="609600" cy="533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2590800" y="2743200"/>
            <a:ext cx="457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75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Alignment of Multiple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6783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Deterministic Latency refers to the ability to determine the absolute latency of the decoded data.</a:t>
            </a:r>
          </a:p>
          <a:p>
            <a:r>
              <a:rPr lang="en-US" sz="2400" dirty="0" smtClean="0"/>
              <a:t>Each ADC maintains a Local Multi-Frame Clock (LMFC)</a:t>
            </a:r>
          </a:p>
          <a:p>
            <a:pPr lvl="1"/>
            <a:r>
              <a:rPr lang="en-US" sz="2000" dirty="0" err="1" smtClean="0"/>
              <a:t>Eg</a:t>
            </a:r>
            <a:r>
              <a:rPr lang="en-US" sz="2000" dirty="0" smtClean="0"/>
              <a:t>, 1/16 of the input clock frequency</a:t>
            </a:r>
          </a:p>
          <a:p>
            <a:pPr lvl="1"/>
            <a:r>
              <a:rPr lang="en-US" sz="2000" dirty="0" smtClean="0"/>
              <a:t>ILAS sequence starts on a LMFC boundary</a:t>
            </a:r>
          </a:p>
          <a:p>
            <a:r>
              <a:rPr lang="en-US" sz="2400" dirty="0" smtClean="0"/>
              <a:t>JESD204B introduces the SYSREF~ signal.</a:t>
            </a:r>
          </a:p>
          <a:p>
            <a:pPr lvl="1"/>
            <a:r>
              <a:rPr lang="en-US" sz="2000" dirty="0" smtClean="0"/>
              <a:t>All LMFC clocks are synchronized to the SYSREF~ signal edge.</a:t>
            </a:r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074" name="Picture 2" descr="http://electronicdesign.com/site-files/electronicdesign.com/files/uploads/2013/09/1107_AMS_adi_F4-large_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02239"/>
            <a:ext cx="6477000" cy="2155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15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 for Clock 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standard allows interoperability of different vendor’s chip sets.</a:t>
            </a:r>
          </a:p>
          <a:p>
            <a:pPr lvl="1"/>
            <a:r>
              <a:rPr lang="en-US" dirty="0" err="1" smtClean="0"/>
              <a:t>Eg</a:t>
            </a:r>
            <a:r>
              <a:rPr lang="en-US" dirty="0" smtClean="0"/>
              <a:t>. Texas Instruments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696255"/>
            <a:ext cx="4343400" cy="521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424800"/>
            <a:ext cx="6067425" cy="308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856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17637"/>
            <a:ext cx="85344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Reconfigurable through software</a:t>
            </a:r>
          </a:p>
          <a:p>
            <a:pPr lvl="1"/>
            <a:r>
              <a:rPr lang="en-US" sz="2400" dirty="0" smtClean="0"/>
              <a:t>Change sample resolution</a:t>
            </a:r>
          </a:p>
          <a:p>
            <a:pPr lvl="1"/>
            <a:r>
              <a:rPr lang="en-US" sz="2400" dirty="0" smtClean="0"/>
              <a:t>Pin-compatible devices with different resolution/sample rate</a:t>
            </a:r>
          </a:p>
          <a:p>
            <a:pPr lvl="1"/>
            <a:r>
              <a:rPr lang="en-US" sz="2400" dirty="0" smtClean="0"/>
              <a:t>Re-mapping of physical channels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October 19,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457200" y="3493110"/>
            <a:ext cx="5194261" cy="1371600"/>
            <a:chOff x="1054139" y="3505200"/>
            <a:chExt cx="5194261" cy="1371600"/>
          </a:xfrm>
        </p:grpSpPr>
        <p:sp>
          <p:nvSpPr>
            <p:cNvPr id="6" name="Pentagon 5"/>
            <p:cNvSpPr/>
            <p:nvPr/>
          </p:nvSpPr>
          <p:spPr>
            <a:xfrm flipH="1">
              <a:off x="1054139" y="3505200"/>
              <a:ext cx="1536192" cy="1295400"/>
            </a:xfrm>
            <a:prstGeom prst="homePlate">
              <a:avLst>
                <a:gd name="adj" fmla="val 25824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ADC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590331" y="3733800"/>
              <a:ext cx="2134069" cy="9144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4724400" y="3505200"/>
              <a:ext cx="1524000" cy="1371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BUS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2590331" y="3886200"/>
              <a:ext cx="2134069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590331" y="4076700"/>
              <a:ext cx="2134069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endCxn id="9" idx="1"/>
            </p:cNvCxnSpPr>
            <p:nvPr/>
          </p:nvCxnSpPr>
          <p:spPr>
            <a:xfrm flipV="1">
              <a:off x="2590330" y="4191000"/>
              <a:ext cx="2134070" cy="381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590331" y="3962400"/>
              <a:ext cx="2134070" cy="43815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2590330" y="3733800"/>
              <a:ext cx="2134071" cy="89022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156577" y="3691235"/>
              <a:ext cx="44916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D0</a:t>
              </a:r>
            </a:p>
            <a:p>
              <a:pPr algn="ctr"/>
              <a:r>
                <a:rPr lang="en-US" dirty="0" smtClean="0"/>
                <a:t>⁞</a:t>
              </a:r>
            </a:p>
            <a:p>
              <a:pPr algn="ctr"/>
              <a:r>
                <a:rPr lang="en-US" dirty="0" err="1" smtClean="0"/>
                <a:t>Dn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800600" y="3767435"/>
              <a:ext cx="44916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Dn</a:t>
              </a:r>
              <a:endParaRPr lang="en-US" dirty="0" smtClean="0"/>
            </a:p>
            <a:p>
              <a:pPr algn="ctr"/>
              <a:r>
                <a:rPr lang="en-US" dirty="0" smtClean="0"/>
                <a:t>⁞</a:t>
              </a:r>
            </a:p>
            <a:p>
              <a:pPr algn="ctr"/>
              <a:r>
                <a:rPr lang="en-US" dirty="0" smtClean="0"/>
                <a:t>D0</a:t>
              </a:r>
              <a:endParaRPr lang="en-US" dirty="0"/>
            </a:p>
          </p:txBody>
        </p:sp>
      </p:grpSp>
      <p:sp>
        <p:nvSpPr>
          <p:cNvPr id="24" name="Pentagon 23"/>
          <p:cNvSpPr/>
          <p:nvPr/>
        </p:nvSpPr>
        <p:spPr>
          <a:xfrm flipH="1">
            <a:off x="2438400" y="5105400"/>
            <a:ext cx="1536192" cy="1295400"/>
          </a:xfrm>
          <a:prstGeom prst="homePlate">
            <a:avLst>
              <a:gd name="adj" fmla="val 2582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ADC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334000" y="5105400"/>
            <a:ext cx="1524000" cy="1371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973119" y="5334000"/>
            <a:ext cx="1359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973119" y="5603631"/>
            <a:ext cx="1359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973119" y="5826370"/>
            <a:ext cx="1359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974592" y="6096000"/>
            <a:ext cx="13594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449322" y="5291435"/>
            <a:ext cx="404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L</a:t>
            </a:r>
            <a:r>
              <a:rPr lang="en-US" dirty="0" smtClean="0"/>
              <a:t>n</a:t>
            </a:r>
          </a:p>
          <a:p>
            <a:pPr algn="ctr"/>
            <a:r>
              <a:rPr lang="en-US" dirty="0" smtClean="0"/>
              <a:t>⁞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04800" y="51816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JESD204B lane order remapped by internal crossbar switch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019800" y="3679145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Routing complexity on PCB due to opposite bit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13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Deterministic latency is not the same as low latency</a:t>
            </a:r>
          </a:p>
          <a:p>
            <a:pPr lvl="1"/>
            <a:r>
              <a:rPr lang="en-US" sz="2400" dirty="0" smtClean="0"/>
              <a:t>LVDS may still be more appropriate in cases where low latency is of primary concern</a:t>
            </a:r>
          </a:p>
          <a:p>
            <a:r>
              <a:rPr lang="en-US" sz="2800" dirty="0" smtClean="0"/>
              <a:t>Same issues apply to high speed DAC’s driven by an FPGA</a:t>
            </a:r>
          </a:p>
          <a:p>
            <a:r>
              <a:rPr lang="en-US" sz="2800" dirty="0" smtClean="0"/>
              <a:t>Potentially interesting for high-speed serial interfaces exchanging trigger data</a:t>
            </a:r>
          </a:p>
          <a:p>
            <a:pPr lvl="1"/>
            <a:r>
              <a:rPr lang="en-US" sz="2400" dirty="0" smtClean="0"/>
              <a:t>No need to transmit bunch crossing counter with each data frame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3395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Hardware/Firmware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Hardware:</a:t>
            </a:r>
          </a:p>
          <a:p>
            <a:pPr lvl="1"/>
            <a:r>
              <a:rPr lang="en-US" dirty="0" smtClean="0"/>
              <a:t>Analog Devices</a:t>
            </a:r>
          </a:p>
          <a:p>
            <a:pPr lvl="1"/>
            <a:r>
              <a:rPr lang="en-US" dirty="0" smtClean="0"/>
              <a:t>Texas Instruments</a:t>
            </a:r>
          </a:p>
          <a:p>
            <a:pPr lvl="1"/>
            <a:r>
              <a:rPr lang="en-US" dirty="0" err="1" smtClean="0"/>
              <a:t>Intersil</a:t>
            </a:r>
            <a:endParaRPr lang="en-US" dirty="0" smtClean="0"/>
          </a:p>
          <a:p>
            <a:pPr lvl="1"/>
            <a:r>
              <a:rPr lang="en-US" dirty="0" smtClean="0"/>
              <a:t>Linear Technology</a:t>
            </a:r>
          </a:p>
          <a:p>
            <a:pPr lvl="1"/>
            <a:r>
              <a:rPr lang="en-US" dirty="0" smtClean="0"/>
              <a:t>Others…</a:t>
            </a:r>
          </a:p>
          <a:p>
            <a:r>
              <a:rPr lang="en-US" dirty="0" smtClean="0"/>
              <a:t>Firmware vendors:</a:t>
            </a:r>
          </a:p>
          <a:p>
            <a:pPr lvl="1"/>
            <a:r>
              <a:rPr lang="en-US" dirty="0" smtClean="0"/>
              <a:t>Xilinx: </a:t>
            </a:r>
          </a:p>
          <a:p>
            <a:pPr lvl="2"/>
            <a:r>
              <a:rPr lang="en-US" dirty="0" smtClean="0"/>
              <a:t>JESD204 PHY v3.2 (free): physical interface</a:t>
            </a:r>
          </a:p>
          <a:p>
            <a:pPr lvl="2"/>
            <a:r>
              <a:rPr lang="en-US" dirty="0" smtClean="0"/>
              <a:t>JESD204 core (licensed): bus interface</a:t>
            </a:r>
          </a:p>
          <a:p>
            <a:pPr lvl="1"/>
            <a:r>
              <a:rPr lang="en-US" dirty="0" smtClean="0"/>
              <a:t>Altera:</a:t>
            </a:r>
          </a:p>
          <a:p>
            <a:pPr lvl="2"/>
            <a:r>
              <a:rPr lang="en-US" dirty="0"/>
              <a:t>JESD204B IP </a:t>
            </a:r>
            <a:r>
              <a:rPr lang="en-US" dirty="0" smtClean="0"/>
              <a:t>Core (licensed)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67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JESD204B standard is widely applicable to high-speed ADC and DAC applications</a:t>
            </a:r>
          </a:p>
          <a:p>
            <a:r>
              <a:rPr lang="en-US" dirty="0" smtClean="0"/>
              <a:t>Widely accepted by industry</a:t>
            </a:r>
          </a:p>
          <a:p>
            <a:r>
              <a:rPr lang="en-US" dirty="0" smtClean="0"/>
              <a:t>Solves several problems common to similar DAQ models</a:t>
            </a:r>
          </a:p>
          <a:p>
            <a:pPr lvl="1"/>
            <a:r>
              <a:rPr lang="en-US" dirty="0" smtClean="0"/>
              <a:t>High speed, low noise, low power</a:t>
            </a:r>
          </a:p>
          <a:p>
            <a:pPr lvl="1"/>
            <a:r>
              <a:rPr lang="en-US" dirty="0" smtClean="0"/>
              <a:t>Deterministic latency</a:t>
            </a:r>
          </a:p>
          <a:p>
            <a:pPr lvl="1"/>
            <a:r>
              <a:rPr lang="en-US" dirty="0" smtClean="0"/>
              <a:t>Versatile, reconfigurable links</a:t>
            </a:r>
          </a:p>
          <a:p>
            <a:r>
              <a:rPr lang="en-US" dirty="0" smtClean="0"/>
              <a:t>Applicable beyond ADC/DAC interfaces</a:t>
            </a:r>
          </a:p>
          <a:p>
            <a:r>
              <a:rPr lang="en-US" dirty="0" smtClean="0"/>
              <a:t>Implementation is not all that difficult but working examples can be quite helpful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24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170" name="Picture 2" descr="C:\Users\mjones\Downloads\IMG_20160606_13301854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8" r="13638"/>
          <a:stretch/>
        </p:blipFill>
        <p:spPr bwMode="auto">
          <a:xfrm>
            <a:off x="685800" y="1752600"/>
            <a:ext cx="585216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8000" y="18288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Vadatech</a:t>
            </a:r>
            <a:endParaRPr lang="en-US" dirty="0" smtClean="0"/>
          </a:p>
          <a:p>
            <a:pPr algn="ctr"/>
            <a:r>
              <a:rPr lang="en-US" dirty="0" smtClean="0"/>
              <a:t>FMC228</a:t>
            </a:r>
          </a:p>
          <a:p>
            <a:pPr algn="ctr"/>
            <a:r>
              <a:rPr lang="en-US" dirty="0" smtClean="0"/>
              <a:t>AMC502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3048000" y="2290465"/>
            <a:ext cx="4191000" cy="528935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3733800" y="2554932"/>
            <a:ext cx="3505200" cy="1788468"/>
          </a:xfrm>
          <a:prstGeom prst="straightConnector1">
            <a:avLst/>
          </a:prstGeom>
          <a:ln w="254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81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to Digital Conversion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26" name="Picture 2" descr="https://converterpassion.files.wordpress.com/2012/08/enob-vs-fs-evo-fron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766" y="1600200"/>
            <a:ext cx="648046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842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Data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Example: AD9225 (circa 1998)</a:t>
            </a:r>
          </a:p>
          <a:p>
            <a:pPr lvl="1"/>
            <a:r>
              <a:rPr lang="en-US" dirty="0" smtClean="0"/>
              <a:t>One channel, 12-bits, 25 MSPS, 5V CMOS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Parallel interfaces become challenging above 100 MSPS due to noise, signal skew.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075" y="2362200"/>
            <a:ext cx="400086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494" y="2713891"/>
            <a:ext cx="45815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19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 dissipation is also a factor: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186288"/>
            <a:ext cx="5534025" cy="39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617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Example: AD9634 (circa 2011)</a:t>
            </a:r>
          </a:p>
          <a:p>
            <a:pPr lvl="1"/>
            <a:r>
              <a:rPr lang="en-US" dirty="0" smtClean="0"/>
              <a:t> One channel, 12-bits, 250 MSPS, 1.8V CMOS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Lower voltage, differential signals, forwarded clock output but signal skew still a potential problem.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046" y="2505075"/>
            <a:ext cx="53149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2650516"/>
            <a:ext cx="3701571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35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PCB design complications: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Most of these problems can be mitigated  by means of a high-speed, reconfigurable serial interface (JESD204)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969477"/>
            <a:ext cx="6288698" cy="289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58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Interfaces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19,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229600" cy="2522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9600" y="4419600"/>
            <a:ext cx="784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Complexity of the interface is moved from PCB routing into FPGA logic.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245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1000</Words>
  <Application>Microsoft Office PowerPoint</Application>
  <PresentationFormat>On-screen Show (4:3)</PresentationFormat>
  <Paragraphs>234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JESD204B High Speed ADC Interface Standard</vt:lpstr>
      <vt:lpstr>Introduction</vt:lpstr>
      <vt:lpstr>Introduction</vt:lpstr>
      <vt:lpstr>Analog to Digital Conversion</vt:lpstr>
      <vt:lpstr>Data Interfaces</vt:lpstr>
      <vt:lpstr>Data Interfaces</vt:lpstr>
      <vt:lpstr>Data Interfaces</vt:lpstr>
      <vt:lpstr>Data Interfaces</vt:lpstr>
      <vt:lpstr>Data Interfaces</vt:lpstr>
      <vt:lpstr>Serial Data Communications</vt:lpstr>
      <vt:lpstr>8b10b Encoding</vt:lpstr>
      <vt:lpstr>8b10b Control Codes</vt:lpstr>
      <vt:lpstr>Multi-Lane Data Interface</vt:lpstr>
      <vt:lpstr>Link Bandwidth</vt:lpstr>
      <vt:lpstr>Aligning Multiple Lanes</vt:lpstr>
      <vt:lpstr>Aligning Multiple Lanes</vt:lpstr>
      <vt:lpstr>Scrambling/Descrambling</vt:lpstr>
      <vt:lpstr>Complete Data Path</vt:lpstr>
      <vt:lpstr>Example Application</vt:lpstr>
      <vt:lpstr>Decoded Waveforms</vt:lpstr>
      <vt:lpstr>Alignment of Multiple Devices</vt:lpstr>
      <vt:lpstr>Support for Clock Synthesis</vt:lpstr>
      <vt:lpstr>Other Advantages</vt:lpstr>
      <vt:lpstr>Comments</vt:lpstr>
      <vt:lpstr>Hardware/Firmware Support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JESD204B High Speed ADC Interface Standard</dc:title>
  <dc:creator>mjones</dc:creator>
  <cp:lastModifiedBy>mjones</cp:lastModifiedBy>
  <cp:revision>38</cp:revision>
  <dcterms:created xsi:type="dcterms:W3CDTF">2006-08-16T00:00:00Z</dcterms:created>
  <dcterms:modified xsi:type="dcterms:W3CDTF">2016-10-19T14:38:15Z</dcterms:modified>
</cp:coreProperties>
</file>