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8" r:id="rId2"/>
    <p:sldId id="274" r:id="rId3"/>
    <p:sldId id="301" r:id="rId4"/>
    <p:sldId id="273" r:id="rId5"/>
  </p:sldIdLst>
  <p:sldSz cx="9144000" cy="6858000" type="screen4x3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E512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63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orbe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C73BC8F-FAEA-4E3A-9DAE-45442BED5C35}" type="datetimeFigureOut">
              <a:rPr lang="en-US" altLang="en-US"/>
              <a:pPr/>
              <a:t>7/21/2016</a:t>
            </a:fld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orbe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DDE36E8-E5F7-4A15-90EA-88DBD377818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94903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A723E24B-49D9-45A4-A85D-15776467990D}" type="datetimeFigureOut">
              <a:rPr lang="en-US" altLang="en-US"/>
              <a:pPr/>
              <a:t>7/21/2016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4605958F-B865-4633-9F7C-AEAA557A9F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7679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3F4EF424-F1F4-4777-86A2-DA5989A8E720}" type="slidenum">
              <a:rPr lang="en-US" altLang="en-US" sz="1200">
                <a:latin typeface="Calibri" panose="020F0502020204030204" pitchFamily="34" charset="0"/>
              </a:rPr>
              <a:pPr/>
              <a:t>1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7601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472113"/>
            <a:ext cx="307498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5082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/>
              <a:t>S.Evrard, 22-07-2016</a:t>
            </a: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East Area Renovation Kick-off meeting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B9FC9755-3F17-4A88-BC36-1FB3879279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1615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/>
              <a:t>L.Gatignon, 22-07-2016</a:t>
            </a: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Scope of East Area consolidation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70421B4-580E-4317-84D1-ED4C3F55CB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4035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/>
              <a:t>L.Gatignon, 22-07-2016</a:t>
            </a: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Scope of East Area consolidation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8FE782C-61DB-49A1-9DB7-03288D737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9147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 smtClean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 smtClean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/>
              <a:t>L.Gatignon, 22-07-2016</a:t>
            </a:r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Scope of East Area consolidation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4A95BAA-57E0-43A6-9BEB-8F8A537BF4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0611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/>
              <a:t>L.Gatignon, 22-07-2016</a:t>
            </a: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Scope of East Area consolidation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EEE8E-04E1-46DF-8F91-11A50BCA24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1349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/>
              <a:t>L.Gatignon, 22-07-2016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Scope of East Area consolidation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CD9C9-8FB1-4DB5-8443-88D9D5EF6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0818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8484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038" y="2797175"/>
            <a:ext cx="30749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6479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2015-01-13_CERN_ENdept 13% h12mm 300dpi.pn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335713"/>
            <a:ext cx="11525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</a:lstStyle>
          <a:p>
            <a:pPr>
              <a:defRPr/>
            </a:pPr>
            <a:r>
              <a:rPr lang="fr-CH"/>
              <a:t>L.Gatignon, 22-07-2016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Scope of East Area consolidation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</a:defRPr>
            </a:lvl1pPr>
          </a:lstStyle>
          <a:p>
            <a:fld id="{C8079559-D982-4BBB-B918-CE7B7CA1B2A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smtClean="0"/>
              <a:t>Slide text first level</a:t>
            </a:r>
          </a:p>
          <a:p>
            <a:pPr lvl="1"/>
            <a:r>
              <a:rPr lang="fr-CH" altLang="en-US" smtClean="0"/>
              <a:t>Slide text second level</a:t>
            </a:r>
          </a:p>
          <a:p>
            <a:pPr lvl="2"/>
            <a:r>
              <a:rPr lang="fr-CH" altLang="en-US" smtClean="0"/>
              <a:t>Slide text third level</a:t>
            </a:r>
          </a:p>
          <a:p>
            <a:pPr lvl="3"/>
            <a:r>
              <a:rPr lang="fr-CH" altLang="en-US" smtClean="0"/>
              <a:t>Slide text fourth level</a:t>
            </a:r>
          </a:p>
          <a:p>
            <a:pPr lvl="4"/>
            <a:r>
              <a:rPr lang="fr-CH" altLang="en-US" smtClean="0"/>
              <a:t>Slide text fifth level</a:t>
            </a:r>
            <a:endParaRPr lang="en-US" altLang="en-US" smtClean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64" r:id="rId7"/>
    <p:sldLayoutId id="2147483771" r:id="rId8"/>
    <p:sldLayoutId id="2147483772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MS PGothic" panose="020B0600070205080204" pitchFamily="34" charset="-128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MS PGothic" panose="020B0600070205080204" pitchFamily="34" charset="-128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67761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8407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431800" y="2120900"/>
            <a:ext cx="8266113" cy="182721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GB" altLang="en-US" smtClean="0">
                <a:ln>
                  <a:noFill/>
                </a:ln>
                <a:ea typeface="MS PGothic" panose="020B0600070205080204" pitchFamily="34" charset="-128"/>
              </a:rPr>
              <a:t>East Area Renovation Kick-off meeting</a:t>
            </a:r>
            <a:br>
              <a:rPr lang="en-GB" altLang="en-US" smtClean="0">
                <a:ln>
                  <a:noFill/>
                </a:ln>
                <a:ea typeface="MS PGothic" panose="020B0600070205080204" pitchFamily="34" charset="-128"/>
              </a:rPr>
            </a:br>
            <a:r>
              <a:rPr lang="en-GB" altLang="en-US" smtClean="0">
                <a:ln>
                  <a:noFill/>
                </a:ln>
                <a:ea typeface="MS PGothic" panose="020B0600070205080204" pitchFamily="34" charset="-128"/>
              </a:rPr>
              <a:t>Introduction</a:t>
            </a:r>
          </a:p>
        </p:txBody>
      </p:sp>
      <p:sp>
        <p:nvSpPr>
          <p:cNvPr id="12290" name="Text Placeholder 2"/>
          <p:cNvSpPr>
            <a:spLocks noGrp="1"/>
          </p:cNvSpPr>
          <p:nvPr>
            <p:ph type="body" idx="1"/>
          </p:nvPr>
        </p:nvSpPr>
        <p:spPr>
          <a:xfrm>
            <a:off x="431800" y="4171950"/>
            <a:ext cx="8266113" cy="10668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smtClean="0">
                <a:solidFill>
                  <a:srgbClr val="5197CC"/>
                </a:solidFill>
              </a:rPr>
              <a:t>Sébastien Evrard / EN-EA, 22-07-2016</a:t>
            </a:r>
          </a:p>
        </p:txBody>
      </p:sp>
      <p:pic>
        <p:nvPicPr>
          <p:cNvPr id="12291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163" y="5478463"/>
            <a:ext cx="1155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4"/>
          </p:nvPr>
        </p:nvSpPr>
        <p:spPr/>
        <p:txBody>
          <a:bodyPr/>
          <a:lstStyle/>
          <a:p>
            <a:pPr>
              <a:defRPr/>
            </a:pPr>
            <a:r>
              <a:rPr lang="fr-CH"/>
              <a:t>S.Evrard, 22-07-2016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East Area Renovation Kick-off meeting</a:t>
            </a: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026F58DB-9B3A-4872-AE17-6B4883BB830B}" type="slidenum">
              <a:rPr lang="en-US" altLang="en-US" sz="900">
                <a:solidFill>
                  <a:srgbClr val="729FCF"/>
                </a:solidFill>
              </a:rPr>
              <a:pPr/>
              <a:t>2</a:t>
            </a:fld>
            <a:endParaRPr lang="en-US" altLang="en-US" sz="900">
              <a:solidFill>
                <a:srgbClr val="729FCF"/>
              </a:solidFill>
            </a:endParaRPr>
          </a:p>
        </p:txBody>
      </p:sp>
      <p:sp>
        <p:nvSpPr>
          <p:cNvPr id="7" name="Content Placeholder 6"/>
          <p:cNvSpPr txBox="1">
            <a:spLocks noGrp="1"/>
          </p:cNvSpPr>
          <p:nvPr>
            <p:ph sz="quarter" idx="13"/>
          </p:nvPr>
        </p:nvSpPr>
        <p:spPr>
          <a:xfrm>
            <a:off x="662941" y="1192183"/>
            <a:ext cx="738664" cy="5028279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vert270" rtlCol="0">
            <a:spAutoFit/>
          </a:bodyPr>
          <a:lstStyle/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fr-CH" sz="3600" dirty="0" smtClean="0"/>
              <a:t>DG </a:t>
            </a:r>
            <a:r>
              <a:rPr lang="fr-CH" sz="3600" dirty="0"/>
              <a:t>talk in </a:t>
            </a:r>
            <a:r>
              <a:rPr lang="fr-CH" sz="3600" dirty="0" err="1"/>
              <a:t>June</a:t>
            </a:r>
            <a:r>
              <a:rPr lang="fr-CH" sz="3600" dirty="0"/>
              <a:t> 2016</a:t>
            </a:r>
            <a:endParaRPr lang="en-GB" sz="3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675" y="1100138"/>
            <a:ext cx="7559675" cy="511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altLang="en-US" smtClean="0"/>
              <a:t>Why are we meeting here today?</a:t>
            </a:r>
            <a:endParaRPr lang="en-GB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4"/>
          </p:nvPr>
        </p:nvSpPr>
        <p:spPr/>
        <p:txBody>
          <a:bodyPr/>
          <a:lstStyle/>
          <a:p>
            <a:pPr>
              <a:defRPr/>
            </a:pPr>
            <a:r>
              <a:rPr lang="fr-CH" smtClean="0"/>
              <a:t>S.Evrard, 22-07-2016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East Area Renovation Kick-off meeting</a:t>
            </a:r>
            <a:endParaRPr lang="en-US"/>
          </a:p>
        </p:txBody>
      </p:sp>
      <p:sp>
        <p:nvSpPr>
          <p:cNvPr id="24579" name="Slide Number Placeholder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92A54E1B-8D47-4D27-B4E3-D8646F80B746}" type="slidenum">
              <a:rPr lang="en-US" altLang="en-US" sz="900">
                <a:solidFill>
                  <a:srgbClr val="729FCF"/>
                </a:solidFill>
              </a:rPr>
              <a:pPr/>
              <a:t>3</a:t>
            </a:fld>
            <a:endParaRPr lang="en-US" altLang="en-US" sz="900">
              <a:solidFill>
                <a:srgbClr val="729FCF"/>
              </a:solidFill>
            </a:endParaRPr>
          </a:p>
        </p:txBody>
      </p:sp>
      <p:sp>
        <p:nvSpPr>
          <p:cNvPr id="2458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mtClean="0"/>
              <a:t>Decision making process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4294967295"/>
          </p:nvPr>
        </p:nvSpPr>
        <p:spPr>
          <a:xfrm>
            <a:off x="257175" y="1260475"/>
            <a:ext cx="8607425" cy="5027613"/>
          </a:xfrm>
        </p:spPr>
        <p:txBody>
          <a:bodyPr>
            <a:normAutofit fontScale="47500" lnSpcReduction="20000"/>
          </a:bodyPr>
          <a:lstStyle/>
          <a:p>
            <a:pPr marL="168275" lvl="1" indent="-168275">
              <a:lnSpc>
                <a:spcPct val="130000"/>
              </a:lnSpc>
              <a:buClr>
                <a:schemeClr val="accent1"/>
              </a:buClr>
              <a:buFont typeface="Arial" charset="0"/>
              <a:buChar char="•"/>
              <a:defRPr/>
            </a:pPr>
            <a:r>
              <a:rPr lang="en-US" sz="4500" b="1" dirty="0" smtClean="0">
                <a:solidFill>
                  <a:srgbClr val="FF0000"/>
                </a:solidFill>
              </a:rPr>
              <a:t>East area day 2012 </a:t>
            </a:r>
            <a:r>
              <a:rPr lang="en-US" sz="4500" b="1" dirty="0" smtClean="0">
                <a:solidFill>
                  <a:srgbClr val="FF0000"/>
                </a:solidFill>
                <a:sym typeface="Wingdings"/>
              </a:rPr>
              <a:t> Concept &amp; </a:t>
            </a:r>
            <a:r>
              <a:rPr lang="en-US" sz="4500" b="1" dirty="0" smtClean="0">
                <a:solidFill>
                  <a:srgbClr val="FF0000"/>
                </a:solidFill>
              </a:rPr>
              <a:t> layout approved </a:t>
            </a:r>
            <a:r>
              <a:rPr lang="fr-CH" sz="2500" dirty="0" smtClean="0">
                <a:hlinkClick r:id="rId2"/>
              </a:rPr>
              <a:t>https://indico.cern.ch/event/167761/ </a:t>
            </a:r>
            <a:endParaRPr lang="en-US" sz="8400" b="1" dirty="0" smtClean="0">
              <a:solidFill>
                <a:srgbClr val="FF0000"/>
              </a:solidFill>
            </a:endParaRPr>
          </a:p>
          <a:p>
            <a:pPr>
              <a:lnSpc>
                <a:spcPct val="130000"/>
              </a:lnSpc>
              <a:buFont typeface="Arial" charset="0"/>
              <a:buChar char="•"/>
              <a:defRPr/>
            </a:pPr>
            <a:r>
              <a:rPr lang="en-US" sz="4500" b="1" dirty="0" smtClean="0">
                <a:solidFill>
                  <a:srgbClr val="FF0000"/>
                </a:solidFill>
              </a:rPr>
              <a:t>LS1: DIRAC dismantling, CHARM and IRRAD installation</a:t>
            </a:r>
          </a:p>
          <a:p>
            <a:pPr>
              <a:lnSpc>
                <a:spcPct val="130000"/>
              </a:lnSpc>
              <a:buFont typeface="Arial" charset="0"/>
              <a:buChar char="•"/>
              <a:defRPr/>
            </a:pPr>
            <a:r>
              <a:rPr lang="en-US" sz="4500" b="1" dirty="0" smtClean="0">
                <a:solidFill>
                  <a:srgbClr val="FF0000"/>
                </a:solidFill>
              </a:rPr>
              <a:t>LS2 days </a:t>
            </a:r>
            <a:r>
              <a:rPr lang="en-US" sz="4500" b="1" dirty="0">
                <a:solidFill>
                  <a:srgbClr val="FF0000"/>
                </a:solidFill>
              </a:rPr>
              <a:t>(</a:t>
            </a:r>
            <a:r>
              <a:rPr lang="en-US" sz="4500" b="1" dirty="0" smtClean="0">
                <a:solidFill>
                  <a:srgbClr val="FF0000"/>
                </a:solidFill>
              </a:rPr>
              <a:t>September 2015) </a:t>
            </a:r>
          </a:p>
          <a:p>
            <a:pPr marL="176213" lvl="1" indent="0">
              <a:lnSpc>
                <a:spcPct val="130000"/>
              </a:lnSpc>
              <a:buFont typeface="Arial" charset="0"/>
              <a:buNone/>
              <a:defRPr/>
            </a:pPr>
            <a:r>
              <a:rPr lang="en-US" sz="3900" b="1" dirty="0" smtClean="0">
                <a:solidFill>
                  <a:srgbClr val="FF0000"/>
                </a:solidFill>
              </a:rPr>
              <a:t>Strategy and plan for the next 5 years:</a:t>
            </a:r>
            <a:endParaRPr lang="en-US" sz="3700" b="1" dirty="0" smtClean="0">
              <a:solidFill>
                <a:srgbClr val="FF0000"/>
              </a:solidFill>
            </a:endParaRPr>
          </a:p>
          <a:p>
            <a:pPr lvl="1">
              <a:lnSpc>
                <a:spcPct val="130000"/>
              </a:lnSpc>
              <a:buFont typeface="Arial" charset="0"/>
              <a:buChar char="•"/>
              <a:defRPr/>
            </a:pPr>
            <a:r>
              <a:rPr lang="en-GB" sz="3400" dirty="0" smtClean="0"/>
              <a:t>It is challenging to conduct the </a:t>
            </a:r>
            <a:r>
              <a:rPr lang="en-GB" sz="3400" dirty="0"/>
              <a:t>c</a:t>
            </a:r>
            <a:r>
              <a:rPr lang="en-GB" sz="3400" dirty="0" smtClean="0"/>
              <a:t>onsolidation of EA and NA in parallel </a:t>
            </a:r>
            <a:r>
              <a:rPr lang="en-GB" sz="3400" dirty="0" smtClean="0">
                <a:sym typeface="Wingdings" panose="05000000000000000000" pitchFamily="2" charset="2"/>
              </a:rPr>
              <a:t> Prioritisation of activities based on risk analysis</a:t>
            </a:r>
          </a:p>
          <a:p>
            <a:pPr lvl="1">
              <a:lnSpc>
                <a:spcPct val="130000"/>
              </a:lnSpc>
              <a:buFont typeface="Arial" charset="0"/>
              <a:buChar char="•"/>
              <a:defRPr/>
            </a:pPr>
            <a:r>
              <a:rPr lang="en-GB" sz="3400" dirty="0" smtClean="0"/>
              <a:t>Unique opportunity to include energy efficiency and equipment standardization solutions </a:t>
            </a:r>
          </a:p>
          <a:p>
            <a:pPr lvl="1">
              <a:lnSpc>
                <a:spcPct val="130000"/>
              </a:lnSpc>
              <a:buFont typeface="Arial" charset="0"/>
              <a:buChar char="•"/>
              <a:defRPr/>
            </a:pPr>
            <a:r>
              <a:rPr lang="en-GB" sz="3400" dirty="0" smtClean="0"/>
              <a:t>Focus now on East Area </a:t>
            </a:r>
            <a:r>
              <a:rPr lang="en-GB" sz="3400" dirty="0"/>
              <a:t>consolidation and complete it by the end of LS2. </a:t>
            </a:r>
            <a:endParaRPr lang="en-GB" sz="3400" dirty="0" smtClean="0"/>
          </a:p>
          <a:p>
            <a:pPr lvl="1">
              <a:lnSpc>
                <a:spcPct val="130000"/>
              </a:lnSpc>
              <a:buFont typeface="Arial" charset="0"/>
              <a:buChar char="•"/>
              <a:defRPr/>
            </a:pPr>
            <a:r>
              <a:rPr lang="en-US" sz="3400" dirty="0" smtClean="0"/>
              <a:t>North Area: focus on urgent consolidation items</a:t>
            </a:r>
            <a:r>
              <a:rPr lang="en-US" sz="3400" dirty="0"/>
              <a:t> </a:t>
            </a:r>
            <a:r>
              <a:rPr lang="en-US" sz="3400" dirty="0" smtClean="0"/>
              <a:t>and </a:t>
            </a:r>
            <a:r>
              <a:rPr lang="en-GB" sz="3400" dirty="0">
                <a:sym typeface="Wingdings"/>
              </a:rPr>
              <a:t>c</a:t>
            </a:r>
            <a:r>
              <a:rPr lang="en-GB" sz="3400" dirty="0" smtClean="0">
                <a:sym typeface="Wingdings"/>
              </a:rPr>
              <a:t>omplete the main consolidation after LS2.</a:t>
            </a:r>
          </a:p>
          <a:p>
            <a:pPr>
              <a:lnSpc>
                <a:spcPct val="130000"/>
              </a:lnSpc>
              <a:buFont typeface="Arial" charset="0"/>
              <a:buChar char="•"/>
              <a:defRPr/>
            </a:pPr>
            <a:r>
              <a:rPr lang="en-US" sz="4500" b="1" dirty="0" smtClean="0">
                <a:solidFill>
                  <a:srgbClr val="FF0000"/>
                </a:solidFill>
              </a:rPr>
              <a:t>Chamonix (January 2016)</a:t>
            </a:r>
          </a:p>
          <a:p>
            <a:pPr>
              <a:lnSpc>
                <a:spcPct val="130000"/>
              </a:lnSpc>
              <a:buFont typeface="Arial" charset="0"/>
              <a:buChar char="•"/>
              <a:defRPr/>
            </a:pPr>
            <a:r>
              <a:rPr lang="en-US" sz="4500" b="1" dirty="0" smtClean="0">
                <a:solidFill>
                  <a:srgbClr val="FF0000"/>
                </a:solidFill>
              </a:rPr>
              <a:t>Consolidation day (February 2016)</a:t>
            </a:r>
          </a:p>
          <a:p>
            <a:pPr>
              <a:lnSpc>
                <a:spcPct val="130000"/>
              </a:lnSpc>
              <a:buFont typeface="Arial" charset="0"/>
              <a:buChar char="•"/>
              <a:defRPr/>
            </a:pPr>
            <a:r>
              <a:rPr lang="en-US" sz="4500" b="1" dirty="0" smtClean="0">
                <a:solidFill>
                  <a:srgbClr val="FF0000"/>
                </a:solidFill>
              </a:rPr>
              <a:t>Finance Committee (June 2016) </a:t>
            </a:r>
            <a:r>
              <a:rPr lang="en-US" sz="4500" b="1" dirty="0" smtClean="0">
                <a:solidFill>
                  <a:srgbClr val="FF0000"/>
                </a:solidFill>
                <a:sym typeface="Wingdings"/>
              </a:rPr>
              <a:t> MTP approval</a:t>
            </a:r>
            <a:endParaRPr lang="en-GB" sz="4500" dirty="0" smtClean="0">
              <a:sym typeface="Wingdings"/>
            </a:endParaRPr>
          </a:p>
          <a:p>
            <a:pPr>
              <a:lnSpc>
                <a:spcPct val="110000"/>
              </a:lnSpc>
              <a:buFont typeface="Arial" charset="0"/>
              <a:buChar char="•"/>
              <a:defRPr/>
            </a:pPr>
            <a:endParaRPr lang="en-US" dirty="0" smtClean="0"/>
          </a:p>
          <a:p>
            <a:pPr>
              <a:buFont typeface="Arial" charset="0"/>
              <a:buChar char="•"/>
              <a:defRPr/>
            </a:pPr>
            <a:endParaRPr lang="en-US" dirty="0" smtClean="0"/>
          </a:p>
          <a:p>
            <a:pPr>
              <a:buFont typeface="Arial" charset="0"/>
              <a:buChar char="•"/>
              <a:defRPr/>
            </a:pPr>
            <a:endParaRPr lang="en-US" dirty="0"/>
          </a:p>
          <a:p>
            <a:pPr marL="0" indent="0">
              <a:buFont typeface="Arial" charset="0"/>
              <a:buNone/>
              <a:defRPr/>
            </a:pPr>
            <a:endParaRPr lang="en-US" dirty="0"/>
          </a:p>
          <a:p>
            <a:pPr>
              <a:buFont typeface="Arial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altLang="en-US" smtClean="0"/>
              <a:t>Agenda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4"/>
          </p:nvPr>
        </p:nvSpPr>
        <p:spPr/>
        <p:txBody>
          <a:bodyPr/>
          <a:lstStyle/>
          <a:p>
            <a:pPr>
              <a:defRPr/>
            </a:pPr>
            <a:r>
              <a:rPr lang="fr-CH"/>
              <a:t>S.Evrard, 22-07-2016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East Area Renovation Kick-off meeting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6C96A693-0C9D-40AA-9EED-6A78D2DB33B4}" type="slidenum">
              <a:rPr lang="en-US" altLang="en-US" sz="900">
                <a:solidFill>
                  <a:srgbClr val="729FCF"/>
                </a:solidFill>
              </a:rPr>
              <a:pPr/>
              <a:t>4</a:t>
            </a:fld>
            <a:endParaRPr lang="en-US" altLang="en-US" sz="900">
              <a:solidFill>
                <a:srgbClr val="729FCF"/>
              </a:solidFill>
            </a:endParaRPr>
          </a:p>
        </p:txBody>
      </p:sp>
      <p:pic>
        <p:nvPicPr>
          <p:cNvPr id="15365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7" t="12878" r="70111" b="36446"/>
          <a:stretch>
            <a:fillRect/>
          </a:stretch>
        </p:blipFill>
        <p:spPr>
          <a:xfrm>
            <a:off x="457200" y="1247775"/>
            <a:ext cx="8226425" cy="5024438"/>
          </a:xfrm>
        </p:spPr>
      </p:pic>
      <p:sp>
        <p:nvSpPr>
          <p:cNvPr id="15366" name="Rectangle 7"/>
          <p:cNvSpPr>
            <a:spLocks noChangeArrowheads="1"/>
          </p:cNvSpPr>
          <p:nvPr/>
        </p:nvSpPr>
        <p:spPr bwMode="auto">
          <a:xfrm>
            <a:off x="3667125" y="5895975"/>
            <a:ext cx="37004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800">
                <a:hlinkClick r:id="rId3"/>
              </a:rPr>
              <a:t>https://indico.cern.ch/category/8407/</a:t>
            </a:r>
            <a:endParaRPr lang="en-GB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5138</TotalTime>
  <Words>178</Words>
  <Application>Microsoft Office PowerPoint</Application>
  <PresentationFormat>On-screen Show (4:3)</PresentationFormat>
  <Paragraphs>31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Corbel</vt:lpstr>
      <vt:lpstr>MS PGothic</vt:lpstr>
      <vt:lpstr>Arial</vt:lpstr>
      <vt:lpstr>Ubuntu Light</vt:lpstr>
      <vt:lpstr>Calibri</vt:lpstr>
      <vt:lpstr>MS PGothic</vt:lpstr>
      <vt:lpstr>Wingdings</vt:lpstr>
      <vt:lpstr>CERN_ENdept_Presentation_ArialFont copy</vt:lpstr>
      <vt:lpstr>East Area Renovation Kick-off meeting Introduction</vt:lpstr>
      <vt:lpstr>Why are we meeting here today?</vt:lpstr>
      <vt:lpstr>Decision making process</vt:lpstr>
      <vt:lpstr>Agenda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Department Template</dc:title>
  <dc:creator>Roberto Losito</dc:creator>
  <cp:lastModifiedBy>Sebastien Evrard</cp:lastModifiedBy>
  <cp:revision>139</cp:revision>
  <cp:lastPrinted>2016-07-19T11:56:32Z</cp:lastPrinted>
  <dcterms:created xsi:type="dcterms:W3CDTF">2016-04-11T07:30:05Z</dcterms:created>
  <dcterms:modified xsi:type="dcterms:W3CDTF">2016-07-21T13:27:12Z</dcterms:modified>
</cp:coreProperties>
</file>