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8" r:id="rId2"/>
    <p:sldId id="292" r:id="rId3"/>
    <p:sldId id="302" r:id="rId4"/>
    <p:sldId id="293" r:id="rId5"/>
    <p:sldId id="294" r:id="rId6"/>
    <p:sldId id="301" r:id="rId7"/>
    <p:sldId id="295" r:id="rId8"/>
    <p:sldId id="296" r:id="rId9"/>
    <p:sldId id="297" r:id="rId10"/>
    <p:sldId id="299" r:id="rId11"/>
    <p:sldId id="300" r:id="rId12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E512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6EBAA9-2D8C-E643-9046-71E9A5349121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0B1506-D879-2B46-9530-D6A1E7A79664}">
      <dgm:prSet phldrT="[Text]"/>
      <dgm:spPr/>
      <dgm:t>
        <a:bodyPr/>
        <a:lstStyle/>
        <a:p>
          <a:r>
            <a:rPr lang="en-US" dirty="0" smtClean="0"/>
            <a:t>WP analysis</a:t>
          </a:r>
          <a:endParaRPr lang="en-US" dirty="0"/>
        </a:p>
      </dgm:t>
    </dgm:pt>
    <dgm:pt modelId="{2FA2A893-E94D-574C-AE4F-5BBC49A0AE01}" type="parTrans" cxnId="{4F5E18AB-A69B-4E40-8980-02B948A9C8E3}">
      <dgm:prSet/>
      <dgm:spPr/>
      <dgm:t>
        <a:bodyPr/>
        <a:lstStyle/>
        <a:p>
          <a:endParaRPr lang="en-US"/>
        </a:p>
      </dgm:t>
    </dgm:pt>
    <dgm:pt modelId="{C6AF4421-B3AF-C348-83E9-D27C4DFC7109}" type="sibTrans" cxnId="{4F5E18AB-A69B-4E40-8980-02B948A9C8E3}">
      <dgm:prSet/>
      <dgm:spPr/>
      <dgm:t>
        <a:bodyPr/>
        <a:lstStyle/>
        <a:p>
          <a:endParaRPr lang="en-US"/>
        </a:p>
      </dgm:t>
    </dgm:pt>
    <dgm:pt modelId="{83790B2F-400C-9A40-83E8-446B7AA865B8}">
      <dgm:prSet phldrT="[Text]"/>
      <dgm:spPr/>
      <dgm:t>
        <a:bodyPr/>
        <a:lstStyle/>
        <a:p>
          <a:r>
            <a:rPr lang="en-US" dirty="0" smtClean="0"/>
            <a:t>As from mid August’16</a:t>
          </a:r>
          <a:endParaRPr lang="en-US" dirty="0"/>
        </a:p>
      </dgm:t>
    </dgm:pt>
    <dgm:pt modelId="{67DA4B72-49C4-9C48-9456-C97F627BD769}" type="parTrans" cxnId="{49858FE8-0FA8-5940-A29E-6A0C46485656}">
      <dgm:prSet/>
      <dgm:spPr/>
      <dgm:t>
        <a:bodyPr/>
        <a:lstStyle/>
        <a:p>
          <a:endParaRPr lang="en-US"/>
        </a:p>
      </dgm:t>
    </dgm:pt>
    <dgm:pt modelId="{5A7BA733-DE60-9B41-909C-CE3AEBAB1099}" type="sibTrans" cxnId="{49858FE8-0FA8-5940-A29E-6A0C46485656}">
      <dgm:prSet/>
      <dgm:spPr/>
      <dgm:t>
        <a:bodyPr/>
        <a:lstStyle/>
        <a:p>
          <a:endParaRPr lang="en-US"/>
        </a:p>
      </dgm:t>
    </dgm:pt>
    <dgm:pt modelId="{F075D6D9-A71B-5240-82C7-8A38C2E0B553}">
      <dgm:prSet phldrT="[Text]"/>
      <dgm:spPr/>
      <dgm:t>
        <a:bodyPr/>
        <a:lstStyle/>
        <a:p>
          <a:r>
            <a:rPr lang="en-US" dirty="0" smtClean="0"/>
            <a:t>Goal: Reach the same level of preparation (study/design) in each group</a:t>
          </a:r>
          <a:endParaRPr lang="en-US" dirty="0"/>
        </a:p>
      </dgm:t>
    </dgm:pt>
    <dgm:pt modelId="{B72A4124-ADE7-E048-BC69-AF9FCB359199}" type="parTrans" cxnId="{CF54C334-555A-AF44-B23E-0F1A4E2BE60D}">
      <dgm:prSet/>
      <dgm:spPr/>
      <dgm:t>
        <a:bodyPr/>
        <a:lstStyle/>
        <a:p>
          <a:endParaRPr lang="en-US"/>
        </a:p>
      </dgm:t>
    </dgm:pt>
    <dgm:pt modelId="{22B87692-AACC-1B49-B3DD-CDAE209DA0CC}" type="sibTrans" cxnId="{CF54C334-555A-AF44-B23E-0F1A4E2BE60D}">
      <dgm:prSet/>
      <dgm:spPr/>
      <dgm:t>
        <a:bodyPr/>
        <a:lstStyle/>
        <a:p>
          <a:endParaRPr lang="en-US"/>
        </a:p>
      </dgm:t>
    </dgm:pt>
    <dgm:pt modelId="{653DA746-A0E2-6B46-966E-68D9E7B1D674}">
      <dgm:prSet phldrT="[Text]"/>
      <dgm:spPr/>
      <dgm:t>
        <a:bodyPr/>
        <a:lstStyle/>
        <a:p>
          <a:r>
            <a:rPr lang="en-US" dirty="0" smtClean="0"/>
            <a:t>Integration </a:t>
          </a:r>
          <a:endParaRPr lang="en-US" dirty="0"/>
        </a:p>
      </dgm:t>
    </dgm:pt>
    <dgm:pt modelId="{1FD05F41-D89A-6F41-BBF8-EA16B581FF64}" type="parTrans" cxnId="{0EB40CBD-BD96-E848-987B-04C9C51BFA94}">
      <dgm:prSet/>
      <dgm:spPr/>
      <dgm:t>
        <a:bodyPr/>
        <a:lstStyle/>
        <a:p>
          <a:endParaRPr lang="en-US"/>
        </a:p>
      </dgm:t>
    </dgm:pt>
    <dgm:pt modelId="{1A56AD8B-8206-5147-838C-40BB6987E19B}" type="sibTrans" cxnId="{0EB40CBD-BD96-E848-987B-04C9C51BFA94}">
      <dgm:prSet/>
      <dgm:spPr/>
      <dgm:t>
        <a:bodyPr/>
        <a:lstStyle/>
        <a:p>
          <a:endParaRPr lang="en-US"/>
        </a:p>
      </dgm:t>
    </dgm:pt>
    <dgm:pt modelId="{0DA3EDB2-B465-624C-8FBB-75C9BD4CA4E4}">
      <dgm:prSet phldrT="[Text]"/>
      <dgm:spPr/>
      <dgm:t>
        <a:bodyPr/>
        <a:lstStyle/>
        <a:p>
          <a:r>
            <a:rPr lang="en-US" dirty="0" smtClean="0"/>
            <a:t>As from September’16</a:t>
          </a:r>
          <a:endParaRPr lang="en-US" dirty="0"/>
        </a:p>
      </dgm:t>
    </dgm:pt>
    <dgm:pt modelId="{490538A3-83E3-6B4D-B29F-5B2DC6852777}" type="parTrans" cxnId="{748DC9E5-ECCE-914B-BD0E-715E60889FDD}">
      <dgm:prSet/>
      <dgm:spPr/>
      <dgm:t>
        <a:bodyPr/>
        <a:lstStyle/>
        <a:p>
          <a:endParaRPr lang="en-US"/>
        </a:p>
      </dgm:t>
    </dgm:pt>
    <dgm:pt modelId="{EA5280EF-935C-9C4D-AD59-A99F0DE15ACA}" type="sibTrans" cxnId="{748DC9E5-ECCE-914B-BD0E-715E60889FDD}">
      <dgm:prSet/>
      <dgm:spPr/>
      <dgm:t>
        <a:bodyPr/>
        <a:lstStyle/>
        <a:p>
          <a:endParaRPr lang="en-US"/>
        </a:p>
      </dgm:t>
    </dgm:pt>
    <dgm:pt modelId="{CE53101C-FFF6-564C-95B0-32DCA23361BA}">
      <dgm:prSet phldrT="[Text]"/>
      <dgm:spPr/>
      <dgm:t>
        <a:bodyPr/>
        <a:lstStyle/>
        <a:p>
          <a:r>
            <a:rPr lang="en-US" dirty="0" smtClean="0"/>
            <a:t>Goal: review WP’s transversally, freeze final layout</a:t>
          </a:r>
          <a:endParaRPr lang="en-US" dirty="0"/>
        </a:p>
      </dgm:t>
    </dgm:pt>
    <dgm:pt modelId="{0367E7DE-0B82-1540-BF80-AFD874B428C0}" type="parTrans" cxnId="{31E31AF3-2B19-A243-B6A3-9854AF1375F0}">
      <dgm:prSet/>
      <dgm:spPr/>
      <dgm:t>
        <a:bodyPr/>
        <a:lstStyle/>
        <a:p>
          <a:endParaRPr lang="en-US"/>
        </a:p>
      </dgm:t>
    </dgm:pt>
    <dgm:pt modelId="{37348175-C849-4C45-B4DF-A0039804CDB0}" type="sibTrans" cxnId="{31E31AF3-2B19-A243-B6A3-9854AF1375F0}">
      <dgm:prSet/>
      <dgm:spPr/>
      <dgm:t>
        <a:bodyPr/>
        <a:lstStyle/>
        <a:p>
          <a:endParaRPr lang="en-US"/>
        </a:p>
      </dgm:t>
    </dgm:pt>
    <dgm:pt modelId="{076D15C4-2BC6-C646-B762-71599FF163A8}">
      <dgm:prSet phldrT="[Text]"/>
      <dgm:spPr/>
      <dgm:t>
        <a:bodyPr/>
        <a:lstStyle/>
        <a:p>
          <a:r>
            <a:rPr lang="en-US" dirty="0" smtClean="0"/>
            <a:t>CSR</a:t>
          </a:r>
          <a:endParaRPr lang="en-US" dirty="0"/>
        </a:p>
      </dgm:t>
    </dgm:pt>
    <dgm:pt modelId="{A506A48D-EB73-B544-9CDF-9BA36B70CF3A}" type="parTrans" cxnId="{3B6E7C23-E9CB-684B-9468-FABE14079516}">
      <dgm:prSet/>
      <dgm:spPr/>
      <dgm:t>
        <a:bodyPr/>
        <a:lstStyle/>
        <a:p>
          <a:endParaRPr lang="en-US"/>
        </a:p>
      </dgm:t>
    </dgm:pt>
    <dgm:pt modelId="{1F3B3A79-B2C3-2846-ADA4-B5B093B8AED2}" type="sibTrans" cxnId="{3B6E7C23-E9CB-684B-9468-FABE14079516}">
      <dgm:prSet/>
      <dgm:spPr/>
      <dgm:t>
        <a:bodyPr/>
        <a:lstStyle/>
        <a:p>
          <a:endParaRPr lang="en-US"/>
        </a:p>
      </dgm:t>
    </dgm:pt>
    <dgm:pt modelId="{15EB10FF-9FAF-E844-B536-85E9FC2E27E9}">
      <dgm:prSet phldrT="[Text]"/>
      <dgm:spPr/>
      <dgm:t>
        <a:bodyPr/>
        <a:lstStyle/>
        <a:p>
          <a:r>
            <a:rPr lang="en-US" dirty="0" smtClean="0"/>
            <a:t>Early December’16</a:t>
          </a:r>
          <a:endParaRPr lang="en-US" dirty="0"/>
        </a:p>
      </dgm:t>
    </dgm:pt>
    <dgm:pt modelId="{BC59A5F8-732D-3043-B4DF-597073810416}" type="parTrans" cxnId="{7421011A-3BC4-844B-9A80-19A904B623DD}">
      <dgm:prSet/>
      <dgm:spPr/>
      <dgm:t>
        <a:bodyPr/>
        <a:lstStyle/>
        <a:p>
          <a:endParaRPr lang="en-US"/>
        </a:p>
      </dgm:t>
    </dgm:pt>
    <dgm:pt modelId="{4B27B9A3-4022-4844-B895-BF802C1F267C}" type="sibTrans" cxnId="{7421011A-3BC4-844B-9A80-19A904B623DD}">
      <dgm:prSet/>
      <dgm:spPr/>
      <dgm:t>
        <a:bodyPr/>
        <a:lstStyle/>
        <a:p>
          <a:endParaRPr lang="en-US"/>
        </a:p>
      </dgm:t>
    </dgm:pt>
    <dgm:pt modelId="{44F931BA-FDF2-B84A-959C-30E60B02637B}">
      <dgm:prSet phldrT="[Text]"/>
      <dgm:spPr/>
      <dgm:t>
        <a:bodyPr/>
        <a:lstStyle/>
        <a:p>
          <a:r>
            <a:rPr lang="en-US" dirty="0" smtClean="0"/>
            <a:t>Goal: Fine tune resources ( budget &amp; manpower) and schedule, identify risks </a:t>
          </a:r>
          <a:r>
            <a:rPr lang="en-US" dirty="0" smtClean="0">
              <a:sym typeface="Wingdings"/>
            </a:rPr>
            <a:t></a:t>
          </a:r>
          <a:r>
            <a:rPr lang="en-US" dirty="0" smtClean="0"/>
            <a:t> Project baseline</a:t>
          </a:r>
          <a:endParaRPr lang="en-US" dirty="0"/>
        </a:p>
      </dgm:t>
    </dgm:pt>
    <dgm:pt modelId="{7EC4638F-EF9F-8845-8141-D23D23B35FC4}" type="parTrans" cxnId="{86006409-E0FA-7746-8F3A-0A6F3D9A9B4D}">
      <dgm:prSet/>
      <dgm:spPr/>
      <dgm:t>
        <a:bodyPr/>
        <a:lstStyle/>
        <a:p>
          <a:endParaRPr lang="en-US"/>
        </a:p>
      </dgm:t>
    </dgm:pt>
    <dgm:pt modelId="{F80D4BE1-1589-C643-B621-3E615DBEF331}" type="sibTrans" cxnId="{86006409-E0FA-7746-8F3A-0A6F3D9A9B4D}">
      <dgm:prSet/>
      <dgm:spPr/>
      <dgm:t>
        <a:bodyPr/>
        <a:lstStyle/>
        <a:p>
          <a:endParaRPr lang="en-US"/>
        </a:p>
      </dgm:t>
    </dgm:pt>
    <dgm:pt modelId="{E9BD7149-7EFC-5846-AB7E-207B0CEABA00}" type="pres">
      <dgm:prSet presAssocID="{E06EBAA9-2D8C-E643-9046-71E9A534912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4E31D19-A45D-8049-B8AF-CA38FD5002A9}" type="pres">
      <dgm:prSet presAssocID="{8A0B1506-D879-2B46-9530-D6A1E7A79664}" presName="composite" presStyleCnt="0"/>
      <dgm:spPr/>
    </dgm:pt>
    <dgm:pt modelId="{660142BA-3AE9-964A-A98A-513361CA8138}" type="pres">
      <dgm:prSet presAssocID="{8A0B1506-D879-2B46-9530-D6A1E7A79664}" presName="parentText" presStyleLbl="alignNode1" presStyleIdx="0" presStyleCnt="3" custScaleX="100279" custLinFactNeighborX="0" custLinFactNeighborY="-16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3DA755-8133-914B-9003-4CE7CE605028}" type="pres">
      <dgm:prSet presAssocID="{8A0B1506-D879-2B46-9530-D6A1E7A7966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0C564F-5716-4149-8F03-269F9848C4D5}" type="pres">
      <dgm:prSet presAssocID="{C6AF4421-B3AF-C348-83E9-D27C4DFC7109}" presName="sp" presStyleCnt="0"/>
      <dgm:spPr/>
    </dgm:pt>
    <dgm:pt modelId="{2C78A1F7-8392-8D4B-94F9-41004C957619}" type="pres">
      <dgm:prSet presAssocID="{653DA746-A0E2-6B46-966E-68D9E7B1D674}" presName="composite" presStyleCnt="0"/>
      <dgm:spPr/>
    </dgm:pt>
    <dgm:pt modelId="{06FFC2F8-F04B-2043-98BF-0EDC2168C954}" type="pres">
      <dgm:prSet presAssocID="{653DA746-A0E2-6B46-966E-68D9E7B1D67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725967-1D6C-6842-B608-D592C1E897B9}" type="pres">
      <dgm:prSet presAssocID="{653DA746-A0E2-6B46-966E-68D9E7B1D67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E61111-0F17-C94F-8FB0-8E3BBBCDDE3C}" type="pres">
      <dgm:prSet presAssocID="{1A56AD8B-8206-5147-838C-40BB6987E19B}" presName="sp" presStyleCnt="0"/>
      <dgm:spPr/>
    </dgm:pt>
    <dgm:pt modelId="{8C9B1FA3-2FC1-324D-9E44-5C533E5DCAC5}" type="pres">
      <dgm:prSet presAssocID="{076D15C4-2BC6-C646-B762-71599FF163A8}" presName="composite" presStyleCnt="0"/>
      <dgm:spPr/>
    </dgm:pt>
    <dgm:pt modelId="{94C8BF43-7F51-E54B-B99F-BC32E46F8B10}" type="pres">
      <dgm:prSet presAssocID="{076D15C4-2BC6-C646-B762-71599FF163A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347D3AF-BF81-4440-8405-AF3965DB0938}" type="pres">
      <dgm:prSet presAssocID="{076D15C4-2BC6-C646-B762-71599FF163A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073B3F-9A04-8E4A-92A1-DD4310CB02B0}" type="presOf" srcId="{653DA746-A0E2-6B46-966E-68D9E7B1D674}" destId="{06FFC2F8-F04B-2043-98BF-0EDC2168C954}" srcOrd="0" destOrd="0" presId="urn:microsoft.com/office/officeart/2005/8/layout/chevron2"/>
    <dgm:cxn modelId="{AEE2D312-1C53-5E4B-B312-E8645B1214B9}" type="presOf" srcId="{83790B2F-400C-9A40-83E8-446B7AA865B8}" destId="{AA3DA755-8133-914B-9003-4CE7CE605028}" srcOrd="0" destOrd="0" presId="urn:microsoft.com/office/officeart/2005/8/layout/chevron2"/>
    <dgm:cxn modelId="{7ABEDB8F-5FE5-DF4A-9BF1-1BAB41C15B64}" type="presOf" srcId="{F075D6D9-A71B-5240-82C7-8A38C2E0B553}" destId="{AA3DA755-8133-914B-9003-4CE7CE605028}" srcOrd="0" destOrd="1" presId="urn:microsoft.com/office/officeart/2005/8/layout/chevron2"/>
    <dgm:cxn modelId="{7421011A-3BC4-844B-9A80-19A904B623DD}" srcId="{076D15C4-2BC6-C646-B762-71599FF163A8}" destId="{15EB10FF-9FAF-E844-B536-85E9FC2E27E9}" srcOrd="0" destOrd="0" parTransId="{BC59A5F8-732D-3043-B4DF-597073810416}" sibTransId="{4B27B9A3-4022-4844-B895-BF802C1F267C}"/>
    <dgm:cxn modelId="{4F5E18AB-A69B-4E40-8980-02B948A9C8E3}" srcId="{E06EBAA9-2D8C-E643-9046-71E9A5349121}" destId="{8A0B1506-D879-2B46-9530-D6A1E7A79664}" srcOrd="0" destOrd="0" parTransId="{2FA2A893-E94D-574C-AE4F-5BBC49A0AE01}" sibTransId="{C6AF4421-B3AF-C348-83E9-D27C4DFC7109}"/>
    <dgm:cxn modelId="{0EB40CBD-BD96-E848-987B-04C9C51BFA94}" srcId="{E06EBAA9-2D8C-E643-9046-71E9A5349121}" destId="{653DA746-A0E2-6B46-966E-68D9E7B1D674}" srcOrd="1" destOrd="0" parTransId="{1FD05F41-D89A-6F41-BBF8-EA16B581FF64}" sibTransId="{1A56AD8B-8206-5147-838C-40BB6987E19B}"/>
    <dgm:cxn modelId="{B113DAD9-2C2D-9F4A-A306-F1F84195A330}" type="presOf" srcId="{CE53101C-FFF6-564C-95B0-32DCA23361BA}" destId="{18725967-1D6C-6842-B608-D592C1E897B9}" srcOrd="0" destOrd="1" presId="urn:microsoft.com/office/officeart/2005/8/layout/chevron2"/>
    <dgm:cxn modelId="{3B6E7C23-E9CB-684B-9468-FABE14079516}" srcId="{E06EBAA9-2D8C-E643-9046-71E9A5349121}" destId="{076D15C4-2BC6-C646-B762-71599FF163A8}" srcOrd="2" destOrd="0" parTransId="{A506A48D-EB73-B544-9CDF-9BA36B70CF3A}" sibTransId="{1F3B3A79-B2C3-2846-ADA4-B5B093B8AED2}"/>
    <dgm:cxn modelId="{CF54C334-555A-AF44-B23E-0F1A4E2BE60D}" srcId="{8A0B1506-D879-2B46-9530-D6A1E7A79664}" destId="{F075D6D9-A71B-5240-82C7-8A38C2E0B553}" srcOrd="1" destOrd="0" parTransId="{B72A4124-ADE7-E048-BC69-AF9FCB359199}" sibTransId="{22B87692-AACC-1B49-B3DD-CDAE209DA0CC}"/>
    <dgm:cxn modelId="{49858FE8-0FA8-5940-A29E-6A0C46485656}" srcId="{8A0B1506-D879-2B46-9530-D6A1E7A79664}" destId="{83790B2F-400C-9A40-83E8-446B7AA865B8}" srcOrd="0" destOrd="0" parTransId="{67DA4B72-49C4-9C48-9456-C97F627BD769}" sibTransId="{5A7BA733-DE60-9B41-909C-CE3AEBAB1099}"/>
    <dgm:cxn modelId="{31E31AF3-2B19-A243-B6A3-9854AF1375F0}" srcId="{653DA746-A0E2-6B46-966E-68D9E7B1D674}" destId="{CE53101C-FFF6-564C-95B0-32DCA23361BA}" srcOrd="1" destOrd="0" parTransId="{0367E7DE-0B82-1540-BF80-AFD874B428C0}" sibTransId="{37348175-C849-4C45-B4DF-A0039804CDB0}"/>
    <dgm:cxn modelId="{777891AA-BC95-FE49-BB15-C356950C7AA7}" type="presOf" srcId="{8A0B1506-D879-2B46-9530-D6A1E7A79664}" destId="{660142BA-3AE9-964A-A98A-513361CA8138}" srcOrd="0" destOrd="0" presId="urn:microsoft.com/office/officeart/2005/8/layout/chevron2"/>
    <dgm:cxn modelId="{86006409-E0FA-7746-8F3A-0A6F3D9A9B4D}" srcId="{076D15C4-2BC6-C646-B762-71599FF163A8}" destId="{44F931BA-FDF2-B84A-959C-30E60B02637B}" srcOrd="1" destOrd="0" parTransId="{7EC4638F-EF9F-8845-8141-D23D23B35FC4}" sibTransId="{F80D4BE1-1589-C643-B621-3E615DBEF331}"/>
    <dgm:cxn modelId="{AAD8D380-582B-3949-888A-AB1F4BD71DE0}" type="presOf" srcId="{44F931BA-FDF2-B84A-959C-30E60B02637B}" destId="{1347D3AF-BF81-4440-8405-AF3965DB0938}" srcOrd="0" destOrd="1" presId="urn:microsoft.com/office/officeart/2005/8/layout/chevron2"/>
    <dgm:cxn modelId="{E44D6649-7970-7C43-81E3-B26E84EADEBC}" type="presOf" srcId="{076D15C4-2BC6-C646-B762-71599FF163A8}" destId="{94C8BF43-7F51-E54B-B99F-BC32E46F8B10}" srcOrd="0" destOrd="0" presId="urn:microsoft.com/office/officeart/2005/8/layout/chevron2"/>
    <dgm:cxn modelId="{F4EB873E-C0EF-364D-836A-0E2B66E59765}" type="presOf" srcId="{0DA3EDB2-B465-624C-8FBB-75C9BD4CA4E4}" destId="{18725967-1D6C-6842-B608-D592C1E897B9}" srcOrd="0" destOrd="0" presId="urn:microsoft.com/office/officeart/2005/8/layout/chevron2"/>
    <dgm:cxn modelId="{748DC9E5-ECCE-914B-BD0E-715E60889FDD}" srcId="{653DA746-A0E2-6B46-966E-68D9E7B1D674}" destId="{0DA3EDB2-B465-624C-8FBB-75C9BD4CA4E4}" srcOrd="0" destOrd="0" parTransId="{490538A3-83E3-6B4D-B29F-5B2DC6852777}" sibTransId="{EA5280EF-935C-9C4D-AD59-A99F0DE15ACA}"/>
    <dgm:cxn modelId="{0140508B-4DAD-8A46-84B2-6F3DA06A8664}" type="presOf" srcId="{E06EBAA9-2D8C-E643-9046-71E9A5349121}" destId="{E9BD7149-7EFC-5846-AB7E-207B0CEABA00}" srcOrd="0" destOrd="0" presId="urn:microsoft.com/office/officeart/2005/8/layout/chevron2"/>
    <dgm:cxn modelId="{80F3082D-E75D-3C41-941F-835FFB4FD6E7}" type="presOf" srcId="{15EB10FF-9FAF-E844-B536-85E9FC2E27E9}" destId="{1347D3AF-BF81-4440-8405-AF3965DB0938}" srcOrd="0" destOrd="0" presId="urn:microsoft.com/office/officeart/2005/8/layout/chevron2"/>
    <dgm:cxn modelId="{D45FFD06-8F3B-254E-8280-4FA44EFF3861}" type="presParOf" srcId="{E9BD7149-7EFC-5846-AB7E-207B0CEABA00}" destId="{F4E31D19-A45D-8049-B8AF-CA38FD5002A9}" srcOrd="0" destOrd="0" presId="urn:microsoft.com/office/officeart/2005/8/layout/chevron2"/>
    <dgm:cxn modelId="{DE43F114-F988-964F-8687-7BE646C6C9A7}" type="presParOf" srcId="{F4E31D19-A45D-8049-B8AF-CA38FD5002A9}" destId="{660142BA-3AE9-964A-A98A-513361CA8138}" srcOrd="0" destOrd="0" presId="urn:microsoft.com/office/officeart/2005/8/layout/chevron2"/>
    <dgm:cxn modelId="{29AE7AF9-B91A-384D-8CB8-FE6D85962DE6}" type="presParOf" srcId="{F4E31D19-A45D-8049-B8AF-CA38FD5002A9}" destId="{AA3DA755-8133-914B-9003-4CE7CE605028}" srcOrd="1" destOrd="0" presId="urn:microsoft.com/office/officeart/2005/8/layout/chevron2"/>
    <dgm:cxn modelId="{8330AD12-F0E7-B744-92DA-7FBE49ED9B87}" type="presParOf" srcId="{E9BD7149-7EFC-5846-AB7E-207B0CEABA00}" destId="{D50C564F-5716-4149-8F03-269F9848C4D5}" srcOrd="1" destOrd="0" presId="urn:microsoft.com/office/officeart/2005/8/layout/chevron2"/>
    <dgm:cxn modelId="{EECE252D-F950-6741-AF38-361A07375655}" type="presParOf" srcId="{E9BD7149-7EFC-5846-AB7E-207B0CEABA00}" destId="{2C78A1F7-8392-8D4B-94F9-41004C957619}" srcOrd="2" destOrd="0" presId="urn:microsoft.com/office/officeart/2005/8/layout/chevron2"/>
    <dgm:cxn modelId="{E236E034-22C3-AF47-9845-B98FA4C90BC0}" type="presParOf" srcId="{2C78A1F7-8392-8D4B-94F9-41004C957619}" destId="{06FFC2F8-F04B-2043-98BF-0EDC2168C954}" srcOrd="0" destOrd="0" presId="urn:microsoft.com/office/officeart/2005/8/layout/chevron2"/>
    <dgm:cxn modelId="{AA566E8E-04D4-7A4A-99EE-5C79D810D647}" type="presParOf" srcId="{2C78A1F7-8392-8D4B-94F9-41004C957619}" destId="{18725967-1D6C-6842-B608-D592C1E897B9}" srcOrd="1" destOrd="0" presId="urn:microsoft.com/office/officeart/2005/8/layout/chevron2"/>
    <dgm:cxn modelId="{F58E02BB-5AFC-3947-8259-AA06684AED20}" type="presParOf" srcId="{E9BD7149-7EFC-5846-AB7E-207B0CEABA00}" destId="{59E61111-0F17-C94F-8FB0-8E3BBBCDDE3C}" srcOrd="3" destOrd="0" presId="urn:microsoft.com/office/officeart/2005/8/layout/chevron2"/>
    <dgm:cxn modelId="{CE87077A-7723-E94F-9A98-C902DCAC7BF1}" type="presParOf" srcId="{E9BD7149-7EFC-5846-AB7E-207B0CEABA00}" destId="{8C9B1FA3-2FC1-324D-9E44-5C533E5DCAC5}" srcOrd="4" destOrd="0" presId="urn:microsoft.com/office/officeart/2005/8/layout/chevron2"/>
    <dgm:cxn modelId="{DE7E3FB9-DAF0-6844-B612-58EF9DB802B5}" type="presParOf" srcId="{8C9B1FA3-2FC1-324D-9E44-5C533E5DCAC5}" destId="{94C8BF43-7F51-E54B-B99F-BC32E46F8B10}" srcOrd="0" destOrd="0" presId="urn:microsoft.com/office/officeart/2005/8/layout/chevron2"/>
    <dgm:cxn modelId="{2FAA4296-8A09-9941-BCD0-A044E57686C0}" type="presParOf" srcId="{8C9B1FA3-2FC1-324D-9E44-5C533E5DCAC5}" destId="{1347D3AF-BF81-4440-8405-AF3965DB093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2D1DA4-0547-46A6-B866-AC9FF2009A80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E845EF0-E623-4AA0-82DB-29BE519728E8}">
      <dgm:prSet phldrT="[Text]"/>
      <dgm:spPr>
        <a:solidFill>
          <a:srgbClr val="FFC000"/>
        </a:solidFill>
      </dgm:spPr>
      <dgm:t>
        <a:bodyPr/>
        <a:lstStyle/>
        <a:p>
          <a:r>
            <a:rPr lang="fr-CH" dirty="0" err="1" smtClean="0"/>
            <a:t>Initialize</a:t>
          </a:r>
          <a:endParaRPr lang="en-GB" dirty="0"/>
        </a:p>
      </dgm:t>
    </dgm:pt>
    <dgm:pt modelId="{1E196045-29F0-465D-8E25-E0DFDA236D7A}" type="parTrans" cxnId="{4BE7FABB-9511-4CB5-881B-EDC88160CDD6}">
      <dgm:prSet/>
      <dgm:spPr/>
      <dgm:t>
        <a:bodyPr/>
        <a:lstStyle/>
        <a:p>
          <a:endParaRPr lang="en-GB"/>
        </a:p>
      </dgm:t>
    </dgm:pt>
    <dgm:pt modelId="{B3C7D61D-76DB-4C60-B189-3157AF622B40}" type="sibTrans" cxnId="{4BE7FABB-9511-4CB5-881B-EDC88160CDD6}">
      <dgm:prSet/>
      <dgm:spPr/>
      <dgm:t>
        <a:bodyPr/>
        <a:lstStyle/>
        <a:p>
          <a:endParaRPr lang="en-GB"/>
        </a:p>
      </dgm:t>
    </dgm:pt>
    <dgm:pt modelId="{241C3E2F-3900-402B-BE39-2EF32AC48C6F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fr-CH" dirty="0" err="1" smtClean="0"/>
            <a:t>Study</a:t>
          </a:r>
          <a:endParaRPr lang="en-GB" dirty="0"/>
        </a:p>
      </dgm:t>
    </dgm:pt>
    <dgm:pt modelId="{1054CE3E-78EE-4349-A7E1-2C19A1C43453}" type="parTrans" cxnId="{7ADD418E-CFCB-4F15-91F4-0FC4D97D778A}">
      <dgm:prSet/>
      <dgm:spPr/>
      <dgm:t>
        <a:bodyPr/>
        <a:lstStyle/>
        <a:p>
          <a:endParaRPr lang="en-GB"/>
        </a:p>
      </dgm:t>
    </dgm:pt>
    <dgm:pt modelId="{00BE4572-8EA6-4041-92FB-61ABEECDAF76}" type="sibTrans" cxnId="{7ADD418E-CFCB-4F15-91F4-0FC4D97D778A}">
      <dgm:prSet/>
      <dgm:spPr/>
      <dgm:t>
        <a:bodyPr/>
        <a:lstStyle/>
        <a:p>
          <a:endParaRPr lang="en-GB"/>
        </a:p>
      </dgm:t>
    </dgm:pt>
    <dgm:pt modelId="{62F06BC7-52EC-4377-B41C-DB35F4163A5D}">
      <dgm:prSet phldrT="[Text]"/>
      <dgm:spPr>
        <a:solidFill>
          <a:schemeClr val="accent6"/>
        </a:solidFill>
      </dgm:spPr>
      <dgm:t>
        <a:bodyPr/>
        <a:lstStyle/>
        <a:p>
          <a:r>
            <a:rPr lang="fr-CH" dirty="0" smtClean="0"/>
            <a:t>Design</a:t>
          </a:r>
          <a:endParaRPr lang="en-GB" dirty="0"/>
        </a:p>
      </dgm:t>
    </dgm:pt>
    <dgm:pt modelId="{F52F1F67-7B51-46B2-84C8-8381EEBD5420}" type="parTrans" cxnId="{56B31B03-976A-4C3F-B858-315242834CD2}">
      <dgm:prSet/>
      <dgm:spPr/>
      <dgm:t>
        <a:bodyPr/>
        <a:lstStyle/>
        <a:p>
          <a:endParaRPr lang="en-GB"/>
        </a:p>
      </dgm:t>
    </dgm:pt>
    <dgm:pt modelId="{9BA8EAE2-FB11-4F7F-9C7F-918091C36AB2}" type="sibTrans" cxnId="{56B31B03-976A-4C3F-B858-315242834CD2}">
      <dgm:prSet/>
      <dgm:spPr/>
      <dgm:t>
        <a:bodyPr/>
        <a:lstStyle/>
        <a:p>
          <a:endParaRPr lang="en-GB"/>
        </a:p>
      </dgm:t>
    </dgm:pt>
    <dgm:pt modelId="{ABE0C3A4-201F-482B-B876-89063AF4DBB4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fr-CH" dirty="0" err="1" smtClean="0"/>
            <a:t>Build</a:t>
          </a:r>
          <a:endParaRPr lang="en-GB" dirty="0"/>
        </a:p>
      </dgm:t>
    </dgm:pt>
    <dgm:pt modelId="{6060E18C-AC74-44AF-88DD-E74615430AC3}" type="parTrans" cxnId="{587AF88B-BB1A-451D-93D5-118764911B1E}">
      <dgm:prSet/>
      <dgm:spPr/>
      <dgm:t>
        <a:bodyPr/>
        <a:lstStyle/>
        <a:p>
          <a:endParaRPr lang="en-GB"/>
        </a:p>
      </dgm:t>
    </dgm:pt>
    <dgm:pt modelId="{2A142F6B-444D-4832-8EDB-0556B1C0FC1E}" type="sibTrans" cxnId="{587AF88B-BB1A-451D-93D5-118764911B1E}">
      <dgm:prSet/>
      <dgm:spPr/>
      <dgm:t>
        <a:bodyPr/>
        <a:lstStyle/>
        <a:p>
          <a:endParaRPr lang="en-GB"/>
        </a:p>
      </dgm:t>
    </dgm:pt>
    <dgm:pt modelId="{643D54F2-E4E8-4ECD-BE7B-5234ADFE341A}">
      <dgm:prSet/>
      <dgm:spPr>
        <a:solidFill>
          <a:srgbClr val="0070C0"/>
        </a:solidFill>
      </dgm:spPr>
      <dgm:t>
        <a:bodyPr/>
        <a:lstStyle/>
        <a:p>
          <a:r>
            <a:rPr lang="fr-CH" dirty="0" smtClean="0"/>
            <a:t>Commission</a:t>
          </a:r>
          <a:endParaRPr lang="en-GB" dirty="0"/>
        </a:p>
      </dgm:t>
    </dgm:pt>
    <dgm:pt modelId="{ADB24B00-56EB-48B7-8439-B748264D84C0}" type="parTrans" cxnId="{CC2EE2D0-CB9B-43EA-B341-BFE271E46359}">
      <dgm:prSet/>
      <dgm:spPr/>
      <dgm:t>
        <a:bodyPr/>
        <a:lstStyle/>
        <a:p>
          <a:endParaRPr lang="en-GB"/>
        </a:p>
      </dgm:t>
    </dgm:pt>
    <dgm:pt modelId="{F01B4C19-804A-47E2-9978-BD5D2FC566B5}" type="sibTrans" cxnId="{CC2EE2D0-CB9B-43EA-B341-BFE271E46359}">
      <dgm:prSet/>
      <dgm:spPr/>
      <dgm:t>
        <a:bodyPr/>
        <a:lstStyle/>
        <a:p>
          <a:endParaRPr lang="en-GB"/>
        </a:p>
      </dgm:t>
    </dgm:pt>
    <dgm:pt modelId="{E42C7C43-6387-4DBC-B4C3-D32F70E9D8E3}">
      <dgm:prSet/>
      <dgm:spPr>
        <a:solidFill>
          <a:srgbClr val="7030A0"/>
        </a:solidFill>
      </dgm:spPr>
      <dgm:t>
        <a:bodyPr/>
        <a:lstStyle/>
        <a:p>
          <a:r>
            <a:rPr lang="fr-CH" dirty="0" err="1" smtClean="0"/>
            <a:t>Finalize</a:t>
          </a:r>
          <a:endParaRPr lang="en-GB" dirty="0"/>
        </a:p>
      </dgm:t>
    </dgm:pt>
    <dgm:pt modelId="{6865165A-8153-4A1F-8096-BFF295270A06}" type="parTrans" cxnId="{F2A52274-2CD0-48C1-B908-093CEA10B35A}">
      <dgm:prSet/>
      <dgm:spPr/>
      <dgm:t>
        <a:bodyPr/>
        <a:lstStyle/>
        <a:p>
          <a:endParaRPr lang="en-GB"/>
        </a:p>
      </dgm:t>
    </dgm:pt>
    <dgm:pt modelId="{9F1179B5-82A0-4E3D-89D8-1DC32C7A435B}" type="sibTrans" cxnId="{F2A52274-2CD0-48C1-B908-093CEA10B35A}">
      <dgm:prSet/>
      <dgm:spPr/>
      <dgm:t>
        <a:bodyPr/>
        <a:lstStyle/>
        <a:p>
          <a:endParaRPr lang="en-GB"/>
        </a:p>
      </dgm:t>
    </dgm:pt>
    <dgm:pt modelId="{73C7C17E-4EC7-46F8-9823-E9C2E3D188A2}" type="pres">
      <dgm:prSet presAssocID="{3D2D1DA4-0547-46A6-B866-AC9FF2009A80}" presName="Name0" presStyleCnt="0">
        <dgm:presLayoutVars>
          <dgm:dir/>
          <dgm:animLvl val="lvl"/>
          <dgm:resizeHandles val="exact"/>
        </dgm:presLayoutVars>
      </dgm:prSet>
      <dgm:spPr/>
    </dgm:pt>
    <dgm:pt modelId="{90CAEFDF-608F-480E-B609-2D0FE8A8F51E}" type="pres">
      <dgm:prSet presAssocID="{FE845EF0-E623-4AA0-82DB-29BE519728E8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3BA0547-5762-4546-A535-7ED8AD199FA3}" type="pres">
      <dgm:prSet presAssocID="{B3C7D61D-76DB-4C60-B189-3157AF622B40}" presName="parTxOnlySpace" presStyleCnt="0"/>
      <dgm:spPr/>
    </dgm:pt>
    <dgm:pt modelId="{0C7F4026-7A7D-40FF-BD98-A6665373400E}" type="pres">
      <dgm:prSet presAssocID="{241C3E2F-3900-402B-BE39-2EF32AC48C6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314DCD-E30D-4346-8636-581E55A9510B}" type="pres">
      <dgm:prSet presAssocID="{00BE4572-8EA6-4041-92FB-61ABEECDAF76}" presName="parTxOnlySpace" presStyleCnt="0"/>
      <dgm:spPr/>
    </dgm:pt>
    <dgm:pt modelId="{651ACFA7-7E51-4B80-A69A-6D831E2866FA}" type="pres">
      <dgm:prSet presAssocID="{62F06BC7-52EC-4377-B41C-DB35F4163A5D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8DFD32-6F78-4712-A967-74FE5564217D}" type="pres">
      <dgm:prSet presAssocID="{9BA8EAE2-FB11-4F7F-9C7F-918091C36AB2}" presName="parTxOnlySpace" presStyleCnt="0"/>
      <dgm:spPr/>
    </dgm:pt>
    <dgm:pt modelId="{9299CA5B-348E-43A4-8749-9D6CA44B3A80}" type="pres">
      <dgm:prSet presAssocID="{ABE0C3A4-201F-482B-B876-89063AF4DBB4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660FE6C-918C-4846-9EF0-79A470260683}" type="pres">
      <dgm:prSet presAssocID="{2A142F6B-444D-4832-8EDB-0556B1C0FC1E}" presName="parTxOnlySpace" presStyleCnt="0"/>
      <dgm:spPr/>
    </dgm:pt>
    <dgm:pt modelId="{66C5D771-0B17-4773-8E5B-9D491EE566A4}" type="pres">
      <dgm:prSet presAssocID="{643D54F2-E4E8-4ECD-BE7B-5234ADFE341A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2A6FED-9596-4C62-A0DD-07F1818148CE}" type="pres">
      <dgm:prSet presAssocID="{F01B4C19-804A-47E2-9978-BD5D2FC566B5}" presName="parTxOnlySpace" presStyleCnt="0"/>
      <dgm:spPr/>
    </dgm:pt>
    <dgm:pt modelId="{BADBA03A-FD12-4133-BE8A-63FF7DF87890}" type="pres">
      <dgm:prSet presAssocID="{E42C7C43-6387-4DBC-B4C3-D32F70E9D8E3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ADD418E-CFCB-4F15-91F4-0FC4D97D778A}" srcId="{3D2D1DA4-0547-46A6-B866-AC9FF2009A80}" destId="{241C3E2F-3900-402B-BE39-2EF32AC48C6F}" srcOrd="1" destOrd="0" parTransId="{1054CE3E-78EE-4349-A7E1-2C19A1C43453}" sibTransId="{00BE4572-8EA6-4041-92FB-61ABEECDAF76}"/>
    <dgm:cxn modelId="{4BE7FABB-9511-4CB5-881B-EDC88160CDD6}" srcId="{3D2D1DA4-0547-46A6-B866-AC9FF2009A80}" destId="{FE845EF0-E623-4AA0-82DB-29BE519728E8}" srcOrd="0" destOrd="0" parTransId="{1E196045-29F0-465D-8E25-E0DFDA236D7A}" sibTransId="{B3C7D61D-76DB-4C60-B189-3157AF622B40}"/>
    <dgm:cxn modelId="{3F817597-7E07-49B7-88B2-A6240B826818}" type="presOf" srcId="{241C3E2F-3900-402B-BE39-2EF32AC48C6F}" destId="{0C7F4026-7A7D-40FF-BD98-A6665373400E}" srcOrd="0" destOrd="0" presId="urn:microsoft.com/office/officeart/2005/8/layout/chevron1"/>
    <dgm:cxn modelId="{F6F877F2-C2B9-45D6-97F2-7FCEA47ED681}" type="presOf" srcId="{643D54F2-E4E8-4ECD-BE7B-5234ADFE341A}" destId="{66C5D771-0B17-4773-8E5B-9D491EE566A4}" srcOrd="0" destOrd="0" presId="urn:microsoft.com/office/officeart/2005/8/layout/chevron1"/>
    <dgm:cxn modelId="{F2A52274-2CD0-48C1-B908-093CEA10B35A}" srcId="{3D2D1DA4-0547-46A6-B866-AC9FF2009A80}" destId="{E42C7C43-6387-4DBC-B4C3-D32F70E9D8E3}" srcOrd="5" destOrd="0" parTransId="{6865165A-8153-4A1F-8096-BFF295270A06}" sibTransId="{9F1179B5-82A0-4E3D-89D8-1DC32C7A435B}"/>
    <dgm:cxn modelId="{56B31B03-976A-4C3F-B858-315242834CD2}" srcId="{3D2D1DA4-0547-46A6-B866-AC9FF2009A80}" destId="{62F06BC7-52EC-4377-B41C-DB35F4163A5D}" srcOrd="2" destOrd="0" parTransId="{F52F1F67-7B51-46B2-84C8-8381EEBD5420}" sibTransId="{9BA8EAE2-FB11-4F7F-9C7F-918091C36AB2}"/>
    <dgm:cxn modelId="{CC2EE2D0-CB9B-43EA-B341-BFE271E46359}" srcId="{3D2D1DA4-0547-46A6-B866-AC9FF2009A80}" destId="{643D54F2-E4E8-4ECD-BE7B-5234ADFE341A}" srcOrd="4" destOrd="0" parTransId="{ADB24B00-56EB-48B7-8439-B748264D84C0}" sibTransId="{F01B4C19-804A-47E2-9978-BD5D2FC566B5}"/>
    <dgm:cxn modelId="{587AF88B-BB1A-451D-93D5-118764911B1E}" srcId="{3D2D1DA4-0547-46A6-B866-AC9FF2009A80}" destId="{ABE0C3A4-201F-482B-B876-89063AF4DBB4}" srcOrd="3" destOrd="0" parTransId="{6060E18C-AC74-44AF-88DD-E74615430AC3}" sibTransId="{2A142F6B-444D-4832-8EDB-0556B1C0FC1E}"/>
    <dgm:cxn modelId="{8DC0805A-E3D3-48B4-B9A8-578A7EADD8BC}" type="presOf" srcId="{E42C7C43-6387-4DBC-B4C3-D32F70E9D8E3}" destId="{BADBA03A-FD12-4133-BE8A-63FF7DF87890}" srcOrd="0" destOrd="0" presId="urn:microsoft.com/office/officeart/2005/8/layout/chevron1"/>
    <dgm:cxn modelId="{6364F2DE-5C3B-46F8-A847-F20AEBADF4E3}" type="presOf" srcId="{ABE0C3A4-201F-482B-B876-89063AF4DBB4}" destId="{9299CA5B-348E-43A4-8749-9D6CA44B3A80}" srcOrd="0" destOrd="0" presId="urn:microsoft.com/office/officeart/2005/8/layout/chevron1"/>
    <dgm:cxn modelId="{DD23D5F0-4847-49C4-AFF6-FD2F16B51B82}" type="presOf" srcId="{FE845EF0-E623-4AA0-82DB-29BE519728E8}" destId="{90CAEFDF-608F-480E-B609-2D0FE8A8F51E}" srcOrd="0" destOrd="0" presId="urn:microsoft.com/office/officeart/2005/8/layout/chevron1"/>
    <dgm:cxn modelId="{C7CA08ED-8AD3-4A2A-A4F2-6754D05035C7}" type="presOf" srcId="{3D2D1DA4-0547-46A6-B866-AC9FF2009A80}" destId="{73C7C17E-4EC7-46F8-9823-E9C2E3D188A2}" srcOrd="0" destOrd="0" presId="urn:microsoft.com/office/officeart/2005/8/layout/chevron1"/>
    <dgm:cxn modelId="{7066BB56-FCD7-4042-A1F0-300136F8D69F}" type="presOf" srcId="{62F06BC7-52EC-4377-B41C-DB35F4163A5D}" destId="{651ACFA7-7E51-4B80-A69A-6D831E2866FA}" srcOrd="0" destOrd="0" presId="urn:microsoft.com/office/officeart/2005/8/layout/chevron1"/>
    <dgm:cxn modelId="{B954FE3F-94E2-4B22-8B1A-0EF4FC85C4AE}" type="presParOf" srcId="{73C7C17E-4EC7-46F8-9823-E9C2E3D188A2}" destId="{90CAEFDF-608F-480E-B609-2D0FE8A8F51E}" srcOrd="0" destOrd="0" presId="urn:microsoft.com/office/officeart/2005/8/layout/chevron1"/>
    <dgm:cxn modelId="{944DFF53-5520-46E3-A715-E7D7B666BAA7}" type="presParOf" srcId="{73C7C17E-4EC7-46F8-9823-E9C2E3D188A2}" destId="{33BA0547-5762-4546-A535-7ED8AD199FA3}" srcOrd="1" destOrd="0" presId="urn:microsoft.com/office/officeart/2005/8/layout/chevron1"/>
    <dgm:cxn modelId="{7CBAF1DA-BD9A-40FC-8D52-7F0F41B7E746}" type="presParOf" srcId="{73C7C17E-4EC7-46F8-9823-E9C2E3D188A2}" destId="{0C7F4026-7A7D-40FF-BD98-A6665373400E}" srcOrd="2" destOrd="0" presId="urn:microsoft.com/office/officeart/2005/8/layout/chevron1"/>
    <dgm:cxn modelId="{1D839978-408F-4C9A-BE06-23569653B108}" type="presParOf" srcId="{73C7C17E-4EC7-46F8-9823-E9C2E3D188A2}" destId="{DD314DCD-E30D-4346-8636-581E55A9510B}" srcOrd="3" destOrd="0" presId="urn:microsoft.com/office/officeart/2005/8/layout/chevron1"/>
    <dgm:cxn modelId="{1F8DAD59-0E04-4A1B-A00D-0D9577A218F4}" type="presParOf" srcId="{73C7C17E-4EC7-46F8-9823-E9C2E3D188A2}" destId="{651ACFA7-7E51-4B80-A69A-6D831E2866FA}" srcOrd="4" destOrd="0" presId="urn:microsoft.com/office/officeart/2005/8/layout/chevron1"/>
    <dgm:cxn modelId="{C1A42FC6-48C8-414F-B445-2BD44D8F1860}" type="presParOf" srcId="{73C7C17E-4EC7-46F8-9823-E9C2E3D188A2}" destId="{678DFD32-6F78-4712-A967-74FE5564217D}" srcOrd="5" destOrd="0" presId="urn:microsoft.com/office/officeart/2005/8/layout/chevron1"/>
    <dgm:cxn modelId="{7D317A90-EB71-4D0E-B2AE-CFE1168613EC}" type="presParOf" srcId="{73C7C17E-4EC7-46F8-9823-E9C2E3D188A2}" destId="{9299CA5B-348E-43A4-8749-9D6CA44B3A80}" srcOrd="6" destOrd="0" presId="urn:microsoft.com/office/officeart/2005/8/layout/chevron1"/>
    <dgm:cxn modelId="{E1F0BE00-E49C-4C39-8F18-7CB6AE004F04}" type="presParOf" srcId="{73C7C17E-4EC7-46F8-9823-E9C2E3D188A2}" destId="{E660FE6C-918C-4846-9EF0-79A470260683}" srcOrd="7" destOrd="0" presId="urn:microsoft.com/office/officeart/2005/8/layout/chevron1"/>
    <dgm:cxn modelId="{349C233B-2E6F-4612-B493-10EEE947F053}" type="presParOf" srcId="{73C7C17E-4EC7-46F8-9823-E9C2E3D188A2}" destId="{66C5D771-0B17-4773-8E5B-9D491EE566A4}" srcOrd="8" destOrd="0" presId="urn:microsoft.com/office/officeart/2005/8/layout/chevron1"/>
    <dgm:cxn modelId="{1DCD62E5-568C-43C0-A642-D68EDD040903}" type="presParOf" srcId="{73C7C17E-4EC7-46F8-9823-E9C2E3D188A2}" destId="{7A2A6FED-9596-4C62-A0DD-07F1818148CE}" srcOrd="9" destOrd="0" presId="urn:microsoft.com/office/officeart/2005/8/layout/chevron1"/>
    <dgm:cxn modelId="{062454C2-6687-4A5A-B3F0-A447C11091B6}" type="presParOf" srcId="{73C7C17E-4EC7-46F8-9823-E9C2E3D188A2}" destId="{BADBA03A-FD12-4133-BE8A-63FF7DF87890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0142BA-3AE9-964A-A98A-513361CA8138}">
      <dsp:nvSpPr>
        <dsp:cNvPr id="0" name=""/>
        <dsp:cNvSpPr/>
      </dsp:nvSpPr>
      <dsp:spPr>
        <a:xfrm rot="5400000">
          <a:off x="-203220" y="204083"/>
          <a:ext cx="1359227" cy="95411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WP analysis</a:t>
          </a:r>
          <a:endParaRPr lang="en-US" sz="1400" kern="1200" dirty="0"/>
        </a:p>
      </dsp:txBody>
      <dsp:txXfrm rot="-5400000">
        <a:off x="-662" y="478583"/>
        <a:ext cx="954113" cy="405114"/>
      </dsp:txXfrm>
    </dsp:sp>
    <dsp:sp modelId="{AA3DA755-8133-914B-9003-4CE7CE605028}">
      <dsp:nvSpPr>
        <dsp:cNvPr id="0" name=""/>
        <dsp:cNvSpPr/>
      </dsp:nvSpPr>
      <dsp:spPr>
        <a:xfrm rot="5400000">
          <a:off x="4179923" y="-3224044"/>
          <a:ext cx="883497" cy="73391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As from mid August’16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Goal: Reach the same level of preparation (study/design) in each group</a:t>
          </a:r>
          <a:endParaRPr lang="en-US" sz="1700" kern="1200" dirty="0"/>
        </a:p>
      </dsp:txBody>
      <dsp:txXfrm rot="-5400000">
        <a:off x="952122" y="46886"/>
        <a:ext cx="7295971" cy="797239"/>
      </dsp:txXfrm>
    </dsp:sp>
    <dsp:sp modelId="{06FFC2F8-F04B-2043-98BF-0EDC2168C954}">
      <dsp:nvSpPr>
        <dsp:cNvPr id="0" name=""/>
        <dsp:cNvSpPr/>
      </dsp:nvSpPr>
      <dsp:spPr>
        <a:xfrm rot="5400000">
          <a:off x="-204547" y="1369580"/>
          <a:ext cx="1359227" cy="95145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Integration </a:t>
          </a:r>
          <a:endParaRPr lang="en-US" sz="1400" kern="1200" dirty="0"/>
        </a:p>
      </dsp:txBody>
      <dsp:txXfrm rot="-5400000">
        <a:off x="-662" y="1641424"/>
        <a:ext cx="951458" cy="407769"/>
      </dsp:txXfrm>
    </dsp:sp>
    <dsp:sp modelId="{18725967-1D6C-6842-B608-D592C1E897B9}">
      <dsp:nvSpPr>
        <dsp:cNvPr id="0" name=""/>
        <dsp:cNvSpPr/>
      </dsp:nvSpPr>
      <dsp:spPr>
        <a:xfrm rot="5400000">
          <a:off x="4178596" y="-2062104"/>
          <a:ext cx="883497" cy="73391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As from September’16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Goal: review WP’s transversally, freeze final layout</a:t>
          </a:r>
          <a:endParaRPr lang="en-US" sz="1700" kern="1200" dirty="0"/>
        </a:p>
      </dsp:txBody>
      <dsp:txXfrm rot="-5400000">
        <a:off x="950795" y="1208826"/>
        <a:ext cx="7295971" cy="797239"/>
      </dsp:txXfrm>
    </dsp:sp>
    <dsp:sp modelId="{94C8BF43-7F51-E54B-B99F-BC32E46F8B10}">
      <dsp:nvSpPr>
        <dsp:cNvPr id="0" name=""/>
        <dsp:cNvSpPr/>
      </dsp:nvSpPr>
      <dsp:spPr>
        <a:xfrm rot="5400000">
          <a:off x="-204547" y="2531520"/>
          <a:ext cx="1359227" cy="95145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CSR</a:t>
          </a:r>
          <a:endParaRPr lang="en-US" sz="1400" kern="1200" dirty="0"/>
        </a:p>
      </dsp:txBody>
      <dsp:txXfrm rot="-5400000">
        <a:off x="-662" y="2803364"/>
        <a:ext cx="951458" cy="407769"/>
      </dsp:txXfrm>
    </dsp:sp>
    <dsp:sp modelId="{1347D3AF-BF81-4440-8405-AF3965DB0938}">
      <dsp:nvSpPr>
        <dsp:cNvPr id="0" name=""/>
        <dsp:cNvSpPr/>
      </dsp:nvSpPr>
      <dsp:spPr>
        <a:xfrm rot="5400000">
          <a:off x="4178596" y="-900164"/>
          <a:ext cx="883497" cy="73391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Early December’16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Goal: Fine tune resources ( budget &amp; manpower) and schedule, identify risks </a:t>
          </a:r>
          <a:r>
            <a:rPr lang="en-US" sz="1700" kern="1200" dirty="0" smtClean="0">
              <a:sym typeface="Wingdings"/>
            </a:rPr>
            <a:t></a:t>
          </a:r>
          <a:r>
            <a:rPr lang="en-US" sz="1700" kern="1200" dirty="0" smtClean="0"/>
            <a:t> Project baseline</a:t>
          </a:r>
          <a:endParaRPr lang="en-US" sz="1700" kern="1200" dirty="0"/>
        </a:p>
      </dsp:txBody>
      <dsp:txXfrm rot="-5400000">
        <a:off x="950795" y="2370766"/>
        <a:ext cx="7295971" cy="7972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CAEFDF-608F-480E-B609-2D0FE8A8F51E}">
      <dsp:nvSpPr>
        <dsp:cNvPr id="0" name=""/>
        <dsp:cNvSpPr/>
      </dsp:nvSpPr>
      <dsp:spPr>
        <a:xfrm>
          <a:off x="4193" y="537653"/>
          <a:ext cx="1559882" cy="623952"/>
        </a:xfrm>
        <a:prstGeom prst="chevron">
          <a:avLst/>
        </a:prstGeom>
        <a:solidFill>
          <a:srgbClr val="FFC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dirty="0" err="1" smtClean="0"/>
            <a:t>Initialize</a:t>
          </a:r>
          <a:endParaRPr lang="en-GB" sz="1300" kern="1200" dirty="0"/>
        </a:p>
      </dsp:txBody>
      <dsp:txXfrm>
        <a:off x="316169" y="537653"/>
        <a:ext cx="935930" cy="623952"/>
      </dsp:txXfrm>
    </dsp:sp>
    <dsp:sp modelId="{0C7F4026-7A7D-40FF-BD98-A6665373400E}">
      <dsp:nvSpPr>
        <dsp:cNvPr id="0" name=""/>
        <dsp:cNvSpPr/>
      </dsp:nvSpPr>
      <dsp:spPr>
        <a:xfrm>
          <a:off x="1408087" y="537653"/>
          <a:ext cx="1559882" cy="623952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dirty="0" err="1" smtClean="0"/>
            <a:t>Study</a:t>
          </a:r>
          <a:endParaRPr lang="en-GB" sz="1300" kern="1200" dirty="0"/>
        </a:p>
      </dsp:txBody>
      <dsp:txXfrm>
        <a:off x="1720063" y="537653"/>
        <a:ext cx="935930" cy="623952"/>
      </dsp:txXfrm>
    </dsp:sp>
    <dsp:sp modelId="{651ACFA7-7E51-4B80-A69A-6D831E2866FA}">
      <dsp:nvSpPr>
        <dsp:cNvPr id="0" name=""/>
        <dsp:cNvSpPr/>
      </dsp:nvSpPr>
      <dsp:spPr>
        <a:xfrm>
          <a:off x="2811981" y="537653"/>
          <a:ext cx="1559882" cy="623952"/>
        </a:xfrm>
        <a:prstGeom prst="chevron">
          <a:avLst/>
        </a:prstGeom>
        <a:solidFill>
          <a:schemeClr val="accent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dirty="0" smtClean="0"/>
            <a:t>Design</a:t>
          </a:r>
          <a:endParaRPr lang="en-GB" sz="1300" kern="1200" dirty="0"/>
        </a:p>
      </dsp:txBody>
      <dsp:txXfrm>
        <a:off x="3123957" y="537653"/>
        <a:ext cx="935930" cy="623952"/>
      </dsp:txXfrm>
    </dsp:sp>
    <dsp:sp modelId="{9299CA5B-348E-43A4-8749-9D6CA44B3A80}">
      <dsp:nvSpPr>
        <dsp:cNvPr id="0" name=""/>
        <dsp:cNvSpPr/>
      </dsp:nvSpPr>
      <dsp:spPr>
        <a:xfrm>
          <a:off x="4215875" y="537653"/>
          <a:ext cx="1559882" cy="623952"/>
        </a:xfrm>
        <a:prstGeom prst="chevron">
          <a:avLst/>
        </a:prstGeom>
        <a:solidFill>
          <a:schemeClr val="bg1">
            <a:lumMod val="6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dirty="0" err="1" smtClean="0"/>
            <a:t>Build</a:t>
          </a:r>
          <a:endParaRPr lang="en-GB" sz="1300" kern="1200" dirty="0"/>
        </a:p>
      </dsp:txBody>
      <dsp:txXfrm>
        <a:off x="4527851" y="537653"/>
        <a:ext cx="935930" cy="623952"/>
      </dsp:txXfrm>
    </dsp:sp>
    <dsp:sp modelId="{66C5D771-0B17-4773-8E5B-9D491EE566A4}">
      <dsp:nvSpPr>
        <dsp:cNvPr id="0" name=""/>
        <dsp:cNvSpPr/>
      </dsp:nvSpPr>
      <dsp:spPr>
        <a:xfrm>
          <a:off x="5619770" y="537653"/>
          <a:ext cx="1559882" cy="623952"/>
        </a:xfrm>
        <a:prstGeom prst="chevron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dirty="0" smtClean="0"/>
            <a:t>Commission</a:t>
          </a:r>
          <a:endParaRPr lang="en-GB" sz="1300" kern="1200" dirty="0"/>
        </a:p>
      </dsp:txBody>
      <dsp:txXfrm>
        <a:off x="5931746" y="537653"/>
        <a:ext cx="935930" cy="623952"/>
      </dsp:txXfrm>
    </dsp:sp>
    <dsp:sp modelId="{BADBA03A-FD12-4133-BE8A-63FF7DF87890}">
      <dsp:nvSpPr>
        <dsp:cNvPr id="0" name=""/>
        <dsp:cNvSpPr/>
      </dsp:nvSpPr>
      <dsp:spPr>
        <a:xfrm>
          <a:off x="7023664" y="537653"/>
          <a:ext cx="1559882" cy="623952"/>
        </a:xfrm>
        <a:prstGeom prst="chevron">
          <a:avLst/>
        </a:prstGeom>
        <a:solidFill>
          <a:srgbClr val="7030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dirty="0" err="1" smtClean="0"/>
            <a:t>Finalize</a:t>
          </a:r>
          <a:endParaRPr lang="en-GB" sz="1300" kern="1200" dirty="0"/>
        </a:p>
      </dsp:txBody>
      <dsp:txXfrm>
        <a:off x="7335640" y="537653"/>
        <a:ext cx="935930" cy="6239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orbe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3005DC-3CB3-48B3-AB89-BC442E9ECAAD}" type="datetimeFigureOut">
              <a:rPr lang="en-US" altLang="en-US"/>
              <a:pPr/>
              <a:t>7/22/2016</a:t>
            </a:fld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orbe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DF9D727-5652-4D7D-9D28-CA615A8F32D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78177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6FC9AE20-EB25-4550-99D9-38345108FDAC}" type="datetimeFigureOut">
              <a:rPr lang="en-US" altLang="en-US"/>
              <a:pPr/>
              <a:t>7/22/2016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78C5CB26-BC6A-4D32-A21F-BF06709B86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96919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73AEA499-FD53-4555-B506-562572FF5C4B}" type="slidenum">
              <a:rPr lang="en-US" altLang="en-US" sz="1200">
                <a:latin typeface="Calibri" panose="020F0502020204030204" pitchFamily="34" charset="0"/>
              </a:rPr>
              <a:pPr/>
              <a:t>1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373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7085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S.Evrard, 22-07-2016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East Area Renovation Kick-off meeting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53CB5B5E-136D-4D23-B6C4-661B5AF211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126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L.Gatignon, 22-07-2016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Scope of East Area consolidation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7832CB5-9952-450D-9EAE-590262FF49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9625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L.Gatignon, 22-07-2016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Scope of East Area consolidation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9EC6F7C5-AA61-4E47-90E0-2110AEE034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7835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 smtClean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 smtClean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L.Gatignon, 22-07-2016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Scope of East Area consolidation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DDA06752-F5EF-4638-AC36-F319049344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1059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L.Gatignon, 22-07-2016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Scope of East Area consolidation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6B284-F74A-469E-BDB1-B9D68CB3EC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8737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L.Gatignon, 22-07-2016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Scope of East Area consolidation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DC172-423C-47DB-ACA1-10CB1C9926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8537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4148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58970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335713"/>
            <a:ext cx="1152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</a:lstStyle>
          <a:p>
            <a:pPr>
              <a:defRPr/>
            </a:pPr>
            <a:r>
              <a:rPr lang="fr-CH"/>
              <a:t>L.Gatignon, 22-07-2016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Scope of East Area consolidation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2CB758F8-4B4C-4999-AE62-E9CB0FD36E7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smtClean="0"/>
              <a:t>Slide text first level</a:t>
            </a:r>
          </a:p>
          <a:p>
            <a:pPr lvl="1"/>
            <a:r>
              <a:rPr lang="fr-CH" altLang="en-US" smtClean="0"/>
              <a:t>Slide text second level</a:t>
            </a:r>
          </a:p>
          <a:p>
            <a:pPr lvl="2"/>
            <a:r>
              <a:rPr lang="fr-CH" altLang="en-US" smtClean="0"/>
              <a:t>Slide text third level</a:t>
            </a:r>
          </a:p>
          <a:p>
            <a:pPr lvl="3"/>
            <a:r>
              <a:rPr lang="fr-CH" altLang="en-US" smtClean="0"/>
              <a:t>Slide text fourth level</a:t>
            </a:r>
          </a:p>
          <a:p>
            <a:pPr lvl="4"/>
            <a:r>
              <a:rPr lang="fr-CH" altLang="en-US" smtClean="0"/>
              <a:t>Slide text fifth level</a:t>
            </a:r>
            <a:endParaRPr lang="en-US" altLang="en-US" smtClean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83" r:id="rId7"/>
    <p:sldLayoutId id="2147483790" r:id="rId8"/>
    <p:sldLayoutId id="2147483791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608373/1" TargetMode="External"/><Relationship Id="rId2" Type="http://schemas.openxmlformats.org/officeDocument/2006/relationships/hyperlink" Target="https://edms.cern.ch/document/1471844/0.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431800" y="2120900"/>
            <a:ext cx="8266113" cy="18272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smtClean="0">
                <a:ln>
                  <a:noFill/>
                </a:ln>
                <a:ea typeface="MS PGothic" panose="020B0600070205080204" pitchFamily="34" charset="-128"/>
              </a:rPr>
              <a:t>East Area Renovation Kick-off meeting</a:t>
            </a:r>
            <a:br>
              <a:rPr lang="en-GB" altLang="en-US" smtClean="0">
                <a:ln>
                  <a:noFill/>
                </a:ln>
                <a:ea typeface="MS PGothic" panose="020B0600070205080204" pitchFamily="34" charset="-128"/>
              </a:rPr>
            </a:br>
            <a:r>
              <a:rPr lang="en-GB" altLang="en-US" smtClean="0">
                <a:ln>
                  <a:noFill/>
                </a:ln>
                <a:ea typeface="MS PGothic" panose="020B0600070205080204" pitchFamily="34" charset="-128"/>
              </a:rPr>
              <a:t>Project Organization and Next Steps</a:t>
            </a:r>
          </a:p>
        </p:txBody>
      </p:sp>
      <p:sp>
        <p:nvSpPr>
          <p:cNvPr id="12290" name="Text Placeholder 2"/>
          <p:cNvSpPr>
            <a:spLocks noGrp="1"/>
          </p:cNvSpPr>
          <p:nvPr>
            <p:ph type="body" idx="1"/>
          </p:nvPr>
        </p:nvSpPr>
        <p:spPr>
          <a:xfrm>
            <a:off x="431800" y="4171950"/>
            <a:ext cx="8266113" cy="10668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mtClean="0">
                <a:solidFill>
                  <a:srgbClr val="5197CC"/>
                </a:solidFill>
              </a:rPr>
              <a:t>Sébastien Evrard / EN-EA, 22-07-2016</a:t>
            </a:r>
          </a:p>
        </p:txBody>
      </p:sp>
      <p:pic>
        <p:nvPicPr>
          <p:cNvPr id="1229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5478463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S.Evrard, 22-07-2016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East Area Renovation Kick-off meeting</a:t>
            </a:r>
            <a:endParaRPr lang="en-US"/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2CDB5C3-6762-42CC-9E61-6E9277DA0B07}" type="slidenum">
              <a:rPr lang="en-US" altLang="en-US" sz="900">
                <a:solidFill>
                  <a:srgbClr val="729FCF"/>
                </a:solidFill>
              </a:rPr>
              <a:pPr/>
              <a:t>10</a:t>
            </a:fld>
            <a:endParaRPr lang="en-US" altLang="en-US" sz="900">
              <a:solidFill>
                <a:srgbClr val="729FCF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46188"/>
            <a:ext cx="8226425" cy="4665380"/>
          </a:xfrm>
        </p:spPr>
        <p:txBody>
          <a:bodyPr>
            <a:spAutoFit/>
          </a:bodyPr>
          <a:lstStyle/>
          <a:p>
            <a:r>
              <a:rPr lang="en-GB" altLang="en-US" sz="2800" dirty="0" smtClean="0"/>
              <a:t>The East Area Renovation project is a </a:t>
            </a:r>
            <a:r>
              <a:rPr lang="en-GB" altLang="en-US" sz="2800" dirty="0" err="1" smtClean="0"/>
              <a:t>CtC</a:t>
            </a:r>
            <a:r>
              <a:rPr lang="en-GB" altLang="en-US" sz="2800" dirty="0" smtClean="0"/>
              <a:t> project separated from the Consolidation Program. </a:t>
            </a:r>
          </a:p>
          <a:p>
            <a:r>
              <a:rPr lang="en-GB" altLang="en-US" sz="2800" dirty="0" smtClean="0"/>
              <a:t>First important milestone: CSR </a:t>
            </a:r>
            <a:r>
              <a:rPr lang="en-GB" altLang="en-US" sz="2800" smtClean="0"/>
              <a:t>in early </a:t>
            </a:r>
            <a:r>
              <a:rPr lang="en-GB" altLang="en-US" sz="2800" dirty="0" smtClean="0"/>
              <a:t>December’16.</a:t>
            </a:r>
          </a:p>
          <a:p>
            <a:pPr lvl="1">
              <a:lnSpc>
                <a:spcPct val="110000"/>
              </a:lnSpc>
            </a:pPr>
            <a:r>
              <a:rPr lang="en-US" altLang="en-US" sz="2000" dirty="0" smtClean="0">
                <a:cs typeface="Ubuntu Light" charset="0"/>
              </a:rPr>
              <a:t>Work package analysis meetings as from mid August</a:t>
            </a:r>
          </a:p>
          <a:p>
            <a:pPr lvl="1">
              <a:lnSpc>
                <a:spcPct val="110000"/>
              </a:lnSpc>
            </a:pPr>
            <a:r>
              <a:rPr lang="en-US" altLang="en-US" sz="2000" dirty="0" smtClean="0">
                <a:cs typeface="Ubuntu Light" charset="0"/>
              </a:rPr>
              <a:t>Integration meetings as from September</a:t>
            </a:r>
          </a:p>
          <a:p>
            <a:r>
              <a:rPr lang="en-GB" altLang="en-US" sz="2800" dirty="0" smtClean="0"/>
              <a:t>A lot of activities involving all infrastructure, equipment and support groups</a:t>
            </a:r>
          </a:p>
          <a:p>
            <a:r>
              <a:rPr lang="en-GB" altLang="en-US" sz="2800" dirty="0" smtClean="0"/>
              <a:t>Anticipation of many activities in EYETS and YETS to relieve LS2 period. However, LS2 will be very challenging, especially in terms of manpower.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" r="2019"/>
          <a:stretch>
            <a:fillRect/>
          </a:stretch>
        </p:blipFill>
        <p:spPr>
          <a:xfrm>
            <a:off x="457200" y="1246188"/>
            <a:ext cx="8226425" cy="50276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2156"/>
                  </a:srgbClr>
                </a:solidFill>
              </a14:hiddenFill>
            </a:ext>
          </a:extLst>
        </p:spPr>
      </p:pic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60375" y="3209925"/>
            <a:ext cx="8226425" cy="811213"/>
          </a:xfrm>
        </p:spPr>
        <p:txBody>
          <a:bodyPr/>
          <a:lstStyle/>
          <a:p>
            <a:pPr algn="ctr"/>
            <a:r>
              <a:rPr lang="en-US" alt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FOR YOUR ATTENTION ! QUESTIONS 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S.Evrard, 22-07-2016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East Area Renovation Kick-off meeting</a:t>
            </a:r>
            <a:endParaRPr lang="en-US"/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38450157-8D84-4E84-AEDA-8BAF0989B94D}" type="slidenum">
              <a:rPr lang="en-US" altLang="en-US" sz="900">
                <a:solidFill>
                  <a:srgbClr val="729FCF"/>
                </a:solidFill>
              </a:rPr>
              <a:pPr/>
              <a:t>11</a:t>
            </a:fld>
            <a:endParaRPr lang="en-US" altLang="en-US" sz="900">
              <a:solidFill>
                <a:srgbClr val="729FC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Project management(I)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S.Evrard, 22-07-2016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East Area Renovation Kick-off meeting</a:t>
            </a:r>
            <a:endParaRPr lang="en-US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000D0F8E-81FE-4886-AA51-CA924F65D622}" type="slidenum">
              <a:rPr lang="en-US" altLang="en-US" sz="900">
                <a:solidFill>
                  <a:srgbClr val="729FCF"/>
                </a:solidFill>
              </a:rPr>
              <a:pPr/>
              <a:t>2</a:t>
            </a:fld>
            <a:endParaRPr lang="en-US" altLang="en-US" sz="900">
              <a:solidFill>
                <a:srgbClr val="729FCF"/>
              </a:solidFill>
            </a:endParaRPr>
          </a:p>
        </p:txBody>
      </p:sp>
      <p:sp>
        <p:nvSpPr>
          <p:cNvPr id="14341" name="Content Placeholder 2"/>
          <p:cNvSpPr>
            <a:spLocks noGrp="1"/>
          </p:cNvSpPr>
          <p:nvPr>
            <p:ph sz="quarter" idx="13"/>
          </p:nvPr>
        </p:nvSpPr>
        <p:spPr>
          <a:xfrm>
            <a:off x="403860" y="1524000"/>
            <a:ext cx="8282940" cy="4582160"/>
          </a:xfrm>
        </p:spPr>
        <p:txBody>
          <a:bodyPr/>
          <a:lstStyle/>
          <a:p>
            <a:r>
              <a:rPr lang="en-US" altLang="en-US" sz="2400" dirty="0" smtClean="0"/>
              <a:t>The East Area </a:t>
            </a:r>
            <a:r>
              <a:rPr lang="en-US" altLang="en-US" sz="2400" dirty="0" smtClean="0">
                <a:solidFill>
                  <a:srgbClr val="FF0000"/>
                </a:solidFill>
              </a:rPr>
              <a:t>Renovation</a:t>
            </a:r>
            <a:r>
              <a:rPr lang="en-US" altLang="en-US" sz="2400" dirty="0" smtClean="0"/>
              <a:t> is a Cost to Completion (</a:t>
            </a:r>
            <a:r>
              <a:rPr lang="en-US" altLang="en-US" sz="2400" dirty="0" err="1" smtClean="0"/>
              <a:t>CtC</a:t>
            </a:r>
            <a:r>
              <a:rPr lang="en-US" altLang="en-US" sz="2400" dirty="0" smtClean="0"/>
              <a:t>) project, separated from ATS </a:t>
            </a:r>
            <a:r>
              <a:rPr lang="en-US" altLang="en-US" sz="2400" dirty="0">
                <a:solidFill>
                  <a:srgbClr val="FF0000"/>
                </a:solidFill>
              </a:rPr>
              <a:t>C</a:t>
            </a:r>
            <a:r>
              <a:rPr lang="en-US" altLang="en-US" sz="2400" dirty="0" smtClean="0">
                <a:solidFill>
                  <a:srgbClr val="FF0000"/>
                </a:solidFill>
              </a:rPr>
              <a:t>onsolidation</a:t>
            </a:r>
            <a:r>
              <a:rPr lang="en-US" altLang="en-US" sz="2400" dirty="0" smtClean="0"/>
              <a:t> program and </a:t>
            </a:r>
            <a:r>
              <a:rPr lang="en-US" altLang="en-US" sz="2400" dirty="0" smtClean="0"/>
              <a:t>fully driven </a:t>
            </a:r>
            <a:r>
              <a:rPr lang="en-US" altLang="en-US" sz="2400" dirty="0" smtClean="0"/>
              <a:t>by </a:t>
            </a:r>
            <a:r>
              <a:rPr lang="en-US" altLang="en-US" sz="2400" dirty="0"/>
              <a:t>t</a:t>
            </a:r>
            <a:r>
              <a:rPr lang="en-US" altLang="en-US" sz="2400" dirty="0" smtClean="0"/>
              <a:t>he EN-EA Group.</a:t>
            </a:r>
          </a:p>
          <a:p>
            <a:r>
              <a:rPr lang="en-US" altLang="en-US" sz="2400" dirty="0" smtClean="0"/>
              <a:t>Core project team in EN-EA </a:t>
            </a:r>
            <a:r>
              <a:rPr lang="en-US" altLang="en-US" sz="2400" dirty="0" smtClean="0"/>
              <a:t>with the following roles:</a:t>
            </a:r>
          </a:p>
          <a:p>
            <a:pPr lvl="1"/>
            <a:r>
              <a:rPr lang="en-US" altLang="en-US" dirty="0">
                <a:cs typeface="Ubuntu Light" charset="0"/>
              </a:rPr>
              <a:t>Project Leader [PL]: Sebastien Evrard</a:t>
            </a:r>
          </a:p>
          <a:p>
            <a:pPr lvl="1"/>
            <a:r>
              <a:rPr lang="en-US" altLang="en-US" dirty="0">
                <a:cs typeface="Ubuntu Light" charset="0"/>
              </a:rPr>
              <a:t>Implementation Coordinator (Beams and Infrastructure) [IC]: Michael Lazzaroni</a:t>
            </a:r>
          </a:p>
          <a:p>
            <a:pPr lvl="1"/>
            <a:r>
              <a:rPr lang="en-US" altLang="en-US" dirty="0">
                <a:cs typeface="Ubuntu Light" charset="0"/>
              </a:rPr>
              <a:t>Site Manager [SI]: Aboubakr Ebn Rahmoun</a:t>
            </a:r>
          </a:p>
          <a:p>
            <a:pPr lvl="1"/>
            <a:r>
              <a:rPr lang="en-US" altLang="en-US" dirty="0">
                <a:cs typeface="Ubuntu Light" charset="0"/>
              </a:rPr>
              <a:t>Beam Physicist [BP]: Lau Gatignon (support: Johannes Bernhard)</a:t>
            </a:r>
          </a:p>
          <a:p>
            <a:pPr lvl="1"/>
            <a:r>
              <a:rPr lang="en-US" altLang="en-US" dirty="0">
                <a:cs typeface="Ubuntu Light" charset="0"/>
              </a:rPr>
              <a:t>Planning Officer [PO]: Quentin </a:t>
            </a:r>
            <a:r>
              <a:rPr lang="en-US" altLang="en-US" dirty="0" smtClean="0">
                <a:cs typeface="Ubuntu Light" charset="0"/>
              </a:rPr>
              <a:t>Bouirek</a:t>
            </a:r>
          </a:p>
          <a:p>
            <a:pPr lvl="1"/>
            <a:r>
              <a:rPr lang="en-US" altLang="en-US" dirty="0" smtClean="0">
                <a:cs typeface="Ubuntu Light" charset="0"/>
              </a:rPr>
              <a:t>Support </a:t>
            </a:r>
            <a:r>
              <a:rPr lang="en-US" altLang="en-US" dirty="0">
                <a:cs typeface="Ubuntu Light" charset="0"/>
              </a:rPr>
              <a:t>Engineer [SE]: Erwan Harrouch</a:t>
            </a:r>
          </a:p>
          <a:p>
            <a:pPr lvl="1"/>
            <a:r>
              <a:rPr lang="en-US" altLang="en-US" dirty="0">
                <a:cs typeface="Ubuntu Light" charset="0"/>
              </a:rPr>
              <a:t>Safety Coordinator [SC]: </a:t>
            </a:r>
            <a:r>
              <a:rPr lang="en-US" altLang="en-US" dirty="0" err="1">
                <a:cs typeface="Ubuntu Light" charset="0"/>
              </a:rPr>
              <a:t>tbd</a:t>
            </a:r>
            <a:r>
              <a:rPr lang="en-US" altLang="en-US" dirty="0">
                <a:cs typeface="Ubuntu Light" charset="0"/>
              </a:rPr>
              <a:t> </a:t>
            </a:r>
            <a:endParaRPr lang="en-US" altLang="en-US" dirty="0" smtClean="0">
              <a:cs typeface="Ubuntu Light" charset="0"/>
            </a:endParaRPr>
          </a:p>
          <a:p>
            <a:pPr lvl="1"/>
            <a:r>
              <a:rPr lang="en-US" altLang="en-US" dirty="0" smtClean="0">
                <a:cs typeface="Ubuntu Light" charset="0"/>
              </a:rPr>
              <a:t>Project </a:t>
            </a:r>
            <a:r>
              <a:rPr lang="en-US" altLang="en-US" dirty="0">
                <a:cs typeface="Ubuntu Light" charset="0"/>
              </a:rPr>
              <a:t>Safety Officer [PSO]: </a:t>
            </a:r>
            <a:r>
              <a:rPr lang="en-US" altLang="en-US" dirty="0" err="1">
                <a:cs typeface="Ubuntu Light" charset="0"/>
              </a:rPr>
              <a:t>tbd</a:t>
            </a:r>
            <a:endParaRPr lang="en-US" altLang="en-US" dirty="0">
              <a:cs typeface="Ubuntu Light" charset="0"/>
            </a:endParaRPr>
          </a:p>
          <a:p>
            <a:pPr marL="0" indent="0">
              <a:buNone/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Project management (II)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S.Evrard, 22-07-2016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East Area Renovation Kick-off meeting</a:t>
            </a:r>
            <a:endParaRPr lang="en-US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000D0F8E-81FE-4886-AA51-CA924F65D622}" type="slidenum">
              <a:rPr lang="en-US" altLang="en-US" sz="900">
                <a:solidFill>
                  <a:srgbClr val="729FCF"/>
                </a:solidFill>
              </a:rPr>
              <a:pPr/>
              <a:t>3</a:t>
            </a:fld>
            <a:endParaRPr lang="en-US" altLang="en-US" sz="900">
              <a:solidFill>
                <a:srgbClr val="729FCF"/>
              </a:solidFill>
            </a:endParaRPr>
          </a:p>
        </p:txBody>
      </p:sp>
      <p:sp>
        <p:nvSpPr>
          <p:cNvPr id="14341" name="Content Placeholder 2"/>
          <p:cNvSpPr>
            <a:spLocks noGrp="1"/>
          </p:cNvSpPr>
          <p:nvPr>
            <p:ph sz="quarter" idx="13"/>
          </p:nvPr>
        </p:nvSpPr>
        <p:spPr>
          <a:xfrm>
            <a:off x="403860" y="1638300"/>
            <a:ext cx="8226425" cy="4467860"/>
          </a:xfrm>
        </p:spPr>
        <p:txBody>
          <a:bodyPr/>
          <a:lstStyle/>
          <a:p>
            <a:r>
              <a:rPr lang="fr-CH" altLang="en-US" sz="2400" dirty="0" smtClean="0"/>
              <a:t>Documentation:</a:t>
            </a:r>
          </a:p>
          <a:p>
            <a:pPr lvl="1"/>
            <a:r>
              <a:rPr lang="fr-CH" altLang="en-US" dirty="0" smtClean="0">
                <a:cs typeface="Ubuntu Light" charset="0"/>
              </a:rPr>
              <a:t>The full </a:t>
            </a:r>
            <a:r>
              <a:rPr lang="fr-CH" altLang="en-US" dirty="0" err="1" smtClean="0">
                <a:cs typeface="Ubuntu Light" charset="0"/>
              </a:rPr>
              <a:t>project</a:t>
            </a:r>
            <a:r>
              <a:rPr lang="fr-CH" altLang="en-US" dirty="0" smtClean="0">
                <a:cs typeface="Ubuntu Light" charset="0"/>
              </a:rPr>
              <a:t> (CDR </a:t>
            </a:r>
            <a:r>
              <a:rPr lang="fr-CH" altLang="en-US" dirty="0" err="1" smtClean="0">
                <a:cs typeface="Ubuntu Light" charset="0"/>
              </a:rPr>
              <a:t>like</a:t>
            </a:r>
            <a:r>
              <a:rPr lang="fr-CH" altLang="en-US" dirty="0" smtClean="0">
                <a:cs typeface="Ubuntu Light" charset="0"/>
              </a:rPr>
              <a:t>): </a:t>
            </a:r>
            <a:r>
              <a:rPr lang="fr-CH" altLang="en-US" dirty="0" smtClean="0">
                <a:cs typeface="Ubuntu Light" charset="0"/>
                <a:hlinkClick r:id="rId2"/>
              </a:rPr>
              <a:t>https://edms.cern.ch/document/1471844/0.1</a:t>
            </a:r>
            <a:endParaRPr lang="fr-CH" altLang="en-US" dirty="0" smtClean="0">
              <a:cs typeface="Ubuntu Light" charset="0"/>
            </a:endParaRPr>
          </a:p>
          <a:p>
            <a:pPr lvl="1"/>
            <a:r>
              <a:rPr lang="fr-CH" altLang="en-US" dirty="0" smtClean="0">
                <a:cs typeface="Ubuntu Light" charset="0"/>
              </a:rPr>
              <a:t>The roadmap document: </a:t>
            </a:r>
            <a:r>
              <a:rPr lang="fr-CH" altLang="en-US" dirty="0" smtClean="0">
                <a:cs typeface="Ubuntu Light" charset="0"/>
                <a:hlinkClick r:id="rId3"/>
              </a:rPr>
              <a:t>https://edms.cern.ch/document/1608373/1</a:t>
            </a:r>
            <a:endParaRPr lang="fr-CH" altLang="en-US" dirty="0" smtClean="0">
              <a:cs typeface="Ubuntu Light" charset="0"/>
            </a:endParaRPr>
          </a:p>
          <a:p>
            <a:pPr marL="173038" lvl="1" indent="0">
              <a:buNone/>
            </a:pPr>
            <a:endParaRPr lang="fr-CH" altLang="en-US" dirty="0" smtClean="0">
              <a:cs typeface="Ubuntu Light" charset="0"/>
            </a:endParaRPr>
          </a:p>
          <a:p>
            <a:r>
              <a:rPr lang="en-US" altLang="en-US" sz="2400" dirty="0" smtClean="0"/>
              <a:t>Mandate ready, being approved by ATS management</a:t>
            </a:r>
          </a:p>
          <a:p>
            <a:pPr marL="0" indent="0">
              <a:buNone/>
            </a:pPr>
            <a:endParaRPr lang="en-US" altLang="en-US" sz="2400" dirty="0" smtClean="0"/>
          </a:p>
          <a:p>
            <a:r>
              <a:rPr lang="en-US" altLang="en-US" sz="2400" dirty="0" smtClean="0"/>
              <a:t>Project Management Plan in preparation, to be approved by GL’s</a:t>
            </a:r>
          </a:p>
          <a:p>
            <a:pPr marL="0" indent="0">
              <a:buNone/>
            </a:pPr>
            <a:endParaRPr lang="en-US" altLang="en-US" sz="2400" dirty="0" smtClean="0"/>
          </a:p>
          <a:p>
            <a:r>
              <a:rPr lang="en-US" altLang="en-US" sz="2400" dirty="0" smtClean="0"/>
              <a:t>Reporting lines: IEFC and ATS management (on request)</a:t>
            </a:r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537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Budget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S.Evrard, 22-07-2016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East Area Renovation Kick-off meeting</a:t>
            </a:r>
            <a:endParaRPr lang="en-US"/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95AB6E2E-D7B8-4E99-8BB8-A426042A0E72}" type="slidenum">
              <a:rPr lang="en-US" altLang="en-US" sz="900">
                <a:solidFill>
                  <a:srgbClr val="729FCF"/>
                </a:solidFill>
              </a:rPr>
              <a:pPr/>
              <a:t>4</a:t>
            </a:fld>
            <a:endParaRPr lang="en-US" altLang="en-US" sz="900">
              <a:solidFill>
                <a:srgbClr val="729FCF"/>
              </a:solidFill>
            </a:endParaRP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312738" y="1239838"/>
            <a:ext cx="7164387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The allocation for the EA Renovation is as follows:</a:t>
            </a:r>
            <a:endParaRPr lang="en-GB" altLang="en-US" sz="1400">
              <a:latin typeface="Arial" panose="020B0604020202020204" pitchFamily="34" charset="0"/>
            </a:endParaRPr>
          </a:p>
          <a:p>
            <a:endParaRPr lang="en-GB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12738" y="1789113"/>
          <a:ext cx="8086725" cy="741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250"/>
                <a:gridCol w="925961"/>
                <a:gridCol w="925961"/>
                <a:gridCol w="912732"/>
                <a:gridCol w="873049"/>
                <a:gridCol w="806909"/>
                <a:gridCol w="833364"/>
                <a:gridCol w="1653499"/>
              </a:tblGrid>
              <a:tr h="370681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2016</a:t>
                      </a:r>
                      <a:endParaRPr lang="en-US" sz="1800" dirty="0"/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2017</a:t>
                      </a:r>
                      <a:endParaRPr lang="en-US" sz="1800" dirty="0"/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2018</a:t>
                      </a:r>
                      <a:endParaRPr lang="en-US" sz="1800" dirty="0"/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2019</a:t>
                      </a:r>
                      <a:endParaRPr lang="en-US" sz="1800" dirty="0"/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2020</a:t>
                      </a:r>
                      <a:endParaRPr lang="en-US" sz="1800" dirty="0"/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2021</a:t>
                      </a:r>
                      <a:endParaRPr lang="en-US" sz="1800" dirty="0"/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Grand Total</a:t>
                      </a:r>
                      <a:endParaRPr lang="en-US" sz="1800" dirty="0"/>
                    </a:p>
                  </a:txBody>
                  <a:tcPr marL="91439" marR="91439"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EAC-EA</a:t>
                      </a:r>
                      <a:endParaRPr lang="en-US" sz="1800" dirty="0"/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279</a:t>
                      </a:r>
                      <a:endParaRPr lang="en-US" sz="1800" dirty="0"/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1,497</a:t>
                      </a:r>
                      <a:endParaRPr lang="en-US" sz="1800" dirty="0"/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7,205</a:t>
                      </a:r>
                      <a:endParaRPr lang="en-US" sz="1800" dirty="0"/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6,854</a:t>
                      </a:r>
                      <a:endParaRPr lang="en-US" sz="1800" dirty="0"/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7,470</a:t>
                      </a:r>
                      <a:endParaRPr lang="en-US" sz="1800" dirty="0"/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532</a:t>
                      </a:r>
                      <a:endParaRPr lang="en-US" sz="1800" dirty="0"/>
                    </a:p>
                  </a:txBody>
                  <a:tcPr marL="91439" marR="91439"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23,837</a:t>
                      </a:r>
                      <a:endParaRPr lang="en-US" sz="1800" dirty="0"/>
                    </a:p>
                  </a:txBody>
                  <a:tcPr marL="91439" marR="91439" marT="45700" marB="45700"/>
                </a:tc>
              </a:tr>
            </a:tbl>
          </a:graphicData>
        </a:graphic>
      </p:graphicFrame>
      <p:sp>
        <p:nvSpPr>
          <p:cNvPr id="15395" name="TextBox 2"/>
          <p:cNvSpPr txBox="1">
            <a:spLocks noChangeArrowheads="1"/>
          </p:cNvSpPr>
          <p:nvPr/>
        </p:nvSpPr>
        <p:spPr bwMode="auto">
          <a:xfrm>
            <a:off x="193675" y="2751138"/>
            <a:ext cx="820578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This includes the part for the building and covers the PVC cable replacement.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The profile shall be updated after the Cost and Schedule Review (CSR) later this year.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Budget i</a:t>
            </a:r>
            <a:r>
              <a:rPr lang="en-US" altLang="en-US" sz="2000" dirty="0" smtClean="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 </a:t>
            </a:r>
            <a:r>
              <a:rPr lang="en-US" altLang="en-US" sz="2000" dirty="0" smtClean="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line with the request in the roadmap document.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1F497D"/>
                </a:solidFill>
                <a:latin typeface="Arial" panose="020B0604020202020204" pitchFamily="34" charset="0"/>
              </a:rPr>
              <a:t>Budget code(s) per group </a:t>
            </a:r>
            <a:r>
              <a:rPr lang="en-US" altLang="en-US" sz="2000" dirty="0" smtClean="0">
                <a:solidFill>
                  <a:srgbClr val="1F497D"/>
                </a:solidFill>
                <a:latin typeface="Arial" panose="020B0604020202020204" pitchFamily="34" charset="0"/>
              </a:rPr>
              <a:t>being </a:t>
            </a:r>
            <a:r>
              <a:rPr lang="en-US" altLang="en-US" sz="2000" dirty="0" smtClean="0">
                <a:solidFill>
                  <a:srgbClr val="1F497D"/>
                </a:solidFill>
                <a:latin typeface="Arial" panose="020B0604020202020204" pitchFamily="34" charset="0"/>
              </a:rPr>
              <a:t>established.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Responsibility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S.Evrard, 22-07-2016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East Area Renovation Kick-off meeting</a:t>
            </a:r>
            <a:endParaRPr lang="en-US"/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43A3ADF6-701F-4407-B89F-9D93B700310F}" type="slidenum">
              <a:rPr lang="en-US" altLang="en-US" sz="900">
                <a:solidFill>
                  <a:srgbClr val="729FCF"/>
                </a:solidFill>
              </a:rPr>
              <a:pPr/>
              <a:t>5</a:t>
            </a:fld>
            <a:endParaRPr lang="en-US" altLang="en-US" sz="900">
              <a:solidFill>
                <a:srgbClr val="729FCF"/>
              </a:solidFill>
            </a:endParaRPr>
          </a:p>
        </p:txBody>
      </p:sp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658813" y="1104900"/>
          <a:ext cx="7834312" cy="5021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4" name="Document" r:id="rId3" imgW="6260870" imgH="4013052" progId="Word.Document.12">
                  <p:embed/>
                </p:oleObj>
              </mc:Choice>
              <mc:Fallback>
                <p:oleObj name="Document" r:id="rId3" imgW="6260870" imgH="4013052" progId="Word.Documen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13" y="1104900"/>
                        <a:ext cx="7834312" cy="5021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605473" y="5880101"/>
            <a:ext cx="5280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800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 Roadshow in progress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Master Schedule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S.Evrard, 22-07-2016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East Area Renovation Kick-off meeting</a:t>
            </a:r>
            <a:endParaRPr lang="en-US"/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32F20BEF-9245-424B-8599-8DEF789DD62A}" type="slidenum">
              <a:rPr lang="en-US" altLang="en-US" sz="900">
                <a:solidFill>
                  <a:srgbClr val="729FCF"/>
                </a:solidFill>
              </a:rPr>
              <a:pPr/>
              <a:t>6</a:t>
            </a:fld>
            <a:endParaRPr lang="en-US" altLang="en-US" sz="900">
              <a:solidFill>
                <a:srgbClr val="729FCF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336568"/>
              </p:ext>
            </p:extLst>
          </p:nvPr>
        </p:nvGraphicFramePr>
        <p:xfrm>
          <a:off x="311150" y="1090613"/>
          <a:ext cx="8499475" cy="5183737"/>
        </p:xfrm>
        <a:graphic>
          <a:graphicData uri="http://schemas.openxmlformats.org/drawingml/2006/table">
            <a:tbl>
              <a:tblPr/>
              <a:tblGrid>
                <a:gridCol w="509588"/>
                <a:gridCol w="744537"/>
                <a:gridCol w="111125"/>
                <a:gridCol w="109538"/>
                <a:gridCol w="109537"/>
                <a:gridCol w="109538"/>
                <a:gridCol w="109537"/>
                <a:gridCol w="109538"/>
                <a:gridCol w="109537"/>
                <a:gridCol w="111125"/>
                <a:gridCol w="109538"/>
                <a:gridCol w="109537"/>
                <a:gridCol w="109538"/>
                <a:gridCol w="109537"/>
                <a:gridCol w="109538"/>
                <a:gridCol w="109537"/>
                <a:gridCol w="111125"/>
                <a:gridCol w="109538"/>
                <a:gridCol w="109537"/>
                <a:gridCol w="109538"/>
                <a:gridCol w="109537"/>
                <a:gridCol w="109538"/>
                <a:gridCol w="109537"/>
                <a:gridCol w="111125"/>
                <a:gridCol w="109538"/>
                <a:gridCol w="109537"/>
                <a:gridCol w="109538"/>
                <a:gridCol w="109537"/>
                <a:gridCol w="109538"/>
                <a:gridCol w="109537"/>
                <a:gridCol w="109538"/>
                <a:gridCol w="111125"/>
                <a:gridCol w="109537"/>
                <a:gridCol w="109538"/>
                <a:gridCol w="109537"/>
                <a:gridCol w="109538"/>
                <a:gridCol w="109537"/>
                <a:gridCol w="109538"/>
                <a:gridCol w="111125"/>
                <a:gridCol w="109537"/>
                <a:gridCol w="109538"/>
                <a:gridCol w="109537"/>
                <a:gridCol w="109538"/>
                <a:gridCol w="109537"/>
                <a:gridCol w="109538"/>
                <a:gridCol w="111125"/>
                <a:gridCol w="109537"/>
                <a:gridCol w="109538"/>
                <a:gridCol w="109537"/>
                <a:gridCol w="109538"/>
                <a:gridCol w="109537"/>
                <a:gridCol w="109538"/>
                <a:gridCol w="111125"/>
                <a:gridCol w="109537"/>
                <a:gridCol w="109538"/>
                <a:gridCol w="109537"/>
                <a:gridCol w="109538"/>
                <a:gridCol w="109537"/>
                <a:gridCol w="109538"/>
                <a:gridCol w="109537"/>
                <a:gridCol w="111125"/>
                <a:gridCol w="109538"/>
                <a:gridCol w="109537"/>
                <a:gridCol w="109538"/>
                <a:gridCol w="109537"/>
                <a:gridCol w="109538"/>
                <a:gridCol w="109537"/>
                <a:gridCol w="111125"/>
              </a:tblGrid>
              <a:tr h="150813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SHUTDOWN/TS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PROTON PHYSICS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6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7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8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9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COMMISSIONING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IONS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N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F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N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F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N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F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N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F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N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F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N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Group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Activity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</a:tr>
              <a:tr h="295275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TE-EPC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Procure Power Converter 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TE-MSC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Prepare new yokes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TE-MSC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Remove magnets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TE-MSC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Modify magnets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TE-MSC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Re-install magnets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EN-EL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Renovate AC&amp;DC distribution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EN-CV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Renovate cooling systems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SMB-SE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Building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TE-EPC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Install new power converters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3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EN-EA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Change beam line layout + vacuum beam pipe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EN-ACE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Survey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All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Commission new facility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65849818"/>
              </p:ext>
            </p:extLst>
          </p:nvPr>
        </p:nvGraphicFramePr>
        <p:xfrm>
          <a:off x="457200" y="2583180"/>
          <a:ext cx="8290559" cy="3690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r>
              <a:rPr lang="fr-CH" dirty="0" smtClean="0"/>
              <a:t>S.Evrard, 22-07-2016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East Area Renovation Kick-off meeting</a:t>
            </a:r>
            <a:endParaRPr lang="en-US"/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BD45AAA4-4C28-4C9A-AE3A-44A0A82E2C77}" type="slidenum">
              <a:rPr lang="en-US" altLang="en-US" sz="900">
                <a:solidFill>
                  <a:srgbClr val="729FCF"/>
                </a:solidFill>
              </a:rPr>
              <a:pPr/>
              <a:t>7</a:t>
            </a:fld>
            <a:endParaRPr lang="en-US" altLang="en-US" sz="900">
              <a:solidFill>
                <a:srgbClr val="729FCF"/>
              </a:solidFill>
            </a:endParaRPr>
          </a:p>
        </p:txBody>
      </p:sp>
      <p:sp>
        <p:nvSpPr>
          <p:cNvPr id="174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Next steps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95723787"/>
              </p:ext>
            </p:extLst>
          </p:nvPr>
        </p:nvGraphicFramePr>
        <p:xfrm>
          <a:off x="220980" y="800100"/>
          <a:ext cx="8587740" cy="1699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97380" y="2135862"/>
            <a:ext cx="2964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We’re</a:t>
            </a:r>
            <a:r>
              <a:rPr lang="fr-CH" dirty="0" smtClean="0"/>
              <a:t> </a:t>
            </a:r>
            <a:r>
              <a:rPr lang="fr-CH" dirty="0" err="1" smtClean="0"/>
              <a:t>somewhere</a:t>
            </a:r>
            <a:r>
              <a:rPr lang="fr-CH" dirty="0" smtClean="0"/>
              <a:t> </a:t>
            </a:r>
            <a:r>
              <a:rPr lang="fr-CH" dirty="0" err="1" smtClean="0"/>
              <a:t>here</a:t>
            </a:r>
            <a:endParaRPr lang="en-GB" dirty="0"/>
          </a:p>
        </p:txBody>
      </p:sp>
      <p:sp>
        <p:nvSpPr>
          <p:cNvPr id="7" name="Down Arrow 6"/>
          <p:cNvSpPr/>
          <p:nvPr/>
        </p:nvSpPr>
        <p:spPr>
          <a:xfrm flipV="1">
            <a:off x="2865120" y="1950720"/>
            <a:ext cx="213360" cy="2286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S.Evrard, 22-07-2016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East Area Renovation Kick-off meeting</a:t>
            </a:r>
            <a:endParaRPr lang="en-US"/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050E2751-D48A-4202-84A6-92FCDAB69A9D}" type="slidenum">
              <a:rPr lang="en-US" altLang="en-US" sz="900">
                <a:solidFill>
                  <a:srgbClr val="729FCF"/>
                </a:solidFill>
              </a:rPr>
              <a:pPr/>
              <a:t>8</a:t>
            </a:fld>
            <a:endParaRPr lang="en-US" altLang="en-US" sz="900">
              <a:solidFill>
                <a:srgbClr val="729FCF"/>
              </a:solidFill>
            </a:endParaRPr>
          </a:p>
        </p:txBody>
      </p:sp>
      <p:sp>
        <p:nvSpPr>
          <p:cNvPr id="1843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WP analysis meetings</a:t>
            </a:r>
          </a:p>
        </p:txBody>
      </p:sp>
      <p:sp>
        <p:nvSpPr>
          <p:cNvPr id="18437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24268"/>
            <a:ext cx="8226425" cy="5027612"/>
          </a:xfrm>
        </p:spPr>
        <p:txBody>
          <a:bodyPr/>
          <a:lstStyle/>
          <a:p>
            <a:r>
              <a:rPr lang="fr-CH" altLang="en-US" sz="2800" dirty="0" smtClean="0"/>
              <a:t>A questionnaire </a:t>
            </a:r>
            <a:r>
              <a:rPr lang="fr-CH" altLang="en-US" sz="2800" dirty="0" err="1" smtClean="0"/>
              <a:t>will</a:t>
            </a:r>
            <a:r>
              <a:rPr lang="fr-CH" altLang="en-US" sz="2800" dirty="0" smtClean="0"/>
              <a:t> </a:t>
            </a:r>
            <a:r>
              <a:rPr lang="fr-CH" altLang="en-US" sz="2800" dirty="0" err="1" smtClean="0"/>
              <a:t>be</a:t>
            </a:r>
            <a:r>
              <a:rPr lang="fr-CH" altLang="en-US" sz="2800" dirty="0" smtClean="0"/>
              <a:t> sent to all the groups </a:t>
            </a:r>
            <a:r>
              <a:rPr lang="fr-CH" altLang="en-US" sz="2800" dirty="0" err="1" smtClean="0"/>
              <a:t>involved</a:t>
            </a:r>
            <a:endParaRPr lang="fr-CH" altLang="en-US" sz="2800" dirty="0" smtClean="0"/>
          </a:p>
          <a:p>
            <a:r>
              <a:rPr lang="fr-CH" altLang="en-US" sz="2800" dirty="0" smtClean="0"/>
              <a:t>Replies </a:t>
            </a:r>
            <a:r>
              <a:rPr lang="fr-CH" altLang="en-US" sz="2800" dirty="0" err="1" smtClean="0"/>
              <a:t>analysis</a:t>
            </a:r>
            <a:r>
              <a:rPr lang="fr-CH" altLang="en-US" sz="2800" dirty="0" smtClean="0"/>
              <a:t> in </a:t>
            </a:r>
            <a:r>
              <a:rPr lang="fr-CH" altLang="en-US" sz="2800" dirty="0" err="1" smtClean="0"/>
              <a:t>dedicated</a:t>
            </a:r>
            <a:r>
              <a:rPr lang="fr-CH" altLang="en-US" sz="2800" dirty="0" smtClean="0"/>
              <a:t> WP meetings</a:t>
            </a:r>
          </a:p>
          <a:p>
            <a:r>
              <a:rPr lang="fr-CH" altLang="en-US" sz="2800" dirty="0" smtClean="0"/>
              <a:t>Inputs for </a:t>
            </a:r>
          </a:p>
          <a:p>
            <a:pPr lvl="2"/>
            <a:r>
              <a:rPr lang="fr-CH" altLang="en-US" sz="2400" dirty="0" smtClean="0">
                <a:cs typeface="Ubuntu Light" charset="0"/>
              </a:rPr>
              <a:t>Schedule</a:t>
            </a:r>
          </a:p>
          <a:p>
            <a:pPr lvl="2"/>
            <a:r>
              <a:rPr lang="fr-CH" altLang="en-US" sz="2400" dirty="0" err="1" smtClean="0">
                <a:cs typeface="Ubuntu Light" charset="0"/>
              </a:rPr>
              <a:t>Procurement</a:t>
            </a:r>
            <a:endParaRPr lang="fr-CH" altLang="en-US" sz="2400" dirty="0" smtClean="0">
              <a:cs typeface="Ubuntu Light" charset="0"/>
            </a:endParaRPr>
          </a:p>
          <a:p>
            <a:pPr lvl="2"/>
            <a:r>
              <a:rPr lang="fr-CH" altLang="en-US" sz="2400" dirty="0" err="1" smtClean="0">
                <a:cs typeface="Ubuntu Light" charset="0"/>
              </a:rPr>
              <a:t>Manufacturing</a:t>
            </a:r>
            <a:endParaRPr lang="fr-CH" altLang="en-US" sz="2400" dirty="0" smtClean="0">
              <a:cs typeface="Ubuntu Light" charset="0"/>
            </a:endParaRPr>
          </a:p>
          <a:p>
            <a:pPr lvl="2"/>
            <a:r>
              <a:rPr lang="fr-CH" altLang="en-US" sz="2400" dirty="0" err="1" smtClean="0">
                <a:cs typeface="Ubuntu Light" charset="0"/>
              </a:rPr>
              <a:t>Logistics</a:t>
            </a:r>
            <a:endParaRPr lang="fr-CH" altLang="en-US" sz="2400" dirty="0" smtClean="0">
              <a:cs typeface="Ubuntu Light" charset="0"/>
            </a:endParaRPr>
          </a:p>
          <a:p>
            <a:pPr lvl="2"/>
            <a:r>
              <a:rPr lang="fr-CH" altLang="en-US" sz="2400" dirty="0" smtClean="0">
                <a:cs typeface="Ubuntu Light" charset="0"/>
              </a:rPr>
              <a:t>Design/</a:t>
            </a:r>
            <a:r>
              <a:rPr lang="fr-CH" altLang="en-US" sz="2400" dirty="0" err="1" smtClean="0">
                <a:cs typeface="Ubuntu Light" charset="0"/>
              </a:rPr>
              <a:t>integration</a:t>
            </a:r>
            <a:endParaRPr lang="fr-CH" altLang="en-US" sz="2400" dirty="0" smtClean="0">
              <a:cs typeface="Ubuntu Light" charset="0"/>
            </a:endParaRPr>
          </a:p>
          <a:p>
            <a:pPr lvl="2"/>
            <a:r>
              <a:rPr lang="fr-CH" altLang="en-US" sz="2400" dirty="0" smtClean="0">
                <a:cs typeface="Ubuntu Light" charset="0"/>
              </a:rPr>
              <a:t>Interfaces</a:t>
            </a:r>
          </a:p>
          <a:p>
            <a:pPr lvl="2"/>
            <a:r>
              <a:rPr lang="fr-CH" altLang="en-US" sz="2400" dirty="0" err="1" smtClean="0">
                <a:cs typeface="Ubuntu Light" charset="0"/>
              </a:rPr>
              <a:t>Resources</a:t>
            </a:r>
            <a:r>
              <a:rPr lang="fr-CH" altLang="en-US" sz="2400" dirty="0" smtClean="0">
                <a:cs typeface="Ubuntu Light" charset="0"/>
              </a:rPr>
              <a:t> (</a:t>
            </a:r>
            <a:r>
              <a:rPr lang="fr-CH" altLang="en-US" sz="2400" dirty="0" err="1" smtClean="0">
                <a:cs typeface="Ubuntu Light" charset="0"/>
              </a:rPr>
              <a:t>manpower</a:t>
            </a:r>
            <a:r>
              <a:rPr lang="fr-CH" altLang="en-US" sz="2400" dirty="0" smtClean="0">
                <a:cs typeface="Ubuntu Light" charset="0"/>
              </a:rPr>
              <a:t> &amp; budget)</a:t>
            </a:r>
          </a:p>
          <a:p>
            <a:pPr lvl="2"/>
            <a:r>
              <a:rPr lang="fr-CH" altLang="en-US" sz="2400" dirty="0" err="1" smtClean="0">
                <a:cs typeface="Ubuntu Light" charset="0"/>
              </a:rPr>
              <a:t>Safety</a:t>
            </a:r>
            <a:r>
              <a:rPr lang="fr-CH" altLang="en-US" sz="2400" dirty="0" smtClean="0">
                <a:cs typeface="Ubuntu Light" charset="0"/>
              </a:rPr>
              <a:t> (hardware, </a:t>
            </a:r>
            <a:r>
              <a:rPr lang="fr-CH" altLang="en-US" sz="2400" dirty="0" err="1" smtClean="0">
                <a:cs typeface="Ubuntu Light" charset="0"/>
              </a:rPr>
              <a:t>operation</a:t>
            </a:r>
            <a:r>
              <a:rPr lang="fr-CH" altLang="en-US" sz="2400" dirty="0" smtClean="0">
                <a:cs typeface="Ubuntu Light" charset="0"/>
              </a:rPr>
              <a:t>, </a:t>
            </a:r>
            <a:r>
              <a:rPr lang="fr-CH" altLang="en-US" sz="2400" dirty="0" err="1" smtClean="0">
                <a:cs typeface="Ubuntu Light" charset="0"/>
              </a:rPr>
              <a:t>safety</a:t>
            </a:r>
            <a:r>
              <a:rPr lang="fr-CH" altLang="en-US" sz="2400" dirty="0" smtClean="0">
                <a:cs typeface="Ubuntu Light" charset="0"/>
              </a:rPr>
              <a:t> file)</a:t>
            </a:r>
          </a:p>
          <a:p>
            <a:pPr lvl="1"/>
            <a:endParaRPr lang="en-GB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2"/>
          <p:cNvSpPr>
            <a:spLocks noGrp="1"/>
          </p:cNvSpPr>
          <p:nvPr>
            <p:ph sz="quarter" idx="13"/>
          </p:nvPr>
        </p:nvSpPr>
        <p:spPr>
          <a:xfrm>
            <a:off x="312420" y="1246188"/>
            <a:ext cx="8371205" cy="5027612"/>
          </a:xfrm>
        </p:spPr>
        <p:txBody>
          <a:bodyPr/>
          <a:lstStyle/>
          <a:p>
            <a:r>
              <a:rPr lang="en-US" altLang="en-US" sz="3200" dirty="0" smtClean="0"/>
              <a:t>Some examples where integration is required</a:t>
            </a:r>
          </a:p>
          <a:p>
            <a:pPr lvl="1"/>
            <a:r>
              <a:rPr lang="en-US" altLang="en-US" sz="2800" dirty="0" smtClean="0">
                <a:ea typeface="MS PGothic" panose="020B0600070205080204" pitchFamily="34" charset="-128"/>
              </a:rPr>
              <a:t>New powering scheme</a:t>
            </a:r>
          </a:p>
          <a:p>
            <a:pPr lvl="2"/>
            <a:r>
              <a:rPr lang="en-US" altLang="en-US" sz="2800" dirty="0" smtClean="0">
                <a:ea typeface="MS PGothic" panose="020B0600070205080204" pitchFamily="34" charset="-128"/>
              </a:rPr>
              <a:t>Electrical circuit </a:t>
            </a:r>
          </a:p>
          <a:p>
            <a:pPr marL="346075" lvl="2" indent="0">
              <a:buNone/>
            </a:pPr>
            <a:r>
              <a:rPr lang="en-US" altLang="en-US" sz="2800" dirty="0" smtClean="0">
                <a:ea typeface="MS PGothic" panose="020B0600070205080204" pitchFamily="34" charset="-128"/>
              </a:rPr>
              <a:t>   design  </a:t>
            </a:r>
          </a:p>
          <a:p>
            <a:pPr lvl="1"/>
            <a:endParaRPr lang="en-US" altLang="en-US" sz="2800" dirty="0">
              <a:ea typeface="MS PGothic" panose="020B0600070205080204" pitchFamily="34" charset="-128"/>
            </a:endParaRPr>
          </a:p>
          <a:p>
            <a:pPr lvl="1"/>
            <a:endParaRPr lang="en-US" altLang="en-US" sz="2800" dirty="0" smtClean="0">
              <a:ea typeface="MS PGothic" panose="020B0600070205080204" pitchFamily="34" charset="-128"/>
            </a:endParaRPr>
          </a:p>
          <a:p>
            <a:pPr marL="173038" lvl="1" indent="0">
              <a:buNone/>
            </a:pPr>
            <a:endParaRPr lang="en-US" altLang="en-US" sz="2800" dirty="0" smtClean="0">
              <a:ea typeface="MS PGothic" panose="020B0600070205080204" pitchFamily="34" charset="-128"/>
            </a:endParaRPr>
          </a:p>
          <a:p>
            <a:pPr lvl="1"/>
            <a:r>
              <a:rPr lang="en-US" altLang="en-US" sz="2800" dirty="0" smtClean="0">
                <a:ea typeface="MS PGothic" panose="020B0600070205080204" pitchFamily="34" charset="-128"/>
              </a:rPr>
              <a:t>Building envelope refurbishment: impact on CV and EL equipment</a:t>
            </a:r>
          </a:p>
          <a:p>
            <a:pPr lvl="1"/>
            <a:r>
              <a:rPr lang="en-US" altLang="en-US" sz="2800" dirty="0" smtClean="0">
                <a:ea typeface="MS PGothic" panose="020B0600070205080204" pitchFamily="34" charset="-128"/>
              </a:rPr>
              <a:t>Shielding walls and roof versus RP simulations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S.Evrard, 22-07-2016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East Area Renovation Kick-off meeting</a:t>
            </a:r>
            <a:endParaRPr lang="en-US"/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2721A88E-F229-46BE-9B16-AF347FFFEADC}" type="slidenum">
              <a:rPr lang="en-US" altLang="en-US" sz="900">
                <a:solidFill>
                  <a:srgbClr val="729FCF"/>
                </a:solidFill>
              </a:rPr>
              <a:pPr/>
              <a:t>9</a:t>
            </a:fld>
            <a:endParaRPr lang="en-US" altLang="en-US" sz="900">
              <a:solidFill>
                <a:srgbClr val="729FCF"/>
              </a:solidFill>
            </a:endParaRPr>
          </a:p>
        </p:txBody>
      </p:sp>
      <p:sp>
        <p:nvSpPr>
          <p:cNvPr id="194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Integration meetings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715" y="2286000"/>
            <a:ext cx="5642434" cy="27378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37150" y="4338042"/>
            <a:ext cx="281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 smtClean="0"/>
              <a:t>Courtesy</a:t>
            </a:r>
            <a:r>
              <a:rPr lang="fr-CH" sz="1200" dirty="0" smtClean="0"/>
              <a:t> of K. Papastergiou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5503</TotalTime>
  <Words>722</Words>
  <Application>Microsoft Office PowerPoint</Application>
  <PresentationFormat>On-screen Show (4:3)</PresentationFormat>
  <Paragraphs>1146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ＭＳ Ｐゴシック</vt:lpstr>
      <vt:lpstr>ＭＳ Ｐゴシック</vt:lpstr>
      <vt:lpstr>Arial</vt:lpstr>
      <vt:lpstr>Calibri</vt:lpstr>
      <vt:lpstr>Corbel</vt:lpstr>
      <vt:lpstr>Ubuntu</vt:lpstr>
      <vt:lpstr>Ubuntu Light</vt:lpstr>
      <vt:lpstr>Wingdings</vt:lpstr>
      <vt:lpstr>CERN_ENdept_Presentation_ArialFont copy</vt:lpstr>
      <vt:lpstr>Document</vt:lpstr>
      <vt:lpstr>East Area Renovation Kick-off meeting Project Organization and Next Steps</vt:lpstr>
      <vt:lpstr>Project management(I)</vt:lpstr>
      <vt:lpstr>Project management (II)</vt:lpstr>
      <vt:lpstr>Budget</vt:lpstr>
      <vt:lpstr>Responsibility matrix</vt:lpstr>
      <vt:lpstr>Master Schedule</vt:lpstr>
      <vt:lpstr>Next steps</vt:lpstr>
      <vt:lpstr>WP analysis meetings</vt:lpstr>
      <vt:lpstr>Integration meetings</vt:lpstr>
      <vt:lpstr>Summary</vt:lpstr>
      <vt:lpstr>THANKS FOR YOUR ATTENTION ! QUESTIONS ?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Sebastien Evrard</cp:lastModifiedBy>
  <cp:revision>161</cp:revision>
  <cp:lastPrinted>2016-07-21T06:28:29Z</cp:lastPrinted>
  <dcterms:created xsi:type="dcterms:W3CDTF">2016-04-11T07:30:05Z</dcterms:created>
  <dcterms:modified xsi:type="dcterms:W3CDTF">2016-07-22T06:47:38Z</dcterms:modified>
</cp:coreProperties>
</file>