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sldIdLst>
    <p:sldId id="257" r:id="rId2"/>
    <p:sldId id="265" r:id="rId3"/>
    <p:sldId id="279" r:id="rId4"/>
    <p:sldId id="282" r:id="rId5"/>
    <p:sldId id="267" r:id="rId6"/>
    <p:sldId id="258" r:id="rId7"/>
    <p:sldId id="259" r:id="rId8"/>
    <p:sldId id="260" r:id="rId9"/>
    <p:sldId id="262" r:id="rId10"/>
    <p:sldId id="270" r:id="rId11"/>
    <p:sldId id="281" r:id="rId12"/>
    <p:sldId id="275" r:id="rId13"/>
    <p:sldId id="276" r:id="rId14"/>
    <p:sldId id="283" r:id="rId15"/>
    <p:sldId id="271" r:id="rId16"/>
    <p:sldId id="269" r:id="rId1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22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05" autoAdjust="0"/>
    <p:restoredTop sz="94660"/>
  </p:normalViewPr>
  <p:slideViewPr>
    <p:cSldViewPr>
      <p:cViewPr varScale="1">
        <p:scale>
          <a:sx n="111" d="100"/>
          <a:sy n="111" d="100"/>
        </p:scale>
        <p:origin x="931" y="7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8709E4-6072-4206-A09D-57447F962C5E}" type="datetimeFigureOut">
              <a:rPr lang="en-GB" smtClean="0"/>
              <a:t>15/08/2016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7327B0-3277-4758-B25E-AA3FDEA5C6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29959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7327B0-3277-4758-B25E-AA3FDEA5C66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81650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7327B0-3277-4758-B25E-AA3FDEA5C66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56711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ern.ch/openlab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788024" y="1597819"/>
            <a:ext cx="3888432" cy="118995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Title of the Presentation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88024" y="2914650"/>
            <a:ext cx="3888432" cy="1673324"/>
          </a:xfrm>
        </p:spPr>
        <p:txBody>
          <a:bodyPr>
            <a:normAutofit/>
          </a:bodyPr>
          <a:lstStyle>
            <a:lvl1pPr marL="0" indent="0" algn="r">
              <a:buNone/>
              <a:defRPr sz="18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Conference/Meeting Name</a:t>
            </a:r>
            <a:br>
              <a:rPr lang="en-US" dirty="0" smtClean="0"/>
            </a:br>
            <a:r>
              <a:rPr lang="en-US" dirty="0" smtClean="0"/>
              <a:t>Author 1 First and Family Names</a:t>
            </a:r>
            <a:br>
              <a:rPr lang="en-US" dirty="0" smtClean="0"/>
            </a:br>
            <a:r>
              <a:rPr lang="en-US" dirty="0" smtClean="0"/>
              <a:t>Author 2 First and Family Names</a:t>
            </a:r>
            <a:br>
              <a:rPr lang="en-US" dirty="0" smtClean="0"/>
            </a:br>
            <a:r>
              <a:rPr lang="en-US" dirty="0" smtClean="0"/>
              <a:t>Etc.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0" hasCustomPrompt="1"/>
          </p:nvPr>
        </p:nvSpPr>
        <p:spPr>
          <a:xfrm>
            <a:off x="1403350" y="2931790"/>
            <a:ext cx="2376488" cy="1584648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pPr lvl="0"/>
            <a:r>
              <a:rPr lang="en-US" dirty="0" smtClean="0"/>
              <a:t>xx/xx/2016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42966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xx/xx/2016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First Name and Family Name – CERN openlab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0678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xx/xx/2016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First Name and Family Name – CERN openlab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80842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xx/xx/2016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First Name and Family Name – CERN openlab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67701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xx/xx/2016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First Name and Family Name – CERN openlab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extBox 5"/>
          <p:cNvSpPr txBox="1"/>
          <p:nvPr userDrawn="1"/>
        </p:nvSpPr>
        <p:spPr>
          <a:xfrm>
            <a:off x="2555776" y="1995686"/>
            <a:ext cx="32403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4400" b="0" dirty="0" smtClean="0"/>
              <a:t>Questions?</a:t>
            </a:r>
            <a:endParaRPr lang="en-GB" sz="4400" b="0" dirty="0"/>
          </a:p>
        </p:txBody>
      </p:sp>
    </p:spTree>
    <p:extLst>
      <p:ext uri="{BB962C8B-B14F-4D97-AF65-F5344CB8AC3E}">
        <p14:creationId xmlns:p14="http://schemas.microsoft.com/office/powerpoint/2010/main" val="17062890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xx/xx/2016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First Name and Family Name – CERN openlab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extBox 5"/>
          <p:cNvSpPr txBox="1"/>
          <p:nvPr userDrawn="1"/>
        </p:nvSpPr>
        <p:spPr>
          <a:xfrm>
            <a:off x="0" y="2058983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3200" dirty="0" smtClean="0">
                <a:hlinkClick r:id="rId2"/>
              </a:rPr>
              <a:t>www.cern.ch/openlab</a:t>
            </a:r>
            <a:r>
              <a:rPr lang="fr-CH" sz="3200" dirty="0" smtClean="0"/>
              <a:t> </a:t>
            </a:r>
            <a:r>
              <a:rPr lang="en-GB" sz="3200" baseline="0" dirty="0" smtClean="0"/>
              <a:t> </a:t>
            </a:r>
            <a:endParaRPr lang="fr-CH" sz="3200" dirty="0" smtClean="0"/>
          </a:p>
        </p:txBody>
      </p:sp>
    </p:spTree>
    <p:extLst>
      <p:ext uri="{BB962C8B-B14F-4D97-AF65-F5344CB8AC3E}">
        <p14:creationId xmlns:p14="http://schemas.microsoft.com/office/powerpoint/2010/main" val="26611328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xx/xx/2016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First Name and Family Name – CERN openlab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70478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648" y="2427733"/>
            <a:ext cx="7283152" cy="216688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xx/xx/2016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First Name and Family Name – CERN openlab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1403350" y="1276350"/>
            <a:ext cx="7272338" cy="935038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82126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xx/xx/2016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First Name and Family Name – CERN openlab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5585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xx/xx/2016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First Name and Family Name – CERN openlab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8972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000" dirty="0" smtClean="0"/>
            </a:lvl1pPr>
          </a:lstStyle>
          <a:p>
            <a:pPr marL="0" lvl="0" indent="0">
              <a:buNone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xx/xx/2016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First Name and Family Name – CERN openlab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2617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xx/xx/2016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First Name and Family Name – CERN openlab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  <p:sp>
        <p:nvSpPr>
          <p:cNvPr id="13" name="Chart Placeholder 12"/>
          <p:cNvSpPr>
            <a:spLocks noGrp="1"/>
          </p:cNvSpPr>
          <p:nvPr>
            <p:ph type="chart" sz="quarter" idx="13"/>
          </p:nvPr>
        </p:nvSpPr>
        <p:spPr>
          <a:xfrm>
            <a:off x="467544" y="1161535"/>
            <a:ext cx="3959994" cy="3426340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007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xx/xx/2016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First Name and Family Name – CERN openlab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468313" y="1203325"/>
            <a:ext cx="3959225" cy="3384550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4497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9872" y="1151335"/>
            <a:ext cx="5266929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19872" y="1631156"/>
            <a:ext cx="5266929" cy="2963466"/>
          </a:xfrm>
        </p:spPr>
        <p:txBody>
          <a:bodyPr/>
          <a:lstStyle>
            <a:lvl1pPr>
              <a:defRPr sz="1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xx/xx/2016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First Name and Family Name – CERN openlab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0" y="1164542"/>
            <a:ext cx="3132138" cy="576262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5" name="Picture Placeholder 13"/>
          <p:cNvSpPr>
            <a:spLocks noGrp="1"/>
          </p:cNvSpPr>
          <p:nvPr>
            <p:ph type="pic" sz="quarter" idx="18"/>
          </p:nvPr>
        </p:nvSpPr>
        <p:spPr>
          <a:xfrm>
            <a:off x="0" y="1876384"/>
            <a:ext cx="3132138" cy="576262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6" name="Picture Placeholder 13"/>
          <p:cNvSpPr>
            <a:spLocks noGrp="1"/>
          </p:cNvSpPr>
          <p:nvPr>
            <p:ph type="pic" sz="quarter" idx="19"/>
          </p:nvPr>
        </p:nvSpPr>
        <p:spPr>
          <a:xfrm>
            <a:off x="0" y="2588226"/>
            <a:ext cx="3132138" cy="576262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7" name="Picture Placeholder 13"/>
          <p:cNvSpPr>
            <a:spLocks noGrp="1"/>
          </p:cNvSpPr>
          <p:nvPr>
            <p:ph type="pic" sz="quarter" idx="20"/>
          </p:nvPr>
        </p:nvSpPr>
        <p:spPr>
          <a:xfrm>
            <a:off x="0" y="3300068"/>
            <a:ext cx="3132138" cy="576262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8" name="Picture Placeholder 13"/>
          <p:cNvSpPr>
            <a:spLocks noGrp="1"/>
          </p:cNvSpPr>
          <p:nvPr>
            <p:ph type="pic" sz="quarter" idx="21"/>
          </p:nvPr>
        </p:nvSpPr>
        <p:spPr>
          <a:xfrm>
            <a:off x="0" y="4011910"/>
            <a:ext cx="3132138" cy="576262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0815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03648" y="205978"/>
            <a:ext cx="7283152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03648" y="1200151"/>
            <a:ext cx="7283152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xx/xx/2016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43808" y="4767263"/>
            <a:ext cx="345638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fr-CH" dirty="0" smtClean="0"/>
              <a:t>First Name and </a:t>
            </a:r>
            <a:r>
              <a:rPr lang="fr-CH" dirty="0" err="1" smtClean="0"/>
              <a:t>Family</a:t>
            </a:r>
            <a:r>
              <a:rPr lang="fr-CH" dirty="0" smtClean="0"/>
              <a:t> Name – CERN openlab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94EB1264-2DC2-4921-94A1-13F831F55EA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4121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51" r:id="rId4"/>
    <p:sldLayoutId id="2147483652" r:id="rId5"/>
    <p:sldLayoutId id="2147483653" r:id="rId6"/>
    <p:sldLayoutId id="2147483660" r:id="rId7"/>
    <p:sldLayoutId id="2147483671" r:id="rId8"/>
    <p:sldLayoutId id="2147483669" r:id="rId9"/>
    <p:sldLayoutId id="2147483654" r:id="rId10"/>
    <p:sldLayoutId id="2147483655" r:id="rId11"/>
    <p:sldLayoutId id="2147483657" r:id="rId12"/>
    <p:sldLayoutId id="2147483662" r:id="rId13"/>
    <p:sldLayoutId id="2147483664" r:id="rId14"/>
  </p:sldLayoutIdLst>
  <p:timing>
    <p:tnLst>
      <p:par>
        <p:cTn id="1" dur="indefinite" restart="never" nodeType="tmRoot"/>
      </p:par>
    </p:tnLst>
  </p:timing>
  <p:hf hdr="0"/>
  <p:txStyles>
    <p:titleStyle>
      <a:lvl1pPr algn="r" defTabSz="914400" rtl="0" eaLnBrk="1" latinLnBrk="0" hangingPunct="1">
        <a:spcBef>
          <a:spcPct val="0"/>
        </a:spcBef>
        <a:buNone/>
        <a:defRPr sz="3200" b="1" kern="1200">
          <a:solidFill>
            <a:srgbClr val="222268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SzPct val="150000"/>
        <a:buFont typeface="Arial" panose="020B0604020202020204" pitchFamily="34" charset="0"/>
        <a:buChar char="›"/>
        <a:defRPr sz="2800" b="1" kern="1200">
          <a:solidFill>
            <a:srgbClr val="222268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Wingdings" panose="05000000000000000000" pitchFamily="2" charset="2"/>
        <a:buChar char="§"/>
        <a:defRPr sz="2400" kern="1200">
          <a:solidFill>
            <a:srgbClr val="222268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anose="020B0604020202020204" pitchFamily="34" charset="0"/>
        <a:buChar char="̵"/>
        <a:defRPr sz="2400" kern="1200">
          <a:solidFill>
            <a:srgbClr val="222268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anose="020B0604020202020204" pitchFamily="34" charset="0"/>
        <a:buChar char="•"/>
        <a:defRPr sz="2000" kern="1200">
          <a:solidFill>
            <a:srgbClr val="222268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anose="020B0604020202020204" pitchFamily="34" charset="0"/>
        <a:buChar char="∙"/>
        <a:defRPr sz="1600" kern="1200">
          <a:solidFill>
            <a:srgbClr val="222268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4048" y="1995686"/>
            <a:ext cx="3888432" cy="1512168"/>
          </a:xfrm>
        </p:spPr>
        <p:txBody>
          <a:bodyPr>
            <a:normAutofit fontScale="90000"/>
          </a:bodyPr>
          <a:lstStyle/>
          <a:p>
            <a:r>
              <a:rPr lang="en-US" dirty="0"/>
              <a:t>Database consistency verification for CMS meta-data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896" y="4083918"/>
            <a:ext cx="3888432" cy="1673324"/>
          </a:xfrm>
        </p:spPr>
        <p:txBody>
          <a:bodyPr/>
          <a:lstStyle/>
          <a:p>
            <a:r>
              <a:rPr lang="en-GB" dirty="0" err="1"/>
              <a:t>Shubham</a:t>
            </a:r>
            <a:r>
              <a:rPr lang="en-GB" dirty="0"/>
              <a:t> Gupta</a:t>
            </a:r>
          </a:p>
          <a:p>
            <a:endParaRPr lang="en-GB" dirty="0" smtClean="0"/>
          </a:p>
          <a:p>
            <a:r>
              <a:rPr lang="en-GB" dirty="0" smtClean="0"/>
              <a:t>Lightning Talks</a:t>
            </a:r>
            <a:endParaRPr lang="en-GB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011910"/>
            <a:ext cx="792088" cy="79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35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dirty="0" smtClean="0">
                <a:solidFill>
                  <a:srgbClr val="FFC000"/>
                </a:solidFill>
              </a:rPr>
              <a:t>Scale</a:t>
            </a:r>
            <a:br>
              <a:rPr lang="en-US" sz="3600" dirty="0" smtClean="0">
                <a:solidFill>
                  <a:srgbClr val="FFC000"/>
                </a:solidFill>
              </a:rPr>
            </a:br>
            <a:endParaRPr lang="en-US" sz="3600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Started with </a:t>
            </a:r>
            <a:r>
              <a:rPr lang="en-US" dirty="0" smtClean="0"/>
              <a:t>test </a:t>
            </a:r>
            <a:r>
              <a:rPr lang="en-US" dirty="0" smtClean="0"/>
              <a:t>procedures to get an idea about time taken to traverse and compare the databases.</a:t>
            </a:r>
          </a:p>
          <a:p>
            <a:r>
              <a:rPr lang="en-US" dirty="0" smtClean="0"/>
              <a:t>Size Comparison: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sz="1800" dirty="0" smtClean="0"/>
              <a:t>DBS – 5 Million Blocks, 70 Million Files</a:t>
            </a:r>
          </a:p>
          <a:p>
            <a:pPr marL="0" indent="0">
              <a:buNone/>
            </a:pPr>
            <a:r>
              <a:rPr lang="en-US" sz="1800" dirty="0"/>
              <a:t>	</a:t>
            </a:r>
            <a:r>
              <a:rPr lang="en-US" sz="1800" dirty="0" err="1" smtClean="0"/>
              <a:t>PhEDEX</a:t>
            </a:r>
            <a:r>
              <a:rPr lang="en-US" sz="1800" dirty="0" smtClean="0"/>
              <a:t> – 4 Million Blocks , 53 Million Files</a:t>
            </a:r>
            <a:endParaRPr 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43789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Some of the </a:t>
            </a:r>
            <a:r>
              <a:rPr lang="en-US" dirty="0" smtClean="0">
                <a:solidFill>
                  <a:srgbClr val="FF0000"/>
                </a:solidFill>
              </a:rPr>
              <a:t>Choices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Usage of </a:t>
            </a:r>
            <a:r>
              <a:rPr lang="en-US" dirty="0" smtClean="0">
                <a:solidFill>
                  <a:srgbClr val="0070C0"/>
                </a:solidFill>
              </a:rPr>
              <a:t>implicit cursors </a:t>
            </a:r>
            <a:r>
              <a:rPr lang="en-US" dirty="0" smtClean="0"/>
              <a:t>instead of explicit cursors, using </a:t>
            </a:r>
            <a:r>
              <a:rPr lang="en-US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indexed columns </a:t>
            </a:r>
            <a:r>
              <a:rPr lang="en-US" dirty="0" smtClean="0"/>
              <a:t>for searching.</a:t>
            </a:r>
          </a:p>
          <a:p>
            <a:r>
              <a:rPr lang="en-US" dirty="0" smtClean="0"/>
              <a:t>The python CLI is also made with the help of </a:t>
            </a:r>
            <a:r>
              <a:rPr lang="en-US" dirty="0" err="1" smtClean="0">
                <a:solidFill>
                  <a:srgbClr val="00B050"/>
                </a:solidFill>
              </a:rPr>
              <a:t>Argparse</a:t>
            </a:r>
            <a:r>
              <a:rPr lang="en-US" dirty="0" smtClean="0"/>
              <a:t> and is designed to be able to handle multiple types of queries.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97808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Results </a:t>
            </a:r>
            <a:endParaRPr lang="en-US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</a:t>
            </a:r>
            <a:r>
              <a:rPr lang="en-US" dirty="0" smtClean="0"/>
              <a:t>number </a:t>
            </a:r>
            <a:r>
              <a:rPr lang="en-US" dirty="0" smtClean="0"/>
              <a:t>of </a:t>
            </a:r>
            <a:r>
              <a:rPr lang="en-US" dirty="0"/>
              <a:t>inconsistencies was </a:t>
            </a:r>
            <a:r>
              <a:rPr lang="en-US" sz="3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966,142</a:t>
            </a:r>
            <a:r>
              <a:rPr lang="en-US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inconsistent </a:t>
            </a: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blocks</a:t>
            </a:r>
            <a:r>
              <a:rPr lang="en-US" dirty="0" smtClean="0"/>
              <a:t> of which </a:t>
            </a:r>
            <a:r>
              <a:rPr lang="en-US" sz="36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133,643</a:t>
            </a:r>
            <a:r>
              <a:rPr lang="en-US" dirty="0" smtClean="0"/>
              <a:t> </a:t>
            </a:r>
            <a:r>
              <a:rPr lang="en-US" dirty="0"/>
              <a:t>were found to be </a:t>
            </a:r>
            <a:r>
              <a:rPr lang="en-US" dirty="0">
                <a:solidFill>
                  <a:schemeClr val="tx2">
                    <a:lumMod val="40000"/>
                    <a:lumOff val="60000"/>
                  </a:schemeClr>
                </a:solidFill>
              </a:rPr>
              <a:t>invalid.</a:t>
            </a:r>
            <a:r>
              <a:rPr lang="en-US" dirty="0"/>
              <a:t> </a:t>
            </a:r>
            <a:r>
              <a:rPr lang="en-US" sz="3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104,868</a:t>
            </a:r>
            <a:r>
              <a:rPr lang="en-US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blocks </a:t>
            </a:r>
            <a:r>
              <a:rPr lang="en-US" dirty="0"/>
              <a:t>have differences in file count, size or block open/close </a:t>
            </a:r>
            <a:r>
              <a:rPr lang="en-US" dirty="0" smtClean="0"/>
              <a:t>status</a:t>
            </a:r>
          </a:p>
          <a:p>
            <a:r>
              <a:rPr lang="en-US" dirty="0" smtClean="0"/>
              <a:t>Most inconsistencies are with the oldest data.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12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Current 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Ready Now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smtClean="0">
                <a:solidFill>
                  <a:srgbClr val="0070C0"/>
                </a:solidFill>
              </a:rPr>
              <a:t>CSV files produced </a:t>
            </a:r>
            <a:r>
              <a:rPr lang="en-US" dirty="0" smtClean="0">
                <a:solidFill>
                  <a:srgbClr val="0070C0"/>
                </a:solidFill>
              </a:rPr>
              <a:t>on demand</a:t>
            </a:r>
            <a:r>
              <a:rPr lang="en-US" dirty="0" smtClean="0"/>
              <a:t>.</a:t>
            </a:r>
          </a:p>
          <a:p>
            <a:r>
              <a:rPr lang="en-US" dirty="0" smtClean="0"/>
              <a:t>Expected to be </a:t>
            </a:r>
            <a:r>
              <a:rPr lang="en-US" dirty="0" smtClean="0"/>
              <a:t>regularly </a:t>
            </a:r>
            <a:r>
              <a:rPr lang="en-US" dirty="0" smtClean="0"/>
              <a:t>to r</a:t>
            </a:r>
            <a:r>
              <a:rPr lang="en-US" dirty="0" smtClean="0"/>
              <a:t>esolve </a:t>
            </a:r>
            <a:r>
              <a:rPr lang="en-US" dirty="0" smtClean="0"/>
              <a:t>inconsistencies.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13</a:t>
            </a:fld>
            <a:endParaRPr lang="en-GB"/>
          </a:p>
        </p:txBody>
      </p:sp>
      <p:pic>
        <p:nvPicPr>
          <p:cNvPr id="7" name="Picture 6" descr="https://store-images.s-microsoft.com/image/apps.1140.13510798886985863.25ece5e0-20aa-4572-9f8b-39bb74406f57.6fed7320-be8e-4177-9826-3a2cfa8fada9?w=96&amp;h=96&amp;q=6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33338"/>
            <a:ext cx="914400" cy="914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728180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Future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12/08/2016</a:t>
            </a:r>
            <a:endParaRPr lang="en-GB" dirty="0"/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 smtClean="0"/>
              <a:t>Shubham</a:t>
            </a:r>
            <a:r>
              <a:rPr lang="en-GB" dirty="0" smtClean="0"/>
              <a:t> </a:t>
            </a:r>
            <a:r>
              <a:rPr lang="en-GB" dirty="0"/>
              <a:t>Gupta – CERN </a:t>
            </a:r>
            <a:r>
              <a:rPr lang="en-GB" dirty="0" err="1"/>
              <a:t>openlab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14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3948" y="1071759"/>
            <a:ext cx="3093989" cy="1960415"/>
          </a:xfrm>
          <a:prstGeom prst="rect">
            <a:avLst/>
          </a:prstGeom>
        </p:spPr>
      </p:pic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9547" t="27580" r="10441" b="25745"/>
          <a:stretch/>
        </p:blipFill>
        <p:spPr>
          <a:xfrm>
            <a:off x="35496" y="1180620"/>
            <a:ext cx="5431386" cy="158417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763688" y="3299554"/>
            <a:ext cx="63367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Using spark and </a:t>
            </a:r>
            <a:r>
              <a:rPr lang="en-US" b="1" dirty="0" err="1" smtClean="0">
                <a:solidFill>
                  <a:srgbClr val="0070C0"/>
                </a:solidFill>
              </a:rPr>
              <a:t>hdfs</a:t>
            </a:r>
            <a:r>
              <a:rPr lang="en-US" b="1" dirty="0" smtClean="0">
                <a:solidFill>
                  <a:srgbClr val="0070C0"/>
                </a:solidFill>
              </a:rPr>
              <a:t> and </a:t>
            </a:r>
            <a:r>
              <a:rPr lang="en-US" b="1" dirty="0" smtClean="0">
                <a:solidFill>
                  <a:srgbClr val="0070C0"/>
                </a:solidFill>
              </a:rPr>
              <a:t>compare its performance with the Oracle tools to obtain the best performing Solution among them.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9046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 journey measured in Friends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65" b="14019"/>
          <a:stretch/>
        </p:blipFill>
        <p:spPr>
          <a:xfrm>
            <a:off x="1403648" y="915566"/>
            <a:ext cx="6120680" cy="3749434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Shubham</a:t>
            </a:r>
            <a:r>
              <a:rPr lang="en-GB" dirty="0"/>
              <a:t> Gupta – CERN </a:t>
            </a:r>
            <a:r>
              <a:rPr lang="en-GB" dirty="0" err="1"/>
              <a:t>openlab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4646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Thank you 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Special thanks </a:t>
            </a:r>
            <a:r>
              <a:rPr lang="en-US" sz="18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to </a:t>
            </a:r>
            <a:r>
              <a:rPr lang="en-US" sz="18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Valentin, Kate and </a:t>
            </a:r>
            <a:r>
              <a:rPr lang="en-US" sz="1800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Nicolo</a:t>
            </a:r>
            <a:r>
              <a:rPr lang="en-US" sz="18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for guiding and helping me out through my journey here.</a:t>
            </a:r>
          </a:p>
          <a:p>
            <a:pPr marL="0" indent="0">
              <a:buNone/>
            </a:pPr>
            <a:endParaRPr lang="en-US" sz="1800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marL="0" indent="0">
              <a:buNone/>
            </a:pPr>
            <a:endParaRPr lang="en-US" sz="18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12/08/2016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Shubham</a:t>
            </a:r>
            <a:r>
              <a:rPr lang="en-GB" dirty="0"/>
              <a:t> Gupta – CERN </a:t>
            </a:r>
            <a:r>
              <a:rPr lang="en-GB" dirty="0" err="1"/>
              <a:t>openlab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16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3347864" y="2211710"/>
            <a:ext cx="2137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@shubham0075_1</a:t>
            </a:r>
            <a:endParaRPr lang="en-US" dirty="0"/>
          </a:p>
        </p:txBody>
      </p:sp>
      <p:pic>
        <p:nvPicPr>
          <p:cNvPr id="1026" name="Picture 2" descr="https://lh3.googleusercontent.com/gSKQlZHcsmtaBDNgXwskuF6vRsy6UXPRmB0XuO0g5eZMitQIfEnk2nL5PVIBfv402nzNoAkIEa2FXiu5qzJLxaSHgUSkyYRsDgjRuBDCAo1LQMBwS1aoL4JNM12Lko0BSwV3z28Nxv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3161" y="2048598"/>
            <a:ext cx="864865" cy="1639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275856" y="3218500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shubham0075@gmail.com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2453" t="21472" r="66641" b="16717"/>
          <a:stretch/>
        </p:blipFill>
        <p:spPr>
          <a:xfrm>
            <a:off x="2267743" y="4011563"/>
            <a:ext cx="755700" cy="7557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347864" y="4126945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Fb.com/</a:t>
            </a:r>
            <a:r>
              <a:rPr lang="en-US" dirty="0" err="1" smtClean="0"/>
              <a:t>shbhm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9150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23478"/>
            <a:ext cx="7283152" cy="857250"/>
          </a:xfrm>
        </p:spPr>
        <p:txBody>
          <a:bodyPr/>
          <a:lstStyle/>
          <a:p>
            <a:pPr algn="ctr"/>
            <a:r>
              <a:rPr lang="en-US" dirty="0" smtClean="0"/>
              <a:t>Compact </a:t>
            </a:r>
            <a:r>
              <a:rPr lang="en-US" dirty="0" err="1" smtClean="0"/>
              <a:t>Muon</a:t>
            </a:r>
            <a:r>
              <a:rPr lang="en-US" dirty="0" smtClean="0"/>
              <a:t> Solenoid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2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3808" y="788803"/>
            <a:ext cx="3311469" cy="221676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220188">
            <a:off x="6786042" y="504923"/>
            <a:ext cx="1439614" cy="143961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34704">
            <a:off x="6183682" y="2935966"/>
            <a:ext cx="2844322" cy="199210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467708">
            <a:off x="70023" y="1296436"/>
            <a:ext cx="2195375" cy="146358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3528" y="3039640"/>
            <a:ext cx="2926334" cy="2066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695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Producing Huge amounts of Data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3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043608" y="1923678"/>
            <a:ext cx="144016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Raw Data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96136" y="1923678"/>
            <a:ext cx="259228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600 Megabytes/second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3563888" y="2108344"/>
            <a:ext cx="1872208" cy="313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62015"/>
          <a:stretch/>
        </p:blipFill>
        <p:spPr>
          <a:xfrm>
            <a:off x="989112" y="2559458"/>
            <a:ext cx="1728192" cy="255917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8988" y="2553487"/>
            <a:ext cx="1919436" cy="191943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995936" y="2427734"/>
            <a:ext cx="1008112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Filtering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3207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Organization of CMS Data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CMS files are grouped in blocks and </a:t>
            </a:r>
            <a:r>
              <a:rPr lang="en-US" dirty="0" smtClean="0"/>
              <a:t>datasets. Their meta data is stored in both </a:t>
            </a:r>
            <a:r>
              <a:rPr lang="en-US" dirty="0" smtClean="0">
                <a:solidFill>
                  <a:srgbClr val="0070C0"/>
                </a:solidFill>
              </a:rPr>
              <a:t>DBS</a:t>
            </a:r>
            <a:r>
              <a:rPr lang="en-US" dirty="0" smtClean="0"/>
              <a:t> and </a:t>
            </a:r>
            <a:r>
              <a:rPr lang="en-US" dirty="0" err="1" smtClean="0">
                <a:solidFill>
                  <a:srgbClr val="0070C0"/>
                </a:solidFill>
              </a:rPr>
              <a:t>PhEDEX</a:t>
            </a:r>
            <a:r>
              <a:rPr lang="en-US" dirty="0" smtClean="0"/>
              <a:t>.</a:t>
            </a:r>
          </a:p>
          <a:p>
            <a:r>
              <a:rPr lang="en-US" dirty="0" smtClean="0"/>
              <a:t>Parameters of Blocks and files such as </a:t>
            </a:r>
            <a:r>
              <a:rPr lang="en-US" dirty="0" smtClean="0">
                <a:solidFill>
                  <a:srgbClr val="00B0F0"/>
                </a:solidFill>
              </a:rPr>
              <a:t>number of files in blocks, sizes and checksums </a:t>
            </a:r>
            <a:r>
              <a:rPr lang="en-US" dirty="0" smtClean="0"/>
              <a:t>are the causes of inconsistencies.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96969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Meta Data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dirty="0"/>
              <a:t>Metadata is </a:t>
            </a:r>
            <a:r>
              <a:rPr lang="pt-BR" dirty="0">
                <a:solidFill>
                  <a:srgbClr val="FFC000"/>
                </a:solidFill>
              </a:rPr>
              <a:t>data that describes data</a:t>
            </a:r>
            <a:r>
              <a:rPr lang="pt-BR" dirty="0" smtClean="0">
                <a:solidFill>
                  <a:srgbClr val="FFC000"/>
                </a:solidFill>
              </a:rPr>
              <a:t>.</a:t>
            </a:r>
          </a:p>
          <a:p>
            <a:pPr marL="0" indent="0">
              <a:buNone/>
            </a:pPr>
            <a:endParaRPr lang="pt-BR" dirty="0" smtClean="0"/>
          </a:p>
          <a:p>
            <a:pPr marL="0" indent="0">
              <a:buNone/>
            </a:pPr>
            <a:r>
              <a:rPr lang="pt-BR" dirty="0"/>
              <a:t> </a:t>
            </a:r>
            <a:r>
              <a:rPr lang="pt-BR" dirty="0" smtClean="0"/>
              <a:t>  </a:t>
            </a:r>
            <a:r>
              <a:rPr lang="pt-BR" dirty="0" smtClean="0">
                <a:solidFill>
                  <a:srgbClr val="0070C0"/>
                </a:solidFill>
              </a:rPr>
              <a:t>DBS                                    PhEDEX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5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17286" y="2830640"/>
            <a:ext cx="237626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The CMS Data Bookkeeping Service (DBS) provides databases and services to store and access</a:t>
            </a:r>
          </a:p>
          <a:p>
            <a:r>
              <a:rPr lang="en-US" sz="1400" dirty="0"/>
              <a:t>metadata related to the CMS physics event data. </a:t>
            </a:r>
          </a:p>
          <a:p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6523541" y="2732783"/>
            <a:ext cx="25202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Physics Experiment Data Export (</a:t>
            </a:r>
            <a:r>
              <a:rPr lang="en-US" dirty="0" err="1"/>
              <a:t>PhEDEx</a:t>
            </a:r>
            <a:r>
              <a:rPr lang="en-US" dirty="0"/>
              <a:t>) </a:t>
            </a:r>
            <a:r>
              <a:rPr lang="en-US" dirty="0" smtClean="0"/>
              <a:t>manages</a:t>
            </a:r>
            <a:r>
              <a:rPr lang="en-US" dirty="0"/>
              <a:t> </a:t>
            </a:r>
            <a:r>
              <a:rPr lang="en-US" dirty="0" smtClean="0"/>
              <a:t>global </a:t>
            </a:r>
            <a:r>
              <a:rPr lang="en-US" dirty="0"/>
              <a:t>data transfers for CMS over the Grid in a robust, reliable, and scalable way.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775315" y="3097294"/>
            <a:ext cx="108012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meta-data catalog of the data produced in CMS,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928231" y="3206658"/>
            <a:ext cx="1371961" cy="942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catalog of data placement</a:t>
            </a:r>
          </a:p>
        </p:txBody>
      </p:sp>
      <p:cxnSp>
        <p:nvCxnSpPr>
          <p:cNvPr id="15" name="Straight Arrow Connector 14"/>
          <p:cNvCxnSpPr>
            <a:endCxn id="9" idx="0"/>
          </p:cNvCxnSpPr>
          <p:nvPr/>
        </p:nvCxnSpPr>
        <p:spPr>
          <a:xfrm flipH="1">
            <a:off x="1405418" y="2571750"/>
            <a:ext cx="358270" cy="2588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5724128" y="2732783"/>
            <a:ext cx="360040" cy="5590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endCxn id="10" idx="0"/>
          </p:cNvCxnSpPr>
          <p:nvPr/>
        </p:nvCxnSpPr>
        <p:spPr>
          <a:xfrm>
            <a:off x="7308304" y="2427734"/>
            <a:ext cx="475377" cy="30504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2590800" y="2571750"/>
            <a:ext cx="469032" cy="5255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4602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The Problem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Database consistency verification for CMS meta-data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6</a:t>
            </a:fld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938071" y="2355726"/>
            <a:ext cx="44644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Due to internal workflow organization some information may not be in sync between these databases, e.g. the number of files in each dataset etc.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1773" y="2555309"/>
            <a:ext cx="2128205" cy="221195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483768" y="4126945"/>
            <a:ext cx="3672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Human Error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729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“</a:t>
            </a:r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Inconsistency</a:t>
            </a: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is the only thing in which men are </a:t>
            </a:r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consistent</a:t>
            </a: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. ”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-Horace </a:t>
            </a:r>
            <a:r>
              <a:rPr lang="en-US" dirty="0" smtClean="0"/>
              <a:t>Smith</a:t>
            </a:r>
          </a:p>
          <a:p>
            <a:pPr marL="0" indent="0" algn="ctr">
              <a:buNone/>
            </a:pPr>
            <a:r>
              <a:rPr lang="en-US" sz="1100" dirty="0" smtClean="0"/>
              <a:t>(Inventor)</a:t>
            </a:r>
            <a:endParaRPr lang="en-US" sz="11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51481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Goal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Developing </a:t>
            </a:r>
            <a:r>
              <a:rPr lang="en-US" dirty="0"/>
              <a:t>a cross-consistency tool to get periodic updates about database </a:t>
            </a:r>
            <a:r>
              <a:rPr lang="en-US" dirty="0" smtClean="0"/>
              <a:t>discrepancies.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8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1" t="15152" r="-3031" b="21212"/>
          <a:stretch/>
        </p:blipFill>
        <p:spPr>
          <a:xfrm>
            <a:off x="3059832" y="2787774"/>
            <a:ext cx="2736304" cy="169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4111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7030A0"/>
                </a:solidFill>
              </a:rPr>
              <a:t>The Plan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Developing Procedures in oracle database to perform </a:t>
            </a:r>
            <a:r>
              <a:rPr lang="en-US" dirty="0" smtClean="0"/>
              <a:t>tasks.</a:t>
            </a: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/>
              <a:t>Extraction of data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/>
              <a:t>Parsing data fields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/>
              <a:t>Comparison of Data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/>
              <a:t>Storing Results in tables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/>
              <a:t>Repeat all of this for Blocks, Files and invalid data blocks. </a:t>
            </a:r>
          </a:p>
          <a:p>
            <a:r>
              <a:rPr lang="en-US" dirty="0" smtClean="0"/>
              <a:t>Develop </a:t>
            </a:r>
            <a:r>
              <a:rPr lang="en-US" dirty="0" smtClean="0"/>
              <a:t>a </a:t>
            </a:r>
            <a:r>
              <a:rPr lang="en-US" dirty="0" smtClean="0"/>
              <a:t>CLI to </a:t>
            </a:r>
            <a:r>
              <a:rPr lang="en-US" dirty="0" smtClean="0"/>
              <a:t>produce CSV </a:t>
            </a:r>
            <a:r>
              <a:rPr lang="en-US" dirty="0" smtClean="0"/>
              <a:t>result files.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59738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openlab">
      <a:dk1>
        <a:srgbClr val="222268"/>
      </a:dk1>
      <a:lt1>
        <a:sysClr val="window" lastClr="FFFFFF"/>
      </a:lt1>
      <a:dk2>
        <a:srgbClr val="222268"/>
      </a:dk2>
      <a:lt2>
        <a:srgbClr val="A5A5A5"/>
      </a:lt2>
      <a:accent1>
        <a:srgbClr val="4F81BD"/>
      </a:accent1>
      <a:accent2>
        <a:srgbClr val="C0504D"/>
      </a:accent2>
      <a:accent3>
        <a:srgbClr val="9BBB59"/>
      </a:accent3>
      <a:accent4>
        <a:srgbClr val="800080"/>
      </a:accent4>
      <a:accent5>
        <a:srgbClr val="4BACC6"/>
      </a:accent5>
      <a:accent6>
        <a:srgbClr val="E36C09"/>
      </a:accent6>
      <a:hlink>
        <a:srgbClr val="31859B"/>
      </a:hlink>
      <a:folHlink>
        <a:srgbClr val="3F004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3092</TotalTime>
  <Words>472</Words>
  <Application>Microsoft Office PowerPoint</Application>
  <PresentationFormat>On-screen Show (16:9)</PresentationFormat>
  <Paragraphs>84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Wingdings</vt:lpstr>
      <vt:lpstr>Office Theme</vt:lpstr>
      <vt:lpstr>Database consistency verification for CMS meta-data</vt:lpstr>
      <vt:lpstr>Compact Muon Solenoid</vt:lpstr>
      <vt:lpstr>Producing Huge amounts of Data</vt:lpstr>
      <vt:lpstr>Organization of CMS Data </vt:lpstr>
      <vt:lpstr>Meta Data</vt:lpstr>
      <vt:lpstr>The Problem</vt:lpstr>
      <vt:lpstr>PowerPoint Presentation</vt:lpstr>
      <vt:lpstr>The Goal</vt:lpstr>
      <vt:lpstr>The Plan</vt:lpstr>
      <vt:lpstr>Scale </vt:lpstr>
      <vt:lpstr>Some of the Choices</vt:lpstr>
      <vt:lpstr>Results </vt:lpstr>
      <vt:lpstr>Current position</vt:lpstr>
      <vt:lpstr>Future</vt:lpstr>
      <vt:lpstr>A journey measured in Friends</vt:lpstr>
      <vt:lpstr>Thank you !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Mélissa Gaillard</dc:creator>
  <cp:lastModifiedBy>lenovo</cp:lastModifiedBy>
  <cp:revision>140</cp:revision>
  <dcterms:created xsi:type="dcterms:W3CDTF">2014-01-28T10:51:30Z</dcterms:created>
  <dcterms:modified xsi:type="dcterms:W3CDTF">2016-08-15T13:04:36Z</dcterms:modified>
</cp:coreProperties>
</file>