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7" r:id="rId2"/>
    <p:sldId id="261" r:id="rId3"/>
    <p:sldId id="262" r:id="rId4"/>
    <p:sldId id="268" r:id="rId5"/>
    <p:sldId id="264" r:id="rId6"/>
    <p:sldId id="267" r:id="rId7"/>
    <p:sldId id="265" r:id="rId8"/>
    <p:sldId id="266" r:id="rId9"/>
    <p:sldId id="263" r:id="rId10"/>
    <p:sldId id="269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2226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2" autoAdjust="0"/>
    <p:restoredTop sz="94660"/>
  </p:normalViewPr>
  <p:slideViewPr>
    <p:cSldViewPr>
      <p:cViewPr varScale="1">
        <p:scale>
          <a:sx n="63" d="100"/>
          <a:sy n="63" d="100"/>
        </p:scale>
        <p:origin x="-126" y="-10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pPr/>
              <a:t>17/08/2016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4299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1597819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Project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2914650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CERN openlab Summer Students Lightning Talks Sessions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First Name Family Name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19/08/2014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7429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0067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080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56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199568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 smtClean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xmlns="" val="1706289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205898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hlinkClick r:id="rId2"/>
              </a:rPr>
              <a:t>www.cern.ch/openlab</a:t>
            </a:r>
            <a:r>
              <a:rPr lang="fr-CH" sz="3200" dirty="0" smtClean="0"/>
              <a:t> </a:t>
            </a:r>
            <a:r>
              <a:rPr lang="en-GB" sz="3200" baseline="0" dirty="0" smtClean="0"/>
              <a:t> </a:t>
            </a:r>
            <a:endParaRPr lang="fr-CH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66113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4704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3"/>
            <a:ext cx="7283152" cy="216688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48212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05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4897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2261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5"/>
            <a:ext cx="3959994" cy="342634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000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3" y="1203325"/>
            <a:ext cx="3959225" cy="33845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2449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2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2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[15|18]/08/2016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Family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4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8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0"/>
            <a:ext cx="3132138" cy="57626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4081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05978"/>
            <a:ext cx="728315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200151"/>
            <a:ext cx="728315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[15|18]/08/2016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4767263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dirty="0" smtClean="0"/>
              <a:t>First Name </a:t>
            </a:r>
            <a:r>
              <a:rPr lang="fr-CH" dirty="0" err="1" smtClean="0"/>
              <a:t>Family</a:t>
            </a:r>
            <a:r>
              <a:rPr lang="fr-CH" dirty="0" smtClean="0"/>
              <a:t> Name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60" r:id="rId7"/>
    <p:sldLayoutId id="2147483671" r:id="rId8"/>
    <p:sldLayoutId id="2147483669" r:id="rId9"/>
    <p:sldLayoutId id="2147483654" r:id="rId10"/>
    <p:sldLayoutId id="2147483655" r:id="rId11"/>
    <p:sldLayoutId id="2147483657" r:id="rId12"/>
    <p:sldLayoutId id="2147483662" r:id="rId13"/>
    <p:sldLayoutId id="2147483664" r:id="rId14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mil.kleszcz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7944" y="1707654"/>
            <a:ext cx="4860032" cy="1189955"/>
          </a:xfrm>
        </p:spPr>
        <p:txBody>
          <a:bodyPr>
            <a:normAutofit/>
          </a:bodyPr>
          <a:lstStyle/>
          <a:p>
            <a:r>
              <a:rPr lang="en-US" dirty="0" smtClean="0"/>
              <a:t>O</a:t>
            </a:r>
            <a:r>
              <a:rPr lang="pl-PL" dirty="0" smtClean="0"/>
              <a:t>A</a:t>
            </a:r>
            <a:r>
              <a:rPr lang="en-US" dirty="0" err="1" smtClean="0"/>
              <a:t>uth</a:t>
            </a:r>
            <a:r>
              <a:rPr lang="en-US" dirty="0" smtClean="0"/>
              <a:t> protocol for CERN Web Applications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1960" y="2931790"/>
            <a:ext cx="4752528" cy="1673324"/>
          </a:xfrm>
        </p:spPr>
        <p:txBody>
          <a:bodyPr/>
          <a:lstStyle/>
          <a:p>
            <a:r>
              <a:rPr lang="pl-PL" dirty="0" smtClean="0"/>
              <a:t>CERN </a:t>
            </a:r>
            <a:r>
              <a:rPr lang="pl-PL" dirty="0" err="1" smtClean="0"/>
              <a:t>openlab</a:t>
            </a:r>
            <a:r>
              <a:rPr lang="pl-PL" dirty="0" smtClean="0"/>
              <a:t> </a:t>
            </a:r>
            <a:r>
              <a:rPr lang="pl-PL" dirty="0" err="1" smtClean="0"/>
              <a:t>Summer</a:t>
            </a:r>
            <a:r>
              <a:rPr lang="pl-PL" dirty="0" smtClean="0"/>
              <a:t> Student</a:t>
            </a:r>
          </a:p>
          <a:p>
            <a:pPr lvl="0"/>
            <a:r>
              <a:rPr lang="pl-PL" dirty="0" err="1" smtClean="0"/>
              <a:t>Supervisor</a:t>
            </a:r>
            <a:r>
              <a:rPr lang="pl-PL" dirty="0" smtClean="0"/>
              <a:t>: Luis Rodriguez Fernandez</a:t>
            </a:r>
          </a:p>
          <a:p>
            <a:pPr lvl="0"/>
            <a:r>
              <a:rPr lang="pl-PL" dirty="0" err="1" smtClean="0"/>
              <a:t>IT-DB-IMS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83568" y="4618670"/>
            <a:ext cx="2376488" cy="524830"/>
          </a:xfrm>
        </p:spPr>
        <p:txBody>
          <a:bodyPr/>
          <a:lstStyle/>
          <a:p>
            <a:r>
              <a:rPr lang="en-GB" dirty="0" smtClean="0"/>
              <a:t>18/08/201</a:t>
            </a:r>
            <a:r>
              <a:rPr lang="pl-PL" dirty="0" smtClean="0"/>
              <a:t>6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51520" y="3291830"/>
            <a:ext cx="3456384" cy="1673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Emil Kleszcz (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emil.kleszcz@cern.ch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9883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71600" y="1131590"/>
            <a:ext cx="7283152" cy="8572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 you for</a:t>
            </a:r>
            <a:r>
              <a:rPr lang="pl-PL" dirty="0" smtClean="0"/>
              <a:t> </a:t>
            </a:r>
            <a:r>
              <a:rPr lang="en-US" dirty="0" smtClean="0"/>
              <a:t>attention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2" descr="C:\Users\Professional\Desktop\CERN openlab Summer Student\Lightning talk\graphics\failure-on-the-path-to-success-1940x11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83718"/>
            <a:ext cx="4320480" cy="1985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Goals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03648" y="1200151"/>
            <a:ext cx="7283152" cy="137159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How CERN </a:t>
            </a:r>
            <a:r>
              <a:rPr lang="pl-PL" dirty="0" smtClean="0"/>
              <a:t>Java </a:t>
            </a:r>
            <a:r>
              <a:rPr lang="en-US" dirty="0" smtClean="0"/>
              <a:t>Web Application can make use of OAuth2 protocol?</a:t>
            </a:r>
          </a:p>
          <a:p>
            <a:r>
              <a:rPr lang="en-US" dirty="0" smtClean="0"/>
              <a:t>Comparison of SAML2 and OAuth2 protocols</a:t>
            </a:r>
            <a:r>
              <a:rPr lang="pl-PL" dirty="0" smtClean="0"/>
              <a:t>,</a:t>
            </a:r>
            <a:endParaRPr lang="en-US" dirty="0" smtClean="0"/>
          </a:p>
          <a:p>
            <a:r>
              <a:rPr lang="en-US" dirty="0" smtClean="0"/>
              <a:t>Providing SSO (Single Sign-On)</a:t>
            </a:r>
            <a:r>
              <a:rPr lang="pl-PL" dirty="0" smtClean="0"/>
              <a:t>,</a:t>
            </a:r>
            <a:endParaRPr lang="en-US" dirty="0" smtClean="0"/>
          </a:p>
          <a:p>
            <a:r>
              <a:rPr lang="en-US" dirty="0" smtClean="0"/>
              <a:t>Integrate with current infrastructure</a:t>
            </a:r>
            <a:r>
              <a:rPr lang="pl-PL" dirty="0" smtClean="0"/>
              <a:t>.</a:t>
            </a:r>
            <a:endParaRPr lang="en-US" dirty="0" smtClean="0"/>
          </a:p>
          <a:p>
            <a:endParaRPr lang="pl-PL" dirty="0" smtClean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18</a:t>
            </a:r>
            <a:r>
              <a:rPr lang="en-US" dirty="0" smtClean="0"/>
              <a:t>/08/2016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026" name="Picture 2" descr="C:\Users\Professional\Desktop\CERN openlab Summer Student\Lightning talk\graphics\oauth-2-s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7774"/>
            <a:ext cx="1368152" cy="1357119"/>
          </a:xfrm>
          <a:prstGeom prst="rect">
            <a:avLst/>
          </a:prstGeom>
          <a:noFill/>
        </p:spPr>
      </p:pic>
      <p:pic>
        <p:nvPicPr>
          <p:cNvPr id="1027" name="Picture 3" descr="C:\Users\Professional\Desktop\CERN openlab Summer Student\Lightning talk\graphics\draft-saml-logo-031-1024x3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87774"/>
            <a:ext cx="4233738" cy="1364388"/>
          </a:xfrm>
          <a:prstGeom prst="rect">
            <a:avLst/>
          </a:prstGeom>
          <a:noFill/>
        </p:spPr>
      </p:pic>
      <p:pic>
        <p:nvPicPr>
          <p:cNvPr id="7" name="Picture 2" descr="C:\Users\Professional\Desktop\CERN openlab Summer Student\Lightning talk\graphics\v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787774"/>
            <a:ext cx="1584176" cy="1552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Challenges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203598"/>
            <a:ext cx="6552728" cy="3394472"/>
          </a:xfrm>
        </p:spPr>
        <p:txBody>
          <a:bodyPr/>
          <a:lstStyle/>
          <a:p>
            <a:r>
              <a:rPr lang="en-US" dirty="0" smtClean="0"/>
              <a:t>Find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en-US" dirty="0" smtClean="0"/>
              <a:t>best solution: easy to maintain</a:t>
            </a:r>
            <a:r>
              <a:rPr lang="pl-PL" dirty="0" smtClean="0"/>
              <a:t> and </a:t>
            </a:r>
            <a:r>
              <a:rPr lang="pl-PL" dirty="0" err="1" smtClean="0"/>
              <a:t>secure</a:t>
            </a:r>
            <a:endParaRPr lang="en-US" dirty="0" smtClean="0"/>
          </a:p>
          <a:p>
            <a:r>
              <a:rPr lang="en-US" dirty="0" smtClean="0"/>
              <a:t>SAML2 has some limitations:</a:t>
            </a:r>
          </a:p>
          <a:p>
            <a:pPr lvl="1"/>
            <a:r>
              <a:rPr lang="en-US" dirty="0" smtClean="0"/>
              <a:t>For instance, logout protocol session fails if one or more participants fail in the session (solution delete cookies)</a:t>
            </a:r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endParaRPr lang="pl-PL" dirty="0" smtClean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2051" name="Picture 3" descr="C:\Users\Professional\Desktop\Delete-cookie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057106"/>
            <a:ext cx="1979290" cy="2433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Single </a:t>
            </a:r>
            <a:r>
              <a:rPr lang="pl-PL" dirty="0" err="1" smtClean="0"/>
              <a:t>Sign-On</a:t>
            </a:r>
            <a:r>
              <a:rPr lang="pl-PL" dirty="0" smtClean="0"/>
              <a:t> (SSO)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146" name="Picture 2" descr="C:\Users\Professional\Desktop\CERN openlab Summer Student\Lightning talk\graphics\single-sign-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9662"/>
            <a:ext cx="4464496" cy="1947754"/>
          </a:xfrm>
          <a:prstGeom prst="rect">
            <a:avLst/>
          </a:prstGeom>
          <a:noFill/>
        </p:spPr>
      </p:pic>
      <p:pic>
        <p:nvPicPr>
          <p:cNvPr id="6147" name="Picture 3" descr="C:\Users\Professional\Desktop\CERN openlab Summer Student\Lightning talk\graphics\cern ss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75606"/>
            <a:ext cx="4320480" cy="2844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03648" y="0"/>
            <a:ext cx="7283152" cy="857250"/>
          </a:xfrm>
        </p:spPr>
        <p:txBody>
          <a:bodyPr/>
          <a:lstStyle/>
          <a:p>
            <a:pPr algn="ctr"/>
            <a:r>
              <a:rPr lang="pl-PL" dirty="0" smtClean="0"/>
              <a:t>OAuth2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098" name="Picture 2" descr="C:\Users\Professional\Desktop\CERN openlab Summer Student\Lightning talk\graphics\OAuthRo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771550"/>
            <a:ext cx="6120680" cy="396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SAML2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r>
              <a:rPr lang="pl-PL" dirty="0" smtClean="0"/>
              <a:t>/</a:t>
            </a:r>
            <a:r>
              <a:rPr lang="en-US" dirty="0" smtClean="0"/>
              <a:t>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5122" name="Picture 2" descr="C:\Users\Professional\Desktop\CERN openlab Summer Student\Lightning talk\graphics\SAML-Diagram-S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7574"/>
            <a:ext cx="5654799" cy="369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Best solution</a:t>
            </a:r>
            <a:r>
              <a:rPr lang="pl-PL" dirty="0" smtClean="0"/>
              <a:t>?</a:t>
            </a:r>
            <a:endParaRPr lang="en-US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3074" name="Picture 2" descr="C:\Users\Professional\Desktop\AAEAAQAAAAAAAAT3AAAAJDNmMTIzOGJlLTg5YTItNDU1OS05ZWY5LWQ3YTNhMjUzNjc1M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203598"/>
            <a:ext cx="5282952" cy="302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Comparison</a:t>
            </a:r>
            <a:r>
              <a:rPr lang="pl-PL" smtClean="0"/>
              <a:t> (pros </a:t>
            </a:r>
            <a:r>
              <a:rPr lang="pl-PL" dirty="0" smtClean="0"/>
              <a:t>&amp; </a:t>
            </a:r>
            <a:r>
              <a:rPr lang="pl-PL" dirty="0" err="1" smtClean="0"/>
              <a:t>cons</a:t>
            </a:r>
            <a:r>
              <a:rPr lang="pl-PL" dirty="0" smtClean="0"/>
              <a:t>)</a:t>
            </a:r>
            <a:endParaRPr lang="en-US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059582"/>
            <a:ext cx="8496944" cy="3394472"/>
          </a:xfrm>
        </p:spPr>
        <p:txBody>
          <a:bodyPr>
            <a:normAutofit/>
          </a:bodyPr>
          <a:lstStyle/>
          <a:p>
            <a:r>
              <a:rPr lang="en-US" dirty="0" err="1" smtClean="0"/>
              <a:t>OAuth</a:t>
            </a:r>
            <a:r>
              <a:rPr lang="en-US" dirty="0" smtClean="0"/>
              <a:t> 2.0 </a:t>
            </a:r>
            <a:r>
              <a:rPr lang="pl-PL" dirty="0" smtClean="0"/>
              <a:t>- </a:t>
            </a:r>
            <a:r>
              <a:rPr lang="en-US" dirty="0" smtClean="0"/>
              <a:t>simpler and more standardized solution</a:t>
            </a:r>
            <a:r>
              <a:rPr lang="pl-PL" dirty="0" smtClean="0"/>
              <a:t> (</a:t>
            </a:r>
            <a:r>
              <a:rPr lang="pl-PL" dirty="0" err="1" smtClean="0"/>
              <a:t>native</a:t>
            </a:r>
            <a:r>
              <a:rPr lang="pl-PL" dirty="0" smtClean="0"/>
              <a:t>),</a:t>
            </a:r>
            <a:endParaRPr lang="en-US" dirty="0" smtClean="0"/>
          </a:p>
          <a:p>
            <a:r>
              <a:rPr lang="en-US" dirty="0" smtClean="0"/>
              <a:t>SAML2 </a:t>
            </a:r>
            <a:r>
              <a:rPr lang="pl-PL" dirty="0" smtClean="0"/>
              <a:t>- </a:t>
            </a:r>
            <a:r>
              <a:rPr lang="en-US" dirty="0" smtClean="0"/>
              <a:t>more complete specification</a:t>
            </a:r>
            <a:r>
              <a:rPr lang="pl-PL" dirty="0" smtClean="0"/>
              <a:t> (</a:t>
            </a:r>
            <a:r>
              <a:rPr lang="pl-PL" dirty="0" err="1" smtClean="0"/>
              <a:t>web</a:t>
            </a:r>
            <a:r>
              <a:rPr lang="pl-PL" dirty="0" smtClean="0"/>
              <a:t>)</a:t>
            </a:r>
            <a:r>
              <a:rPr lang="en-US" dirty="0" smtClean="0"/>
              <a:t>,</a:t>
            </a:r>
          </a:p>
          <a:p>
            <a:r>
              <a:rPr lang="en-US" dirty="0" smtClean="0"/>
              <a:t>Both work fine for SSO,</a:t>
            </a:r>
          </a:p>
          <a:p>
            <a:r>
              <a:rPr lang="en-US" dirty="0" smtClean="0"/>
              <a:t>They </a:t>
            </a:r>
            <a:r>
              <a:rPr lang="pl-PL" dirty="0" err="1" smtClean="0"/>
              <a:t>are</a:t>
            </a:r>
            <a:r>
              <a:rPr lang="pl-PL" smtClean="0"/>
              <a:t> </a:t>
            </a:r>
            <a:r>
              <a:rPr lang="en-US" smtClean="0"/>
              <a:t>complementary</a:t>
            </a:r>
            <a:r>
              <a:rPr lang="pl-PL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pl-PL" dirty="0" smtClean="0"/>
          </a:p>
        </p:txBody>
      </p:sp>
      <p:pic>
        <p:nvPicPr>
          <p:cNvPr id="8195" name="Picture 3" descr="C:\Users\Professional\Desktop\think-out-lou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571750"/>
            <a:ext cx="2116172" cy="2355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Results</a:t>
            </a:r>
            <a:r>
              <a:rPr lang="pl-PL" dirty="0" smtClean="0"/>
              <a:t> &amp; </a:t>
            </a:r>
            <a:r>
              <a:rPr lang="pl-PL" dirty="0" err="1" smtClean="0"/>
              <a:t>Future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203598"/>
            <a:ext cx="8604448" cy="1296144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Proof of </a:t>
            </a:r>
            <a:r>
              <a:rPr lang="pl-PL" dirty="0" err="1" smtClean="0"/>
              <a:t>Concept</a:t>
            </a:r>
            <a:r>
              <a:rPr lang="pl-PL" dirty="0" smtClean="0"/>
              <a:t>: </a:t>
            </a:r>
            <a:r>
              <a:rPr lang="pl-PL" u="sng" dirty="0" err="1" smtClean="0"/>
              <a:t>github.com</a:t>
            </a:r>
            <a:r>
              <a:rPr lang="pl-PL" u="sng" dirty="0" smtClean="0"/>
              <a:t>/tr0k/OAuth2LibPoc</a:t>
            </a:r>
            <a:endParaRPr lang="pl-PL" dirty="0" smtClean="0"/>
          </a:p>
          <a:p>
            <a:r>
              <a:rPr lang="pl-PL" dirty="0" err="1" smtClean="0"/>
              <a:t>Entries</a:t>
            </a:r>
            <a:r>
              <a:rPr lang="pl-PL" dirty="0" smtClean="0"/>
              <a:t> on </a:t>
            </a:r>
            <a:r>
              <a:rPr lang="pl-PL" dirty="0" err="1" smtClean="0"/>
              <a:t>blog</a:t>
            </a:r>
            <a:r>
              <a:rPr lang="pl-PL" dirty="0" smtClean="0"/>
              <a:t> (</a:t>
            </a:r>
            <a:r>
              <a:rPr lang="pl-PL" u="sng" dirty="0" err="1" smtClean="0"/>
              <a:t>db-blog.web.cern.ch</a:t>
            </a:r>
            <a:r>
              <a:rPr lang="pl-PL" dirty="0" smtClean="0"/>
              <a:t>)</a:t>
            </a:r>
            <a:endParaRPr lang="pl-PL" u="sng" dirty="0" smtClean="0"/>
          </a:p>
          <a:p>
            <a:r>
              <a:rPr lang="pl-PL" dirty="0" err="1" smtClean="0"/>
              <a:t>Testing</a:t>
            </a:r>
            <a:r>
              <a:rPr lang="pl-PL" dirty="0" smtClean="0"/>
              <a:t> on Oracle Java Cloud</a:t>
            </a:r>
          </a:p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18/08/2016</a:t>
            </a:r>
            <a:endParaRPr lang="en-GB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Emil Kleszcz</a:t>
            </a:r>
            <a:endParaRPr lang="en-GB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026" name="Picture 2" descr="C:\Users\Professional\Desktop\arquillian_logo_200p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147814"/>
            <a:ext cx="1905000" cy="704850"/>
          </a:xfrm>
          <a:prstGeom prst="rect">
            <a:avLst/>
          </a:prstGeom>
          <a:noFill/>
        </p:spPr>
      </p:pic>
      <p:pic>
        <p:nvPicPr>
          <p:cNvPr id="1027" name="Picture 3" descr="C:\Users\Professional\Desktop\jav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355726"/>
            <a:ext cx="2139702" cy="2139702"/>
          </a:xfrm>
          <a:prstGeom prst="rect">
            <a:avLst/>
          </a:prstGeom>
          <a:noFill/>
        </p:spPr>
      </p:pic>
      <p:pic>
        <p:nvPicPr>
          <p:cNvPr id="1029" name="Picture 5" descr="C:\Users\Professional\Desktop\oltu_hea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003798"/>
            <a:ext cx="2324100" cy="1019175"/>
          </a:xfrm>
          <a:prstGeom prst="rect">
            <a:avLst/>
          </a:prstGeom>
          <a:noFill/>
        </p:spPr>
      </p:pic>
      <p:pic>
        <p:nvPicPr>
          <p:cNvPr id="1030" name="Picture 6" descr="C:\Users\Professional\Desktop\oracle-glassfish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643758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2323</TotalTime>
  <Words>203</Words>
  <Application>Microsoft Office PowerPoint</Application>
  <PresentationFormat>Pokaz na ekranie (16:9)</PresentationFormat>
  <Paragraphs>57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Office Theme</vt:lpstr>
      <vt:lpstr>OAuth protocol for CERN Web Applications</vt:lpstr>
      <vt:lpstr>Goals</vt:lpstr>
      <vt:lpstr>Challenges</vt:lpstr>
      <vt:lpstr>Single Sign-On (SSO)</vt:lpstr>
      <vt:lpstr>OAuth2</vt:lpstr>
      <vt:lpstr>SAML2</vt:lpstr>
      <vt:lpstr>Best solution?</vt:lpstr>
      <vt:lpstr>Comparison (pros &amp; cons)</vt:lpstr>
      <vt:lpstr>Results &amp; Future</vt:lpstr>
      <vt:lpstr>Thank you for attention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Di Meglio</dc:creator>
  <cp:lastModifiedBy>Emilo</cp:lastModifiedBy>
  <cp:revision>60</cp:revision>
  <dcterms:created xsi:type="dcterms:W3CDTF">2014-01-28T10:51:30Z</dcterms:created>
  <dcterms:modified xsi:type="dcterms:W3CDTF">2016-08-17T17:08:56Z</dcterms:modified>
</cp:coreProperties>
</file>