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7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7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03.jpg"/><Relationship Id="rId4" Type="http://schemas.openxmlformats.org/officeDocument/2006/relationships/image" Target="../media/image09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7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png"/><Relationship Id="rId4" Type="http://schemas.openxmlformats.org/officeDocument/2006/relationships/image" Target="../media/image0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00.jpg"/><Relationship Id="rId5" Type="http://schemas.openxmlformats.org/officeDocument/2006/relationships/image" Target="../media/image0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SdRwSU.jpg" id="54" name="Shape 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636262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/>
          <p:nvPr>
            <p:ph idx="4294967295" type="title"/>
          </p:nvPr>
        </p:nvSpPr>
        <p:spPr>
          <a:xfrm>
            <a:off x="3636275" y="741650"/>
            <a:ext cx="5507700" cy="23133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 sz="100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☺</a:t>
            </a:r>
          </a:p>
          <a:p>
            <a:pPr lvl="0" rtl="0" algn="ctr">
              <a:spcBef>
                <a:spcPts val="0"/>
              </a:spcBef>
              <a:buNone/>
            </a:pPr>
            <a:r>
              <a:rPr lang="en" sz="24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S.P. Mohanty</a:t>
            </a:r>
          </a:p>
          <a:p>
            <a:pPr lvl="0" rtl="0" algn="ctr">
              <a:spcBef>
                <a:spcPts val="0"/>
              </a:spcBef>
              <a:buNone/>
            </a:pPr>
            <a:r>
              <a:rPr i="1" lang="en" sz="2000">
                <a:solidFill>
                  <a:srgbClr val="F3F3F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&lt;sp.mohanty@cern.ch&gt;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What’s common to all of them ?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311700" y="2608825"/>
            <a:ext cx="8520600" cy="241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They were </a:t>
            </a:r>
            <a:r>
              <a:rPr b="1" i="1" lang="en" sz="2400"/>
              <a:t>imagined</a:t>
            </a:r>
            <a:r>
              <a:rPr lang="en"/>
              <a:t> by Summer Students like </a:t>
            </a:r>
            <a:r>
              <a:rPr b="1" lang="en" sz="2400"/>
              <a:t>YOU</a:t>
            </a:r>
            <a:r>
              <a:rPr lang="en"/>
              <a:t> !!</a:t>
            </a:r>
          </a:p>
          <a:p>
            <a:pPr lvl="0" rtl="0" algn="ctr">
              <a:spcBef>
                <a:spcPts val="0"/>
              </a:spcBef>
              <a:buNone/>
            </a:pPr>
            <a:br>
              <a:rPr lang="en"/>
            </a:br>
            <a:r>
              <a:rPr lang="en"/>
              <a:t>They were </a:t>
            </a:r>
            <a:r>
              <a:rPr b="1" i="1" lang="en" sz="2400"/>
              <a:t>created</a:t>
            </a:r>
            <a:r>
              <a:rPr lang="en"/>
              <a:t> by Summer Students like </a:t>
            </a:r>
            <a:r>
              <a:rPr b="1" lang="en" sz="2400"/>
              <a:t>YOU</a:t>
            </a:r>
            <a:r>
              <a:rPr lang="en"/>
              <a:t> !!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SdRwSU.jpg" id="118" name="Shape 1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636262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Shape 119"/>
          <p:cNvSpPr txBox="1"/>
          <p:nvPr>
            <p:ph idx="4294967295" type="title"/>
          </p:nvPr>
        </p:nvSpPr>
        <p:spPr>
          <a:xfrm>
            <a:off x="3636275" y="881300"/>
            <a:ext cx="55077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3200"/>
              <a:t>Hackathon ?</a:t>
            </a:r>
          </a:p>
          <a:p>
            <a:pPr lvl="0" rtl="0" algn="ctr">
              <a:spcBef>
                <a:spcPts val="0"/>
              </a:spcBef>
              <a:buNone/>
            </a:pPr>
            <a:r>
              <a:rPr b="1" lang="en" sz="3200"/>
              <a:t> o.O</a:t>
            </a:r>
          </a:p>
        </p:txBody>
      </p:sp>
      <p:sp>
        <p:nvSpPr>
          <p:cNvPr id="120" name="Shape 120"/>
          <p:cNvSpPr txBox="1"/>
          <p:nvPr>
            <p:ph idx="4294967295" type="title"/>
          </p:nvPr>
        </p:nvSpPr>
        <p:spPr>
          <a:xfrm>
            <a:off x="3636275" y="2019650"/>
            <a:ext cx="55077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3200"/>
              <a:t>What’s that ?</a:t>
            </a:r>
          </a:p>
        </p:txBody>
      </p:sp>
      <p:sp>
        <p:nvSpPr>
          <p:cNvPr id="121" name="Shape 121"/>
          <p:cNvSpPr txBox="1"/>
          <p:nvPr>
            <p:ph idx="4294967295" type="title"/>
          </p:nvPr>
        </p:nvSpPr>
        <p:spPr>
          <a:xfrm>
            <a:off x="3636275" y="2891900"/>
            <a:ext cx="55077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17500" lvl="0" marL="457200" rtl="0" algn="ctr">
              <a:spcBef>
                <a:spcPts val="0"/>
              </a:spcBef>
              <a:buSzPct val="100000"/>
              <a:buChar char="●"/>
            </a:pPr>
            <a:r>
              <a:rPr lang="en" sz="1400"/>
              <a:t>You come to a Hackathon with an idea....that you are passionate about !!</a:t>
            </a:r>
            <a:br>
              <a:rPr lang="en" sz="1400"/>
            </a:br>
          </a:p>
          <a:p>
            <a:pPr indent="-317500" lvl="0" marL="457200" rtl="0" algn="ctr">
              <a:spcBef>
                <a:spcPts val="0"/>
              </a:spcBef>
              <a:buSzPct val="100000"/>
              <a:buChar char="●"/>
            </a:pPr>
            <a:r>
              <a:rPr lang="en" sz="1400"/>
              <a:t>Then you figure out how to build it over a weekend !! </a:t>
            </a:r>
            <a:br>
              <a:rPr lang="en" sz="1400"/>
            </a:br>
          </a:p>
          <a:p>
            <a:pPr indent="-317500" lvl="0" marL="457200" rtl="0" algn="ctr">
              <a:spcBef>
                <a:spcPts val="0"/>
              </a:spcBef>
              <a:buSzPct val="100000"/>
              <a:buChar char="●"/>
            </a:pPr>
            <a:r>
              <a:rPr lang="en" sz="1400"/>
              <a:t>Or team-up with others who can</a:t>
            </a:r>
            <a:br>
              <a:rPr lang="en" sz="1400"/>
            </a:br>
          </a:p>
          <a:p>
            <a:pPr indent="-317500" lvl="0" marL="457200" rtl="0" algn="ctr">
              <a:spcBef>
                <a:spcPts val="0"/>
              </a:spcBef>
              <a:buSzPct val="100000"/>
              <a:buChar char="●"/>
            </a:pPr>
            <a:r>
              <a:rPr lang="en" sz="1400"/>
              <a:t>And learn a ton along the way……...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And why would you do that 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x="5857500" y="1286975"/>
            <a:ext cx="3097500" cy="3882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Prizes 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+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Bragging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Rights</a:t>
            </a:r>
          </a:p>
        </p:txBody>
      </p:sp>
      <p:pic>
        <p:nvPicPr>
          <p:cNvPr descr="1*2_udilM3SGeHBrN-frwHUg.jpeg" id="132" name="Shape 1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6045099" cy="402502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reen Shot 2016-07-21 at 4.56.04 AM.png" id="133" name="Shape 133"/>
          <p:cNvPicPr preferRelativeResize="0"/>
          <p:nvPr/>
        </p:nvPicPr>
        <p:blipFill rotWithShape="1">
          <a:blip r:embed="rId4">
            <a:alphaModFix/>
          </a:blip>
          <a:srcRect b="37996" l="27712" r="26381" t="33166"/>
          <a:stretch/>
        </p:blipFill>
        <p:spPr>
          <a:xfrm>
            <a:off x="4897725" y="3472625"/>
            <a:ext cx="3778027" cy="1483275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Shape 134"/>
          <p:cNvSpPr txBox="1"/>
          <p:nvPr/>
        </p:nvSpPr>
        <p:spPr>
          <a:xfrm>
            <a:off x="0" y="4044125"/>
            <a:ext cx="4537200" cy="13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 sz="800">
                <a:solidFill>
                  <a:srgbClr val="F3F3F3"/>
                </a:solidFill>
              </a:rPr>
              <a:t>Image Source : https://blog.webmaker.org/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SdRwSU.jpg" id="139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636262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Shape 140"/>
          <p:cNvSpPr txBox="1"/>
          <p:nvPr>
            <p:ph idx="4294967295" type="title"/>
          </p:nvPr>
        </p:nvSpPr>
        <p:spPr>
          <a:xfrm>
            <a:off x="3636275" y="1099425"/>
            <a:ext cx="55077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2000"/>
              <a:t>Ideas Pitching Session</a:t>
            </a:r>
            <a:r>
              <a:rPr b="1" lang="en" sz="2400"/>
              <a:t> </a:t>
            </a: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 sz="2400"/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 sz="2400"/>
          </a:p>
          <a:p>
            <a:pPr lvl="0" rtl="0" algn="ctr">
              <a:spcBef>
                <a:spcPts val="0"/>
              </a:spcBef>
              <a:buNone/>
            </a:pPr>
            <a:r>
              <a:rPr b="1" lang="en" sz="2400"/>
              <a:t>July 29th</a:t>
            </a:r>
            <a:r>
              <a:rPr lang="en" sz="2400"/>
              <a:t>(Friday)</a:t>
            </a:r>
            <a:r>
              <a:rPr b="1" lang="en" sz="2400"/>
              <a:t>, 16:00-18:00 </a:t>
            </a:r>
            <a:br>
              <a:rPr b="1" lang="en" sz="2400"/>
            </a:br>
            <a:r>
              <a:rPr b="1" lang="en" sz="2400"/>
              <a:t>@ </a:t>
            </a:r>
          </a:p>
          <a:p>
            <a:pPr lvl="0" rtl="0" algn="ctr">
              <a:spcBef>
                <a:spcPts val="0"/>
              </a:spcBef>
              <a:buNone/>
            </a:pPr>
            <a:r>
              <a:rPr b="1" lang="en" sz="2400"/>
              <a:t>IdeaSquare, CERN</a:t>
            </a:r>
            <a:br>
              <a:rPr b="1" lang="en" sz="2400"/>
            </a:br>
            <a:br>
              <a:rPr b="1" lang="en" sz="2400"/>
            </a:br>
            <a:br>
              <a:rPr b="1" lang="en" sz="2400"/>
            </a:br>
            <a:r>
              <a:rPr b="1" lang="en" sz="3000"/>
              <a:t>http://cern.ch/webfest</a:t>
            </a:r>
          </a:p>
        </p:txBody>
      </p:sp>
      <p:sp>
        <p:nvSpPr>
          <p:cNvPr id="141" name="Shape 141"/>
          <p:cNvSpPr txBox="1"/>
          <p:nvPr/>
        </p:nvSpPr>
        <p:spPr>
          <a:xfrm>
            <a:off x="5024250" y="4227350"/>
            <a:ext cx="2713500" cy="44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SdRwSU.jpg" id="60" name="Shape 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3636262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Shape 61"/>
          <p:cNvSpPr txBox="1"/>
          <p:nvPr>
            <p:ph idx="4294967295" type="title"/>
          </p:nvPr>
        </p:nvSpPr>
        <p:spPr>
          <a:xfrm>
            <a:off x="3636275" y="881300"/>
            <a:ext cx="55077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3200"/>
              <a:t>Hackathon ?</a:t>
            </a:r>
          </a:p>
          <a:p>
            <a:pPr lvl="0" rtl="0" algn="ctr">
              <a:spcBef>
                <a:spcPts val="0"/>
              </a:spcBef>
              <a:buNone/>
            </a:pPr>
            <a:r>
              <a:rPr b="1" lang="en" sz="3200"/>
              <a:t> </a:t>
            </a:r>
          </a:p>
          <a:p>
            <a:pPr lvl="0" rtl="0" algn="ctr">
              <a:lnSpc>
                <a:spcPct val="115000"/>
              </a:lnSpc>
              <a:spcBef>
                <a:spcPts val="0"/>
              </a:spcBef>
              <a:buNone/>
            </a:pPr>
            <a:r>
              <a:rPr b="1" lang="en" sz="2700">
                <a:solidFill>
                  <a:srgbClr val="F3F3F3"/>
                </a:solidFill>
              </a:rPr>
              <a:t>¯\_(ツ)_/¯</a:t>
            </a:r>
          </a:p>
          <a:p>
            <a:pPr lvl="0" rtl="0" algn="ctr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b="1" sz="2700">
              <a:solidFill>
                <a:srgbClr val="F3F3F3"/>
              </a:solidFill>
            </a:endParaRPr>
          </a:p>
          <a:p>
            <a:pPr lvl="0" rtl="0" algn="ctr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 b="1" sz="2700">
              <a:solidFill>
                <a:srgbClr val="F3F3F3"/>
              </a:solidFill>
            </a:endParaRPr>
          </a:p>
          <a:p>
            <a:pPr lvl="0" rtl="0" algn="ctr">
              <a:spcBef>
                <a:spcPts val="0"/>
              </a:spcBef>
              <a:buNone/>
            </a:pPr>
            <a:r>
              <a:t/>
            </a:r>
            <a:endParaRPr b="1" sz="3200"/>
          </a:p>
        </p:txBody>
      </p:sp>
      <p:sp>
        <p:nvSpPr>
          <p:cNvPr id="62" name="Shape 62"/>
          <p:cNvSpPr txBox="1"/>
          <p:nvPr>
            <p:ph idx="4294967295" type="title"/>
          </p:nvPr>
        </p:nvSpPr>
        <p:spPr>
          <a:xfrm>
            <a:off x="3636275" y="2800575"/>
            <a:ext cx="55077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3200"/>
              <a:t>What’s that 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Mother Hunt </a:t>
            </a:r>
          </a:p>
        </p:txBody>
      </p:sp>
      <p:pic>
        <p:nvPicPr>
          <p:cNvPr descr="fyxppic.png"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9350" y="277025"/>
            <a:ext cx="4688325" cy="351624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sz_mother_hunt.png" id="69" name="Shape 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1700" y="1396975"/>
            <a:ext cx="4034049" cy="2834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Brother Hunt </a:t>
            </a:r>
          </a:p>
        </p:txBody>
      </p:sp>
      <p:pic>
        <p:nvPicPr>
          <p:cNvPr descr="result.png"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9399" y="555600"/>
            <a:ext cx="6116074" cy="4235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Particle Clicker</a:t>
            </a:r>
          </a:p>
        </p:txBody>
      </p:sp>
      <p:pic>
        <p:nvPicPr>
          <p:cNvPr descr="us-ipad-1-particle-clicker.jpeg" id="81" name="Shape 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5300" y="456962"/>
            <a:ext cx="5639423" cy="422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ROOT in your Browser ?</a:t>
            </a:r>
          </a:p>
        </p:txBody>
      </p:sp>
      <p:pic>
        <p:nvPicPr>
          <p:cNvPr descr="Screen Shot 2016-07-21 at 4.02.36 AM.png" id="87" name="Shape 87"/>
          <p:cNvPicPr preferRelativeResize="0"/>
          <p:nvPr/>
        </p:nvPicPr>
        <p:blipFill rotWithShape="1">
          <a:blip r:embed="rId3">
            <a:alphaModFix/>
          </a:blip>
          <a:srcRect b="29344" l="33389" r="33373" t="13151"/>
          <a:stretch/>
        </p:blipFill>
        <p:spPr>
          <a:xfrm>
            <a:off x="3056725" y="283575"/>
            <a:ext cx="3756172" cy="4061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726125" y="134525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CosmicPI</a:t>
            </a:r>
          </a:p>
        </p:txBody>
      </p:sp>
      <p:pic>
        <p:nvPicPr>
          <p:cNvPr descr="Screen Shot 2016-07-21 at 4.07.53 AM.png" id="93" name="Shape 93"/>
          <p:cNvPicPr preferRelativeResize="0"/>
          <p:nvPr/>
        </p:nvPicPr>
        <p:blipFill rotWithShape="1">
          <a:blip r:embed="rId3">
            <a:alphaModFix/>
          </a:blip>
          <a:srcRect b="22560" l="34924" r="35017" t="22560"/>
          <a:stretch/>
        </p:blipFill>
        <p:spPr>
          <a:xfrm>
            <a:off x="6058175" y="77400"/>
            <a:ext cx="2984025" cy="3405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osmic_ray_detector.jpg" id="94" name="Shape 9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01200" y="99250"/>
            <a:ext cx="3026175" cy="226962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>
            <p:ph type="title"/>
          </p:nvPr>
        </p:nvSpPr>
        <p:spPr>
          <a:xfrm>
            <a:off x="6281412" y="3516250"/>
            <a:ext cx="2808000" cy="3381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b="1" lang="en" sz="1400"/>
              <a:t>http://cosmicpi.org/</a:t>
            </a:r>
          </a:p>
        </p:txBody>
      </p:sp>
      <p:pic>
        <p:nvPicPr>
          <p:cNvPr descr="1459858672180993.png" id="96" name="Shape 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61275" y="2294725"/>
            <a:ext cx="4116699" cy="272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What’s common to all of them 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What’s common to all of them ?</a:t>
            </a:r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11700" y="2608825"/>
            <a:ext cx="8520600" cy="19599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"/>
              <a:t>They were </a:t>
            </a:r>
            <a:r>
              <a:rPr b="1" lang="en" sz="2400"/>
              <a:t>NOT</a:t>
            </a:r>
            <a:r>
              <a:rPr lang="en"/>
              <a:t> created by professional engineers/developers/designers !!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