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5"/>
  </p:notesMasterIdLst>
  <p:sldIdLst>
    <p:sldId id="256" r:id="rId2"/>
    <p:sldId id="298" r:id="rId3"/>
    <p:sldId id="279" r:id="rId4"/>
    <p:sldId id="282" r:id="rId5"/>
    <p:sldId id="283" r:id="rId6"/>
    <p:sldId id="299" r:id="rId7"/>
    <p:sldId id="292" r:id="rId8"/>
    <p:sldId id="296" r:id="rId9"/>
    <p:sldId id="297" r:id="rId10"/>
    <p:sldId id="300" r:id="rId11"/>
    <p:sldId id="293" r:id="rId12"/>
    <p:sldId id="295" r:id="rId13"/>
    <p:sldId id="262" r:id="rId14"/>
    <p:sldId id="263" r:id="rId15"/>
    <p:sldId id="264" r:id="rId16"/>
    <p:sldId id="265" r:id="rId17"/>
    <p:sldId id="301" r:id="rId18"/>
    <p:sldId id="267" r:id="rId19"/>
    <p:sldId id="268" r:id="rId20"/>
    <p:sldId id="269" r:id="rId21"/>
    <p:sldId id="294" r:id="rId22"/>
    <p:sldId id="290" r:id="rId23"/>
    <p:sldId id="289" r:id="rId24"/>
    <p:sldId id="291" r:id="rId25"/>
    <p:sldId id="284" r:id="rId26"/>
    <p:sldId id="285" r:id="rId27"/>
    <p:sldId id="281" r:id="rId28"/>
    <p:sldId id="257" r:id="rId29"/>
    <p:sldId id="280" r:id="rId30"/>
    <p:sldId id="272" r:id="rId31"/>
    <p:sldId id="275" r:id="rId32"/>
    <p:sldId id="276" r:id="rId33"/>
    <p:sldId id="266" r:id="rId34"/>
    <p:sldId id="270" r:id="rId35"/>
    <p:sldId id="258" r:id="rId36"/>
    <p:sldId id="259" r:id="rId37"/>
    <p:sldId id="260" r:id="rId38"/>
    <p:sldId id="261" r:id="rId39"/>
    <p:sldId id="273" r:id="rId40"/>
    <p:sldId id="286" r:id="rId41"/>
    <p:sldId id="287" r:id="rId42"/>
    <p:sldId id="274" r:id="rId43"/>
    <p:sldId id="271" r:id="rId4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A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88" autoAdjust="0"/>
  </p:normalViewPr>
  <p:slideViewPr>
    <p:cSldViewPr snapToGrid="0" snapToObjects="1">
      <p:cViewPr>
        <p:scale>
          <a:sx n="130" d="100"/>
          <a:sy n="130" d="100"/>
        </p:scale>
        <p:origin x="-2352" y="-8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08716-5A13-E94A-9CB9-EF5B2FF3F4C6}" type="datetimeFigureOut">
              <a:rPr lang="en-US" smtClean="0"/>
              <a:t>15/8/16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689406-D500-F746-8949-25D599ABD0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211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tracker</a:t>
            </a:r>
          </a:p>
          <a:p>
            <a:r>
              <a:rPr lang="en-US" dirty="0" smtClean="0"/>
              <a:t>log </a:t>
            </a:r>
            <a:r>
              <a:rPr lang="en-US" dirty="0" err="1" smtClean="0"/>
              <a:t>eom</a:t>
            </a:r>
            <a:endParaRPr lang="en-US" dirty="0" smtClean="0"/>
          </a:p>
          <a:p>
            <a:r>
              <a:rPr lang="en-US" dirty="0" smtClean="0"/>
              <a:t>add </a:t>
            </a:r>
            <a:r>
              <a:rPr lang="en-US" dirty="0" err="1" smtClean="0"/>
              <a:t>fwd</a:t>
            </a:r>
            <a:r>
              <a:rPr lang="en-US" dirty="0" smtClean="0"/>
              <a:t> disks</a:t>
            </a:r>
          </a:p>
          <a:p>
            <a:r>
              <a:rPr lang="en-US" dirty="0" smtClean="0"/>
              <a:t>check inner length</a:t>
            </a:r>
            <a:r>
              <a:rPr lang="en-US" baseline="0" dirty="0" smtClean="0"/>
              <a:t> in z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689406-D500-F746-8949-25D599ABD07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703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tracker</a:t>
            </a:r>
          </a:p>
          <a:p>
            <a:r>
              <a:rPr lang="en-US" dirty="0" smtClean="0"/>
              <a:t>log </a:t>
            </a:r>
            <a:r>
              <a:rPr lang="en-US" dirty="0" err="1" smtClean="0"/>
              <a:t>eom</a:t>
            </a:r>
            <a:endParaRPr lang="en-US" dirty="0" smtClean="0"/>
          </a:p>
          <a:p>
            <a:r>
              <a:rPr lang="en-US" dirty="0" smtClean="0"/>
              <a:t>add </a:t>
            </a:r>
            <a:r>
              <a:rPr lang="en-US" dirty="0" err="1" smtClean="0"/>
              <a:t>fwd</a:t>
            </a:r>
            <a:r>
              <a:rPr lang="en-US" dirty="0" smtClean="0"/>
              <a:t> disks</a:t>
            </a:r>
          </a:p>
          <a:p>
            <a:r>
              <a:rPr lang="en-US" dirty="0" smtClean="0"/>
              <a:t>check inner length</a:t>
            </a:r>
            <a:r>
              <a:rPr lang="en-US" baseline="0" dirty="0" smtClean="0"/>
              <a:t> in z</a:t>
            </a:r>
          </a:p>
          <a:p>
            <a:r>
              <a:rPr lang="en-US" dirty="0" smtClean="0"/>
              <a:t>read description of the plots in documentation</a:t>
            </a:r>
          </a:p>
          <a:p>
            <a:r>
              <a:rPr lang="en-US" dirty="0" smtClean="0"/>
              <a:t>what is the magnetic field in the </a:t>
            </a:r>
            <a:r>
              <a:rPr lang="en-US" dirty="0" err="1" smtClean="0"/>
              <a:t>fwd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689406-D500-F746-8949-25D599ABD07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703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(4/8/16 14:51) -----</a:t>
            </a:r>
          </a:p>
          <a:p>
            <a:r>
              <a:rPr lang="en-US"/>
              <a:t>z spread of the pv</a:t>
            </a:r>
          </a:p>
          <a:p>
            <a:r>
              <a:rPr lang="en-US"/>
              <a:t>contact expert in lhc</a:t>
            </a:r>
          </a:p>
          <a:p>
            <a:r>
              <a:rPr lang="en-US"/>
              <a:t>bunch lenght similar, increade it</a:t>
            </a:r>
          </a:p>
          <a:p>
            <a:r>
              <a:rPr lang="en-US"/>
              <a:t>7.55 cm 1 sigma RMS bunch lenght </a:t>
            </a:r>
          </a:p>
          <a:p>
            <a:r>
              <a:rPr lang="en-US"/>
              <a:t>look at today's vertex detectors</a:t>
            </a:r>
          </a:p>
          <a:p>
            <a:r>
              <a:rPr lang="en-US"/>
              <a:t>sqrt 2 smaller.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64FA9-5A9D-ED44-9365-EDC2FC9E485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112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F33C-3567-BC44-B999-EB1916ECA7EA}" type="datetimeFigureOut">
              <a:rPr lang="en-US" smtClean="0"/>
              <a:t>15/8/16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19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F33C-3567-BC44-B999-EB1916ECA7EA}" type="datetimeFigureOut">
              <a:rPr lang="en-US" smtClean="0"/>
              <a:t>15/8/16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3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F33C-3567-BC44-B999-EB1916ECA7EA}" type="datetimeFigureOut">
              <a:rPr lang="en-US" smtClean="0"/>
              <a:t>15/8/16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041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F33C-3567-BC44-B999-EB1916ECA7EA}" type="datetimeFigureOut">
              <a:rPr lang="en-US" smtClean="0"/>
              <a:t>15/8/16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01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F33C-3567-BC44-B999-EB1916ECA7EA}" type="datetimeFigureOut">
              <a:rPr lang="en-US" smtClean="0"/>
              <a:t>15/8/16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872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F33C-3567-BC44-B999-EB1916ECA7EA}" type="datetimeFigureOut">
              <a:rPr lang="en-US" smtClean="0"/>
              <a:t>15/8/16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463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F33C-3567-BC44-B999-EB1916ECA7EA}" type="datetimeFigureOut">
              <a:rPr lang="en-US" smtClean="0"/>
              <a:t>15/8/16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9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F33C-3567-BC44-B999-EB1916ECA7EA}" type="datetimeFigureOut">
              <a:rPr lang="en-US" smtClean="0"/>
              <a:t>15/8/16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725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F33C-3567-BC44-B999-EB1916ECA7EA}" type="datetimeFigureOut">
              <a:rPr lang="en-US" smtClean="0"/>
              <a:t>15/8/16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93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F33C-3567-BC44-B999-EB1916ECA7EA}" type="datetimeFigureOut">
              <a:rPr lang="en-US" smtClean="0"/>
              <a:t>15/8/16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56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F33C-3567-BC44-B999-EB1916ECA7EA}" type="datetimeFigureOut">
              <a:rPr lang="en-US" smtClean="0"/>
              <a:t>15/8/16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27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AF33C-3567-BC44-B999-EB1916ECA7EA}" type="datetimeFigureOut">
              <a:rPr lang="en-US" smtClean="0"/>
              <a:t>15/8/16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2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Relationship Id="rId3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hyperlink" Target="http://fpmac116.usc.es/twiki/bin/view/ILC/Cheaters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Relationship Id="rId3" Type="http://schemas.openxmlformats.org/officeDocument/2006/relationships/image" Target="../media/image3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5" Type="http://schemas.openxmlformats.org/officeDocument/2006/relationships/image" Target="../media/image36.emf"/><Relationship Id="rId6" Type="http://schemas.openxmlformats.org/officeDocument/2006/relationships/image" Target="../media/image37.emf"/><Relationship Id="rId7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emf"/><Relationship Id="rId3" Type="http://schemas.openxmlformats.org/officeDocument/2006/relationships/image" Target="../media/image40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emf"/><Relationship Id="rId3" Type="http://schemas.openxmlformats.org/officeDocument/2006/relationships/image" Target="../media/image42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emf"/><Relationship Id="rId3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LiC</a:t>
            </a:r>
            <a:r>
              <a:rPr lang="en-US" dirty="0" smtClean="0"/>
              <a:t> Detector Toy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805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And then one can fine tune the distance to avoid gaps and keep number of hits as constant as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182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7700"/>
            <a:ext cx="9144000" cy="29980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7700"/>
            <a:ext cx="9144000" cy="299803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99739" y="2043103"/>
            <a:ext cx="8645094" cy="2595292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79" y="4921412"/>
            <a:ext cx="5795482" cy="1900158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381145" y="4574951"/>
            <a:ext cx="565398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89033" y="4451255"/>
            <a:ext cx="1078109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89033" y="4288118"/>
            <a:ext cx="1078109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89033" y="4140758"/>
            <a:ext cx="1078109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89033" y="3993397"/>
            <a:ext cx="1078109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1727441" y="3993397"/>
            <a:ext cx="0" cy="581554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1990271" y="3993397"/>
            <a:ext cx="0" cy="581554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2253101" y="3993397"/>
            <a:ext cx="0" cy="581554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2523819" y="3993397"/>
            <a:ext cx="0" cy="581554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396921" y="4196642"/>
            <a:ext cx="8469032" cy="409862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396922" y="1620406"/>
            <a:ext cx="5132463" cy="2986098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389034" y="2846398"/>
            <a:ext cx="2134785" cy="912866"/>
            <a:chOff x="389034" y="2846398"/>
            <a:chExt cx="2655679" cy="912866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389034" y="3759264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89034" y="3533020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89034" y="3298887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89034" y="3072642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89034" y="2846398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2791643" y="2852961"/>
            <a:ext cx="2910689" cy="1728553"/>
            <a:chOff x="3575730" y="2852961"/>
            <a:chExt cx="2126601" cy="1728553"/>
          </a:xfrm>
        </p:grpSpPr>
        <p:grpSp>
          <p:nvGrpSpPr>
            <p:cNvPr id="32" name="Group 31"/>
            <p:cNvGrpSpPr/>
            <p:nvPr/>
          </p:nvGrpSpPr>
          <p:grpSpPr>
            <a:xfrm>
              <a:off x="3957298" y="2852961"/>
              <a:ext cx="1745033" cy="1728553"/>
              <a:chOff x="3957298" y="2148701"/>
              <a:chExt cx="1745033" cy="2426250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 flipV="1">
                <a:off x="3957298" y="2157913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4408327" y="2157913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5123432" y="2157913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5702331" y="2148701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Straight Connector 38"/>
            <p:cNvCxnSpPr/>
            <p:nvPr/>
          </p:nvCxnSpPr>
          <p:spPr>
            <a:xfrm flipV="1">
              <a:off x="3575730" y="2852961"/>
              <a:ext cx="0" cy="172199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Straight Connector 39"/>
          <p:cNvCxnSpPr/>
          <p:nvPr/>
        </p:nvCxnSpPr>
        <p:spPr>
          <a:xfrm flipH="1">
            <a:off x="396921" y="1817077"/>
            <a:ext cx="6441541" cy="2789427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96921" y="420077"/>
            <a:ext cx="7398925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4B. keep vertex detector radius and </a:t>
            </a:r>
            <a:r>
              <a:rPr lang="en-US" b="1" dirty="0" smtClean="0"/>
              <a:t>barrel</a:t>
            </a:r>
            <a:r>
              <a:rPr lang="en-US" dirty="0" smtClean="0"/>
              <a:t> length</a:t>
            </a:r>
          </a:p>
          <a:p>
            <a:r>
              <a:rPr lang="en-US" dirty="0" smtClean="0"/>
              <a:t>remove half of the layers</a:t>
            </a:r>
          </a:p>
          <a:p>
            <a:r>
              <a:rPr lang="en-US" dirty="0" smtClean="0"/>
              <a:t>variable z spacing in tracker </a:t>
            </a:r>
            <a:r>
              <a:rPr lang="en-US" dirty="0" err="1" smtClean="0"/>
              <a:t>endcaps</a:t>
            </a:r>
            <a:r>
              <a:rPr lang="en-US" dirty="0" smtClean="0"/>
              <a:t> to keep # hits constant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396921" y="2520462"/>
            <a:ext cx="7008156" cy="2086042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389035" y="3533020"/>
            <a:ext cx="7543580" cy="1073484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381145" y="4451255"/>
            <a:ext cx="451032" cy="155249"/>
          </a:xfrm>
          <a:prstGeom prst="rect">
            <a:avLst/>
          </a:prstGeom>
          <a:solidFill>
            <a:srgbClr val="0000FF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381145" y="4495800"/>
            <a:ext cx="272905" cy="110704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2523819" y="2614706"/>
            <a:ext cx="673594" cy="457936"/>
          </a:xfrm>
          <a:prstGeom prst="line">
            <a:avLst/>
          </a:prstGeom>
          <a:ln w="28575" cmpd="sng">
            <a:solidFill>
              <a:schemeClr val="accent4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endCxn id="57" idx="1"/>
          </p:cNvCxnSpPr>
          <p:nvPr/>
        </p:nvCxnSpPr>
        <p:spPr>
          <a:xfrm flipH="1">
            <a:off x="381145" y="2364922"/>
            <a:ext cx="3735160" cy="2186230"/>
          </a:xfrm>
          <a:prstGeom prst="line">
            <a:avLst/>
          </a:prstGeom>
          <a:ln w="28575" cmpd="sng">
            <a:solidFill>
              <a:schemeClr val="accent4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endCxn id="57" idx="1"/>
          </p:cNvCxnSpPr>
          <p:nvPr/>
        </p:nvCxnSpPr>
        <p:spPr>
          <a:xfrm flipH="1">
            <a:off x="381145" y="2200691"/>
            <a:ext cx="4961294" cy="2350461"/>
          </a:xfrm>
          <a:prstGeom prst="line">
            <a:avLst/>
          </a:prstGeom>
          <a:ln w="28575" cmpd="sng">
            <a:solidFill>
              <a:schemeClr val="accent4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endCxn id="57" idx="1"/>
          </p:cNvCxnSpPr>
          <p:nvPr/>
        </p:nvCxnSpPr>
        <p:spPr>
          <a:xfrm flipH="1">
            <a:off x="381145" y="1423333"/>
            <a:ext cx="8484808" cy="3127819"/>
          </a:xfrm>
          <a:prstGeom prst="line">
            <a:avLst/>
          </a:prstGeom>
          <a:ln w="28575" cmpd="sng">
            <a:solidFill>
              <a:schemeClr val="accent4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496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7700"/>
            <a:ext cx="9144000" cy="29980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7700"/>
            <a:ext cx="9144000" cy="299803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99739" y="2043103"/>
            <a:ext cx="8645094" cy="2595292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79" y="4921412"/>
            <a:ext cx="5795482" cy="1900158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381145" y="4574951"/>
            <a:ext cx="565398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389034" y="3993397"/>
            <a:ext cx="557510" cy="457858"/>
            <a:chOff x="389033" y="3993397"/>
            <a:chExt cx="1078109" cy="45785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389033" y="4451255"/>
              <a:ext cx="1078109" cy="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89033" y="4288118"/>
              <a:ext cx="1078109" cy="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89033" y="4140758"/>
              <a:ext cx="1078109" cy="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89033" y="3993397"/>
              <a:ext cx="1078109" cy="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113727" y="3993397"/>
            <a:ext cx="967537" cy="581554"/>
            <a:chOff x="1727441" y="3993397"/>
            <a:chExt cx="796378" cy="581554"/>
          </a:xfrm>
        </p:grpSpPr>
        <p:cxnSp>
          <p:nvCxnSpPr>
            <p:cNvPr id="24" name="Straight Connector 23"/>
            <p:cNvCxnSpPr/>
            <p:nvPr/>
          </p:nvCxnSpPr>
          <p:spPr>
            <a:xfrm flipV="1">
              <a:off x="1727441" y="3993397"/>
              <a:ext cx="0" cy="581554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1990271" y="3993397"/>
              <a:ext cx="0" cy="581554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2253101" y="3993397"/>
              <a:ext cx="0" cy="581554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2523819" y="3993397"/>
              <a:ext cx="0" cy="581554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 flipH="1">
            <a:off x="396921" y="4196642"/>
            <a:ext cx="8469032" cy="409862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396923" y="1740027"/>
            <a:ext cx="3322627" cy="2866477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389035" y="2846398"/>
            <a:ext cx="2128626" cy="912866"/>
            <a:chOff x="389034" y="2846398"/>
            <a:chExt cx="2655679" cy="912866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389034" y="3759264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89034" y="3533020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89034" y="3298887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89034" y="3072642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89034" y="2846398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Straight Connector 39"/>
          <p:cNvCxnSpPr/>
          <p:nvPr/>
        </p:nvCxnSpPr>
        <p:spPr>
          <a:xfrm flipH="1">
            <a:off x="396922" y="1588963"/>
            <a:ext cx="5203472" cy="3017541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96921" y="420077"/>
            <a:ext cx="73989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5B. keep vertex detector radius and </a:t>
            </a:r>
            <a:r>
              <a:rPr lang="en-US" b="1" dirty="0" smtClean="0"/>
              <a:t>shorten the barrel</a:t>
            </a:r>
            <a:endParaRPr lang="en-US" dirty="0" smtClean="0"/>
          </a:p>
          <a:p>
            <a:r>
              <a:rPr lang="en-US" dirty="0" smtClean="0"/>
              <a:t>remove half of the layers</a:t>
            </a:r>
          </a:p>
          <a:p>
            <a:r>
              <a:rPr lang="en-US" b="1" dirty="0" smtClean="0"/>
              <a:t>one more </a:t>
            </a:r>
            <a:r>
              <a:rPr lang="en-US" dirty="0" smtClean="0"/>
              <a:t>pixel </a:t>
            </a:r>
            <a:r>
              <a:rPr lang="en-US" dirty="0" err="1" smtClean="0"/>
              <a:t>endcap</a:t>
            </a:r>
            <a:r>
              <a:rPr lang="en-US" dirty="0" smtClean="0"/>
              <a:t> layer</a:t>
            </a:r>
            <a:endParaRPr lang="en-US" dirty="0" smtClean="0"/>
          </a:p>
          <a:p>
            <a:r>
              <a:rPr lang="en-US" dirty="0" smtClean="0"/>
              <a:t>variable z spacing in tracker </a:t>
            </a:r>
            <a:r>
              <a:rPr lang="en-US" dirty="0" err="1" smtClean="0"/>
              <a:t>endcaps</a:t>
            </a:r>
            <a:r>
              <a:rPr lang="en-US" dirty="0" smtClean="0"/>
              <a:t> to keep # hits constant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396922" y="2846398"/>
            <a:ext cx="6294458" cy="1760106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381145" y="4451255"/>
            <a:ext cx="451032" cy="155249"/>
          </a:xfrm>
          <a:prstGeom prst="rect">
            <a:avLst/>
          </a:prstGeom>
          <a:solidFill>
            <a:srgbClr val="0000FF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381145" y="4495800"/>
            <a:ext cx="272905" cy="110704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381146" y="1443495"/>
            <a:ext cx="4374433" cy="3194900"/>
          </a:xfrm>
          <a:prstGeom prst="line">
            <a:avLst/>
          </a:prstGeom>
          <a:ln w="28575" cmpd="sng">
            <a:solidFill>
              <a:schemeClr val="accent4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2791643" y="2852961"/>
            <a:ext cx="2910689" cy="1728553"/>
            <a:chOff x="3575730" y="2852961"/>
            <a:chExt cx="2126601" cy="1728553"/>
          </a:xfrm>
        </p:grpSpPr>
        <p:grpSp>
          <p:nvGrpSpPr>
            <p:cNvPr id="52" name="Group 51"/>
            <p:cNvGrpSpPr/>
            <p:nvPr/>
          </p:nvGrpSpPr>
          <p:grpSpPr>
            <a:xfrm>
              <a:off x="3957298" y="2852961"/>
              <a:ext cx="1745033" cy="1728553"/>
              <a:chOff x="3957298" y="2148701"/>
              <a:chExt cx="1745033" cy="2426250"/>
            </a:xfrm>
          </p:grpSpPr>
          <p:cxnSp>
            <p:nvCxnSpPr>
              <p:cNvPr id="54" name="Straight Connector 53"/>
              <p:cNvCxnSpPr/>
              <p:nvPr/>
            </p:nvCxnSpPr>
            <p:spPr>
              <a:xfrm flipV="1">
                <a:off x="3957298" y="2157913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V="1">
                <a:off x="4408327" y="2157913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flipV="1">
                <a:off x="5123432" y="2157913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flipV="1">
                <a:off x="5702331" y="2148701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" name="Straight Connector 52"/>
            <p:cNvCxnSpPr/>
            <p:nvPr/>
          </p:nvCxnSpPr>
          <p:spPr>
            <a:xfrm flipV="1">
              <a:off x="3575730" y="2852961"/>
              <a:ext cx="0" cy="172199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1" name="Straight Connector 60"/>
          <p:cNvCxnSpPr/>
          <p:nvPr/>
        </p:nvCxnSpPr>
        <p:spPr>
          <a:xfrm flipV="1">
            <a:off x="2410165" y="3993397"/>
            <a:ext cx="0" cy="581554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5988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large (in radius) should the vertex detector be so that most b-hadrons from 5TeV </a:t>
            </a:r>
            <a:r>
              <a:rPr lang="en-US" dirty="0" err="1" smtClean="0"/>
              <a:t>bjets</a:t>
            </a:r>
            <a:r>
              <a:rPr lang="en-US" dirty="0" smtClean="0"/>
              <a:t> decay inside it?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94444"/>
            <a:ext cx="6400800" cy="84435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267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cSVProperti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34279" y="-1134277"/>
            <a:ext cx="6858000" cy="91265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16900" y="504140"/>
            <a:ext cx="988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R(</a:t>
            </a:r>
            <a:r>
              <a:rPr lang="en-US" dirty="0" err="1" smtClean="0"/>
              <a:t>x,y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16900" y="1674515"/>
            <a:ext cx="988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85630" y="3080290"/>
            <a:ext cx="1524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Theta</a:t>
            </a:r>
          </a:p>
          <a:p>
            <a:r>
              <a:rPr lang="en-US" dirty="0" smtClean="0"/>
              <a:t>cut 0.5 – 2.5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22498" y="4609380"/>
            <a:ext cx="2869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 b-hadrons (before any cut)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70969" y="5931541"/>
            <a:ext cx="2869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 b-hadrons (after cut)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21462" y="0"/>
            <a:ext cx="16964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B-hadrons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65827" y="-32266"/>
            <a:ext cx="16964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b="1" dirty="0" smtClean="0">
                <a:solidFill>
                  <a:srgbClr val="FF0000"/>
                </a:solidFill>
              </a:rPr>
              <a:t>-hadrons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62303" y="0"/>
            <a:ext cx="1356536" cy="369332"/>
          </a:xfrm>
          <a:prstGeom prst="rect">
            <a:avLst/>
          </a:prstGeom>
          <a:solidFill>
            <a:schemeClr val="bg1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10TeV </a:t>
            </a:r>
            <a:r>
              <a:rPr lang="en-US" b="1" dirty="0" err="1" smtClean="0">
                <a:solidFill>
                  <a:srgbClr val="0000FF"/>
                </a:solidFill>
              </a:rPr>
              <a:t>bjets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1965" y="723047"/>
            <a:ext cx="4241800" cy="13208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780619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mcSVProperti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30418" y="-1130417"/>
            <a:ext cx="6858003" cy="91188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16900" y="504140"/>
            <a:ext cx="988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R(</a:t>
            </a:r>
            <a:r>
              <a:rPr lang="en-US" dirty="0" err="1" smtClean="0"/>
              <a:t>x,y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16900" y="1674515"/>
            <a:ext cx="988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85630" y="3080290"/>
            <a:ext cx="1524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Theta</a:t>
            </a:r>
          </a:p>
          <a:p>
            <a:r>
              <a:rPr lang="en-US" dirty="0" smtClean="0"/>
              <a:t>cut 0.5 – 2.5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22498" y="4609380"/>
            <a:ext cx="2869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 b-hadrons (before any cut)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70969" y="5931541"/>
            <a:ext cx="2869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 b-hadrons (after cut)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21462" y="0"/>
            <a:ext cx="16964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B-hadrons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65827" y="-32266"/>
            <a:ext cx="16964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b="1" dirty="0" smtClean="0">
                <a:solidFill>
                  <a:srgbClr val="FF0000"/>
                </a:solidFill>
              </a:rPr>
              <a:t>-hadrons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41917" y="0"/>
            <a:ext cx="1276921" cy="369332"/>
          </a:xfrm>
          <a:prstGeom prst="rect">
            <a:avLst/>
          </a:prstGeom>
          <a:solidFill>
            <a:schemeClr val="bg1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5TeV </a:t>
            </a:r>
            <a:r>
              <a:rPr lang="en-US" b="1" dirty="0" err="1" smtClean="0">
                <a:solidFill>
                  <a:srgbClr val="0000FF"/>
                </a:solidFill>
              </a:rPr>
              <a:t>bjets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692" y="873472"/>
            <a:ext cx="3696532" cy="117037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0" y="852812"/>
            <a:ext cx="3878943" cy="124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07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cSVProperti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27712" y="-1130418"/>
            <a:ext cx="6858001" cy="91188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16900" y="504140"/>
            <a:ext cx="988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R(</a:t>
            </a:r>
            <a:r>
              <a:rPr lang="en-US" dirty="0" err="1" smtClean="0"/>
              <a:t>x,y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16900" y="1674515"/>
            <a:ext cx="988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85630" y="3080290"/>
            <a:ext cx="1524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Theta</a:t>
            </a:r>
          </a:p>
          <a:p>
            <a:r>
              <a:rPr lang="en-US" dirty="0" smtClean="0"/>
              <a:t>cut 0.5 – 2.5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22498" y="4609380"/>
            <a:ext cx="2869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 b-hadrons (before any cut)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70969" y="5931541"/>
            <a:ext cx="2869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 b-hadrons (after cut)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21462" y="0"/>
            <a:ext cx="16964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B-hadrons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65827" y="-32266"/>
            <a:ext cx="16964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b="1" dirty="0" smtClean="0">
                <a:solidFill>
                  <a:srgbClr val="FF0000"/>
                </a:solidFill>
              </a:rPr>
              <a:t>-hadrons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99432" y="0"/>
            <a:ext cx="1904932" cy="646331"/>
          </a:xfrm>
          <a:prstGeom prst="rect">
            <a:avLst/>
          </a:prstGeom>
          <a:solidFill>
            <a:schemeClr val="bg1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50 GeV </a:t>
            </a:r>
            <a:r>
              <a:rPr lang="en-US" b="1" dirty="0" err="1" smtClean="0">
                <a:solidFill>
                  <a:srgbClr val="0000FF"/>
                </a:solidFill>
              </a:rPr>
              <a:t>bjets</a:t>
            </a:r>
            <a:endParaRPr lang="en-US" b="1" dirty="0" smtClean="0">
              <a:solidFill>
                <a:srgbClr val="0000FF"/>
              </a:solidFill>
            </a:endParaRP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(for comparison)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0461" y="873472"/>
            <a:ext cx="3346903" cy="107353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698252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we use truth (cheat) tracks for reference in the tracking strategies </a:t>
            </a:r>
            <a:r>
              <a:rPr lang="en-US" dirty="0" err="1" smtClean="0"/>
              <a:t>optimisation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115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Managed to get Cheat </a:t>
            </a:r>
            <a:r>
              <a:rPr lang="en-US" dirty="0" err="1" smtClean="0"/>
              <a:t>Reco</a:t>
            </a:r>
            <a:r>
              <a:rPr lang="en-US" dirty="0" smtClean="0"/>
              <a:t> Particles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6498356"/>
            <a:ext cx="52041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FCC_bb_50_V2ppHadMSTP8120MSTP611MSTP711_12_clic_fccvtx_barrel-prod1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767" y="1417638"/>
            <a:ext cx="4814516" cy="5121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809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</a:t>
            </a:r>
            <a:r>
              <a:rPr lang="en-US" dirty="0" err="1" smtClean="0"/>
              <a:t>lcsim</a:t>
            </a:r>
            <a:r>
              <a:rPr lang="en-US" dirty="0" smtClean="0"/>
              <a:t> cheat Tracks do not have an covariance matrix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6498356"/>
            <a:ext cx="52041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FCC_bb_50_V2ppHadMSTP8120MSTP611MSTP711_12_clic_fccvtx_barrel-prod1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854" y="1613735"/>
            <a:ext cx="8379436" cy="22198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20" y="3833627"/>
            <a:ext cx="9179248" cy="2429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077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0" y="0"/>
            <a:ext cx="8408963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175000" y="2794000"/>
            <a:ext cx="537308" cy="517769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175000" y="6023708"/>
            <a:ext cx="537308" cy="517769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607538" y="5839042"/>
            <a:ext cx="3536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keep CLIC tracker thickness by now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34538" y="2688493"/>
            <a:ext cx="3536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thickness should be 0.03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7815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Marlin yes, but not in </a:t>
            </a:r>
            <a:r>
              <a:rPr lang="en-US" dirty="0" err="1" smtClean="0"/>
              <a:t>lcsim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49916"/>
            <a:ext cx="8267700" cy="381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90127" y="5788133"/>
            <a:ext cx="69017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http://fpmac116.usc.es/twiki/bin/view/ILC/</a:t>
            </a:r>
            <a:r>
              <a:rPr lang="en-US" dirty="0" smtClean="0">
                <a:hlinkClick r:id="rId3"/>
              </a:rPr>
              <a:t>Cheaters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723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3723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7700"/>
            <a:ext cx="9144000" cy="29980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7700"/>
            <a:ext cx="9144000" cy="299803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99739" y="2043103"/>
            <a:ext cx="8645094" cy="2595292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492" y="4915734"/>
            <a:ext cx="5731597" cy="1879212"/>
          </a:xfrm>
          <a:prstGeom prst="rect">
            <a:avLst/>
          </a:prstGeom>
        </p:spPr>
      </p:pic>
      <p:cxnSp>
        <p:nvCxnSpPr>
          <p:cNvPr id="33" name="Straight Connector 32"/>
          <p:cNvCxnSpPr/>
          <p:nvPr/>
        </p:nvCxnSpPr>
        <p:spPr>
          <a:xfrm flipH="1">
            <a:off x="396921" y="4196642"/>
            <a:ext cx="8469032" cy="409862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396921" y="1483024"/>
            <a:ext cx="5376991" cy="3123480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96921" y="4568458"/>
            <a:ext cx="349575" cy="6563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96921" y="4488181"/>
            <a:ext cx="689682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96921" y="4390174"/>
            <a:ext cx="689682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96921" y="4289851"/>
            <a:ext cx="689682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96921" y="4196764"/>
            <a:ext cx="689682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1247528" y="4196764"/>
            <a:ext cx="0" cy="383864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1582722" y="4196764"/>
            <a:ext cx="0" cy="383864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21533" y="4196764"/>
            <a:ext cx="0" cy="378257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2421705" y="4191157"/>
            <a:ext cx="0" cy="383864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396921" y="2839905"/>
            <a:ext cx="2032673" cy="1205947"/>
            <a:chOff x="381192" y="2846398"/>
            <a:chExt cx="2020669" cy="120594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389034" y="4052345"/>
              <a:ext cx="2012827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81192" y="3768209"/>
              <a:ext cx="2012827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81192" y="3476183"/>
              <a:ext cx="2012827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89034" y="3184808"/>
              <a:ext cx="2012827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89034" y="2846398"/>
              <a:ext cx="2012827" cy="6563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2725120" y="2858638"/>
            <a:ext cx="2975209" cy="1721990"/>
            <a:chOff x="2720253" y="4915734"/>
            <a:chExt cx="2650878" cy="1721990"/>
          </a:xfrm>
        </p:grpSpPr>
        <p:grpSp>
          <p:nvGrpSpPr>
            <p:cNvPr id="32" name="Group 31"/>
            <p:cNvGrpSpPr/>
            <p:nvPr/>
          </p:nvGrpSpPr>
          <p:grpSpPr>
            <a:xfrm>
              <a:off x="3387674" y="4915734"/>
              <a:ext cx="1983457" cy="1721990"/>
              <a:chOff x="3410974" y="2165783"/>
              <a:chExt cx="1983457" cy="2417038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 flipV="1">
                <a:off x="3410974" y="2165783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4073330" y="2165783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4728885" y="2165783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5394431" y="2165783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Straight Connector 38"/>
            <p:cNvCxnSpPr/>
            <p:nvPr/>
          </p:nvCxnSpPr>
          <p:spPr>
            <a:xfrm flipV="1">
              <a:off x="2720253" y="4915734"/>
              <a:ext cx="0" cy="172199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Straight Connector 39"/>
          <p:cNvCxnSpPr/>
          <p:nvPr/>
        </p:nvCxnSpPr>
        <p:spPr>
          <a:xfrm flipH="1">
            <a:off x="396921" y="1696012"/>
            <a:ext cx="6370862" cy="2910492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56846" y="263769"/>
            <a:ext cx="774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scale down full tracker, and remove half of the layers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5935910" y="633101"/>
            <a:ext cx="3008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(should not shrink the space for the services !?)</a:t>
            </a:r>
            <a:endParaRPr lang="en-US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7072925" y="6295704"/>
            <a:ext cx="2012461" cy="523220"/>
          </a:xfrm>
          <a:prstGeom prst="rect">
            <a:avLst/>
          </a:prstGeom>
          <a:noFill/>
          <a:ln>
            <a:solidFill>
              <a:srgbClr val="604A7B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disclaimer: for illustration purpose only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22083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7700"/>
            <a:ext cx="9144000" cy="29980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7700"/>
            <a:ext cx="9144000" cy="299803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99739" y="2043103"/>
            <a:ext cx="8645094" cy="2595292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79" y="4921412"/>
            <a:ext cx="5795482" cy="1900158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381145" y="4574951"/>
            <a:ext cx="565398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89033" y="4451255"/>
            <a:ext cx="1078109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89033" y="4288118"/>
            <a:ext cx="1078109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89033" y="4140758"/>
            <a:ext cx="1078109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89033" y="3993397"/>
            <a:ext cx="1078109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1727441" y="3993397"/>
            <a:ext cx="0" cy="581554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1990271" y="3993397"/>
            <a:ext cx="0" cy="581554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2253101" y="3993397"/>
            <a:ext cx="0" cy="581554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2523819" y="3993397"/>
            <a:ext cx="0" cy="581554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4109279" y="2852961"/>
            <a:ext cx="1593052" cy="1728553"/>
            <a:chOff x="4109279" y="2148701"/>
            <a:chExt cx="1593052" cy="2426250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4109279" y="2157913"/>
              <a:ext cx="0" cy="2417038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4640296" y="2157913"/>
              <a:ext cx="0" cy="2417038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5163426" y="2157913"/>
              <a:ext cx="0" cy="2417038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5702331" y="2148701"/>
              <a:ext cx="0" cy="2417038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 flipH="1">
            <a:off x="396921" y="4196642"/>
            <a:ext cx="8469032" cy="409862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396922" y="1620406"/>
            <a:ext cx="5132463" cy="2986098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389034" y="2846398"/>
            <a:ext cx="2671455" cy="912866"/>
            <a:chOff x="389034" y="2846398"/>
            <a:chExt cx="2655679" cy="912866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389034" y="3759264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89034" y="3533020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89034" y="3298887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89034" y="3072642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89034" y="2846398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Straight Connector 38"/>
          <p:cNvCxnSpPr/>
          <p:nvPr/>
        </p:nvCxnSpPr>
        <p:spPr>
          <a:xfrm flipV="1">
            <a:off x="3575730" y="2852961"/>
            <a:ext cx="0" cy="1721990"/>
          </a:xfrm>
          <a:prstGeom prst="line">
            <a:avLst/>
          </a:prstGeom>
          <a:ln w="28575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396921" y="1817077"/>
            <a:ext cx="6441541" cy="2789427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96921" y="420077"/>
            <a:ext cx="73989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 keep vertex detector radius and </a:t>
            </a:r>
            <a:r>
              <a:rPr lang="en-US" b="1" dirty="0" smtClean="0"/>
              <a:t>barrel</a:t>
            </a:r>
            <a:r>
              <a:rPr lang="en-US" dirty="0" smtClean="0"/>
              <a:t> length</a:t>
            </a:r>
          </a:p>
          <a:p>
            <a:r>
              <a:rPr lang="en-US" dirty="0" smtClean="0"/>
              <a:t>remove half of the layers</a:t>
            </a:r>
          </a:p>
          <a:p>
            <a:r>
              <a:rPr lang="en-US" dirty="0" smtClean="0"/>
              <a:t>keep tracker </a:t>
            </a:r>
            <a:r>
              <a:rPr lang="en-US" dirty="0" err="1" smtClean="0"/>
              <a:t>endcap</a:t>
            </a:r>
            <a:r>
              <a:rPr lang="en-US" dirty="0" smtClean="0"/>
              <a:t> separation</a:t>
            </a:r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396921" y="2520462"/>
            <a:ext cx="7008156" cy="2086042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389035" y="3533020"/>
            <a:ext cx="7543580" cy="1073484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381145" y="4451255"/>
            <a:ext cx="451032" cy="155249"/>
          </a:xfrm>
          <a:prstGeom prst="rect">
            <a:avLst/>
          </a:prstGeom>
          <a:solidFill>
            <a:srgbClr val="0000FF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381145" y="4495800"/>
            <a:ext cx="272905" cy="110704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345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7700"/>
            <a:ext cx="9144000" cy="29980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7700"/>
            <a:ext cx="9144000" cy="299803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99739" y="2043103"/>
            <a:ext cx="8645094" cy="2595292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79" y="4921412"/>
            <a:ext cx="5795482" cy="1900158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381145" y="4574951"/>
            <a:ext cx="565398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89033" y="4451255"/>
            <a:ext cx="1078109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89033" y="4288118"/>
            <a:ext cx="1078109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89033" y="4140758"/>
            <a:ext cx="1078109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89033" y="3993397"/>
            <a:ext cx="1078109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1727441" y="3993397"/>
            <a:ext cx="0" cy="581554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1990271" y="3993397"/>
            <a:ext cx="0" cy="581554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2253101" y="3993397"/>
            <a:ext cx="0" cy="581554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2455436" y="3993397"/>
            <a:ext cx="0" cy="581554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3585244" y="2852961"/>
            <a:ext cx="2107318" cy="1728553"/>
            <a:chOff x="3731779" y="2148701"/>
            <a:chExt cx="2107318" cy="2426250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4089741" y="2157913"/>
              <a:ext cx="0" cy="2417038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3731779" y="2157913"/>
              <a:ext cx="0" cy="2417038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4801973" y="2157913"/>
              <a:ext cx="0" cy="2417038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5839097" y="2148701"/>
              <a:ext cx="0" cy="2417038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 flipH="1">
            <a:off x="396921" y="4451255"/>
            <a:ext cx="2895310" cy="155249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396922" y="1620406"/>
            <a:ext cx="5132463" cy="2986098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389034" y="2846398"/>
            <a:ext cx="2671455" cy="912866"/>
            <a:chOff x="389034" y="2846398"/>
            <a:chExt cx="2655679" cy="912866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389034" y="3759264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89034" y="3533020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89034" y="3298887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89034" y="3072642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89034" y="2846398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Straight Connector 38"/>
          <p:cNvCxnSpPr/>
          <p:nvPr/>
        </p:nvCxnSpPr>
        <p:spPr>
          <a:xfrm flipV="1">
            <a:off x="3429195" y="2852961"/>
            <a:ext cx="0" cy="1721990"/>
          </a:xfrm>
          <a:prstGeom prst="line">
            <a:avLst/>
          </a:prstGeom>
          <a:ln w="28575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396922" y="3993397"/>
            <a:ext cx="1410386" cy="613107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96921" y="420077"/>
            <a:ext cx="7398925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keep vertex detector radius and barrel length</a:t>
            </a:r>
          </a:p>
          <a:p>
            <a:r>
              <a:rPr lang="en-US" dirty="0" smtClean="0"/>
              <a:t>remove half of the layers</a:t>
            </a:r>
          </a:p>
          <a:p>
            <a:endParaRPr lang="en-US" dirty="0"/>
          </a:p>
          <a:p>
            <a:r>
              <a:rPr lang="en-US" dirty="0" smtClean="0"/>
              <a:t>optimize position to keep # of hits constant</a:t>
            </a:r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396921" y="3993397"/>
            <a:ext cx="2058515" cy="613107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389035" y="4196642"/>
            <a:ext cx="2903196" cy="409862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3060489" y="2852961"/>
            <a:ext cx="882718" cy="445926"/>
          </a:xfrm>
          <a:prstGeom prst="line">
            <a:avLst/>
          </a:prstGeom>
          <a:ln w="28575" cmpd="sng">
            <a:solidFill>
              <a:schemeClr val="accent4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3060489" y="2859524"/>
            <a:ext cx="1594949" cy="673496"/>
          </a:xfrm>
          <a:prstGeom prst="line">
            <a:avLst/>
          </a:prstGeom>
          <a:ln w="28575" cmpd="sng">
            <a:solidFill>
              <a:schemeClr val="accent4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3060489" y="2940538"/>
            <a:ext cx="2632073" cy="818726"/>
          </a:xfrm>
          <a:prstGeom prst="line">
            <a:avLst/>
          </a:prstGeom>
          <a:ln w="28575" cmpd="sng">
            <a:solidFill>
              <a:schemeClr val="accent4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3060489" y="2846398"/>
            <a:ext cx="368706" cy="226244"/>
          </a:xfrm>
          <a:prstGeom prst="line">
            <a:avLst/>
          </a:prstGeom>
          <a:ln w="28575" cmpd="sng">
            <a:solidFill>
              <a:schemeClr val="accent4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7966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6244" cy="1143000"/>
          </a:xfrm>
        </p:spPr>
        <p:txBody>
          <a:bodyPr/>
          <a:lstStyle/>
          <a:p>
            <a:r>
              <a:rPr lang="en-US" dirty="0" smtClean="0"/>
              <a:t>ATLAS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60" y="2386946"/>
            <a:ext cx="4013551" cy="44710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1800" y="25826"/>
            <a:ext cx="4902200" cy="32004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1235124"/>
            <a:ext cx="39934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Run 1: With  a  total  length  of  approx.  1.3  m  this  layout results in a three-hit system for particles with |</a:t>
            </a:r>
            <a:r>
              <a:rPr lang="en-US" dirty="0" err="1" smtClean="0"/>
              <a:t>η</a:t>
            </a:r>
            <a:r>
              <a:rPr lang="en-US" dirty="0" smtClean="0"/>
              <a:t>|&lt;2.5.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3130" y="3325004"/>
            <a:ext cx="4469470" cy="35471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49141" y="1417638"/>
            <a:ext cx="21092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z(IBL)=724/2=362</a:t>
            </a:r>
          </a:p>
          <a:p>
            <a:r>
              <a:rPr lang="en-US" dirty="0" smtClean="0"/>
              <a:t>z(others)=400 mm</a:t>
            </a:r>
          </a:p>
          <a:p>
            <a:r>
              <a:rPr lang="en-US" dirty="0" smtClean="0"/>
              <a:t>(half length)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4252" y="25826"/>
            <a:ext cx="3541190" cy="114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457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1798" y="4059800"/>
            <a:ext cx="3151801" cy="2595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257710"/>
            <a:ext cx="7699614" cy="27430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989183"/>
            <a:ext cx="5331798" cy="6598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7486" y="4740801"/>
            <a:ext cx="2181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z=530/2=265 mm (half-length)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571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0055" y="-156443"/>
            <a:ext cx="9052090" cy="6185208"/>
            <a:chOff x="80055" y="-156443"/>
            <a:chExt cx="9052090" cy="6185208"/>
          </a:xfrm>
        </p:grpSpPr>
        <p:grpSp>
          <p:nvGrpSpPr>
            <p:cNvPr id="7" name="Group 6"/>
            <p:cNvGrpSpPr/>
            <p:nvPr/>
          </p:nvGrpSpPr>
          <p:grpSpPr>
            <a:xfrm>
              <a:off x="80055" y="-105326"/>
              <a:ext cx="4304105" cy="5570018"/>
              <a:chOff x="4779055" y="499791"/>
              <a:chExt cx="4304105" cy="5570018"/>
            </a:xfrm>
          </p:grpSpPr>
          <p:pic>
            <p:nvPicPr>
              <p:cNvPr id="4" name="Picture 3" descr="CLIC-FCCVTX-BARREL-5V5TLayers.pdf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79055" y="499791"/>
                <a:ext cx="4304105" cy="5570018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4822146" y="1670749"/>
                <a:ext cx="400062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00FF"/>
                    </a:solidFill>
                  </a:rPr>
                  <a:t>New FCC vertex + tracker baseline</a:t>
                </a:r>
              </a:p>
            </p:txBody>
          </p:sp>
        </p:grpSp>
        <p:pic>
          <p:nvPicPr>
            <p:cNvPr id="8" name="Picture 7" descr="CLIC-FCCVTX-BARREL-5VLayersCLICTrackerSqueezed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2665" y="-156443"/>
              <a:ext cx="4779480" cy="618520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196465" y="930573"/>
              <a:ext cx="362921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New FCC vertex baseline</a:t>
              </a:r>
            </a:p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 + squeezed CLIC tracker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pic>
        <p:nvPicPr>
          <p:cNvPr id="10" name="Picture 9" descr="CLIC-FCCVTX-BARREL-5VLayersNoTracker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96" b="24232"/>
          <a:stretch/>
        </p:blipFill>
        <p:spPr>
          <a:xfrm>
            <a:off x="0" y="4411687"/>
            <a:ext cx="3651308" cy="244631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205" y="4723511"/>
            <a:ext cx="3709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New FCC vertex baseline (No Tracker)</a:t>
            </a:r>
            <a:endParaRPr lang="en-US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840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tScanFull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" y="889000"/>
            <a:ext cx="4560455" cy="5901765"/>
          </a:xfrm>
          <a:prstGeom prst="rect">
            <a:avLst/>
          </a:prstGeom>
        </p:spPr>
      </p:pic>
      <p:pic>
        <p:nvPicPr>
          <p:cNvPr id="6" name="Picture 5" descr="PtScanFull2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545" y="889000"/>
            <a:ext cx="4560455" cy="5901765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Pt</a:t>
            </a:r>
            <a:r>
              <a:rPr lang="en-US" dirty="0" smtClean="0"/>
              <a:t> scan (at theta=80)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693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etaScanFul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6824"/>
            <a:ext cx="4675909" cy="6051176"/>
          </a:xfrm>
          <a:prstGeom prst="rect">
            <a:avLst/>
          </a:prstGeom>
        </p:spPr>
      </p:pic>
      <p:pic>
        <p:nvPicPr>
          <p:cNvPr id="3" name="Picture 2" descr="ThetaScanFull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091" y="806824"/>
            <a:ext cx="4675909" cy="6051176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Theta scan (at </a:t>
            </a:r>
            <a:r>
              <a:rPr lang="en-US" dirty="0" err="1" smtClean="0"/>
              <a:t>Pt</a:t>
            </a:r>
            <a:r>
              <a:rPr lang="en-US" dirty="0" smtClean="0"/>
              <a:t>=100 GeV)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322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354" y="1737985"/>
            <a:ext cx="9145354" cy="4183121"/>
            <a:chOff x="-1354" y="-175213"/>
            <a:chExt cx="9145354" cy="4183121"/>
          </a:xfrm>
        </p:grpSpPr>
        <p:grpSp>
          <p:nvGrpSpPr>
            <p:cNvPr id="7" name="Group 6"/>
            <p:cNvGrpSpPr/>
            <p:nvPr/>
          </p:nvGrpSpPr>
          <p:grpSpPr>
            <a:xfrm>
              <a:off x="-1354" y="-105326"/>
              <a:ext cx="3105493" cy="4018873"/>
              <a:chOff x="4779055" y="499791"/>
              <a:chExt cx="4304105" cy="5570018"/>
            </a:xfrm>
          </p:grpSpPr>
          <p:pic>
            <p:nvPicPr>
              <p:cNvPr id="4" name="Picture 3" descr="CLIC-FCCVTX-BARREL-5V5TLayers.pdf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79055" y="499791"/>
                <a:ext cx="4304105" cy="5570018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4822146" y="1084025"/>
                <a:ext cx="4000620" cy="89579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00FF"/>
                    </a:solidFill>
                  </a:rPr>
                  <a:t>New FCC vertex </a:t>
                </a:r>
              </a:p>
              <a:p>
                <a:pPr algn="ctr"/>
                <a:r>
                  <a:rPr lang="en-US" dirty="0" smtClean="0">
                    <a:solidFill>
                      <a:srgbClr val="0000FF"/>
                    </a:solidFill>
                  </a:rPr>
                  <a:t>+ tracker baseline</a:t>
                </a:r>
              </a:p>
            </p:txBody>
          </p:sp>
        </p:grpSp>
        <p:pic>
          <p:nvPicPr>
            <p:cNvPr id="12" name="Picture 11" descr="CLIC-FCCVTX-BARREL-5V5TLayers-33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3220" y="-175213"/>
              <a:ext cx="3205390" cy="4148152"/>
            </a:xfrm>
            <a:prstGeom prst="rect">
              <a:avLst/>
            </a:prstGeom>
          </p:spPr>
        </p:pic>
        <p:pic>
          <p:nvPicPr>
            <p:cNvPr id="13" name="Picture 12" descr="CLIC-FCCVTX-BARREL-5V5TLayers-11111Log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8610" y="-140244"/>
              <a:ext cx="3205390" cy="4148152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052087" y="345192"/>
              <a:ext cx="288652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311 Vertex variation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159548" y="319469"/>
              <a:ext cx="288652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Log Vertex variation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217616" y="42356"/>
            <a:ext cx="50927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BARREL region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410172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771" y="1762095"/>
            <a:ext cx="9065221" cy="5963598"/>
            <a:chOff x="-380589" y="1664205"/>
            <a:chExt cx="9214023" cy="6061488"/>
          </a:xfrm>
        </p:grpSpPr>
        <p:pic>
          <p:nvPicPr>
            <p:cNvPr id="3" name="Picture 2" descr="CLIC-FCCVTX-BARREL-5VLayersNoTracker.pd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996" b="24232"/>
            <a:stretch/>
          </p:blipFill>
          <p:spPr>
            <a:xfrm>
              <a:off x="-380589" y="1664205"/>
              <a:ext cx="3711243" cy="2486468"/>
            </a:xfrm>
            <a:prstGeom prst="rect">
              <a:avLst/>
            </a:prstGeom>
          </p:spPr>
        </p:pic>
        <p:pic>
          <p:nvPicPr>
            <p:cNvPr id="6" name="Picture 5" descr="CLIC-FCCVTX-BARREL-5VLayersNoTracker-2111Log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66357" y="3415998"/>
              <a:ext cx="3330219" cy="4309695"/>
            </a:xfrm>
            <a:prstGeom prst="rect">
              <a:avLst/>
            </a:prstGeom>
          </p:spPr>
        </p:pic>
        <p:pic>
          <p:nvPicPr>
            <p:cNvPr id="7" name="Picture 6" descr="CLIC-FCCVTX-BARREL-5VLayersNoTracker-22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5350" y="3716867"/>
              <a:ext cx="2929042" cy="3790525"/>
            </a:xfrm>
            <a:prstGeom prst="rect">
              <a:avLst/>
            </a:prstGeom>
          </p:spPr>
        </p:pic>
        <p:pic>
          <p:nvPicPr>
            <p:cNvPr id="8" name="Picture 7" descr="CLIC-FCCVTX-BARREL-5VLayersNoTracker-222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4392" y="3716867"/>
              <a:ext cx="2929042" cy="3790525"/>
            </a:xfrm>
            <a:prstGeom prst="rect">
              <a:avLst/>
            </a:prstGeom>
          </p:spPr>
        </p:pic>
      </p:grpSp>
      <p:pic>
        <p:nvPicPr>
          <p:cNvPr id="10" name="Picture 9" descr="CLIC-FCCVTX-BARREL-5VLayersNoTracker-31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981" y="680162"/>
            <a:ext cx="3661491" cy="4655529"/>
          </a:xfrm>
          <a:prstGeom prst="rect">
            <a:avLst/>
          </a:prstGeom>
        </p:spPr>
      </p:pic>
      <p:pic>
        <p:nvPicPr>
          <p:cNvPr id="11" name="Picture 10" descr="CLIC-FCCVTX-BARREL-5VLayersNoTracker-2111Equidistant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031" y="793944"/>
            <a:ext cx="3460126" cy="447780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34873" y="2047590"/>
            <a:ext cx="1505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1-1-1-1-1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83959" y="2055641"/>
            <a:ext cx="1505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3-1-1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73508" y="2047590"/>
            <a:ext cx="1505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2-1-1-1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4873" y="4618572"/>
            <a:ext cx="1505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2-1-1-1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83959" y="4618572"/>
            <a:ext cx="1505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2-2-1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90236" y="4618572"/>
            <a:ext cx="1505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2-2-2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60897" y="378126"/>
            <a:ext cx="336757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Vertex Geometries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14183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Pt</a:t>
            </a:r>
            <a:r>
              <a:rPr lang="en-US" dirty="0" smtClean="0"/>
              <a:t> scan (at theta=80)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PtScanVertex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8381"/>
            <a:ext cx="4620614" cy="5979619"/>
          </a:xfrm>
          <a:prstGeom prst="rect">
            <a:avLst/>
          </a:prstGeom>
        </p:spPr>
      </p:pic>
      <p:pic>
        <p:nvPicPr>
          <p:cNvPr id="5" name="Picture 4" descr="PtScanVertex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928" y="878381"/>
            <a:ext cx="4620614" cy="597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967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Theta scan (at </a:t>
            </a:r>
            <a:r>
              <a:rPr lang="en-US" dirty="0" err="1" smtClean="0"/>
              <a:t>Pt</a:t>
            </a:r>
            <a:r>
              <a:rPr lang="en-US" dirty="0" smtClean="0"/>
              <a:t>=100 GeV)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ThetaScanVertex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345" y="948212"/>
            <a:ext cx="4566655" cy="5909788"/>
          </a:xfrm>
          <a:prstGeom prst="rect">
            <a:avLst/>
          </a:prstGeom>
        </p:spPr>
      </p:pic>
      <p:pic>
        <p:nvPicPr>
          <p:cNvPr id="6" name="Picture 5" descr="ThetaScanVertex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2698"/>
            <a:ext cx="4736151" cy="612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967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100"/>
            <a:ext cx="9144000" cy="652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64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125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of FCC baseline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4844482"/>
              </p:ext>
            </p:extLst>
          </p:nvPr>
        </p:nvGraphicFramePr>
        <p:xfrm>
          <a:off x="457200" y="16002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8215"/>
                <a:gridCol w="1606882"/>
                <a:gridCol w="2327103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FCC current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FCC new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 </a:t>
                      </a:r>
                      <a:r>
                        <a:rPr lang="en-US" dirty="0" err="1" smtClean="0"/>
                        <a:t>SiD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tracker </a:t>
                      </a:r>
                      <a:r>
                        <a:rPr lang="en-US" dirty="0" err="1" smtClean="0"/>
                        <a:t>env</a:t>
                      </a:r>
                      <a:r>
                        <a:rPr lang="en-US" dirty="0" smtClean="0"/>
                        <a:t>. max 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1.7m (last layer 1.6?)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last layer 1.2m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Vertex last</a:t>
                      </a:r>
                      <a:r>
                        <a:rPr lang="en-US" baseline="0" dirty="0" smtClean="0"/>
                        <a:t> layer 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7.7 cm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 </a:t>
                      </a:r>
                      <a:r>
                        <a:rPr lang="en-US" dirty="0" err="1" smtClean="0"/>
                        <a:t>vtx</a:t>
                      </a:r>
                      <a:r>
                        <a:rPr lang="en-US" dirty="0" smtClean="0"/>
                        <a:t> layers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 (total tracker</a:t>
                      </a:r>
                      <a:r>
                        <a:rPr lang="en-US" baseline="0" dirty="0" smtClean="0"/>
                        <a:t> =</a:t>
                      </a:r>
                      <a:r>
                        <a:rPr lang="en-US" dirty="0" smtClean="0"/>
                        <a:t>10)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tracker </a:t>
                      </a:r>
                      <a:r>
                        <a:rPr lang="en-US" dirty="0" err="1" smtClean="0"/>
                        <a:t>env</a:t>
                      </a:r>
                      <a:r>
                        <a:rPr lang="en-US" dirty="0" smtClean="0"/>
                        <a:t>. max L/2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060" y="4016967"/>
            <a:ext cx="7891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N layers and max R assume for the </a:t>
            </a:r>
            <a:r>
              <a:rPr lang="en-US" dirty="0" err="1" smtClean="0"/>
              <a:t>Vtx</a:t>
            </a:r>
            <a:r>
              <a:rPr lang="en-US" dirty="0" smtClean="0"/>
              <a:t> detector?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67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0" y="0"/>
            <a:ext cx="84193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713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" y="0"/>
            <a:ext cx="87028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789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FCC </a:t>
            </a:r>
            <a:r>
              <a:rPr lang="en-US" dirty="0" err="1" smtClean="0"/>
              <a:t>vtx</a:t>
            </a:r>
            <a:r>
              <a:rPr lang="en-US" dirty="0" smtClean="0"/>
              <a:t> detector layout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600" y="3422650"/>
            <a:ext cx="6134100" cy="3263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36698" y="1762282"/>
            <a:ext cx="71402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TRACKER </a:t>
            </a:r>
          </a:p>
          <a:p>
            <a:r>
              <a:rPr lang="en-US" dirty="0" smtClean="0"/>
              <a:t>	VTX: 9 layers, max radius 60 cm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612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FCC Vertex Layout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1417638"/>
            <a:ext cx="6934200" cy="530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433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Pt</a:t>
            </a:r>
            <a:r>
              <a:rPr lang="en-US" dirty="0" smtClean="0"/>
              <a:t> scan (at theta=80)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" name="Picture 1" descr="PtScanFullV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7015"/>
            <a:ext cx="4604998" cy="6320985"/>
          </a:xfrm>
          <a:prstGeom prst="rect">
            <a:avLst/>
          </a:prstGeom>
        </p:spPr>
      </p:pic>
      <p:pic>
        <p:nvPicPr>
          <p:cNvPr id="3" name="Picture 2" descr="PtScanFullVT2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002" y="537015"/>
            <a:ext cx="4604998" cy="63209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63692" y="546784"/>
            <a:ext cx="141653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E4A021"/>
                </a:solidFill>
              </a:rPr>
              <a:t>Nominal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311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Log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721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456" y="0"/>
            <a:ext cx="7056783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524720" cy="20062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5541559"/>
            <a:ext cx="16981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1m half length ?!?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251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7700"/>
            <a:ext cx="9144000" cy="29980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7700"/>
            <a:ext cx="9144000" cy="2998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222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clic</a:t>
            </a:r>
            <a:r>
              <a:rPr lang="en-US" dirty="0" smtClean="0"/>
              <a:t> </a:t>
            </a:r>
            <a:r>
              <a:rPr lang="en-US" dirty="0" err="1" smtClean="0"/>
              <a:t>sid</a:t>
            </a:r>
            <a:r>
              <a:rPr lang="en-US" dirty="0" smtClean="0"/>
              <a:t> </a:t>
            </a:r>
            <a:r>
              <a:rPr lang="en-US" dirty="0" err="1" smtClean="0"/>
              <a:t>cdr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473" y="1192373"/>
            <a:ext cx="6286500" cy="177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76297"/>
            <a:ext cx="9144000" cy="3381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462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1152244"/>
            <a:ext cx="9144000" cy="6508160"/>
            <a:chOff x="0" y="274638"/>
            <a:chExt cx="9144000" cy="6508160"/>
          </a:xfrm>
        </p:grpSpPr>
        <p:pic>
          <p:nvPicPr>
            <p:cNvPr id="3" name="Picture 2" descr="CLIC-FCCVTX-BARREL-CLICTrackerSqueezed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4638"/>
              <a:ext cx="5029033" cy="6508160"/>
            </a:xfrm>
            <a:prstGeom prst="rect">
              <a:avLst/>
            </a:prstGeom>
          </p:spPr>
        </p:pic>
        <p:pic>
          <p:nvPicPr>
            <p:cNvPr id="4" name="Picture 3" descr="CLIC-FCCVTX-BARREL-5V5TLayers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055" y="499791"/>
              <a:ext cx="4304105" cy="5570018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636495" y="1930375"/>
              <a:ext cx="362921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Current FCC vertex baseline</a:t>
              </a:r>
            </a:p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 + squeezed CLIC tracker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22145" y="1670749"/>
              <a:ext cx="432185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New FCC vertex + tracker baseline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4183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Theta scan (at </a:t>
            </a:r>
            <a:r>
              <a:rPr lang="en-US" dirty="0" err="1" smtClean="0"/>
              <a:t>Pt</a:t>
            </a:r>
            <a:r>
              <a:rPr lang="en-US" dirty="0" smtClean="0"/>
              <a:t>=100 GeV)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 descr="ThetaScanFullV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3462"/>
            <a:ext cx="4655325" cy="6024538"/>
          </a:xfrm>
          <a:prstGeom prst="rect">
            <a:avLst/>
          </a:prstGeom>
        </p:spPr>
      </p:pic>
      <p:pic>
        <p:nvPicPr>
          <p:cNvPr id="6" name="Picture 5" descr="ThetaScanFullVT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675" y="833462"/>
            <a:ext cx="4655325" cy="60245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63692" y="546784"/>
            <a:ext cx="141653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E4A021"/>
                </a:solidFill>
              </a:rPr>
              <a:t>Nominal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311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Log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784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still having some trouble with </a:t>
            </a:r>
            <a:r>
              <a:rPr lang="en-US" dirty="0" err="1" smtClean="0"/>
              <a:t>definig</a:t>
            </a:r>
            <a:r>
              <a:rPr lang="en-US" dirty="0" smtClean="0"/>
              <a:t> </a:t>
            </a:r>
            <a:r>
              <a:rPr lang="en-US" dirty="0" err="1" smtClean="0"/>
              <a:t>endcap</a:t>
            </a:r>
            <a:r>
              <a:rPr lang="en-US" dirty="0" smtClean="0"/>
              <a:t> geometry, but my plan is to compare the following: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234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7700"/>
            <a:ext cx="9144000" cy="29980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7700"/>
            <a:ext cx="9144000" cy="299803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99739" y="2043103"/>
            <a:ext cx="8645094" cy="2595292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79" y="4921412"/>
            <a:ext cx="5795482" cy="1900158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381145" y="4574951"/>
            <a:ext cx="565398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89033" y="4451255"/>
            <a:ext cx="1078109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89033" y="4288118"/>
            <a:ext cx="1078109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89033" y="4140758"/>
            <a:ext cx="1078109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89033" y="3993397"/>
            <a:ext cx="1078109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1727441" y="3993397"/>
            <a:ext cx="1857867" cy="581554"/>
            <a:chOff x="1727441" y="3993397"/>
            <a:chExt cx="1587685" cy="581554"/>
          </a:xfrm>
        </p:grpSpPr>
        <p:cxnSp>
          <p:nvCxnSpPr>
            <p:cNvPr id="24" name="Straight Connector 23"/>
            <p:cNvCxnSpPr/>
            <p:nvPr/>
          </p:nvCxnSpPr>
          <p:spPr>
            <a:xfrm flipV="1">
              <a:off x="1727441" y="3993397"/>
              <a:ext cx="0" cy="581554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2781578" y="3993397"/>
              <a:ext cx="0" cy="581554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2253101" y="3993397"/>
              <a:ext cx="0" cy="581554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315126" y="3993397"/>
              <a:ext cx="0" cy="581554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 flipH="1">
            <a:off x="396921" y="4196642"/>
            <a:ext cx="8469032" cy="409862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396922" y="1620406"/>
            <a:ext cx="5132463" cy="2986098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389034" y="2846398"/>
            <a:ext cx="3196274" cy="912866"/>
            <a:chOff x="389034" y="2846398"/>
            <a:chExt cx="2655679" cy="912866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389034" y="3759264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89034" y="3533020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89034" y="3298887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89034" y="3072642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89034" y="2846398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4109280" y="2852961"/>
            <a:ext cx="1593052" cy="1728553"/>
            <a:chOff x="4109279" y="2852961"/>
            <a:chExt cx="2123683" cy="1728553"/>
          </a:xfrm>
        </p:grpSpPr>
        <p:grpSp>
          <p:nvGrpSpPr>
            <p:cNvPr id="32" name="Group 31"/>
            <p:cNvGrpSpPr/>
            <p:nvPr/>
          </p:nvGrpSpPr>
          <p:grpSpPr>
            <a:xfrm>
              <a:off x="4109279" y="2852961"/>
              <a:ext cx="1593052" cy="1728553"/>
              <a:chOff x="4109279" y="2148701"/>
              <a:chExt cx="1593052" cy="2426250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 flipV="1">
                <a:off x="4109279" y="2157913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4640296" y="2157913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5163426" y="2157913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5702331" y="2148701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Straight Connector 38"/>
            <p:cNvCxnSpPr/>
            <p:nvPr/>
          </p:nvCxnSpPr>
          <p:spPr>
            <a:xfrm flipV="1">
              <a:off x="6232962" y="2859524"/>
              <a:ext cx="0" cy="172199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Straight Connector 39"/>
          <p:cNvCxnSpPr/>
          <p:nvPr/>
        </p:nvCxnSpPr>
        <p:spPr>
          <a:xfrm flipH="1">
            <a:off x="396921" y="1817077"/>
            <a:ext cx="6441541" cy="2789427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96921" y="420077"/>
            <a:ext cx="73989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keep vertex detector radius and length</a:t>
            </a:r>
          </a:p>
          <a:p>
            <a:r>
              <a:rPr lang="en-US" dirty="0" smtClean="0"/>
              <a:t>remove half of the layers</a:t>
            </a:r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396921" y="2520462"/>
            <a:ext cx="7008156" cy="2086042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389035" y="3533020"/>
            <a:ext cx="7543580" cy="1073484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072925" y="6295704"/>
            <a:ext cx="2012461" cy="523220"/>
          </a:xfrm>
          <a:prstGeom prst="rect">
            <a:avLst/>
          </a:prstGeom>
          <a:noFill/>
          <a:ln>
            <a:solidFill>
              <a:srgbClr val="604A7B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disclaimer: for illustration purpose only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0799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7700"/>
            <a:ext cx="9144000" cy="29980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7700"/>
            <a:ext cx="9144000" cy="299803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99739" y="2043103"/>
            <a:ext cx="8645094" cy="2595292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79" y="4921412"/>
            <a:ext cx="5795482" cy="1900158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381145" y="4574951"/>
            <a:ext cx="565398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89033" y="4451255"/>
            <a:ext cx="1078109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89033" y="4288118"/>
            <a:ext cx="1078109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89033" y="4140758"/>
            <a:ext cx="1078109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89033" y="3993397"/>
            <a:ext cx="1078109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1727441" y="3993397"/>
            <a:ext cx="0" cy="581554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1990271" y="3993397"/>
            <a:ext cx="0" cy="581554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2253101" y="3993397"/>
            <a:ext cx="0" cy="581554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2523819" y="3993397"/>
            <a:ext cx="0" cy="581554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396921" y="4196642"/>
            <a:ext cx="8469032" cy="409862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396922" y="1620406"/>
            <a:ext cx="5132463" cy="2986098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389034" y="2846398"/>
            <a:ext cx="2134785" cy="912866"/>
            <a:chOff x="389034" y="2846398"/>
            <a:chExt cx="2655679" cy="912866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389034" y="3759264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89034" y="3533020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89034" y="3298887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89034" y="3072642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89034" y="2846398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2786210" y="2852961"/>
            <a:ext cx="2916121" cy="1728553"/>
            <a:chOff x="3575730" y="2852961"/>
            <a:chExt cx="2126601" cy="1728553"/>
          </a:xfrm>
        </p:grpSpPr>
        <p:grpSp>
          <p:nvGrpSpPr>
            <p:cNvPr id="32" name="Group 31"/>
            <p:cNvGrpSpPr/>
            <p:nvPr/>
          </p:nvGrpSpPr>
          <p:grpSpPr>
            <a:xfrm>
              <a:off x="4109279" y="2852961"/>
              <a:ext cx="1593052" cy="1728553"/>
              <a:chOff x="4109279" y="2148701"/>
              <a:chExt cx="1593052" cy="2426250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 flipV="1">
                <a:off x="4109279" y="2157913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4640296" y="2157913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5163426" y="2157913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5702331" y="2148701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Straight Connector 38"/>
            <p:cNvCxnSpPr/>
            <p:nvPr/>
          </p:nvCxnSpPr>
          <p:spPr>
            <a:xfrm flipV="1">
              <a:off x="3575730" y="2852961"/>
              <a:ext cx="0" cy="172199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Straight Connector 39"/>
          <p:cNvCxnSpPr/>
          <p:nvPr/>
        </p:nvCxnSpPr>
        <p:spPr>
          <a:xfrm flipH="1">
            <a:off x="396921" y="1817077"/>
            <a:ext cx="6441541" cy="2789427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96921" y="420077"/>
            <a:ext cx="73989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4A. keep vertex detector radius and </a:t>
            </a:r>
            <a:r>
              <a:rPr lang="en-US" b="1" dirty="0" smtClean="0"/>
              <a:t>barrel</a:t>
            </a:r>
            <a:r>
              <a:rPr lang="en-US" dirty="0" smtClean="0"/>
              <a:t> length</a:t>
            </a:r>
          </a:p>
          <a:p>
            <a:r>
              <a:rPr lang="en-US" dirty="0" smtClean="0"/>
              <a:t>remove half of the layers</a:t>
            </a:r>
          </a:p>
          <a:p>
            <a:r>
              <a:rPr lang="en-US" dirty="0" smtClean="0"/>
              <a:t>keep tracker </a:t>
            </a:r>
            <a:r>
              <a:rPr lang="en-US" dirty="0" err="1" smtClean="0"/>
              <a:t>endcap</a:t>
            </a:r>
            <a:r>
              <a:rPr lang="en-US" dirty="0" smtClean="0"/>
              <a:t> separation</a:t>
            </a:r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396921" y="2520462"/>
            <a:ext cx="7008156" cy="2086042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389035" y="3533020"/>
            <a:ext cx="7543580" cy="1073484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381145" y="4451255"/>
            <a:ext cx="451032" cy="155249"/>
          </a:xfrm>
          <a:prstGeom prst="rect">
            <a:avLst/>
          </a:prstGeom>
          <a:solidFill>
            <a:srgbClr val="0000FF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381145" y="4495800"/>
            <a:ext cx="272905" cy="110704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425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7700"/>
            <a:ext cx="9144000" cy="29980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7700"/>
            <a:ext cx="9144000" cy="299803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99739" y="2043103"/>
            <a:ext cx="8645094" cy="2595292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79" y="4921412"/>
            <a:ext cx="5795482" cy="1900158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381145" y="4574951"/>
            <a:ext cx="565398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389034" y="3993397"/>
            <a:ext cx="557510" cy="457858"/>
            <a:chOff x="389033" y="3993397"/>
            <a:chExt cx="1078109" cy="45785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389033" y="4451255"/>
              <a:ext cx="1078109" cy="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89033" y="4288118"/>
              <a:ext cx="1078109" cy="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89033" y="4140758"/>
              <a:ext cx="1078109" cy="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89033" y="3993397"/>
              <a:ext cx="1078109" cy="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 flipH="1">
            <a:off x="396921" y="4196642"/>
            <a:ext cx="8469032" cy="409862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396922" y="1620406"/>
            <a:ext cx="5132463" cy="2986098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389034" y="2846398"/>
            <a:ext cx="2134785" cy="912866"/>
            <a:chOff x="389034" y="2846398"/>
            <a:chExt cx="2655679" cy="912866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389034" y="3759264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89034" y="3533020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89034" y="3298887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89034" y="3072642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89034" y="2846398"/>
              <a:ext cx="2655679" cy="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2786210" y="2852961"/>
            <a:ext cx="2916121" cy="1728553"/>
            <a:chOff x="3575730" y="2852961"/>
            <a:chExt cx="2126601" cy="1728553"/>
          </a:xfrm>
        </p:grpSpPr>
        <p:grpSp>
          <p:nvGrpSpPr>
            <p:cNvPr id="32" name="Group 31"/>
            <p:cNvGrpSpPr/>
            <p:nvPr/>
          </p:nvGrpSpPr>
          <p:grpSpPr>
            <a:xfrm>
              <a:off x="4109279" y="2852961"/>
              <a:ext cx="1593052" cy="1728553"/>
              <a:chOff x="4109279" y="2148701"/>
              <a:chExt cx="1593052" cy="2426250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 flipV="1">
                <a:off x="4109279" y="2157913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4640296" y="2157913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5163426" y="2157913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5702331" y="2148701"/>
                <a:ext cx="0" cy="241703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Straight Connector 38"/>
            <p:cNvCxnSpPr/>
            <p:nvPr/>
          </p:nvCxnSpPr>
          <p:spPr>
            <a:xfrm flipV="1">
              <a:off x="3575730" y="2852961"/>
              <a:ext cx="0" cy="1721990"/>
            </a:xfrm>
            <a:prstGeom prst="line">
              <a:avLst/>
            </a:prstGeom>
            <a:ln w="28575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Straight Connector 39"/>
          <p:cNvCxnSpPr/>
          <p:nvPr/>
        </p:nvCxnSpPr>
        <p:spPr>
          <a:xfrm flipH="1">
            <a:off x="396921" y="1817077"/>
            <a:ext cx="6441541" cy="2789427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96921" y="420077"/>
            <a:ext cx="73989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5A. keep vertex detector radius and </a:t>
            </a:r>
            <a:r>
              <a:rPr lang="en-US" b="1" dirty="0" smtClean="0"/>
              <a:t>shorten the barrel</a:t>
            </a:r>
            <a:endParaRPr lang="en-US" dirty="0" smtClean="0"/>
          </a:p>
          <a:p>
            <a:r>
              <a:rPr lang="en-US" dirty="0" smtClean="0"/>
              <a:t>remove half of the layers</a:t>
            </a:r>
          </a:p>
          <a:p>
            <a:r>
              <a:rPr lang="en-US" b="1" dirty="0" smtClean="0"/>
              <a:t>one more </a:t>
            </a:r>
            <a:r>
              <a:rPr lang="en-US" dirty="0" smtClean="0"/>
              <a:t>pixel </a:t>
            </a:r>
            <a:r>
              <a:rPr lang="en-US" dirty="0" err="1" smtClean="0"/>
              <a:t>endcap</a:t>
            </a:r>
            <a:r>
              <a:rPr lang="en-US" dirty="0" smtClean="0"/>
              <a:t> layer</a:t>
            </a:r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396921" y="2520462"/>
            <a:ext cx="7008156" cy="2086042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389035" y="3533020"/>
            <a:ext cx="7543580" cy="1073484"/>
          </a:xfrm>
          <a:prstGeom prst="line">
            <a:avLst/>
          </a:prstGeom>
          <a:ln w="28575" cmpd="sng">
            <a:solidFill>
              <a:srgbClr val="008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381145" y="4451255"/>
            <a:ext cx="451032" cy="155249"/>
          </a:xfrm>
          <a:prstGeom prst="rect">
            <a:avLst/>
          </a:prstGeom>
          <a:solidFill>
            <a:srgbClr val="0000FF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381145" y="4495800"/>
            <a:ext cx="272905" cy="110704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1113727" y="3993397"/>
            <a:ext cx="967537" cy="581554"/>
            <a:chOff x="1727441" y="3993397"/>
            <a:chExt cx="796378" cy="581554"/>
          </a:xfrm>
        </p:grpSpPr>
        <p:cxnSp>
          <p:nvCxnSpPr>
            <p:cNvPr id="51" name="Straight Connector 50"/>
            <p:cNvCxnSpPr/>
            <p:nvPr/>
          </p:nvCxnSpPr>
          <p:spPr>
            <a:xfrm flipV="1">
              <a:off x="1727441" y="3993397"/>
              <a:ext cx="0" cy="581554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1990271" y="3993397"/>
              <a:ext cx="0" cy="581554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2253101" y="3993397"/>
              <a:ext cx="0" cy="581554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2523819" y="3993397"/>
              <a:ext cx="0" cy="581554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5" name="Straight Connector 54"/>
          <p:cNvCxnSpPr/>
          <p:nvPr/>
        </p:nvCxnSpPr>
        <p:spPr>
          <a:xfrm flipV="1">
            <a:off x="2410165" y="3993397"/>
            <a:ext cx="0" cy="581554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7040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4465</TotalTime>
  <Words>836</Words>
  <Application>Microsoft Macintosh PowerPoint</Application>
  <PresentationFormat>On-screen Show (4:3)</PresentationFormat>
  <Paragraphs>157</Paragraphs>
  <Slides>43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LiC Detector Toy</vt:lpstr>
      <vt:lpstr>PowerPoint Presentation</vt:lpstr>
      <vt:lpstr>PowerPoint Presentation</vt:lpstr>
      <vt:lpstr>Pt scan (at theta=80) </vt:lpstr>
      <vt:lpstr>Theta scan (at Pt=100 GeV) </vt:lpstr>
      <vt:lpstr>ENDCAP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large (in radius) should the vertex detector be so that most b-hadrons from 5TeV bjets decay inside it?</vt:lpstr>
      <vt:lpstr>PowerPoint Presentation</vt:lpstr>
      <vt:lpstr>PowerPoint Presentation</vt:lpstr>
      <vt:lpstr>PowerPoint Presentation</vt:lpstr>
      <vt:lpstr>PowerPoint Presentation</vt:lpstr>
      <vt:lpstr>Managed to get Cheat Reco Particles</vt:lpstr>
      <vt:lpstr>in lcsim cheat Tracks do not have an covariance matrix</vt:lpstr>
      <vt:lpstr>in Marlin yes, but not in lcsim</vt:lpstr>
      <vt:lpstr>Backup</vt:lpstr>
      <vt:lpstr>PowerPoint Presentation</vt:lpstr>
      <vt:lpstr>PowerPoint Presentation</vt:lpstr>
      <vt:lpstr>PowerPoint Presentation</vt:lpstr>
      <vt:lpstr>ATLAS</vt:lpstr>
      <vt:lpstr>CMS</vt:lpstr>
      <vt:lpstr>PowerPoint Presentation</vt:lpstr>
      <vt:lpstr>Pt scan (at theta=80) </vt:lpstr>
      <vt:lpstr>Theta scan (at Pt=100 GeV) </vt:lpstr>
      <vt:lpstr>PowerPoint Presentation</vt:lpstr>
      <vt:lpstr>Pt scan (at theta=80) </vt:lpstr>
      <vt:lpstr>Theta scan (at Pt=100 GeV) </vt:lpstr>
      <vt:lpstr>PowerPoint Presentation</vt:lpstr>
      <vt:lpstr>PowerPoint Presentation</vt:lpstr>
      <vt:lpstr>Change of FCC baseline</vt:lpstr>
      <vt:lpstr>PowerPoint Presentation</vt:lpstr>
      <vt:lpstr>PowerPoint Presentation</vt:lpstr>
      <vt:lpstr>current FCC vtx detector layout</vt:lpstr>
      <vt:lpstr>Current FCC Vertex Layout</vt:lpstr>
      <vt:lpstr>PowerPoint Presentation</vt:lpstr>
      <vt:lpstr>PowerPoint Presentation</vt:lpstr>
      <vt:lpstr>clic sid cdr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LiC Detector Toy</dc:title>
  <dc:creator>nadie</dc:creator>
  <cp:lastModifiedBy>nadie</cp:lastModifiedBy>
  <cp:revision>38</cp:revision>
  <dcterms:created xsi:type="dcterms:W3CDTF">2016-08-15T09:27:07Z</dcterms:created>
  <dcterms:modified xsi:type="dcterms:W3CDTF">2016-08-18T11:52:27Z</dcterms:modified>
</cp:coreProperties>
</file>