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6" r:id="rId2"/>
    <p:sldId id="313" r:id="rId3"/>
    <p:sldId id="316" r:id="rId4"/>
    <p:sldId id="318" r:id="rId5"/>
    <p:sldId id="317" r:id="rId6"/>
    <p:sldId id="314" r:id="rId7"/>
    <p:sldId id="315" r:id="rId8"/>
    <p:sldId id="319" r:id="rId9"/>
    <p:sldId id="320" r:id="rId10"/>
    <p:sldId id="321" r:id="rId11"/>
    <p:sldId id="322" r:id="rId12"/>
    <p:sldId id="312" r:id="rId13"/>
    <p:sldId id="302" r:id="rId14"/>
    <p:sldId id="303" r:id="rId15"/>
    <p:sldId id="300" r:id="rId16"/>
    <p:sldId id="304" r:id="rId17"/>
    <p:sldId id="305" r:id="rId18"/>
    <p:sldId id="306" r:id="rId19"/>
    <p:sldId id="307" r:id="rId20"/>
    <p:sldId id="308" r:id="rId21"/>
    <p:sldId id="327" r:id="rId22"/>
    <p:sldId id="311" r:id="rId23"/>
    <p:sldId id="324" r:id="rId24"/>
    <p:sldId id="325" r:id="rId25"/>
    <p:sldId id="323" r:id="rId26"/>
    <p:sldId id="326" r:id="rId27"/>
    <p:sldId id="329" r:id="rId28"/>
    <p:sldId id="330" r:id="rId29"/>
    <p:sldId id="328" r:id="rId30"/>
    <p:sldId id="259" r:id="rId31"/>
    <p:sldId id="260" r:id="rId32"/>
    <p:sldId id="261" r:id="rId33"/>
    <p:sldId id="273" r:id="rId34"/>
    <p:sldId id="279" r:id="rId3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A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88" autoAdjust="0"/>
  </p:normalViewPr>
  <p:slideViewPr>
    <p:cSldViewPr snapToGrid="0" snapToObjects="1">
      <p:cViewPr>
        <p:scale>
          <a:sx n="139" d="100"/>
          <a:sy n="139" d="100"/>
        </p:scale>
        <p:origin x="-256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F08716-5A13-E94A-9CB9-EF5B2FF3F4C6}" type="datetimeFigureOut">
              <a:rPr lang="en-US" smtClean="0"/>
              <a:t>1/9/16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689406-D500-F746-8949-25D599ABD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211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9119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3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041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01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872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463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9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2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93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05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27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AF33C-3567-BC44-B999-EB1916ECA7EA}" type="datetimeFigureOut">
              <a:rPr lang="en-US" smtClean="0"/>
              <a:t>1/9/16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BB5CA8-1943-B74A-938F-939FD5FE97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2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fcc-tklayout.web.cern.ch/fcc-tklayout/indexOption3.html" TargetMode="External"/><Relationship Id="rId4" Type="http://schemas.openxmlformats.org/officeDocument/2006/relationships/hyperlink" Target="http://fcc-tklayout.web.cern.ch/fcc-tklayout/FCChh-Option3/indexInner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557687/contributions/2287249/attachments/1329401/1997121/FCC-hh_tracker_Drasal.pdf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Tracking strategies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805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333" y="274638"/>
            <a:ext cx="8853894" cy="629864"/>
          </a:xfrm>
        </p:spPr>
        <p:txBody>
          <a:bodyPr>
            <a:noAutofit/>
          </a:bodyPr>
          <a:lstStyle/>
          <a:p>
            <a:r>
              <a:rPr lang="en-US" sz="3600" dirty="0" smtClean="0"/>
              <a:t>5000 GeV b-jets, modified </a:t>
            </a:r>
            <a:r>
              <a:rPr lang="en-US" sz="3600" dirty="0"/>
              <a:t>tracking, </a:t>
            </a:r>
            <a:r>
              <a:rPr lang="en-US" sz="3600" dirty="0" err="1"/>
              <a:t>fcc</a:t>
            </a:r>
            <a:r>
              <a:rPr lang="en-US" sz="3600" dirty="0"/>
              <a:t> geo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1308" y="1600201"/>
            <a:ext cx="3532554" cy="254195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very efficient for </a:t>
            </a:r>
            <a:r>
              <a:rPr lang="en-US" dirty="0" err="1" smtClean="0"/>
              <a:t>pT</a:t>
            </a:r>
            <a:r>
              <a:rPr lang="en-US" dirty="0" smtClean="0"/>
              <a:t>&gt;1GeV below R&lt;100mm</a:t>
            </a:r>
          </a:p>
          <a:p>
            <a:r>
              <a:rPr lang="en-US" dirty="0" smtClean="0"/>
              <a:t>Continues to be efficient up to  R~300mm</a:t>
            </a:r>
          </a:p>
          <a:p>
            <a:r>
              <a:rPr lang="en-US" dirty="0" smtClean="0"/>
              <a:t>More fake hits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956" y="4589585"/>
            <a:ext cx="3126947" cy="22684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t="66923"/>
          <a:stretch/>
        </p:blipFill>
        <p:spPr>
          <a:xfrm>
            <a:off x="6152903" y="4589584"/>
            <a:ext cx="2991097" cy="22684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679092" y="4920734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63862" y="4937314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6701692" y="4835769"/>
            <a:ext cx="2217616" cy="16314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3"/>
          <a:srcRect b="32166"/>
          <a:stretch/>
        </p:blipFill>
        <p:spPr>
          <a:xfrm>
            <a:off x="0" y="2145268"/>
            <a:ext cx="2991097" cy="465210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99478" y="4736068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1600201"/>
            <a:ext cx="2991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(notice different x axis range)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289" y="1836615"/>
            <a:ext cx="1906019" cy="1826846"/>
          </a:xfrm>
          <a:prstGeom prst="rect">
            <a:avLst/>
          </a:prstGeom>
        </p:spPr>
      </p:pic>
      <p:sp>
        <p:nvSpPr>
          <p:cNvPr id="23" name="Freeform 22"/>
          <p:cNvSpPr/>
          <p:nvPr/>
        </p:nvSpPr>
        <p:spPr>
          <a:xfrm>
            <a:off x="7883769" y="1914769"/>
            <a:ext cx="198316" cy="420077"/>
          </a:xfrm>
          <a:custGeom>
            <a:avLst/>
            <a:gdLst>
              <a:gd name="connsiteX0" fmla="*/ 0 w 185616"/>
              <a:gd name="connsiteY0" fmla="*/ 420077 h 420077"/>
              <a:gd name="connsiteX1" fmla="*/ 185616 w 185616"/>
              <a:gd name="connsiteY1" fmla="*/ 0 h 420077"/>
              <a:gd name="connsiteX0" fmla="*/ 0 w 185616"/>
              <a:gd name="connsiteY0" fmla="*/ 420077 h 420077"/>
              <a:gd name="connsiteX1" fmla="*/ 72781 w 185616"/>
              <a:gd name="connsiteY1" fmla="*/ 212481 h 420077"/>
              <a:gd name="connsiteX2" fmla="*/ 185616 w 185616"/>
              <a:gd name="connsiteY2" fmla="*/ 0 h 420077"/>
              <a:gd name="connsiteX0" fmla="*/ 0 w 201491"/>
              <a:gd name="connsiteY0" fmla="*/ 432777 h 432777"/>
              <a:gd name="connsiteX1" fmla="*/ 72781 w 201491"/>
              <a:gd name="connsiteY1" fmla="*/ 225181 h 432777"/>
              <a:gd name="connsiteX2" fmla="*/ 201491 w 201491"/>
              <a:gd name="connsiteY2" fmla="*/ 0 h 432777"/>
              <a:gd name="connsiteX0" fmla="*/ 0 w 201491"/>
              <a:gd name="connsiteY0" fmla="*/ 432777 h 432777"/>
              <a:gd name="connsiteX1" fmla="*/ 72781 w 201491"/>
              <a:gd name="connsiteY1" fmla="*/ 225181 h 432777"/>
              <a:gd name="connsiteX2" fmla="*/ 126756 w 201491"/>
              <a:gd name="connsiteY2" fmla="*/ 120406 h 432777"/>
              <a:gd name="connsiteX3" fmla="*/ 201491 w 201491"/>
              <a:gd name="connsiteY3" fmla="*/ 0 h 432777"/>
              <a:gd name="connsiteX0" fmla="*/ 0 w 201491"/>
              <a:gd name="connsiteY0" fmla="*/ 432777 h 432777"/>
              <a:gd name="connsiteX1" fmla="*/ 21981 w 201491"/>
              <a:gd name="connsiteY1" fmla="*/ 329956 h 432777"/>
              <a:gd name="connsiteX2" fmla="*/ 72781 w 201491"/>
              <a:gd name="connsiteY2" fmla="*/ 225181 h 432777"/>
              <a:gd name="connsiteX3" fmla="*/ 126756 w 201491"/>
              <a:gd name="connsiteY3" fmla="*/ 120406 h 432777"/>
              <a:gd name="connsiteX4" fmla="*/ 201491 w 201491"/>
              <a:gd name="connsiteY4" fmla="*/ 0 h 432777"/>
              <a:gd name="connsiteX0" fmla="*/ 0 w 198316"/>
              <a:gd name="connsiteY0" fmla="*/ 420077 h 420077"/>
              <a:gd name="connsiteX1" fmla="*/ 21981 w 198316"/>
              <a:gd name="connsiteY1" fmla="*/ 317256 h 420077"/>
              <a:gd name="connsiteX2" fmla="*/ 72781 w 198316"/>
              <a:gd name="connsiteY2" fmla="*/ 212481 h 420077"/>
              <a:gd name="connsiteX3" fmla="*/ 126756 w 198316"/>
              <a:gd name="connsiteY3" fmla="*/ 107706 h 420077"/>
              <a:gd name="connsiteX4" fmla="*/ 198316 w 198316"/>
              <a:gd name="connsiteY4" fmla="*/ 0 h 420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8316" h="420077">
                <a:moveTo>
                  <a:pt x="0" y="420077"/>
                </a:moveTo>
                <a:cubicBezTo>
                  <a:pt x="5251" y="401882"/>
                  <a:pt x="9851" y="351855"/>
                  <a:pt x="21981" y="317256"/>
                </a:cubicBezTo>
                <a:cubicBezTo>
                  <a:pt x="34111" y="282657"/>
                  <a:pt x="56906" y="246348"/>
                  <a:pt x="72781" y="212481"/>
                </a:cubicBezTo>
                <a:cubicBezTo>
                  <a:pt x="89714" y="178614"/>
                  <a:pt x="109823" y="141573"/>
                  <a:pt x="126756" y="107706"/>
                </a:cubicBezTo>
                <a:lnTo>
                  <a:pt x="198316" y="0"/>
                </a:lnTo>
              </a:path>
            </a:pathLst>
          </a:custGeom>
          <a:ln>
            <a:solidFill>
              <a:srgbClr val="FF0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>
            <a:endCxn id="23" idx="0"/>
          </p:cNvCxnSpPr>
          <p:nvPr/>
        </p:nvCxnSpPr>
        <p:spPr>
          <a:xfrm flipV="1">
            <a:off x="7327900" y="2334846"/>
            <a:ext cx="555869" cy="732204"/>
          </a:xfrm>
          <a:prstGeom prst="line">
            <a:avLst/>
          </a:prstGeom>
          <a:ln w="12700" cmpd="sng">
            <a:solidFill>
              <a:srgbClr val="3366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491412" y="2206109"/>
            <a:ext cx="130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3366FF"/>
                </a:solidFill>
              </a:rPr>
              <a:t>R</a:t>
            </a:r>
            <a:endParaRPr lang="en-US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72561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Understand why inner layers are not used at all</a:t>
            </a:r>
          </a:p>
          <a:p>
            <a:r>
              <a:rPr lang="en-US" dirty="0" smtClean="0"/>
              <a:t>Quantify fake hits &amp; tracks</a:t>
            </a:r>
          </a:p>
          <a:p>
            <a:r>
              <a:rPr lang="en-US" dirty="0" smtClean="0"/>
              <a:t>Find a compromise: </a:t>
            </a:r>
            <a:r>
              <a:rPr lang="en-US" dirty="0" err="1" smtClean="0"/>
              <a:t>eff</a:t>
            </a:r>
            <a:r>
              <a:rPr lang="en-US" dirty="0" smtClean="0"/>
              <a:t> for large R </a:t>
            </a:r>
            <a:r>
              <a:rPr lang="en-US" dirty="0" err="1" smtClean="0"/>
              <a:t>vs</a:t>
            </a:r>
            <a:r>
              <a:rPr lang="en-US" dirty="0" smtClean="0"/>
              <a:t> fakes</a:t>
            </a:r>
          </a:p>
          <a:p>
            <a:r>
              <a:rPr lang="en-US" dirty="0" smtClean="0"/>
              <a:t>look at SV efficiency &amp; resolution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[Some of the newest samples from Andrea seem to be with wrong kinematic cuts – ask to change and rerun]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5183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LiC</a:t>
            </a:r>
            <a:r>
              <a:rPr lang="en-US" dirty="0" smtClean="0"/>
              <a:t> Detector Toy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1860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5764" y="105235"/>
            <a:ext cx="7307597" cy="6730948"/>
            <a:chOff x="-5764" y="105235"/>
            <a:chExt cx="6244583" cy="5751817"/>
          </a:xfrm>
        </p:grpSpPr>
        <p:grpSp>
          <p:nvGrpSpPr>
            <p:cNvPr id="7" name="Group 6"/>
            <p:cNvGrpSpPr/>
            <p:nvPr/>
          </p:nvGrpSpPr>
          <p:grpSpPr>
            <a:xfrm>
              <a:off x="-5764" y="105235"/>
              <a:ext cx="6244583" cy="5020174"/>
              <a:chOff x="-2346124" y="2128523"/>
              <a:chExt cx="5417018" cy="4354874"/>
            </a:xfrm>
          </p:grpSpPr>
          <p:pic>
            <p:nvPicPr>
              <p:cNvPr id="4" name="Picture 3" descr="CLIC-FCC-B5V5T-E4V5T-Opt2.pdf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5662" b="40664"/>
              <a:stretch/>
            </p:blipFill>
            <p:spPr>
              <a:xfrm>
                <a:off x="-1865028" y="2128523"/>
                <a:ext cx="4336964" cy="1328694"/>
              </a:xfrm>
              <a:prstGeom prst="rect">
                <a:avLst/>
              </a:prstGeom>
            </p:spPr>
          </p:pic>
          <p:pic>
            <p:nvPicPr>
              <p:cNvPr id="5" name="Picture 4" descr="CLIC-FCC-B5V5T-E4V5T-Opt4A.pdf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0136" b="41723"/>
              <a:stretch/>
            </p:blipFill>
            <p:spPr>
              <a:xfrm>
                <a:off x="-2346124" y="3824374"/>
                <a:ext cx="5417018" cy="1271701"/>
              </a:xfrm>
              <a:prstGeom prst="rect">
                <a:avLst/>
              </a:prstGeom>
            </p:spPr>
          </p:pic>
          <p:pic>
            <p:nvPicPr>
              <p:cNvPr id="6" name="Picture 5" descr="CLIC-FCC-B5V5T-E4V5T-Opt5A.pdf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9002" b="44804"/>
              <a:stretch/>
            </p:blipFill>
            <p:spPr>
              <a:xfrm>
                <a:off x="-2346124" y="5372866"/>
                <a:ext cx="5299364" cy="1110531"/>
              </a:xfrm>
              <a:prstGeom prst="rect">
                <a:avLst/>
              </a:prstGeom>
            </p:spPr>
          </p:pic>
        </p:grpSp>
        <p:pic>
          <p:nvPicPr>
            <p:cNvPr id="8" name="Picture 7" descr="CLIC-FCC-B5V5T-E4V5T-Opt5A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03" b="23242"/>
            <a:stretch/>
          </p:blipFill>
          <p:spPr>
            <a:xfrm>
              <a:off x="0" y="1430161"/>
              <a:ext cx="6108955" cy="731643"/>
            </a:xfrm>
            <a:prstGeom prst="rect">
              <a:avLst/>
            </a:prstGeom>
          </p:spPr>
        </p:pic>
        <p:pic>
          <p:nvPicPr>
            <p:cNvPr id="9" name="Picture 8" descr="CLIC-FCC-B5V5T-E4V5T-Opt5A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03" b="23242"/>
            <a:stretch/>
          </p:blipFill>
          <p:spPr>
            <a:xfrm>
              <a:off x="36990" y="3173816"/>
              <a:ext cx="6153516" cy="736980"/>
            </a:xfrm>
            <a:prstGeom prst="rect">
              <a:avLst/>
            </a:prstGeom>
          </p:spPr>
        </p:pic>
        <p:pic>
          <p:nvPicPr>
            <p:cNvPr id="10" name="Picture 9" descr="CLIC-FCC-B5V5T-E4V5T-Opt5A.pd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03" b="23242"/>
            <a:stretch/>
          </p:blipFill>
          <p:spPr>
            <a:xfrm>
              <a:off x="0" y="5125409"/>
              <a:ext cx="6108955" cy="731643"/>
            </a:xfrm>
            <a:prstGeom prst="rect">
              <a:avLst/>
            </a:prstGeom>
          </p:spPr>
        </p:pic>
      </p:grpSp>
      <p:sp>
        <p:nvSpPr>
          <p:cNvPr id="12" name="Rectangle 11"/>
          <p:cNvSpPr/>
          <p:nvPr/>
        </p:nvSpPr>
        <p:spPr>
          <a:xfrm>
            <a:off x="127000" y="105235"/>
            <a:ext cx="7118296" cy="2210073"/>
          </a:xfrm>
          <a:prstGeom prst="rect">
            <a:avLst/>
          </a:prstGeom>
          <a:noFill/>
          <a:ln w="76200" cmpd="sng">
            <a:solidFill>
              <a:srgbClr val="E4A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27000" y="2397389"/>
            <a:ext cx="7118296" cy="1969458"/>
          </a:xfrm>
          <a:prstGeom prst="rect">
            <a:avLst/>
          </a:prstGeom>
          <a:noFill/>
          <a:ln w="7620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27000" y="4452570"/>
            <a:ext cx="7118296" cy="2229583"/>
          </a:xfrm>
          <a:prstGeom prst="rect">
            <a:avLst/>
          </a:prstGeom>
          <a:noFill/>
          <a:ln w="76200" cmpd="sng"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473463" y="918308"/>
            <a:ext cx="1182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Opt2</a:t>
            </a:r>
            <a:endParaRPr lang="en-US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473463" y="3083170"/>
            <a:ext cx="1182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Opt4A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7473463" y="5144477"/>
            <a:ext cx="11820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Opt5A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349639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hetaScanVTB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4" y="1369982"/>
            <a:ext cx="4542692" cy="5878778"/>
          </a:xfrm>
          <a:prstGeom prst="rect">
            <a:avLst/>
          </a:prstGeom>
        </p:spPr>
      </p:pic>
      <p:pic>
        <p:nvPicPr>
          <p:cNvPr id="17" name="Picture 16" descr="ThetaScanVTBE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0802" y="1369982"/>
            <a:ext cx="4542692" cy="587877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793154" y="11752"/>
            <a:ext cx="3350847" cy="1592145"/>
            <a:chOff x="-5764" y="105235"/>
            <a:chExt cx="7307597" cy="6730948"/>
          </a:xfrm>
        </p:grpSpPr>
        <p:grpSp>
          <p:nvGrpSpPr>
            <p:cNvPr id="19" name="Group 18"/>
            <p:cNvGrpSpPr/>
            <p:nvPr/>
          </p:nvGrpSpPr>
          <p:grpSpPr>
            <a:xfrm>
              <a:off x="-5764" y="105235"/>
              <a:ext cx="7307597" cy="6730948"/>
              <a:chOff x="-5764" y="105235"/>
              <a:chExt cx="6244583" cy="5751817"/>
            </a:xfrm>
          </p:grpSpPr>
          <p:grpSp>
            <p:nvGrpSpPr>
              <p:cNvPr id="23" name="Group 22"/>
              <p:cNvGrpSpPr/>
              <p:nvPr/>
            </p:nvGrpSpPr>
            <p:grpSpPr>
              <a:xfrm>
                <a:off x="-5764" y="105235"/>
                <a:ext cx="6244583" cy="5020174"/>
                <a:chOff x="-2346124" y="2128523"/>
                <a:chExt cx="5417018" cy="4354874"/>
              </a:xfrm>
            </p:grpSpPr>
            <p:pic>
              <p:nvPicPr>
                <p:cNvPr id="27" name="Picture 26" descr="CLIC-FCC-B5V5T-E4V5T-Opt2.pdf"/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5662" b="40664"/>
                <a:stretch/>
              </p:blipFill>
              <p:spPr>
                <a:xfrm>
                  <a:off x="-1865028" y="2128523"/>
                  <a:ext cx="4336964" cy="1328694"/>
                </a:xfrm>
                <a:prstGeom prst="rect">
                  <a:avLst/>
                </a:prstGeom>
              </p:spPr>
            </p:pic>
            <p:pic>
              <p:nvPicPr>
                <p:cNvPr id="28" name="Picture 27" descr="CLIC-FCC-B5V5T-E4V5T-Opt4A.pdf"/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40136" b="41723"/>
                <a:stretch/>
              </p:blipFill>
              <p:spPr>
                <a:xfrm>
                  <a:off x="-2346124" y="3824374"/>
                  <a:ext cx="5417018" cy="1271701"/>
                </a:xfrm>
                <a:prstGeom prst="rect">
                  <a:avLst/>
                </a:prstGeom>
              </p:spPr>
            </p:pic>
            <p:pic>
              <p:nvPicPr>
                <p:cNvPr id="29" name="Picture 28" descr="CLIC-FCC-B5V5T-E4V5T-Opt5A.pdf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39002" b="44804"/>
                <a:stretch/>
              </p:blipFill>
              <p:spPr>
                <a:xfrm>
                  <a:off x="-2346124" y="5372866"/>
                  <a:ext cx="5299364" cy="1110531"/>
                </a:xfrm>
                <a:prstGeom prst="rect">
                  <a:avLst/>
                </a:prstGeom>
              </p:spPr>
            </p:pic>
          </p:grpSp>
          <p:pic>
            <p:nvPicPr>
              <p:cNvPr id="24" name="Picture 23" descr="CLIC-FCC-B5V5T-E4V5T-Opt5A.pdf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503" b="23242"/>
              <a:stretch/>
            </p:blipFill>
            <p:spPr>
              <a:xfrm>
                <a:off x="0" y="1430161"/>
                <a:ext cx="6108955" cy="731643"/>
              </a:xfrm>
              <a:prstGeom prst="rect">
                <a:avLst/>
              </a:prstGeom>
            </p:spPr>
          </p:pic>
          <p:pic>
            <p:nvPicPr>
              <p:cNvPr id="25" name="Picture 24" descr="CLIC-FCC-B5V5T-E4V5T-Opt5A.pdf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503" b="23242"/>
              <a:stretch/>
            </p:blipFill>
            <p:spPr>
              <a:xfrm>
                <a:off x="36990" y="3173816"/>
                <a:ext cx="6153516" cy="736980"/>
              </a:xfrm>
              <a:prstGeom prst="rect">
                <a:avLst/>
              </a:prstGeom>
            </p:spPr>
          </p:pic>
          <p:pic>
            <p:nvPicPr>
              <p:cNvPr id="26" name="Picture 25" descr="CLIC-FCC-B5V5T-E4V5T-Opt5A.pdf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7503" b="23242"/>
              <a:stretch/>
            </p:blipFill>
            <p:spPr>
              <a:xfrm>
                <a:off x="0" y="5125409"/>
                <a:ext cx="6108955" cy="731643"/>
              </a:xfrm>
              <a:prstGeom prst="rect">
                <a:avLst/>
              </a:prstGeom>
            </p:spPr>
          </p:pic>
        </p:grpSp>
        <p:sp>
          <p:nvSpPr>
            <p:cNvPr id="20" name="Rectangle 19"/>
            <p:cNvSpPr/>
            <p:nvPr/>
          </p:nvSpPr>
          <p:spPr>
            <a:xfrm>
              <a:off x="127000" y="105235"/>
              <a:ext cx="7118296" cy="2210073"/>
            </a:xfrm>
            <a:prstGeom prst="rect">
              <a:avLst/>
            </a:prstGeom>
            <a:noFill/>
            <a:ln w="76200" cmpd="sng">
              <a:solidFill>
                <a:srgbClr val="E4A02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27000" y="2397389"/>
              <a:ext cx="7118296" cy="1969458"/>
            </a:xfrm>
            <a:prstGeom prst="rect">
              <a:avLst/>
            </a:prstGeom>
            <a:noFill/>
            <a:ln w="762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7000" y="4452570"/>
              <a:ext cx="7118296" cy="2229583"/>
            </a:xfrm>
            <a:prstGeom prst="rect">
              <a:avLst/>
            </a:prstGeom>
            <a:noFill/>
            <a:ln w="76200" cmpd="sng"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18272" y="354647"/>
            <a:ext cx="41421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Theta scan (</a:t>
            </a:r>
            <a:r>
              <a:rPr lang="en-US" sz="3600" dirty="0" err="1" smtClean="0"/>
              <a:t>pT</a:t>
            </a:r>
            <a:r>
              <a:rPr lang="en-US" sz="3600" dirty="0" smtClean="0"/>
              <a:t>=100)</a:t>
            </a:r>
          </a:p>
        </p:txBody>
      </p:sp>
    </p:spTree>
    <p:extLst>
      <p:ext uri="{BB962C8B-B14F-4D97-AF65-F5344CB8AC3E}">
        <p14:creationId xmlns:p14="http://schemas.microsoft.com/office/powerpoint/2010/main" val="336081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And then one can fine tune the distance to avoid gaps and keep number of hits as constant as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5182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654" y="0"/>
            <a:ext cx="825154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6800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800" y="0"/>
            <a:ext cx="8274205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t="6516" b="24802"/>
          <a:stretch/>
        </p:blipFill>
        <p:spPr>
          <a:xfrm>
            <a:off x="2149231" y="4151923"/>
            <a:ext cx="6130636" cy="1152769"/>
          </a:xfrm>
          <a:prstGeom prst="rect">
            <a:avLst/>
          </a:prstGeom>
          <a:ln w="38100" cmpd="sng">
            <a:solidFill>
              <a:srgbClr val="FF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7385875" y="1009230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139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2275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8691" y="3936999"/>
            <a:ext cx="5920155" cy="1140319"/>
          </a:xfrm>
          <a:prstGeom prst="rect">
            <a:avLst/>
          </a:prstGeom>
          <a:ln w="38100" cmpd="sng">
            <a:solidFill>
              <a:srgbClr val="0000FF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6948822" y="1048306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48822" y="756181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3926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8170536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9614" y="4084482"/>
            <a:ext cx="5959231" cy="1158883"/>
          </a:xfrm>
          <a:prstGeom prst="rect">
            <a:avLst/>
          </a:prstGeom>
          <a:ln w="38100" cmpd="sng">
            <a:solidFill>
              <a:srgbClr val="E4A02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6948822" y="1048306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948822" y="756181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947763" y="470866"/>
            <a:ext cx="1173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Optimized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7467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Very high </a:t>
            </a:r>
            <a:r>
              <a:rPr lang="en-US" dirty="0" err="1" smtClean="0"/>
              <a:t>pT</a:t>
            </a:r>
            <a:r>
              <a:rPr lang="en-US" dirty="0" smtClean="0"/>
              <a:t> b-jets have very displaced SV</a:t>
            </a:r>
          </a:p>
          <a:p>
            <a:r>
              <a:rPr lang="en-US" dirty="0" smtClean="0"/>
              <a:t>Tracks with high D0 are not reconstructed in the </a:t>
            </a:r>
            <a:r>
              <a:rPr lang="en-US" dirty="0" err="1" smtClean="0"/>
              <a:t>std</a:t>
            </a:r>
            <a:r>
              <a:rPr lang="en-US" dirty="0" smtClean="0"/>
              <a:t> strategies</a:t>
            </a:r>
          </a:p>
          <a:p>
            <a:r>
              <a:rPr lang="en-US" dirty="0" smtClean="0"/>
              <a:t>-&gt; Loosen criteria on track reconstruction</a:t>
            </a:r>
          </a:p>
          <a:p>
            <a:pPr marL="0" indent="0">
              <a:buNone/>
            </a:pPr>
            <a:endParaRPr lang="en-US" dirty="0"/>
          </a:p>
          <a:p>
            <a:pPr marL="514350" indent="-514350">
              <a:buAutoNum type="arabicParenR"/>
            </a:pPr>
            <a:r>
              <a:rPr lang="en-US" dirty="0" smtClean="0"/>
              <a:t>Single mu- tracks</a:t>
            </a:r>
          </a:p>
          <a:p>
            <a:pPr marL="514350" indent="-514350">
              <a:buAutoNum type="arabicParenR"/>
            </a:pPr>
            <a:r>
              <a:rPr lang="en-US" dirty="0" smtClean="0"/>
              <a:t>Dijet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6180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meeting yesterday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Zbynek</a:t>
            </a:r>
            <a:r>
              <a:rPr lang="en-US" dirty="0" smtClean="0"/>
              <a:t> talk on FCC tracker:</a:t>
            </a:r>
          </a:p>
          <a:p>
            <a:r>
              <a:rPr lang="en-US" u="sng" dirty="0">
                <a:hlinkClick r:id="rId2"/>
              </a:rPr>
              <a:t>https://indico.cern.ch/event/557687/contributions/2287249/attachments/1329401/1997121/FCC-</a:t>
            </a:r>
            <a:r>
              <a:rPr lang="en-US" u="sng" dirty="0" smtClean="0">
                <a:hlinkClick r:id="rId2"/>
              </a:rPr>
              <a:t>hh_tracker_Drasal.pdf</a:t>
            </a:r>
            <a:endParaRPr lang="en-US" u="sng" dirty="0" smtClean="0"/>
          </a:p>
          <a:p>
            <a:endParaRPr lang="en-US" u="sng" dirty="0"/>
          </a:p>
          <a:p>
            <a:pPr lvl="1"/>
            <a:r>
              <a:rPr lang="en-US" dirty="0" smtClean="0"/>
              <a:t>all </a:t>
            </a:r>
            <a:r>
              <a:rPr lang="en-US" dirty="0"/>
              <a:t>the relevant numbers on the </a:t>
            </a:r>
            <a:r>
              <a:rPr lang="en-US" dirty="0" err="1"/>
              <a:t>fcc-tklayout</a:t>
            </a:r>
            <a:r>
              <a:rPr lang="en-US" dirty="0"/>
              <a:t> web page:</a:t>
            </a:r>
          </a:p>
          <a:p>
            <a:endParaRPr lang="en-US" dirty="0"/>
          </a:p>
          <a:p>
            <a:pPr lvl="2"/>
            <a:r>
              <a:rPr lang="en-US" u="sng" dirty="0">
                <a:hlinkClick r:id="rId3"/>
              </a:rPr>
              <a:t>http://fcc-tklayout.web.cern.ch/fcc-tklayout/indexOption3.html</a:t>
            </a:r>
          </a:p>
          <a:p>
            <a:endParaRPr lang="en-US" dirty="0"/>
          </a:p>
          <a:p>
            <a:pPr lvl="1"/>
            <a:r>
              <a:rPr lang="en-US" dirty="0" smtClean="0"/>
              <a:t>details </a:t>
            </a:r>
            <a:r>
              <a:rPr lang="en-US" dirty="0"/>
              <a:t>on the PXD (VXD) here:</a:t>
            </a:r>
          </a:p>
          <a:p>
            <a:endParaRPr lang="en-US" dirty="0"/>
          </a:p>
          <a:p>
            <a:pPr lvl="2"/>
            <a:r>
              <a:rPr lang="en-US" u="sng" dirty="0">
                <a:hlinkClick r:id="rId4"/>
              </a:rPr>
              <a:t>http://fcc-tklayout.web.cern.ch/fcc-tklayout/FCChh-Option3/indexInner.html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968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33400"/>
            <a:ext cx="9144000" cy="578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40117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4000"/>
            <a:ext cx="9144000" cy="63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0456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6377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0476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800"/>
            <a:ext cx="9144000" cy="647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0935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3200"/>
            <a:ext cx="9144000" cy="6436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6900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2100"/>
            <a:ext cx="9144000" cy="6272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1795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2900"/>
            <a:ext cx="9144000" cy="616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2080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</a:t>
            </a:r>
            <a:r>
              <a:rPr lang="en-US" dirty="0" err="1" smtClean="0"/>
              <a:t>Zbynek</a:t>
            </a:r>
            <a:r>
              <a:rPr lang="en-US" dirty="0" smtClean="0"/>
              <a:t> lay out as baseline</a:t>
            </a:r>
          </a:p>
          <a:p>
            <a:pPr lvl="1"/>
            <a:r>
              <a:rPr lang="en-US" dirty="0" smtClean="0"/>
              <a:t>look into d0 z0 resolution</a:t>
            </a:r>
          </a:p>
          <a:p>
            <a:pPr lvl="1"/>
            <a:r>
              <a:rPr lang="en-US" dirty="0" smtClean="0"/>
              <a:t>look into different vertex layouts within those dimensions</a:t>
            </a:r>
          </a:p>
          <a:p>
            <a:pPr lvl="1"/>
            <a:r>
              <a:rPr lang="en-US" dirty="0" smtClean="0"/>
              <a:t>run full simulation on a couple of best options </a:t>
            </a:r>
          </a:p>
          <a:p>
            <a:pPr lvl="1"/>
            <a:r>
              <a:rPr lang="en-US" dirty="0" smtClean="0"/>
              <a:t>present at the next FCC meeting in end </a:t>
            </a:r>
            <a:r>
              <a:rPr lang="en-US" smtClean="0"/>
              <a:t>of September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87529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75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1) single tracks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generate </a:t>
            </a:r>
            <a:r>
              <a:rPr lang="en-US" b="1" dirty="0" smtClean="0"/>
              <a:t>displaced</a:t>
            </a:r>
            <a:r>
              <a:rPr lang="en-US" dirty="0" smtClean="0"/>
              <a:t> single </a:t>
            </a:r>
            <a:r>
              <a:rPr lang="en-US" dirty="0" err="1" smtClean="0"/>
              <a:t>muons</a:t>
            </a:r>
            <a:endParaRPr lang="en-US" dirty="0" smtClean="0"/>
          </a:p>
          <a:p>
            <a:r>
              <a:rPr lang="en-US" dirty="0" smtClean="0"/>
              <a:t>In the line y=0 to y=10cm</a:t>
            </a:r>
          </a:p>
          <a:p>
            <a:r>
              <a:rPr lang="en-US" dirty="0" smtClean="0"/>
              <a:t>E=100 GeV</a:t>
            </a:r>
          </a:p>
          <a:p>
            <a:r>
              <a:rPr lang="en-US" dirty="0" smtClean="0"/>
              <a:t>theta=90+/-10 degrees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100" y="2826238"/>
            <a:ext cx="2298700" cy="378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4536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600" y="0"/>
            <a:ext cx="841933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713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900" y="0"/>
            <a:ext cx="87028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0789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FCC </a:t>
            </a:r>
            <a:r>
              <a:rPr lang="en-US" dirty="0" err="1" smtClean="0"/>
              <a:t>vtx</a:t>
            </a:r>
            <a:r>
              <a:rPr lang="en-US" dirty="0" smtClean="0"/>
              <a:t> detector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600" y="3422650"/>
            <a:ext cx="6134100" cy="3263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36698" y="1762282"/>
            <a:ext cx="7140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TRACKER </a:t>
            </a:r>
          </a:p>
          <a:p>
            <a:r>
              <a:rPr lang="en-US" dirty="0" smtClean="0"/>
              <a:t>	VTX: 9 layers, max radius 60 cm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612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FCC Vertex Layout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00" y="1417638"/>
            <a:ext cx="6934200" cy="530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943300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-1354" y="1737985"/>
            <a:ext cx="9145354" cy="4183121"/>
            <a:chOff x="-1354" y="-175213"/>
            <a:chExt cx="9145354" cy="4183121"/>
          </a:xfrm>
        </p:grpSpPr>
        <p:grpSp>
          <p:nvGrpSpPr>
            <p:cNvPr id="7" name="Group 6"/>
            <p:cNvGrpSpPr/>
            <p:nvPr/>
          </p:nvGrpSpPr>
          <p:grpSpPr>
            <a:xfrm>
              <a:off x="-1354" y="-105326"/>
              <a:ext cx="3105493" cy="4018873"/>
              <a:chOff x="4779055" y="499791"/>
              <a:chExt cx="4304105" cy="5570018"/>
            </a:xfrm>
          </p:grpSpPr>
          <p:pic>
            <p:nvPicPr>
              <p:cNvPr id="4" name="Picture 3" descr="CLIC-FCCVTX-BARREL-5V5TLayers.pdf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79055" y="499791"/>
                <a:ext cx="4304105" cy="5570018"/>
              </a:xfrm>
              <a:prstGeom prst="rect">
                <a:avLst/>
              </a:prstGeom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4822146" y="1084025"/>
                <a:ext cx="4000620" cy="89579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New FCC vertex </a:t>
                </a:r>
              </a:p>
              <a:p>
                <a:pPr algn="ctr"/>
                <a:r>
                  <a:rPr lang="en-US" dirty="0" smtClean="0">
                    <a:solidFill>
                      <a:srgbClr val="0000FF"/>
                    </a:solidFill>
                  </a:rPr>
                  <a:t>+ tracker baseline</a:t>
                </a:r>
              </a:p>
            </p:txBody>
          </p:sp>
        </p:grpSp>
        <p:pic>
          <p:nvPicPr>
            <p:cNvPr id="12" name="Picture 11" descr="CLIC-FCCVTX-BARREL-5V5TLayers-33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33220" y="-175213"/>
              <a:ext cx="3205390" cy="4148152"/>
            </a:xfrm>
            <a:prstGeom prst="rect">
              <a:avLst/>
            </a:prstGeom>
          </p:spPr>
        </p:pic>
        <p:pic>
          <p:nvPicPr>
            <p:cNvPr id="13" name="Picture 12" descr="CLIC-FCCVTX-BARREL-5V5TLayers-11111Log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38610" y="-140244"/>
              <a:ext cx="3205390" cy="414815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3052087" y="345192"/>
              <a:ext cx="28865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311 Vertex variation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159548" y="319469"/>
              <a:ext cx="288652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Log Vertex variation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217616" y="42356"/>
            <a:ext cx="50927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BARREL region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1410172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FCC“current</a:t>
            </a:r>
            <a:r>
              <a:rPr lang="en-US" dirty="0" smtClean="0"/>
              <a:t>” </a:t>
            </a:r>
            <a:r>
              <a:rPr lang="en-US" dirty="0" err="1" smtClean="0"/>
              <a:t>vtx</a:t>
            </a:r>
            <a:r>
              <a:rPr lang="en-US" dirty="0" smtClean="0"/>
              <a:t> baseline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1450"/>
          </a:xfrm>
        </p:spPr>
        <p:txBody>
          <a:bodyPr/>
          <a:lstStyle/>
          <a:p>
            <a:r>
              <a:rPr lang="en-US" dirty="0" smtClean="0"/>
              <a:t>9 vertex layers R from 25mm to 600mm</a:t>
            </a:r>
          </a:p>
          <a:p>
            <a:r>
              <a:rPr lang="en-US" dirty="0" smtClean="0"/>
              <a:t>tracker: squeezed </a:t>
            </a:r>
            <a:r>
              <a:rPr lang="en-US" dirty="0" err="1" smtClean="0"/>
              <a:t>clic</a:t>
            </a:r>
            <a:r>
              <a:rPr lang="en-US" dirty="0" smtClean="0"/>
              <a:t> </a:t>
            </a:r>
            <a:r>
              <a:rPr lang="en-US" dirty="0" err="1" smtClean="0"/>
              <a:t>SiD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97959"/>
            <a:ext cx="6134100" cy="3263900"/>
          </a:xfrm>
          <a:prstGeom prst="rect">
            <a:avLst/>
          </a:prstGeom>
        </p:spPr>
      </p:pic>
      <p:pic>
        <p:nvPicPr>
          <p:cNvPr id="5" name="Picture 4" descr="clic_fccvtx_barrel_slic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5742" y="2344614"/>
            <a:ext cx="2988258" cy="451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240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Standard strategies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99307"/>
            <a:ext cx="7797800" cy="473150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>
            <a:off x="2520462" y="2803769"/>
            <a:ext cx="21003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520462" y="2956169"/>
            <a:ext cx="21003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4072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251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, </a:t>
            </a:r>
            <a:r>
              <a:rPr lang="en-US" dirty="0" err="1" smtClean="0"/>
              <a:t>std</a:t>
            </a:r>
            <a:r>
              <a:rPr lang="en-US" dirty="0" smtClean="0"/>
              <a:t> strategies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4616" r="32906"/>
          <a:stretch/>
        </p:blipFill>
        <p:spPr>
          <a:xfrm>
            <a:off x="217849" y="918548"/>
            <a:ext cx="4129459" cy="30575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62231" y="1348154"/>
            <a:ext cx="32238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Tracking efficiency at high R drops due to cutoffs in tracking strategies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562231" y="3976078"/>
            <a:ext cx="41245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How good is the mc particle to track matching? are there fake hits?</a:t>
            </a:r>
          </a:p>
          <a:p>
            <a:endParaRPr lang="en-US" dirty="0"/>
          </a:p>
          <a:p>
            <a:r>
              <a:rPr lang="en-US" dirty="0" smtClean="0"/>
              <a:t>compare the mc production vertex transverse radius to the (transverse?) radius of the innermost hit used in the track reconstruction</a:t>
            </a:r>
          </a:p>
          <a:p>
            <a:endParaRPr lang="en-US" dirty="0"/>
          </a:p>
          <a:p>
            <a:r>
              <a:rPr lang="en-US" dirty="0" smtClean="0"/>
              <a:t>tracks below diagonal have fake hits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7462" y="3854276"/>
            <a:ext cx="4093308" cy="3003723"/>
            <a:chOff x="107462" y="3854276"/>
            <a:chExt cx="4093308" cy="3003723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462" y="3854276"/>
              <a:ext cx="4093308" cy="3003723"/>
            </a:xfrm>
            <a:prstGeom prst="rect">
              <a:avLst/>
            </a:prstGeom>
          </p:spPr>
        </p:pic>
        <p:cxnSp>
          <p:nvCxnSpPr>
            <p:cNvPr id="15" name="Straight Connector 14"/>
            <p:cNvCxnSpPr/>
            <p:nvPr/>
          </p:nvCxnSpPr>
          <p:spPr>
            <a:xfrm flipV="1">
              <a:off x="908538" y="3976078"/>
              <a:ext cx="3145693" cy="2305537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800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</a:t>
            </a:r>
            <a:r>
              <a:rPr lang="en-US" dirty="0" err="1"/>
              <a:t>muon</a:t>
            </a:r>
            <a:r>
              <a:rPr lang="en-US" dirty="0"/>
              <a:t>, </a:t>
            </a:r>
            <a:r>
              <a:rPr lang="en-US" dirty="0" smtClean="0"/>
              <a:t>mod strategies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3226" r="33334"/>
          <a:stretch/>
        </p:blipFill>
        <p:spPr>
          <a:xfrm>
            <a:off x="-1" y="1303456"/>
            <a:ext cx="4282635" cy="29656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96692" y="3184769"/>
            <a:ext cx="2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fully efficient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9461" y="1417638"/>
            <a:ext cx="2806700" cy="1562100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>
            <a:off x="6799385" y="2266462"/>
            <a:ext cx="21003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799385" y="2418862"/>
            <a:ext cx="2100384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6539" y="4290358"/>
            <a:ext cx="3526692" cy="25755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0385" y="4397102"/>
            <a:ext cx="2637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(Notice different scale!)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81230" y="4513385"/>
            <a:ext cx="4405923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Innermost hit used in the tracks moved out..</a:t>
            </a:r>
          </a:p>
          <a:p>
            <a:endParaRPr lang="en-US" dirty="0"/>
          </a:p>
          <a:p>
            <a:r>
              <a:rPr lang="en-US" dirty="0" smtClean="0"/>
              <a:t>due to strategy training, inner hits are not used even if they are (probably) there!?</a:t>
            </a:r>
          </a:p>
          <a:p>
            <a:endParaRPr lang="en-US" dirty="0"/>
          </a:p>
          <a:p>
            <a:r>
              <a:rPr lang="en-US" dirty="0" smtClean="0"/>
              <a:t>(not understood yet)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6049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2) </a:t>
            </a:r>
            <a:r>
              <a:rPr lang="en-US" dirty="0" err="1" smtClean="0"/>
              <a:t>dijet</a:t>
            </a:r>
            <a:r>
              <a:rPr lang="en-US" dirty="0" smtClean="0"/>
              <a:t>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MC part selection:</a:t>
            </a:r>
          </a:p>
          <a:p>
            <a:pPr lvl="1"/>
            <a:r>
              <a:rPr lang="en-US" dirty="0" smtClean="0"/>
              <a:t>generator status ==1</a:t>
            </a:r>
          </a:p>
          <a:p>
            <a:pPr lvl="1"/>
            <a:r>
              <a:rPr lang="en-US" dirty="0" smtClean="0"/>
              <a:t>charge !=0</a:t>
            </a:r>
          </a:p>
          <a:p>
            <a:pPr lvl="1"/>
            <a:r>
              <a:rPr lang="en-US" dirty="0" smtClean="0"/>
              <a:t>central in theta</a:t>
            </a:r>
          </a:p>
          <a:p>
            <a:pPr lvl="1"/>
            <a:r>
              <a:rPr lang="en-US" dirty="0" smtClean="0"/>
              <a:t>(</a:t>
            </a:r>
            <a:r>
              <a:rPr lang="en-US" dirty="0" err="1" smtClean="0"/>
              <a:t>pT</a:t>
            </a:r>
            <a:r>
              <a:rPr lang="en-US" dirty="0" smtClean="0"/>
              <a:t>&gt;1GeV)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MC particle to track matching</a:t>
            </a:r>
          </a:p>
          <a:p>
            <a:pPr lvl="1"/>
            <a:r>
              <a:rPr lang="en-US" dirty="0"/>
              <a:t>use </a:t>
            </a:r>
            <a:r>
              <a:rPr lang="en-US" dirty="0" err="1" smtClean="0"/>
              <a:t>TrackMCTruthLink</a:t>
            </a:r>
            <a:r>
              <a:rPr lang="en-US" dirty="0" smtClean="0"/>
              <a:t> collection</a:t>
            </a:r>
          </a:p>
          <a:p>
            <a:pPr lvl="1"/>
            <a:r>
              <a:rPr lang="en-US" dirty="0" smtClean="0"/>
              <a:t>weight of the link &gt; 0.5 &amp;&amp; &lt; 1.0</a:t>
            </a:r>
          </a:p>
          <a:p>
            <a:pPr lvl="2"/>
            <a:r>
              <a:rPr lang="en-US" dirty="0" smtClean="0"/>
              <a:t>fraction of hits in the track that come from that mc particle</a:t>
            </a:r>
          </a:p>
          <a:p>
            <a:pPr lvl="2"/>
            <a:r>
              <a:rPr lang="en-US" dirty="0" smtClean="0"/>
              <a:t>why can the weight be &gt;1?</a:t>
            </a:r>
          </a:p>
          <a:p>
            <a:pPr lvl="1"/>
            <a:r>
              <a:rPr lang="en-US" dirty="0" smtClean="0"/>
              <a:t>if mc particle matched to more than one of such tracks, ignore mc particle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55800" b="35702"/>
          <a:stretch/>
        </p:blipFill>
        <p:spPr>
          <a:xfrm>
            <a:off x="0" y="6340230"/>
            <a:ext cx="9144000" cy="5177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53317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50 GeV b-jets, modified tracking, </a:t>
            </a:r>
            <a:r>
              <a:rPr lang="en-US" dirty="0" err="1" smtClean="0"/>
              <a:t>fcc</a:t>
            </a:r>
            <a:r>
              <a:rPr lang="en-US" dirty="0" smtClean="0"/>
              <a:t> geo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1768" y="1600201"/>
            <a:ext cx="3787795" cy="287410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Efficient for tracks with </a:t>
            </a:r>
            <a:r>
              <a:rPr lang="en-US" dirty="0" err="1" smtClean="0"/>
              <a:t>pT</a:t>
            </a:r>
            <a:r>
              <a:rPr lang="en-US" dirty="0" smtClean="0"/>
              <a:t>&gt;1GeV</a:t>
            </a:r>
          </a:p>
          <a:p>
            <a:r>
              <a:rPr lang="en-US" dirty="0" smtClean="0"/>
              <a:t>Not many fake tracks</a:t>
            </a:r>
          </a:p>
          <a:p>
            <a:endParaRPr lang="en-US" dirty="0" smtClean="0"/>
          </a:p>
          <a:p>
            <a:pPr marL="914400" lvl="2" indent="0">
              <a:buNone/>
            </a:pPr>
            <a:r>
              <a:rPr lang="en-US" dirty="0" smtClean="0"/>
              <a:t>(using only 200 </a:t>
            </a:r>
            <a:r>
              <a:rPr lang="en-US" dirty="0" err="1" smtClean="0"/>
              <a:t>evts</a:t>
            </a:r>
            <a:r>
              <a:rPr lang="en-US" dirty="0" smtClean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7385"/>
            <a:ext cx="3073044" cy="46306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9153" y="4742559"/>
            <a:ext cx="2953239" cy="21154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69154"/>
          <a:stretch/>
        </p:blipFill>
        <p:spPr>
          <a:xfrm>
            <a:off x="6128175" y="4742558"/>
            <a:ext cx="3015825" cy="21154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2692" y="4835769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679092" y="4920734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63862" y="4937314"/>
            <a:ext cx="19245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mcp</a:t>
            </a:r>
            <a:r>
              <a:rPr lang="en-US" dirty="0" smtClean="0"/>
              <a:t> </a:t>
            </a:r>
            <a:r>
              <a:rPr lang="en-US" dirty="0" err="1" smtClean="0"/>
              <a:t>pT</a:t>
            </a:r>
            <a:r>
              <a:rPr lang="en-US" dirty="0" smtClean="0"/>
              <a:t>&gt;1 GeV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701692" y="4855307"/>
            <a:ext cx="2217616" cy="16314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550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23726</TotalTime>
  <Words>617</Words>
  <Application>Microsoft Macintosh PowerPoint</Application>
  <PresentationFormat>On-screen Show (4:3)</PresentationFormat>
  <Paragraphs>108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Tracking strategies</vt:lpstr>
      <vt:lpstr>PowerPoint Presentation</vt:lpstr>
      <vt:lpstr>1) single tracks</vt:lpstr>
      <vt:lpstr>FCC“current” vtx baseline</vt:lpstr>
      <vt:lpstr>Standard strategies</vt:lpstr>
      <vt:lpstr>single muon, std strategies</vt:lpstr>
      <vt:lpstr>single muon, mod strategies</vt:lpstr>
      <vt:lpstr>2) dijet events</vt:lpstr>
      <vt:lpstr>50 GeV b-jets, modified tracking, fcc geo</vt:lpstr>
      <vt:lpstr>5000 GeV b-jets, modified tracking, fcc geo</vt:lpstr>
      <vt:lpstr>Next steps</vt:lpstr>
      <vt:lpstr>LiC Detector Toy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FCC meeting yesterday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Steps</vt:lpstr>
      <vt:lpstr>Backup</vt:lpstr>
      <vt:lpstr>PowerPoint Presentation</vt:lpstr>
      <vt:lpstr>PowerPoint Presentation</vt:lpstr>
      <vt:lpstr>current FCC vtx detector layout</vt:lpstr>
      <vt:lpstr>Current FCC Vertex Layout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LiC Detector Toy</dc:title>
  <dc:creator>nadie</dc:creator>
  <cp:lastModifiedBy>nadie</cp:lastModifiedBy>
  <cp:revision>65</cp:revision>
  <dcterms:created xsi:type="dcterms:W3CDTF">2016-08-15T09:27:07Z</dcterms:created>
  <dcterms:modified xsi:type="dcterms:W3CDTF">2016-09-01T11:55:39Z</dcterms:modified>
</cp:coreProperties>
</file>