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74" r:id="rId7"/>
    <p:sldId id="275" r:id="rId8"/>
    <p:sldId id="277" r:id="rId9"/>
    <p:sldId id="263" r:id="rId10"/>
    <p:sldId id="279" r:id="rId11"/>
    <p:sldId id="264" r:id="rId12"/>
    <p:sldId id="276" r:id="rId13"/>
    <p:sldId id="273" r:id="rId14"/>
    <p:sldId id="278" r:id="rId15"/>
    <p:sldId id="280" r:id="rId16"/>
    <p:sldId id="281" r:id="rId17"/>
    <p:sldId id="283" r:id="rId18"/>
    <p:sldId id="285" r:id="rId19"/>
    <p:sldId id="284" r:id="rId20"/>
    <p:sldId id="282" r:id="rId21"/>
    <p:sldId id="265" r:id="rId22"/>
    <p:sldId id="268" r:id="rId23"/>
    <p:sldId id="266" r:id="rId24"/>
    <p:sldId id="267" r:id="rId25"/>
    <p:sldId id="269" r:id="rId26"/>
    <p:sldId id="270" r:id="rId27"/>
    <p:sldId id="272" r:id="rId28"/>
    <p:sldId id="271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5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D4A1-1CC8-BB48-A23C-76BA2C2C793C}" type="datetimeFigureOut">
              <a:rPr lang="en-US" smtClean="0"/>
              <a:t>13/9/16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6B76-D47D-6C4A-AA17-B3F7194C8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955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D4A1-1CC8-BB48-A23C-76BA2C2C793C}" type="datetimeFigureOut">
              <a:rPr lang="en-US" smtClean="0"/>
              <a:t>13/9/16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6B76-D47D-6C4A-AA17-B3F7194C8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76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D4A1-1CC8-BB48-A23C-76BA2C2C793C}" type="datetimeFigureOut">
              <a:rPr lang="en-US" smtClean="0"/>
              <a:t>13/9/16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6B76-D47D-6C4A-AA17-B3F7194C8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694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D4A1-1CC8-BB48-A23C-76BA2C2C793C}" type="datetimeFigureOut">
              <a:rPr lang="en-US" smtClean="0"/>
              <a:t>13/9/16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6B76-D47D-6C4A-AA17-B3F7194C8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146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D4A1-1CC8-BB48-A23C-76BA2C2C793C}" type="datetimeFigureOut">
              <a:rPr lang="en-US" smtClean="0"/>
              <a:t>13/9/16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6B76-D47D-6C4A-AA17-B3F7194C8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31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D4A1-1CC8-BB48-A23C-76BA2C2C793C}" type="datetimeFigureOut">
              <a:rPr lang="en-US" smtClean="0"/>
              <a:t>13/9/16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6B76-D47D-6C4A-AA17-B3F7194C8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125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D4A1-1CC8-BB48-A23C-76BA2C2C793C}" type="datetimeFigureOut">
              <a:rPr lang="en-US" smtClean="0"/>
              <a:t>13/9/16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6B76-D47D-6C4A-AA17-B3F7194C8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03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D4A1-1CC8-BB48-A23C-76BA2C2C793C}" type="datetimeFigureOut">
              <a:rPr lang="en-US" smtClean="0"/>
              <a:t>13/9/16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6B76-D47D-6C4A-AA17-B3F7194C8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890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D4A1-1CC8-BB48-A23C-76BA2C2C793C}" type="datetimeFigureOut">
              <a:rPr lang="en-US" smtClean="0"/>
              <a:t>13/9/16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6B76-D47D-6C4A-AA17-B3F7194C8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144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D4A1-1CC8-BB48-A23C-76BA2C2C793C}" type="datetimeFigureOut">
              <a:rPr lang="en-US" smtClean="0"/>
              <a:t>13/9/16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6B76-D47D-6C4A-AA17-B3F7194C8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65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2D4A1-1CC8-BB48-A23C-76BA2C2C793C}" type="datetimeFigureOut">
              <a:rPr lang="en-US" smtClean="0"/>
              <a:t>13/9/16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6B76-D47D-6C4A-AA17-B3F7194C8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013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2D4A1-1CC8-BB48-A23C-76BA2C2C793C}" type="datetimeFigureOut">
              <a:rPr lang="en-US" smtClean="0"/>
              <a:t>13/9/16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26B76-D47D-6C4A-AA17-B3F7194C8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30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Tracking Strategies</a:t>
            </a:r>
            <a:br>
              <a:rPr lang="en-US" dirty="0" smtClean="0"/>
            </a:br>
            <a:r>
              <a:rPr lang="en-US" dirty="0" smtClean="0"/>
              <a:t>(&amp; </a:t>
            </a:r>
            <a:r>
              <a:rPr lang="en-US" dirty="0" err="1" smtClean="0"/>
              <a:t>LiC</a:t>
            </a:r>
            <a:r>
              <a:rPr lang="en-US" dirty="0" smtClean="0"/>
              <a:t> Detector toy)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Estel</a:t>
            </a:r>
            <a:r>
              <a:rPr lang="en-US" dirty="0" smtClean="0"/>
              <a:t> Perez</a:t>
            </a:r>
          </a:p>
          <a:p>
            <a:r>
              <a:rPr lang="en-US" dirty="0" smtClean="0"/>
              <a:t>15 September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271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2611161"/>
            <a:ext cx="3636242" cy="2725785"/>
          </a:xfrm>
          <a:prstGeom prst="rect">
            <a:avLst/>
          </a:prstGeom>
          <a:ln w="38100" cmpd="sng">
            <a:solidFill>
              <a:srgbClr val="FF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9116" y="2611162"/>
            <a:ext cx="3645597" cy="2725785"/>
          </a:xfrm>
          <a:prstGeom prst="rect">
            <a:avLst/>
          </a:prstGeom>
          <a:ln w="38100" cmpd="sng">
            <a:solidFill>
              <a:srgbClr val="008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70184" y="2189895"/>
            <a:ext cx="3161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Hits linked from tracks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09116" y="2189895"/>
            <a:ext cx="3874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Hits in </a:t>
            </a:r>
            <a:r>
              <a:rPr lang="en-US" dirty="0" err="1" smtClean="0"/>
              <a:t>HelicalTrackHits</a:t>
            </a:r>
            <a:r>
              <a:rPr lang="en-US" dirty="0" smtClean="0"/>
              <a:t> collection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719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Check strategies: are the first 2 </a:t>
            </a:r>
            <a:r>
              <a:rPr lang="en-US" sz="3600" dirty="0" smtClean="0"/>
              <a:t>layers used?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77253"/>
            <a:ext cx="9144000" cy="48917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defaultStrategies_clic_sid_cdr.xml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41 41 41 41 41 0 0 0 0 41 39 37 33 33 0 0 0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0 -&gt; number of strategies that use each layer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0 0 18 20 10 0 0 0 0 33 12 0 0 3 0 0 0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0 -&gt; strategies that use this layer as seed or confirm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0 0 .43 .48 .24 .80 .30 0 0 .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09 -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&gt; fraction of strategies that use this layer as seed/confirm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trainedStrategies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/clic_fccvtx_barrel_trackingStrategies_7hits_chi2_10.xml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26 26 26 26 26 26 26 26 26 26 26 26 26 26 0 0 0 0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0 0 15 13 19 14 8 5 4 3 1 0 0 0 0 0 0 0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0 0 .57 .50 .73 .53 .30 .19 .15 .11 .03 0 0 0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trainedStrategies_9l_z20_dca100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/clic_fccvtx_barrel_trackingStrategies_7hits_chi2_10.xml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24 24 24 24 24 24 24 24 24 24 24 24 24 24 0 0 0 0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0 0 15 13 17 12 8 5 4 3 1 0 0 0 0 0 0 0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0 0 .62 .54 .70 .50 .33 .20 .16 .12 .04 0 0 0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trainedStrategies_9l_z20_dca100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/clic_fccvtx_barrel_trackingStrategies_7hits_chi2_50b10.xml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24 24 24 24 24 24 24 24 24 24 24 24 24 24 0 0 0 0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0 0 15 13 17 12 8 5 4 3 1 0 0 0 0 0 0 0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0 0 .62 .54 .70 .50 .33 .20 .16 .12 .04 0 0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267962"/>
            <a:ext cx="86823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</a:t>
            </a:r>
            <a:r>
              <a:rPr lang="en-US" sz="2000" b="1" dirty="0" smtClean="0"/>
              <a:t>first 2 layers have never been used as seed or confirm </a:t>
            </a:r>
            <a:r>
              <a:rPr lang="en-US" sz="2000" dirty="0" smtClean="0"/>
              <a:t>(also for </a:t>
            </a:r>
            <a:r>
              <a:rPr lang="en-US" sz="2000" dirty="0" err="1" smtClean="0"/>
              <a:t>CLIC_SiD</a:t>
            </a:r>
            <a:r>
              <a:rPr lang="en-US" sz="2000" dirty="0" smtClean="0"/>
              <a:t>), precisely to allow displaced tracks. they are </a:t>
            </a:r>
            <a:r>
              <a:rPr lang="en-US" sz="2000" b="1" dirty="0" smtClean="0"/>
              <a:t>always used as extend </a:t>
            </a:r>
            <a:r>
              <a:rPr lang="en-US" sz="2000" dirty="0" smtClean="0"/>
              <a:t>though.</a:t>
            </a:r>
          </a:p>
          <a:p>
            <a:r>
              <a:rPr lang="en-US" sz="2000" dirty="0" smtClean="0"/>
              <a:t>Their </a:t>
            </a:r>
            <a:r>
              <a:rPr lang="en-US" sz="2000" b="1" dirty="0" smtClean="0"/>
              <a:t>layer weight was also set to 0</a:t>
            </a:r>
            <a:r>
              <a:rPr lang="en-US" sz="2000" dirty="0" smtClean="0"/>
              <a:t>.(even for </a:t>
            </a:r>
            <a:r>
              <a:rPr lang="en-US" sz="2000" dirty="0" err="1" smtClean="0"/>
              <a:t>clic</a:t>
            </a:r>
            <a:r>
              <a:rPr lang="en-US" sz="2000" dirty="0" smtClean="0"/>
              <a:t> </a:t>
            </a:r>
            <a:r>
              <a:rPr lang="en-US" sz="2000" dirty="0" err="1" smtClean="0"/>
              <a:t>sid</a:t>
            </a:r>
            <a:r>
              <a:rPr lang="en-US" sz="2000" dirty="0" smtClean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08410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[here I will skip here all my intermediate checks]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Break it down to the simplest:</a:t>
            </a:r>
          </a:p>
          <a:p>
            <a:pPr marL="0" indent="0">
              <a:buNone/>
            </a:pPr>
            <a:r>
              <a:rPr lang="en-US" b="1" dirty="0" smtClean="0"/>
              <a:t>Hack the Tracking strategies </a:t>
            </a:r>
            <a:r>
              <a:rPr lang="en-US" dirty="0" smtClean="0"/>
              <a:t>to force them to use the first two hits:</a:t>
            </a:r>
          </a:p>
          <a:p>
            <a:pPr>
              <a:buFontTx/>
              <a:buChar char="-"/>
            </a:pPr>
            <a:r>
              <a:rPr lang="en-US" b="1" dirty="0" smtClean="0"/>
              <a:t>Use only one </a:t>
            </a:r>
            <a:r>
              <a:rPr lang="en-US" dirty="0" smtClean="0"/>
              <a:t>tracking strategy</a:t>
            </a:r>
          </a:p>
          <a:p>
            <a:pPr>
              <a:buFontTx/>
              <a:buChar char="-"/>
            </a:pPr>
            <a:r>
              <a:rPr lang="en-US" dirty="0" smtClean="0"/>
              <a:t>give </a:t>
            </a:r>
            <a:r>
              <a:rPr lang="en-US" b="1" dirty="0" smtClean="0"/>
              <a:t>highest weights </a:t>
            </a:r>
            <a:r>
              <a:rPr lang="en-US" dirty="0" smtClean="0"/>
              <a:t>to the first two layers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921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3096"/>
            <a:ext cx="9144000" cy="58249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61927" y="466261"/>
            <a:ext cx="5904319" cy="1877437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Using one single tracking strategy</a:t>
            </a:r>
          </a:p>
          <a:p>
            <a:pPr marL="285750" indent="-285750">
              <a:buFontTx/>
              <a:buChar char="-"/>
            </a:pPr>
            <a:r>
              <a:rPr lang="en-US" sz="3200" dirty="0" smtClean="0"/>
              <a:t>Use the first 3 hits as seed </a:t>
            </a:r>
          </a:p>
          <a:p>
            <a:pPr marL="742950" lvl="1" indent="-285750">
              <a:buFontTx/>
              <a:buChar char="-"/>
            </a:pPr>
            <a:r>
              <a:rPr lang="en-US" sz="2000" dirty="0" smtClean="0"/>
              <a:t>Name it Seed-Seed-Seed-Confirm-Extend: SSSCE</a:t>
            </a:r>
          </a:p>
          <a:p>
            <a:pPr marL="285750" indent="-285750">
              <a:buFontTx/>
              <a:buChar char="-"/>
            </a:pPr>
            <a:r>
              <a:rPr lang="en-US" sz="3200" dirty="0" smtClean="0"/>
              <a:t>low max </a:t>
            </a:r>
            <a:r>
              <a:rPr lang="en-US" sz="3200" dirty="0" err="1" smtClean="0"/>
              <a:t>dca</a:t>
            </a:r>
            <a:r>
              <a:rPr lang="en-US" sz="3200" dirty="0" smtClean="0"/>
              <a:t> cut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5156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hacked weights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6400"/>
            <a:ext cx="9144000" cy="3500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147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7100"/>
            <a:ext cx="9144000" cy="4991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55496"/>
            <a:ext cx="877305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This worked! First 2 hits are used in the track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479473" y="1088469"/>
            <a:ext cx="146433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100 GeV </a:t>
            </a:r>
            <a:r>
              <a:rPr lang="en-US" sz="1600" dirty="0" err="1" smtClean="0"/>
              <a:t>muons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834856" y="1088469"/>
            <a:ext cx="146433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displaced 0-100mm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154468" y="1088469"/>
            <a:ext cx="146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central in theta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7487039" y="1087042"/>
            <a:ext cx="146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 of the first hit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75804" y="2457490"/>
            <a:ext cx="1606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 required to be in the flight direction</a:t>
            </a:r>
            <a:endParaRPr lang="en-US" sz="1400" dirty="0"/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1179244" y="2785961"/>
            <a:ext cx="12959" cy="11143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179244" y="2980710"/>
            <a:ext cx="44059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73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Variations on cutoff values &amp; strategy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2913092"/>
              </p:ext>
            </p:extLst>
          </p:nvPr>
        </p:nvGraphicFramePr>
        <p:xfrm>
          <a:off x="457200" y="2222182"/>
          <a:ext cx="8229599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336080"/>
                <a:gridCol w="101523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Strategy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MaxDCA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MinNHits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MAZZ0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Max</a:t>
                      </a:r>
                      <a:r>
                        <a:rPr lang="en-US" baseline="0" dirty="0" smtClean="0"/>
                        <a:t> Chi2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BadHitChi2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worked?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SSSCE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YES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A6A6A6"/>
                          </a:solidFill>
                        </a:rPr>
                        <a:t>SSSCE</a:t>
                      </a:r>
                      <a:endParaRPr lang="en-US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YES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A6A6A6"/>
                          </a:solidFill>
                        </a:rPr>
                        <a:t>SSSCE</a:t>
                      </a:r>
                      <a:endParaRPr lang="en-US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YES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A6A6A6"/>
                          </a:solidFill>
                        </a:rPr>
                        <a:t>SSSCE</a:t>
                      </a:r>
                      <a:endParaRPr lang="en-US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ESSSC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ESSSC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YES, </a:t>
                      </a:r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but*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ESSSC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66797"/>
          <a:stretch/>
        </p:blipFill>
        <p:spPr>
          <a:xfrm>
            <a:off x="163851" y="5602584"/>
            <a:ext cx="6134100" cy="10837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1417638"/>
            <a:ext cx="8134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Increase </a:t>
            </a:r>
            <a:r>
              <a:rPr lang="en-US" dirty="0" err="1" smtClean="0"/>
              <a:t>maxDCA</a:t>
            </a:r>
            <a:r>
              <a:rPr lang="en-US" dirty="0" smtClean="0"/>
              <a:t> cut until suddenly no track is reconstructed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702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t"/>
            <a:r>
              <a:rPr lang="en-US" dirty="0" smtClean="0"/>
              <a:t>ESSSC</a:t>
            </a:r>
            <a:r>
              <a:rPr lang="en-US" dirty="0"/>
              <a:t> </a:t>
            </a:r>
            <a:r>
              <a:rPr lang="en-US" dirty="0" smtClean="0"/>
              <a:t>strategy ; max DCA=</a:t>
            </a:r>
            <a:r>
              <a:rPr lang="en-US" b="1" dirty="0" smtClean="0"/>
              <a:t>90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0181"/>
            <a:ext cx="9144000" cy="50123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17663" y="4885151"/>
            <a:ext cx="19178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 tracks are not extended to the first layer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04578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in the code how this max </a:t>
            </a:r>
            <a:r>
              <a:rPr lang="en-US" dirty="0" err="1" smtClean="0"/>
              <a:t>dca</a:t>
            </a:r>
            <a:r>
              <a:rPr lang="en-US" dirty="0" smtClean="0"/>
              <a:t> cut is applied</a:t>
            </a:r>
          </a:p>
          <a:p>
            <a:r>
              <a:rPr lang="en-US" dirty="0" smtClean="0"/>
              <a:t>ask Christian if he has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34765846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65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207" y="2484094"/>
            <a:ext cx="5215456" cy="21329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61041"/>
            <a:ext cx="9144000" cy="107121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49756"/>
          <a:stretch/>
        </p:blipFill>
        <p:spPr>
          <a:xfrm>
            <a:off x="419207" y="274638"/>
            <a:ext cx="6349787" cy="2209456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6090863" y="755468"/>
            <a:ext cx="2805542" cy="2289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Reproducing </a:t>
            </a:r>
            <a:endParaRPr lang="en-US" sz="3200" dirty="0" smtClean="0"/>
          </a:p>
          <a:p>
            <a:r>
              <a:rPr lang="en-US" sz="3200" dirty="0" smtClean="0"/>
              <a:t>Zbynek</a:t>
            </a:r>
            <a:r>
              <a:rPr lang="en-US" sz="3200" dirty="0" smtClean="0"/>
              <a:t>-</a:t>
            </a:r>
            <a:r>
              <a:rPr lang="en-US" sz="3200" dirty="0" smtClean="0"/>
              <a:t>Opt3</a:t>
            </a:r>
          </a:p>
          <a:p>
            <a:r>
              <a:rPr lang="en-US" sz="3200" dirty="0" smtClean="0"/>
              <a:t>layout in </a:t>
            </a:r>
            <a:r>
              <a:rPr lang="en-US" sz="3200" dirty="0" err="1" smtClean="0"/>
              <a:t>LiC</a:t>
            </a:r>
            <a:r>
              <a:rPr lang="en-US" sz="3200" dirty="0" smtClean="0"/>
              <a:t> Detector Toy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972596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fcc</a:t>
            </a:r>
            <a:r>
              <a:rPr lang="en-US" dirty="0" smtClean="0"/>
              <a:t> detector layout used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600" y="2256434"/>
            <a:ext cx="6134100" cy="32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7859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9800"/>
            <a:ext cx="9144000" cy="497474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8091" y="199213"/>
            <a:ext cx="4217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2247/bbbbbb_rec_2247_12      clic_sid_cdr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425349" y="4327958"/>
            <a:ext cx="1568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 = </a:t>
            </a:r>
            <a:r>
              <a:rPr lang="en-US" dirty="0" err="1" smtClean="0"/>
              <a:t>Nlayers</a:t>
            </a:r>
            <a:r>
              <a:rPr lang="en-US" dirty="0" smtClean="0"/>
              <a:t> = 10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36816" y="5571923"/>
            <a:ext cx="2656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thought the minimum was 7 hits per track!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7525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9800"/>
            <a:ext cx="9144000" cy="495808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42348"/>
            <a:ext cx="5792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mu--</a:t>
            </a:r>
            <a:r>
              <a:rPr lang="en-US" b="1" dirty="0"/>
              <a:t>clic_sid_cdr</a:t>
            </a:r>
            <a:r>
              <a:rPr lang="en-US" dirty="0"/>
              <a:t>-100gev_theta80-</a:t>
            </a:r>
            <a:r>
              <a:rPr lang="en-US" b="1" dirty="0"/>
              <a:t>100_vtxL1-</a:t>
            </a:r>
            <a:r>
              <a:rPr lang="en-US" b="1" dirty="0" smtClean="0"/>
              <a:t>10</a:t>
            </a:r>
          </a:p>
          <a:p>
            <a:r>
              <a:rPr lang="en-US" dirty="0" smtClean="0"/>
              <a:t>_7hits_chi2_10_test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04319" y="0"/>
            <a:ext cx="32396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std</a:t>
            </a:r>
            <a:r>
              <a:rPr lang="en-US" dirty="0" smtClean="0"/>
              <a:t> strategies</a:t>
            </a:r>
          </a:p>
          <a:p>
            <a:r>
              <a:rPr lang="en-US" dirty="0" err="1" smtClean="0"/>
              <a:t>clic</a:t>
            </a:r>
            <a:r>
              <a:rPr lang="en-US" dirty="0" smtClean="0"/>
              <a:t> detector</a:t>
            </a:r>
          </a:p>
          <a:p>
            <a:r>
              <a:rPr lang="en-US" dirty="0" smtClean="0"/>
              <a:t>single displaced </a:t>
            </a:r>
            <a:r>
              <a:rPr lang="en-US" dirty="0" err="1" smtClean="0"/>
              <a:t>muon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0836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9800"/>
            <a:ext cx="9144000" cy="497743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51446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FCC_bb_50_V2ppHadMSTP8120MSTP611MSTP711</a:t>
            </a:r>
          </a:p>
          <a:p>
            <a:r>
              <a:rPr lang="en-US" dirty="0" smtClean="0"/>
              <a:t>_1234_clic_fccvtx_barrel</a:t>
            </a:r>
            <a:r>
              <a:rPr lang="en-US" dirty="0"/>
              <a:t>-prod1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25349" y="4327958"/>
            <a:ext cx="1568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 != </a:t>
            </a:r>
            <a:r>
              <a:rPr lang="en-US" dirty="0" err="1" smtClean="0"/>
              <a:t>Nlayers</a:t>
            </a:r>
            <a:r>
              <a:rPr lang="en-US" dirty="0" smtClean="0"/>
              <a:t> = 14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04319" y="0"/>
            <a:ext cx="32396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std</a:t>
            </a:r>
            <a:r>
              <a:rPr lang="en-US" dirty="0" smtClean="0"/>
              <a:t> strategies</a:t>
            </a:r>
          </a:p>
          <a:p>
            <a:r>
              <a:rPr lang="en-US" dirty="0" err="1" smtClean="0"/>
              <a:t>fcc</a:t>
            </a:r>
            <a:r>
              <a:rPr lang="en-US" dirty="0" smtClean="0"/>
              <a:t> detector</a:t>
            </a:r>
          </a:p>
          <a:p>
            <a:r>
              <a:rPr lang="en-US" dirty="0" err="1" smtClean="0"/>
              <a:t>dijet</a:t>
            </a:r>
            <a:r>
              <a:rPr lang="en-US" dirty="0" smtClean="0"/>
              <a:t> 50 GeV </a:t>
            </a:r>
            <a:r>
              <a:rPr lang="en-US" dirty="0" err="1" smtClean="0"/>
              <a:t>evts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8991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7100"/>
            <a:ext cx="9144000" cy="49954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1662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FCC_bb_5000_V1ppHadMSTP8120MSTP611MSTP711</a:t>
            </a:r>
          </a:p>
          <a:p>
            <a:r>
              <a:rPr lang="en-US" dirty="0" smtClean="0"/>
              <a:t>_1234_dca100_chi2_20b8_clic_fccvtx_barrel</a:t>
            </a:r>
            <a:r>
              <a:rPr lang="en-US" dirty="0"/>
              <a:t>-prod1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25349" y="4327958"/>
            <a:ext cx="1568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 != </a:t>
            </a:r>
            <a:r>
              <a:rPr lang="en-US" dirty="0" err="1" smtClean="0"/>
              <a:t>Nlayers</a:t>
            </a:r>
            <a:r>
              <a:rPr lang="en-US" dirty="0" smtClean="0"/>
              <a:t> = 14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04319" y="0"/>
            <a:ext cx="32396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loosen strategies</a:t>
            </a:r>
          </a:p>
          <a:p>
            <a:r>
              <a:rPr lang="en-US" dirty="0" err="1" smtClean="0"/>
              <a:t>fcc</a:t>
            </a:r>
            <a:r>
              <a:rPr lang="en-US" dirty="0" smtClean="0"/>
              <a:t> detector</a:t>
            </a:r>
          </a:p>
          <a:p>
            <a:r>
              <a:rPr lang="en-US" dirty="0" smtClean="0"/>
              <a:t>single displaced </a:t>
            </a:r>
            <a:r>
              <a:rPr lang="en-US" dirty="0" err="1" smtClean="0"/>
              <a:t>muon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0975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9800"/>
            <a:ext cx="9144000" cy="495850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1" y="4001"/>
            <a:ext cx="53260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singleParticle-steps234-mu--</a:t>
            </a:r>
            <a:r>
              <a:rPr lang="en-US" dirty="0" err="1"/>
              <a:t>clic_fccvtx_barrel</a:t>
            </a:r>
            <a:r>
              <a:rPr lang="en-US" dirty="0" smtClean="0"/>
              <a:t>-</a:t>
            </a:r>
          </a:p>
          <a:p>
            <a:r>
              <a:rPr lang="en-US" dirty="0" smtClean="0"/>
              <a:t>100gev_theta80</a:t>
            </a:r>
            <a:r>
              <a:rPr lang="en-US" dirty="0"/>
              <a:t>-100_vtxL1-</a:t>
            </a:r>
            <a:r>
              <a:rPr lang="en-US" dirty="0" smtClean="0"/>
              <a:t>10_10000_10</a:t>
            </a:r>
          </a:p>
          <a:p>
            <a:r>
              <a:rPr lang="en-US" dirty="0" smtClean="0"/>
              <a:t>_11hits_chi2_50b10_9l_z20_dca100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66861" y="0"/>
            <a:ext cx="40771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 more loosen strategies </a:t>
            </a:r>
            <a:r>
              <a:rPr lang="en-US" dirty="0" err="1" smtClean="0"/>
              <a:t>req</a:t>
            </a:r>
            <a:r>
              <a:rPr lang="en-US" dirty="0" smtClean="0"/>
              <a:t> 11 hits</a:t>
            </a:r>
          </a:p>
          <a:p>
            <a:r>
              <a:rPr lang="en-US" dirty="0" err="1" smtClean="0"/>
              <a:t>fcc</a:t>
            </a:r>
            <a:r>
              <a:rPr lang="en-US" dirty="0" smtClean="0"/>
              <a:t> detector</a:t>
            </a:r>
          </a:p>
          <a:p>
            <a:r>
              <a:rPr lang="en-US" dirty="0" smtClean="0"/>
              <a:t>single displaced </a:t>
            </a:r>
            <a:r>
              <a:rPr lang="en-US" dirty="0" err="1" smtClean="0"/>
              <a:t>muon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9270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66861" y="0"/>
            <a:ext cx="40771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 more loosen strategies </a:t>
            </a:r>
            <a:r>
              <a:rPr lang="en-US" dirty="0" err="1" smtClean="0"/>
              <a:t>req</a:t>
            </a:r>
            <a:r>
              <a:rPr lang="en-US" dirty="0" smtClean="0"/>
              <a:t> 13 hits</a:t>
            </a:r>
          </a:p>
          <a:p>
            <a:r>
              <a:rPr lang="en-US" dirty="0" err="1" smtClean="0"/>
              <a:t>fcc</a:t>
            </a:r>
            <a:r>
              <a:rPr lang="en-US" dirty="0" smtClean="0"/>
              <a:t> detector</a:t>
            </a:r>
          </a:p>
          <a:p>
            <a:r>
              <a:rPr lang="en-US" dirty="0" smtClean="0"/>
              <a:t>single displaced </a:t>
            </a:r>
            <a:r>
              <a:rPr lang="en-US" dirty="0" err="1" smtClean="0"/>
              <a:t>muon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7100"/>
            <a:ext cx="9144000" cy="49927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1695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/>
              <a:t>mu--</a:t>
            </a:r>
            <a:r>
              <a:rPr lang="nl-NL" dirty="0" err="1"/>
              <a:t>clic_fccvtx_barrel</a:t>
            </a:r>
            <a:r>
              <a:rPr lang="nl-NL" dirty="0" smtClean="0"/>
              <a:t>-</a:t>
            </a:r>
          </a:p>
          <a:p>
            <a:r>
              <a:rPr lang="nl-NL" dirty="0" smtClean="0"/>
              <a:t>100gev_theta80</a:t>
            </a:r>
            <a:r>
              <a:rPr lang="nl-NL" dirty="0"/>
              <a:t>-100_vtxL1-</a:t>
            </a:r>
            <a:r>
              <a:rPr lang="nl-NL" dirty="0" smtClean="0"/>
              <a:t>10_10000_10_</a:t>
            </a:r>
          </a:p>
          <a:p>
            <a:r>
              <a:rPr lang="nl-NL" dirty="0" smtClean="0"/>
              <a:t>13hits_chi2_50b10_9l_z20_dca100_DST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2327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7100"/>
            <a:ext cx="9144000" cy="4991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1" y="0"/>
            <a:ext cx="71791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mu-</a:t>
            </a:r>
            <a:r>
              <a:rPr lang="en-US" dirty="0" smtClean="0"/>
              <a:t>-clic_fccvtx_barrel</a:t>
            </a:r>
            <a:r>
              <a:rPr lang="en-US" dirty="0"/>
              <a:t>-100gev_theta80-100_vtxL1-</a:t>
            </a:r>
            <a:r>
              <a:rPr lang="en-US" dirty="0" smtClean="0"/>
              <a:t>10_10000_10_</a:t>
            </a:r>
          </a:p>
          <a:p>
            <a:r>
              <a:rPr lang="en-US" dirty="0" smtClean="0"/>
              <a:t>8hits_chi2_50b10_9l_z20_dca100_weight40_hacked2_DST.slcio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7384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219" y="637243"/>
            <a:ext cx="7162800" cy="1968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8400" y="4419600"/>
            <a:ext cx="6985000" cy="1993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51148" y="126325"/>
            <a:ext cx="256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FCC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51148" y="3531173"/>
            <a:ext cx="256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 </a:t>
            </a:r>
            <a:r>
              <a:rPr lang="en-US" dirty="0" err="1" smtClean="0"/>
              <a:t>SiD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839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9909" y="274638"/>
            <a:ext cx="3756891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Zbynek-Opt3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02784"/>
            <a:ext cx="3820828" cy="31939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4708" y="2421657"/>
            <a:ext cx="4059656" cy="29784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2949" y="5512092"/>
            <a:ext cx="3524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has overlap between modules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0364" y="5881424"/>
            <a:ext cx="3220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Theta not Eta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272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1570" y="274638"/>
            <a:ext cx="4255229" cy="1143000"/>
          </a:xfrm>
        </p:spPr>
        <p:txBody>
          <a:bodyPr/>
          <a:lstStyle/>
          <a:p>
            <a:r>
              <a:rPr lang="en-US" dirty="0" smtClean="0"/>
              <a:t>LOG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3820"/>
            <a:ext cx="9144000" cy="54887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1144" y="81598"/>
            <a:ext cx="2525680" cy="18058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423" y="3313924"/>
            <a:ext cx="2823359" cy="20261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9031" y="3292478"/>
            <a:ext cx="2627768" cy="19170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1602" y="81598"/>
            <a:ext cx="1399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material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50172" y="2519140"/>
            <a:ext cx="29834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includes </a:t>
            </a:r>
            <a:r>
              <a:rPr lang="en-US" sz="1400" dirty="0" err="1" smtClean="0"/>
              <a:t>beampipe</a:t>
            </a:r>
            <a:r>
              <a:rPr lang="en-US" sz="1400" dirty="0" smtClean="0"/>
              <a:t> material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90219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3100"/>
            <a:ext cx="9144000" cy="55075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4543" y="1570204"/>
            <a:ext cx="3172257" cy="22982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61" y="1696184"/>
            <a:ext cx="3091248" cy="22416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50636" y="2055091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cotan</a:t>
            </a:r>
            <a:r>
              <a:rPr lang="en-US" dirty="0" smtClean="0"/>
              <a:t>(phi)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502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 (not) including material, compare resolution</a:t>
            </a:r>
          </a:p>
          <a:p>
            <a:r>
              <a:rPr lang="en-US" dirty="0" err="1" smtClean="0"/>
              <a:t>Zbynek</a:t>
            </a:r>
            <a:r>
              <a:rPr lang="en-US" dirty="0" smtClean="0"/>
              <a:t> mentioned his numbers have been cross-checked against somebody else’s calculations already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374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with FCC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3057"/>
            <a:ext cx="787526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the problem: </a:t>
            </a:r>
          </a:p>
          <a:p>
            <a:pPr lvl="1"/>
            <a:r>
              <a:rPr lang="en-US" dirty="0" smtClean="0"/>
              <a:t>when I add layers and loose the max distance of closest approach (</a:t>
            </a:r>
            <a:r>
              <a:rPr lang="en-US" dirty="0" err="1" smtClean="0"/>
              <a:t>dca</a:t>
            </a:r>
            <a:r>
              <a:rPr lang="en-US" dirty="0" smtClean="0"/>
              <a:t>) cut, the hits in the first 2 layers are not used</a:t>
            </a:r>
          </a:p>
          <a:p>
            <a:pPr lvl="1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3175483"/>
            <a:ext cx="7875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the production vertex of the mc particle is inside the first layer, the radius of the first hit should be the radius of the first layer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634" y="3765134"/>
            <a:ext cx="4277100" cy="30928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2019" y="5806733"/>
            <a:ext cx="1463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lines missing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775345" y="6025451"/>
            <a:ext cx="1347708" cy="1007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0200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with FCC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Check:</a:t>
            </a:r>
          </a:p>
          <a:p>
            <a:pPr lvl="1"/>
            <a:r>
              <a:rPr lang="en-US" dirty="0" smtClean="0"/>
              <a:t>If the hits are present</a:t>
            </a:r>
          </a:p>
          <a:p>
            <a:pPr lvl="1"/>
            <a:r>
              <a:rPr lang="en-US" dirty="0" smtClean="0"/>
              <a:t>layer weights</a:t>
            </a:r>
          </a:p>
          <a:p>
            <a:pPr lvl="1"/>
            <a:r>
              <a:rPr lang="en-US" dirty="0" smtClean="0"/>
              <a:t>strategy cuts</a:t>
            </a:r>
          </a:p>
          <a:p>
            <a:pPr lvl="1"/>
            <a:r>
              <a:rPr lang="en-US" dirty="0" smtClean="0"/>
              <a:t>tracking strategies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713000" y="5053604"/>
            <a:ext cx="7949906" cy="1396364"/>
            <a:chOff x="349886" y="5299805"/>
            <a:chExt cx="7949906" cy="1396364"/>
          </a:xfrm>
        </p:grpSpPr>
        <p:sp>
          <p:nvSpPr>
            <p:cNvPr id="4" name="Rectangle 3"/>
            <p:cNvSpPr/>
            <p:nvPr/>
          </p:nvSpPr>
          <p:spPr>
            <a:xfrm>
              <a:off x="349886" y="5299805"/>
              <a:ext cx="971904" cy="13963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test tracks for training</a:t>
              </a:r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694488" y="5299805"/>
              <a:ext cx="2711479" cy="62198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prototype strategy (cuts on </a:t>
              </a:r>
              <a:r>
                <a:rPr lang="en-US" dirty="0" err="1" smtClean="0"/>
                <a:t>Nhits</a:t>
              </a:r>
              <a:r>
                <a:rPr lang="en-US" dirty="0" smtClean="0"/>
                <a:t>, chi2, </a:t>
              </a:r>
              <a:r>
                <a:rPr lang="en-US" dirty="0" err="1" smtClean="0"/>
                <a:t>dca</a:t>
              </a:r>
              <a:r>
                <a:rPr lang="en-US" dirty="0" smtClean="0"/>
                <a:t>,…)</a:t>
              </a: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694488" y="6074187"/>
              <a:ext cx="2711479" cy="62198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layer weights (force inside-out or outside-in)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687953" y="5299805"/>
              <a:ext cx="1195307" cy="13963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trained strategies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230968" y="5299805"/>
              <a:ext cx="1068824" cy="13963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single displaced </a:t>
              </a:r>
              <a:r>
                <a:rPr lang="en-US" dirty="0" err="1" smtClean="0"/>
                <a:t>muons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308831" y="5634399"/>
              <a:ext cx="3726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/>
                <a:t>+</a:t>
              </a:r>
              <a:endParaRPr lang="en-US" sz="36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73840" y="5634399"/>
              <a:ext cx="3726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/>
                <a:t>=</a:t>
              </a:r>
              <a:endParaRPr lang="en-US" sz="3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83260" y="5634399"/>
              <a:ext cx="138293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are used to reconstruct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55920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collections structure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945987" y="1904820"/>
            <a:ext cx="1814221" cy="103663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MCParticles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698734" y="1917778"/>
            <a:ext cx="1814221" cy="103663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Tracks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207554" y="3508512"/>
            <a:ext cx="1988895" cy="1036637"/>
          </a:xfrm>
          <a:prstGeom prst="ellipse">
            <a:avLst/>
          </a:prstGeom>
          <a:ln w="5715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HelicalTrackHits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5475601" y="4666703"/>
            <a:ext cx="1496193" cy="793530"/>
          </a:xfrm>
          <a:prstGeom prst="ellipse">
            <a:avLst/>
          </a:prstGeom>
          <a:ln w="5715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VXD_TrackerHits</a:t>
            </a:r>
            <a:endParaRPr lang="en-US" sz="1400" dirty="0" smtClean="0"/>
          </a:p>
        </p:txBody>
      </p:sp>
      <p:sp>
        <p:nvSpPr>
          <p:cNvPr id="8" name="Oval 7"/>
          <p:cNvSpPr/>
          <p:nvPr/>
        </p:nvSpPr>
        <p:spPr>
          <a:xfrm>
            <a:off x="7474350" y="5185021"/>
            <a:ext cx="1496193" cy="79353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VXD_RawTrackerHits</a:t>
            </a:r>
            <a:endParaRPr lang="en-US" sz="1400" dirty="0" smtClean="0"/>
          </a:p>
        </p:txBody>
      </p:sp>
      <p:cxnSp>
        <p:nvCxnSpPr>
          <p:cNvPr id="10" name="Straight Arrow Connector 9"/>
          <p:cNvCxnSpPr>
            <a:stCxn id="4" idx="5"/>
            <a:endCxn id="6" idx="1"/>
          </p:cNvCxnSpPr>
          <p:nvPr/>
        </p:nvCxnSpPr>
        <p:spPr>
          <a:xfrm>
            <a:off x="2494521" y="2789645"/>
            <a:ext cx="1004300" cy="87067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4" idx="5"/>
            <a:endCxn id="6" idx="2"/>
          </p:cNvCxnSpPr>
          <p:nvPr/>
        </p:nvCxnSpPr>
        <p:spPr>
          <a:xfrm>
            <a:off x="2494521" y="2789645"/>
            <a:ext cx="713033" cy="123718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4" idx="5"/>
            <a:endCxn id="6" idx="0"/>
          </p:cNvCxnSpPr>
          <p:nvPr/>
        </p:nvCxnSpPr>
        <p:spPr>
          <a:xfrm>
            <a:off x="2494521" y="2789645"/>
            <a:ext cx="1707481" cy="71886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5" idx="3"/>
            <a:endCxn id="6" idx="0"/>
          </p:cNvCxnSpPr>
          <p:nvPr/>
        </p:nvCxnSpPr>
        <p:spPr>
          <a:xfrm flipH="1">
            <a:off x="4202002" y="2802603"/>
            <a:ext cx="1762419" cy="705909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5" idx="3"/>
            <a:endCxn id="6" idx="7"/>
          </p:cNvCxnSpPr>
          <p:nvPr/>
        </p:nvCxnSpPr>
        <p:spPr>
          <a:xfrm flipH="1">
            <a:off x="4905182" y="2802603"/>
            <a:ext cx="1059239" cy="857721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5" idx="2"/>
            <a:endCxn id="4" idx="6"/>
          </p:cNvCxnSpPr>
          <p:nvPr/>
        </p:nvCxnSpPr>
        <p:spPr>
          <a:xfrm flipH="1" flipV="1">
            <a:off x="2760208" y="2423139"/>
            <a:ext cx="2938526" cy="129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293364" y="2053807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TrackMCTruthLink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3677059" y="4563039"/>
            <a:ext cx="24562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HelicalTrackHitRelations</a:t>
            </a:r>
            <a:endParaRPr lang="en-US" dirty="0"/>
          </a:p>
        </p:txBody>
      </p:sp>
      <p:cxnSp>
        <p:nvCxnSpPr>
          <p:cNvPr id="35" name="Straight Arrow Connector 34"/>
          <p:cNvCxnSpPr>
            <a:stCxn id="7" idx="1"/>
            <a:endCxn id="6" idx="5"/>
          </p:cNvCxnSpPr>
          <p:nvPr/>
        </p:nvCxnSpPr>
        <p:spPr>
          <a:xfrm flipH="1" flipV="1">
            <a:off x="4905182" y="4393337"/>
            <a:ext cx="789531" cy="38957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7" idx="5"/>
            <a:endCxn id="8" idx="2"/>
          </p:cNvCxnSpPr>
          <p:nvPr/>
        </p:nvCxnSpPr>
        <p:spPr>
          <a:xfrm>
            <a:off x="6752682" y="5344023"/>
            <a:ext cx="721668" cy="2377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1507301" y="2998133"/>
            <a:ext cx="2505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HelicalTrackMCRelations</a:t>
            </a:r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4131808" y="5450361"/>
            <a:ext cx="1496193" cy="793530"/>
          </a:xfrm>
          <a:prstGeom prst="ellipse">
            <a:avLst/>
          </a:prstGeom>
          <a:ln w="5715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TRK_TrackerHits</a:t>
            </a:r>
            <a:endParaRPr lang="en-US" sz="1400" dirty="0" smtClean="0"/>
          </a:p>
        </p:txBody>
      </p:sp>
      <p:sp>
        <p:nvSpPr>
          <p:cNvPr id="43" name="Oval 42"/>
          <p:cNvSpPr/>
          <p:nvPr/>
        </p:nvSpPr>
        <p:spPr>
          <a:xfrm>
            <a:off x="6130557" y="5968679"/>
            <a:ext cx="1496193" cy="79353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TRK_RawTrackerHits</a:t>
            </a:r>
            <a:endParaRPr lang="en-US" sz="1400" dirty="0" smtClean="0"/>
          </a:p>
        </p:txBody>
      </p:sp>
      <p:cxnSp>
        <p:nvCxnSpPr>
          <p:cNvPr id="44" name="Straight Arrow Connector 43"/>
          <p:cNvCxnSpPr>
            <a:stCxn id="42" idx="1"/>
            <a:endCxn id="6" idx="4"/>
          </p:cNvCxnSpPr>
          <p:nvPr/>
        </p:nvCxnSpPr>
        <p:spPr>
          <a:xfrm flipH="1" flipV="1">
            <a:off x="4202002" y="4545149"/>
            <a:ext cx="148918" cy="102142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2" idx="5"/>
            <a:endCxn id="43" idx="2"/>
          </p:cNvCxnSpPr>
          <p:nvPr/>
        </p:nvCxnSpPr>
        <p:spPr>
          <a:xfrm>
            <a:off x="5408889" y="6127681"/>
            <a:ext cx="721668" cy="2377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475601" y="3103501"/>
            <a:ext cx="21861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tracks never linked to the hits in the first 2 layers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90705" y="3916708"/>
            <a:ext cx="1702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hits present in this collection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17549" y="5481350"/>
            <a:ext cx="1702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hits present in this collection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798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13705</TotalTime>
  <Words>921</Words>
  <Application>Microsoft Macintosh PowerPoint</Application>
  <PresentationFormat>On-screen Show (4:3)</PresentationFormat>
  <Paragraphs>188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Tracking Strategies (&amp; LiC Detector toy)</vt:lpstr>
      <vt:lpstr>PowerPoint Presentation</vt:lpstr>
      <vt:lpstr>Zbynek-Opt3</vt:lpstr>
      <vt:lpstr>LOG</vt:lpstr>
      <vt:lpstr>PowerPoint Presentation</vt:lpstr>
      <vt:lpstr>to do</vt:lpstr>
      <vt:lpstr>tracking with FCC</vt:lpstr>
      <vt:lpstr>tracking with FCC</vt:lpstr>
      <vt:lpstr>collections structure</vt:lpstr>
      <vt:lpstr>PowerPoint Presentation</vt:lpstr>
      <vt:lpstr>Check strategies: are the first 2 layers used?</vt:lpstr>
      <vt:lpstr>PowerPoint Presentation</vt:lpstr>
      <vt:lpstr>PowerPoint Presentation</vt:lpstr>
      <vt:lpstr>hacked weights</vt:lpstr>
      <vt:lpstr>PowerPoint Presentation</vt:lpstr>
      <vt:lpstr>Variations on cutoff values &amp; strategy</vt:lpstr>
      <vt:lpstr>ESSSC strategy ; max DCA=90</vt:lpstr>
      <vt:lpstr>to do</vt:lpstr>
      <vt:lpstr>Backup</vt:lpstr>
      <vt:lpstr>fcc detector layout used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Compare to Zbynek – Opt3</dc:title>
  <dc:creator>nadie</dc:creator>
  <cp:lastModifiedBy>nadie</cp:lastModifiedBy>
  <cp:revision>25</cp:revision>
  <dcterms:created xsi:type="dcterms:W3CDTF">2016-09-05T15:38:51Z</dcterms:created>
  <dcterms:modified xsi:type="dcterms:W3CDTF">2016-09-15T10:28:30Z</dcterms:modified>
</cp:coreProperties>
</file>