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vml" ContentType="application/vnd.openxmlformats-officedocument.vmlDrawing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embeddings/oleObject1.bin" ContentType="application/vnd.openxmlformats-officedocument.oleObject"/>
  <Override PartName="/ppt/embeddings/oleObject2.bin" ContentType="application/vnd.openxmlformats-officedocument.oleObject"/>
  <Override PartName="/ppt/embeddings/Microsoft_Equation1.bin" ContentType="application/vnd.openxmlformats-officedocument.oleObject"/>
  <Override PartName="/ppt/embeddings/Microsoft_Equation2.bin" ContentType="application/vnd.openxmlformats-officedocument.oleObject"/>
  <Override PartName="/ppt/embeddings/Microsoft_Equation3.bin" ContentType="application/vnd.openxmlformats-officedocument.oleObject"/>
  <Override PartName="/ppt/embeddings/Microsoft_Equation4.bin" ContentType="application/vnd.openxmlformats-officedocument.oleObject"/>
  <Override PartName="/ppt/embeddings/Microsoft_Equation5.bin" ContentType="application/vnd.openxmlformats-officedocument.oleObject"/>
  <Override PartName="/ppt/embeddings/Microsoft_Equation6.bin" ContentType="application/vnd.openxmlformats-officedocument.oleObject"/>
  <Override PartName="/ppt/embeddings/Microsoft_Equation7.bin" ContentType="application/vnd.openxmlformats-officedocument.oleObject"/>
  <Override PartName="/ppt/embeddings/Microsoft_Equation8.bin" ContentType="application/vnd.openxmlformats-officedocument.oleObject"/>
  <Override PartName="/ppt/embeddings/Microsoft_Equation9.bin" ContentType="application/vnd.openxmlformats-officedocument.oleObject"/>
  <Override PartName="/ppt/embeddings/Microsoft_Equation10.bin" ContentType="application/vnd.openxmlformats-officedocument.oleObject"/>
  <Override PartName="/ppt/embeddings/Microsoft_Equation11.bin" ContentType="application/vnd.openxmlformats-officedocument.oleObject"/>
  <Override PartName="/ppt/embeddings/Microsoft_Equation12.bin" ContentType="application/vnd.openxmlformats-officedocument.oleObject"/>
  <Override PartName="/ppt/embeddings/Microsoft_Equation13.bin" ContentType="application/vnd.openxmlformats-officedocument.oleObject"/>
  <Override PartName="/ppt/embeddings/Microsoft_Equation14.bin" ContentType="application/vnd.openxmlformats-officedocument.oleObject"/>
  <Override PartName="/ppt/embeddings/Microsoft_Equation15.bin" ContentType="application/vnd.openxmlformats-officedocument.oleObject"/>
  <Override PartName="/ppt/embeddings/Microsoft_Equation16.bin" ContentType="application/vnd.openxmlformats-officedocument.oleObject"/>
  <Override PartName="/ppt/embeddings/Microsoft_Equation17.bin" ContentType="application/vnd.openxmlformats-officedocument.oleObject"/>
  <Override PartName="/ppt/embeddings/Microsoft_Equation18.bin" ContentType="application/vnd.openxmlformats-officedocument.oleObject"/>
  <Override PartName="/ppt/embeddings/Microsoft_Equation19.bin" ContentType="application/vnd.openxmlformats-officedocument.oleObject"/>
  <Override PartName="/ppt/embeddings/Microsoft_Equation20.bin" ContentType="application/vnd.openxmlformats-officedocument.oleObject"/>
  <Override PartName="/ppt/embeddings/Microsoft_Equation21.bin" ContentType="application/vnd.openxmlformats-officedocument.oleObject"/>
  <Override PartName="/ppt/embeddings/Microsoft_Equation22.bin" ContentType="application/vnd.openxmlformats-officedocument.oleObject"/>
  <Override PartName="/ppt/embeddings/Microsoft_Equation23.bin" ContentType="application/vnd.openxmlformats-officedocument.oleObject"/>
  <Override PartName="/ppt/embeddings/Microsoft_Equation24.bin" ContentType="application/vnd.openxmlformats-officedocument.oleObject"/>
  <Override PartName="/ppt/embeddings/Microsoft_Equation25.bin" ContentType="application/vnd.openxmlformats-officedocument.oleObject"/>
  <Override PartName="/ppt/embeddings/Microsoft_Equation26.bin" ContentType="application/vnd.openxmlformats-officedocument.oleObject"/>
  <Override PartName="/ppt/embeddings/Microsoft_Equation27.bin" ContentType="application/vnd.openxmlformats-officedocument.oleObject"/>
  <Override PartName="/ppt/embeddings/Microsoft_Equation28.bin" ContentType="application/vnd.openxmlformats-officedocument.oleObject"/>
  <Override PartName="/ppt/embeddings/Microsoft_Equation29.bin" ContentType="application/vnd.openxmlformats-officedocument.oleObject"/>
  <Override PartName="/ppt/embeddings/Microsoft_Equation30.bin" ContentType="application/vnd.openxmlformats-officedocument.oleObject"/>
  <Override PartName="/ppt/embeddings/Microsoft_Equation31.bin" ContentType="application/vnd.openxmlformats-officedocument.oleObject"/>
  <Override PartName="/ppt/embeddings/Microsoft_Equation32.bin" ContentType="application/vnd.openxmlformats-officedocument.oleObject"/>
  <Override PartName="/ppt/embeddings/Microsoft_Equation33.bin" ContentType="application/vnd.openxmlformats-officedocument.oleObject"/>
  <Override PartName="/ppt/embeddings/Microsoft_Equation34.bin" ContentType="application/vnd.openxmlformats-officedocument.oleObject"/>
  <Override PartName="/ppt/embeddings/Microsoft_Equation35.bin" ContentType="application/vnd.openxmlformats-officedocument.oleObject"/>
  <Override PartName="/ppt/embeddings/Microsoft_Equation36.bin" ContentType="application/vnd.openxmlformats-officedocument.oleObject"/>
  <Override PartName="/ppt/embeddings/Microsoft_Equation37.bin" ContentType="application/vnd.openxmlformats-officedocument.oleObject"/>
  <Override PartName="/ppt/embeddings/Microsoft_Equation38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39"/>
  </p:notesMasterIdLst>
  <p:handoutMasterIdLst>
    <p:handoutMasterId r:id="rId40"/>
  </p:handoutMasterIdLst>
  <p:sldIdLst>
    <p:sldId id="256" r:id="rId2"/>
    <p:sldId id="300" r:id="rId3"/>
    <p:sldId id="259" r:id="rId4"/>
    <p:sldId id="258" r:id="rId5"/>
    <p:sldId id="260" r:id="rId6"/>
    <p:sldId id="270" r:id="rId7"/>
    <p:sldId id="271" r:id="rId8"/>
    <p:sldId id="272" r:id="rId9"/>
    <p:sldId id="274" r:id="rId10"/>
    <p:sldId id="276" r:id="rId11"/>
    <p:sldId id="273" r:id="rId12"/>
    <p:sldId id="310" r:id="rId13"/>
    <p:sldId id="309" r:id="rId14"/>
    <p:sldId id="308" r:id="rId15"/>
    <p:sldId id="302" r:id="rId16"/>
    <p:sldId id="303" r:id="rId17"/>
    <p:sldId id="304" r:id="rId18"/>
    <p:sldId id="305" r:id="rId19"/>
    <p:sldId id="306" r:id="rId20"/>
    <p:sldId id="307" r:id="rId21"/>
    <p:sldId id="280" r:id="rId22"/>
    <p:sldId id="283" r:id="rId23"/>
    <p:sldId id="282" r:id="rId24"/>
    <p:sldId id="316" r:id="rId25"/>
    <p:sldId id="317" r:id="rId26"/>
    <p:sldId id="318" r:id="rId27"/>
    <p:sldId id="320" r:id="rId28"/>
    <p:sldId id="321" r:id="rId29"/>
    <p:sldId id="311" r:id="rId30"/>
    <p:sldId id="312" r:id="rId31"/>
    <p:sldId id="313" r:id="rId32"/>
    <p:sldId id="284" r:id="rId33"/>
    <p:sldId id="287" r:id="rId34"/>
    <p:sldId id="314" r:id="rId35"/>
    <p:sldId id="315" r:id="rId36"/>
    <p:sldId id="288" r:id="rId37"/>
    <p:sldId id="292" r:id="rId3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clrMru>
    <a:srgbClr val="00FFFF"/>
    <a:srgbClr val="CC9900"/>
    <a:srgbClr val="99CC33"/>
    <a:srgbClr val="0080FF"/>
    <a:srgbClr val="00FF00"/>
    <a:srgbClr val="FF0080"/>
    <a:srgbClr val="80004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1888" autoAdjust="0"/>
    <p:restoredTop sz="97588" autoAdjust="0"/>
  </p:normalViewPr>
  <p:slideViewPr>
    <p:cSldViewPr snapToGrid="0" snapToObjects="1">
      <p:cViewPr>
        <p:scale>
          <a:sx n="103" d="100"/>
          <a:sy n="103" d="100"/>
        </p:scale>
        <p:origin x="-76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88" d="100"/>
        <a:sy n="18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slide" Target="slides/slide36.xml"/><Relationship Id="rId38" Type="http://schemas.openxmlformats.org/officeDocument/2006/relationships/slide" Target="slides/slide37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2.emf"/><Relationship Id="rId2" Type="http://schemas.openxmlformats.org/officeDocument/2006/relationships/image" Target="../media/image6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97.emf"/><Relationship Id="rId4" Type="http://schemas.openxmlformats.org/officeDocument/2006/relationships/image" Target="../media/image98.emf"/><Relationship Id="rId5" Type="http://schemas.openxmlformats.org/officeDocument/2006/relationships/image" Target="../media/image99.emf"/><Relationship Id="rId6" Type="http://schemas.openxmlformats.org/officeDocument/2006/relationships/image" Target="../media/image100.emf"/><Relationship Id="rId7" Type="http://schemas.openxmlformats.org/officeDocument/2006/relationships/image" Target="../media/image101.emf"/><Relationship Id="rId8" Type="http://schemas.openxmlformats.org/officeDocument/2006/relationships/image" Target="../media/image102.emf"/><Relationship Id="rId9" Type="http://schemas.openxmlformats.org/officeDocument/2006/relationships/image" Target="../media/image103.emf"/><Relationship Id="rId10" Type="http://schemas.openxmlformats.org/officeDocument/2006/relationships/image" Target="../media/image104.emf"/><Relationship Id="rId1" Type="http://schemas.openxmlformats.org/officeDocument/2006/relationships/image" Target="../media/image95.emf"/><Relationship Id="rId2" Type="http://schemas.openxmlformats.org/officeDocument/2006/relationships/image" Target="../media/image96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7.emf"/><Relationship Id="rId4" Type="http://schemas.openxmlformats.org/officeDocument/2006/relationships/image" Target="../media/image108.emf"/><Relationship Id="rId5" Type="http://schemas.openxmlformats.org/officeDocument/2006/relationships/image" Target="../media/image109.emf"/><Relationship Id="rId6" Type="http://schemas.openxmlformats.org/officeDocument/2006/relationships/image" Target="../media/image110.emf"/><Relationship Id="rId7" Type="http://schemas.openxmlformats.org/officeDocument/2006/relationships/image" Target="../media/image111.emf"/><Relationship Id="rId8" Type="http://schemas.openxmlformats.org/officeDocument/2006/relationships/image" Target="../media/image112.emf"/><Relationship Id="rId1" Type="http://schemas.openxmlformats.org/officeDocument/2006/relationships/image" Target="../media/image105.emf"/><Relationship Id="rId2" Type="http://schemas.openxmlformats.org/officeDocument/2006/relationships/image" Target="../media/image106.emf"/></Relationships>
</file>

<file path=ppt/drawings/_rels/vmlDrawing4.vml.rels><?xml version="1.0" encoding="UTF-8" standalone="yes"?>
<Relationships xmlns="http://schemas.openxmlformats.org/package/2006/relationships"><Relationship Id="rId11" Type="http://schemas.openxmlformats.org/officeDocument/2006/relationships/image" Target="../media/image122.emf"/><Relationship Id="rId12" Type="http://schemas.openxmlformats.org/officeDocument/2006/relationships/image" Target="../media/image123.emf"/><Relationship Id="rId13" Type="http://schemas.openxmlformats.org/officeDocument/2006/relationships/image" Target="../media/image124.emf"/><Relationship Id="rId1" Type="http://schemas.openxmlformats.org/officeDocument/2006/relationships/image" Target="../media/image113.emf"/><Relationship Id="rId2" Type="http://schemas.openxmlformats.org/officeDocument/2006/relationships/image" Target="../media/image114.emf"/><Relationship Id="rId3" Type="http://schemas.openxmlformats.org/officeDocument/2006/relationships/image" Target="../media/image115.emf"/><Relationship Id="rId4" Type="http://schemas.openxmlformats.org/officeDocument/2006/relationships/image" Target="../media/image116.emf"/><Relationship Id="rId5" Type="http://schemas.openxmlformats.org/officeDocument/2006/relationships/image" Target="../media/image109.emf"/><Relationship Id="rId6" Type="http://schemas.openxmlformats.org/officeDocument/2006/relationships/image" Target="../media/image117.emf"/><Relationship Id="rId7" Type="http://schemas.openxmlformats.org/officeDocument/2006/relationships/image" Target="../media/image118.emf"/><Relationship Id="rId8" Type="http://schemas.openxmlformats.org/officeDocument/2006/relationships/image" Target="../media/image119.emf"/><Relationship Id="rId9" Type="http://schemas.openxmlformats.org/officeDocument/2006/relationships/image" Target="../media/image120.emf"/><Relationship Id="rId10" Type="http://schemas.openxmlformats.org/officeDocument/2006/relationships/image" Target="../media/image121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7.emf"/><Relationship Id="rId4" Type="http://schemas.openxmlformats.org/officeDocument/2006/relationships/image" Target="../media/image128.emf"/><Relationship Id="rId5" Type="http://schemas.openxmlformats.org/officeDocument/2006/relationships/image" Target="../media/image129.emf"/><Relationship Id="rId6" Type="http://schemas.openxmlformats.org/officeDocument/2006/relationships/image" Target="../media/image130.emf"/><Relationship Id="rId7" Type="http://schemas.openxmlformats.org/officeDocument/2006/relationships/image" Target="../media/image131.emf"/><Relationship Id="rId1" Type="http://schemas.openxmlformats.org/officeDocument/2006/relationships/image" Target="../media/image125.emf"/><Relationship Id="rId2" Type="http://schemas.openxmlformats.org/officeDocument/2006/relationships/image" Target="../media/image12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323F26-3C36-A849-BD78-9C1F3DA0D0E8}" type="datetime1">
              <a:rPr lang="en-US" smtClean="0"/>
              <a:t>10/10/16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CCAEF74-DA0E-3C48-B54D-BF2B50D08AE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2663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A32D4D-DC44-344B-AB77-CF30B8884B28}" type="datetime1">
              <a:rPr lang="en-US" smtClean="0"/>
              <a:t>10/10/16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75AFF3C-3808-BB48-A925-195DC12A8CC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7045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Several prototypes were made in order to make a reliable project for the new drift </a:t>
            </a:r>
            <a:r>
              <a:rPr lang="it-IT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chamber</a:t>
            </a:r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. </a:t>
            </a:r>
            <a:r>
              <a:rPr lang="it-IT" sz="1200" dirty="0" err="1" smtClean="0"/>
              <a:t>Results</a:t>
            </a:r>
            <a:r>
              <a:rPr lang="it-IT" sz="1200" dirty="0" smtClean="0"/>
              <a:t> are in </a:t>
            </a:r>
            <a:r>
              <a:rPr lang="it-IT" sz="1200" dirty="0" err="1" smtClean="0"/>
              <a:t>agreement</a:t>
            </a:r>
            <a:r>
              <a:rPr lang="it-IT" sz="1200" dirty="0" smtClean="0"/>
              <a:t>, </a:t>
            </a:r>
            <a:r>
              <a:rPr lang="it-IT" sz="1200" dirty="0" err="1" smtClean="0"/>
              <a:t>yielding</a:t>
            </a:r>
            <a:r>
              <a:rPr lang="it-IT" sz="1200" dirty="0" smtClean="0"/>
              <a:t> a </a:t>
            </a:r>
            <a:r>
              <a:rPr lang="it-IT" sz="1200" dirty="0" err="1" smtClean="0"/>
              <a:t>resolution</a:t>
            </a:r>
            <a:r>
              <a:rPr lang="it-IT" sz="1200" dirty="0" smtClean="0"/>
              <a:t> of </a:t>
            </a:r>
            <a:r>
              <a:rPr lang="it-IT" sz="1200" dirty="0" err="1" smtClean="0"/>
              <a:t>about</a:t>
            </a:r>
            <a:r>
              <a:rPr lang="it-IT" sz="1200" dirty="0" smtClean="0"/>
              <a:t> 110 </a:t>
            </a:r>
            <a:r>
              <a:rPr lang="en-GB" sz="1200" dirty="0" smtClean="0">
                <a:latin typeface="Symbol" charset="2"/>
                <a:cs typeface="Symbol" charset="2"/>
              </a:rPr>
              <a:t>m</a:t>
            </a:r>
            <a:r>
              <a:rPr lang="it-IT" sz="1200" dirty="0" smtClean="0"/>
              <a:t>m </a:t>
            </a:r>
            <a:r>
              <a:rPr lang="it-IT" sz="1200" dirty="0" err="1" smtClean="0"/>
              <a:t>averaged</a:t>
            </a:r>
            <a:r>
              <a:rPr lang="it-IT" sz="1200" dirty="0" smtClean="0"/>
              <a:t> </a:t>
            </a:r>
            <a:r>
              <a:rPr lang="it-IT" sz="1200" dirty="0" err="1" smtClean="0"/>
              <a:t>throughout</a:t>
            </a:r>
            <a:r>
              <a:rPr lang="it-IT" sz="1200" dirty="0" smtClean="0"/>
              <a:t> the </a:t>
            </a:r>
            <a:r>
              <a:rPr lang="it-IT" sz="1200" dirty="0" err="1" smtClean="0"/>
              <a:t>cell</a:t>
            </a:r>
            <a:r>
              <a:rPr lang="it-IT" sz="1200" dirty="0" smtClean="0"/>
              <a:t>.</a:t>
            </a:r>
          </a:p>
          <a:p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CYLDCH will run with a low-Z counting gas mixture of Helium-</a:t>
            </a:r>
            <a:r>
              <a:rPr lang="en-US" sz="1200" b="0" i="0" u="none" strike="noStrike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Isobutane</a:t>
            </a:r>
            <a:r>
              <a:rPr 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(He:iC4H10) in the fraction 85:15, which is the best compromise between track resolution and minimization</a:t>
            </a:r>
          </a:p>
          <a:p>
            <a:r>
              <a:rPr lang="it-IT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of MCS.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A96432-1C6D-44EA-AF52-A1A24CB8D7FE}" type="slidenum">
              <a:rPr lang="it-IT" smtClean="0"/>
              <a:pPr/>
              <a:t>18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359336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61127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792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0677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2391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51425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472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7902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644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57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1867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35151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Click to edit Master text styles</a:t>
            </a:r>
          </a:p>
          <a:p>
            <a:pPr lvl="1"/>
            <a:r>
              <a:rPr lang="it-IT" smtClean="0"/>
              <a:t>Second level</a:t>
            </a:r>
          </a:p>
          <a:p>
            <a:pPr lvl="2"/>
            <a:r>
              <a:rPr lang="it-IT" smtClean="0"/>
              <a:t>Third level</a:t>
            </a:r>
          </a:p>
          <a:p>
            <a:pPr lvl="3"/>
            <a:r>
              <a:rPr lang="it-IT" smtClean="0"/>
              <a:t>Fourth level</a:t>
            </a:r>
          </a:p>
          <a:p>
            <a:pPr lvl="4"/>
            <a:r>
              <a:rPr lang="it-IT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F661A8-756B-0D47-B135-C20451E312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5206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png"/><Relationship Id="rId5" Type="http://schemas.openxmlformats.org/officeDocument/2006/relationships/image" Target="../media/image18.emf"/><Relationship Id="rId6" Type="http://schemas.openxmlformats.org/officeDocument/2006/relationships/image" Target="../media/image19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4" Type="http://schemas.openxmlformats.org/officeDocument/2006/relationships/image" Target="../media/image26.emf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eg"/></Relationships>
</file>

<file path=ppt/slides/_rels/slide1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7.jpeg"/><Relationship Id="rId12" Type="http://schemas.openxmlformats.org/officeDocument/2006/relationships/image" Target="../media/image3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eg"/><Relationship Id="rId3" Type="http://schemas.openxmlformats.org/officeDocument/2006/relationships/image" Target="../media/image29.jpeg"/><Relationship Id="rId4" Type="http://schemas.openxmlformats.org/officeDocument/2006/relationships/image" Target="../media/image30.png"/><Relationship Id="rId5" Type="http://schemas.openxmlformats.org/officeDocument/2006/relationships/image" Target="../media/image31.png"/><Relationship Id="rId6" Type="http://schemas.openxmlformats.org/officeDocument/2006/relationships/image" Target="../media/image32.png"/><Relationship Id="rId7" Type="http://schemas.openxmlformats.org/officeDocument/2006/relationships/image" Target="../media/image33.png"/><Relationship Id="rId8" Type="http://schemas.openxmlformats.org/officeDocument/2006/relationships/image" Target="../media/image34.png"/><Relationship Id="rId9" Type="http://schemas.openxmlformats.org/officeDocument/2006/relationships/image" Target="../media/image35.png"/><Relationship Id="rId10" Type="http://schemas.openxmlformats.org/officeDocument/2006/relationships/image" Target="../media/image3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4" Type="http://schemas.openxmlformats.org/officeDocument/2006/relationships/image" Target="../media/image41.jpeg"/><Relationship Id="rId5" Type="http://schemas.openxmlformats.org/officeDocument/2006/relationships/image" Target="../media/image42.png"/><Relationship Id="rId6" Type="http://schemas.openxmlformats.org/officeDocument/2006/relationships/image" Target="../media/image43.png"/><Relationship Id="rId7" Type="http://schemas.openxmlformats.org/officeDocument/2006/relationships/image" Target="../media/image44.jpeg"/><Relationship Id="rId8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g"/><Relationship Id="rId4" Type="http://schemas.openxmlformats.org/officeDocument/2006/relationships/image" Target="../media/image48.jpg"/><Relationship Id="rId5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5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4" Type="http://schemas.openxmlformats.org/officeDocument/2006/relationships/image" Target="../media/image53.png"/><Relationship Id="rId5" Type="http://schemas.openxmlformats.org/officeDocument/2006/relationships/image" Target="../media/image54.png"/><Relationship Id="rId6" Type="http://schemas.openxmlformats.org/officeDocument/2006/relationships/image" Target="../media/image55.png"/><Relationship Id="rId7" Type="http://schemas.openxmlformats.org/officeDocument/2006/relationships/image" Target="../media/image56.png"/><Relationship Id="rId8" Type="http://schemas.openxmlformats.org/officeDocument/2006/relationships/image" Target="../media/image5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4" Type="http://schemas.openxmlformats.org/officeDocument/2006/relationships/image" Target="../media/image60.png"/><Relationship Id="rId5" Type="http://schemas.openxmlformats.org/officeDocument/2006/relationships/image" Target="../media/image6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8.png"/></Relationships>
</file>

<file path=ppt/slides/_rels/slide21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oleObject1.bin"/><Relationship Id="rId12" Type="http://schemas.openxmlformats.org/officeDocument/2006/relationships/image" Target="../media/image62.emf"/><Relationship Id="rId13" Type="http://schemas.openxmlformats.org/officeDocument/2006/relationships/image" Target="../media/image72.png"/><Relationship Id="rId14" Type="http://schemas.openxmlformats.org/officeDocument/2006/relationships/oleObject" Target="../embeddings/oleObject2.bin"/><Relationship Id="rId15" Type="http://schemas.openxmlformats.org/officeDocument/2006/relationships/image" Target="../media/image63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64.png"/><Relationship Id="rId4" Type="http://schemas.openxmlformats.org/officeDocument/2006/relationships/image" Target="../media/image65.png"/><Relationship Id="rId5" Type="http://schemas.openxmlformats.org/officeDocument/2006/relationships/image" Target="../media/image66.png"/><Relationship Id="rId6" Type="http://schemas.openxmlformats.org/officeDocument/2006/relationships/image" Target="../media/image67.png"/><Relationship Id="rId7" Type="http://schemas.openxmlformats.org/officeDocument/2006/relationships/image" Target="../media/image68.png"/><Relationship Id="rId8" Type="http://schemas.openxmlformats.org/officeDocument/2006/relationships/image" Target="../media/image69.png"/><Relationship Id="rId9" Type="http://schemas.openxmlformats.org/officeDocument/2006/relationships/image" Target="../media/image70.png"/><Relationship Id="rId10" Type="http://schemas.openxmlformats.org/officeDocument/2006/relationships/image" Target="../media/image7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4" Type="http://schemas.openxmlformats.org/officeDocument/2006/relationships/image" Target="../media/image7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6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4" Type="http://schemas.openxmlformats.org/officeDocument/2006/relationships/image" Target="../media/image79.png"/><Relationship Id="rId5" Type="http://schemas.openxmlformats.org/officeDocument/2006/relationships/image" Target="../media/image80.png"/><Relationship Id="rId6" Type="http://schemas.openxmlformats.org/officeDocument/2006/relationships/image" Target="../media/image8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4" Type="http://schemas.openxmlformats.org/officeDocument/2006/relationships/image" Target="../media/image84.png"/><Relationship Id="rId5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4" Type="http://schemas.openxmlformats.org/officeDocument/2006/relationships/image" Target="../media/image89.jpeg"/><Relationship Id="rId5" Type="http://schemas.openxmlformats.org/officeDocument/2006/relationships/image" Target="../media/image90.png"/><Relationship Id="rId6" Type="http://schemas.openxmlformats.org/officeDocument/2006/relationships/image" Target="../media/image91.gif"/><Relationship Id="rId7" Type="http://schemas.openxmlformats.org/officeDocument/2006/relationships/image" Target="../media/image92.png"/><Relationship Id="rId8" Type="http://schemas.openxmlformats.org/officeDocument/2006/relationships/image" Target="../media/image93.png"/><Relationship Id="rId9" Type="http://schemas.openxmlformats.org/officeDocument/2006/relationships/image" Target="../media/image9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7.png"/></Relationships>
</file>

<file path=ppt/slides/_rels/slide29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Microsoft_Equation4.bin"/><Relationship Id="rId20" Type="http://schemas.openxmlformats.org/officeDocument/2006/relationships/image" Target="../media/image103.emf"/><Relationship Id="rId21" Type="http://schemas.openxmlformats.org/officeDocument/2006/relationships/oleObject" Target="../embeddings/Microsoft_Equation10.bin"/><Relationship Id="rId22" Type="http://schemas.openxmlformats.org/officeDocument/2006/relationships/image" Target="../media/image104.emf"/><Relationship Id="rId10" Type="http://schemas.openxmlformats.org/officeDocument/2006/relationships/image" Target="../media/image98.emf"/><Relationship Id="rId11" Type="http://schemas.openxmlformats.org/officeDocument/2006/relationships/oleObject" Target="../embeddings/Microsoft_Equation5.bin"/><Relationship Id="rId12" Type="http://schemas.openxmlformats.org/officeDocument/2006/relationships/image" Target="../media/image99.emf"/><Relationship Id="rId13" Type="http://schemas.openxmlformats.org/officeDocument/2006/relationships/oleObject" Target="../embeddings/Microsoft_Equation6.bin"/><Relationship Id="rId14" Type="http://schemas.openxmlformats.org/officeDocument/2006/relationships/image" Target="../media/image100.emf"/><Relationship Id="rId15" Type="http://schemas.openxmlformats.org/officeDocument/2006/relationships/oleObject" Target="../embeddings/Microsoft_Equation7.bin"/><Relationship Id="rId16" Type="http://schemas.openxmlformats.org/officeDocument/2006/relationships/image" Target="../media/image101.emf"/><Relationship Id="rId17" Type="http://schemas.openxmlformats.org/officeDocument/2006/relationships/oleObject" Target="../embeddings/Microsoft_Equation8.bin"/><Relationship Id="rId18" Type="http://schemas.openxmlformats.org/officeDocument/2006/relationships/image" Target="../media/image102.emf"/><Relationship Id="rId19" Type="http://schemas.openxmlformats.org/officeDocument/2006/relationships/oleObject" Target="../embeddings/Microsoft_Equation9.bin"/><Relationship Id="rId1" Type="http://schemas.openxmlformats.org/officeDocument/2006/relationships/vmlDrawing" Target="../drawings/vmlDrawing2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.bin"/><Relationship Id="rId4" Type="http://schemas.openxmlformats.org/officeDocument/2006/relationships/image" Target="../media/image95.emf"/><Relationship Id="rId5" Type="http://schemas.openxmlformats.org/officeDocument/2006/relationships/oleObject" Target="../embeddings/Microsoft_Equation2.bin"/><Relationship Id="rId6" Type="http://schemas.openxmlformats.org/officeDocument/2006/relationships/image" Target="../media/image96.emf"/><Relationship Id="rId7" Type="http://schemas.openxmlformats.org/officeDocument/2006/relationships/oleObject" Target="../embeddings/Microsoft_Equation3.bin"/><Relationship Id="rId8" Type="http://schemas.openxmlformats.org/officeDocument/2006/relationships/image" Target="../media/image97.em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15.bin"/><Relationship Id="rId12" Type="http://schemas.openxmlformats.org/officeDocument/2006/relationships/image" Target="../media/image109.emf"/><Relationship Id="rId13" Type="http://schemas.openxmlformats.org/officeDocument/2006/relationships/oleObject" Target="../embeddings/Microsoft_Equation16.bin"/><Relationship Id="rId14" Type="http://schemas.openxmlformats.org/officeDocument/2006/relationships/image" Target="../media/image110.emf"/><Relationship Id="rId15" Type="http://schemas.openxmlformats.org/officeDocument/2006/relationships/oleObject" Target="../embeddings/Microsoft_Equation17.bin"/><Relationship Id="rId16" Type="http://schemas.openxmlformats.org/officeDocument/2006/relationships/image" Target="../media/image111.emf"/><Relationship Id="rId17" Type="http://schemas.openxmlformats.org/officeDocument/2006/relationships/oleObject" Target="../embeddings/Microsoft_Equation18.bin"/><Relationship Id="rId18" Type="http://schemas.openxmlformats.org/officeDocument/2006/relationships/image" Target="../media/image112.emf"/><Relationship Id="rId1" Type="http://schemas.openxmlformats.org/officeDocument/2006/relationships/vmlDrawing" Target="../drawings/vmlDrawing3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1.bin"/><Relationship Id="rId4" Type="http://schemas.openxmlformats.org/officeDocument/2006/relationships/image" Target="../media/image105.emf"/><Relationship Id="rId5" Type="http://schemas.openxmlformats.org/officeDocument/2006/relationships/oleObject" Target="../embeddings/Microsoft_Equation12.bin"/><Relationship Id="rId6" Type="http://schemas.openxmlformats.org/officeDocument/2006/relationships/image" Target="../media/image106.emf"/><Relationship Id="rId7" Type="http://schemas.openxmlformats.org/officeDocument/2006/relationships/oleObject" Target="../embeddings/Microsoft_Equation13.bin"/><Relationship Id="rId8" Type="http://schemas.openxmlformats.org/officeDocument/2006/relationships/image" Target="../media/image107.emf"/><Relationship Id="rId9" Type="http://schemas.openxmlformats.org/officeDocument/2006/relationships/oleObject" Target="../embeddings/Microsoft_Equation14.bin"/><Relationship Id="rId10" Type="http://schemas.openxmlformats.org/officeDocument/2006/relationships/image" Target="../media/image108.emf"/></Relationships>
</file>

<file path=ppt/slides/_rels/slide31.xml.rels><?xml version="1.0" encoding="UTF-8" standalone="yes"?>
<Relationships xmlns="http://schemas.openxmlformats.org/package/2006/relationships"><Relationship Id="rId9" Type="http://schemas.openxmlformats.org/officeDocument/2006/relationships/oleObject" Target="../embeddings/Microsoft_Equation22.bin"/><Relationship Id="rId20" Type="http://schemas.openxmlformats.org/officeDocument/2006/relationships/image" Target="../media/image120.emf"/><Relationship Id="rId21" Type="http://schemas.openxmlformats.org/officeDocument/2006/relationships/oleObject" Target="../embeddings/Microsoft_Equation28.bin"/><Relationship Id="rId22" Type="http://schemas.openxmlformats.org/officeDocument/2006/relationships/image" Target="../media/image121.emf"/><Relationship Id="rId23" Type="http://schemas.openxmlformats.org/officeDocument/2006/relationships/oleObject" Target="../embeddings/Microsoft_Equation29.bin"/><Relationship Id="rId24" Type="http://schemas.openxmlformats.org/officeDocument/2006/relationships/image" Target="../media/image122.emf"/><Relationship Id="rId25" Type="http://schemas.openxmlformats.org/officeDocument/2006/relationships/oleObject" Target="../embeddings/Microsoft_Equation30.bin"/><Relationship Id="rId26" Type="http://schemas.openxmlformats.org/officeDocument/2006/relationships/image" Target="../media/image123.emf"/><Relationship Id="rId27" Type="http://schemas.openxmlformats.org/officeDocument/2006/relationships/oleObject" Target="../embeddings/Microsoft_Equation31.bin"/><Relationship Id="rId28" Type="http://schemas.openxmlformats.org/officeDocument/2006/relationships/image" Target="../media/image124.emf"/><Relationship Id="rId10" Type="http://schemas.openxmlformats.org/officeDocument/2006/relationships/image" Target="../media/image116.emf"/><Relationship Id="rId11" Type="http://schemas.openxmlformats.org/officeDocument/2006/relationships/oleObject" Target="../embeddings/Microsoft_Equation23.bin"/><Relationship Id="rId12" Type="http://schemas.openxmlformats.org/officeDocument/2006/relationships/image" Target="../media/image109.emf"/><Relationship Id="rId13" Type="http://schemas.openxmlformats.org/officeDocument/2006/relationships/oleObject" Target="../embeddings/Microsoft_Equation24.bin"/><Relationship Id="rId14" Type="http://schemas.openxmlformats.org/officeDocument/2006/relationships/image" Target="../media/image117.emf"/><Relationship Id="rId15" Type="http://schemas.openxmlformats.org/officeDocument/2006/relationships/oleObject" Target="../embeddings/Microsoft_Equation25.bin"/><Relationship Id="rId16" Type="http://schemas.openxmlformats.org/officeDocument/2006/relationships/image" Target="../media/image118.emf"/><Relationship Id="rId17" Type="http://schemas.openxmlformats.org/officeDocument/2006/relationships/oleObject" Target="../embeddings/Microsoft_Equation26.bin"/><Relationship Id="rId18" Type="http://schemas.openxmlformats.org/officeDocument/2006/relationships/image" Target="../media/image119.emf"/><Relationship Id="rId19" Type="http://schemas.openxmlformats.org/officeDocument/2006/relationships/oleObject" Target="../embeddings/Microsoft_Equation27.bin"/><Relationship Id="rId1" Type="http://schemas.openxmlformats.org/officeDocument/2006/relationships/vmlDrawing" Target="../drawings/vmlDrawing4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19.bin"/><Relationship Id="rId4" Type="http://schemas.openxmlformats.org/officeDocument/2006/relationships/image" Target="../media/image113.emf"/><Relationship Id="rId5" Type="http://schemas.openxmlformats.org/officeDocument/2006/relationships/oleObject" Target="../embeddings/Microsoft_Equation20.bin"/><Relationship Id="rId6" Type="http://schemas.openxmlformats.org/officeDocument/2006/relationships/image" Target="../media/image114.emf"/><Relationship Id="rId7" Type="http://schemas.openxmlformats.org/officeDocument/2006/relationships/oleObject" Target="../embeddings/Microsoft_Equation21.bin"/><Relationship Id="rId8" Type="http://schemas.openxmlformats.org/officeDocument/2006/relationships/image" Target="../media/image115.emf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1" Type="http://schemas.openxmlformats.org/officeDocument/2006/relationships/oleObject" Target="../embeddings/Microsoft_Equation36.bin"/><Relationship Id="rId12" Type="http://schemas.openxmlformats.org/officeDocument/2006/relationships/image" Target="../media/image129.emf"/><Relationship Id="rId13" Type="http://schemas.openxmlformats.org/officeDocument/2006/relationships/oleObject" Target="../embeddings/Microsoft_Equation37.bin"/><Relationship Id="rId14" Type="http://schemas.openxmlformats.org/officeDocument/2006/relationships/image" Target="../media/image130.emf"/><Relationship Id="rId15" Type="http://schemas.openxmlformats.org/officeDocument/2006/relationships/oleObject" Target="../embeddings/Microsoft_Equation38.bin"/><Relationship Id="rId16" Type="http://schemas.openxmlformats.org/officeDocument/2006/relationships/image" Target="../media/image131.emf"/><Relationship Id="rId1" Type="http://schemas.openxmlformats.org/officeDocument/2006/relationships/vmlDrawing" Target="../drawings/vmlDrawing5.vml"/><Relationship Id="rId2" Type="http://schemas.openxmlformats.org/officeDocument/2006/relationships/slideLayout" Target="../slideLayouts/slideLayout2.xml"/><Relationship Id="rId3" Type="http://schemas.openxmlformats.org/officeDocument/2006/relationships/oleObject" Target="../embeddings/Microsoft_Equation32.bin"/><Relationship Id="rId4" Type="http://schemas.openxmlformats.org/officeDocument/2006/relationships/image" Target="../media/image125.emf"/><Relationship Id="rId5" Type="http://schemas.openxmlformats.org/officeDocument/2006/relationships/oleObject" Target="../embeddings/Microsoft_Equation33.bin"/><Relationship Id="rId6" Type="http://schemas.openxmlformats.org/officeDocument/2006/relationships/image" Target="../media/image126.emf"/><Relationship Id="rId7" Type="http://schemas.openxmlformats.org/officeDocument/2006/relationships/oleObject" Target="../embeddings/Microsoft_Equation34.bin"/><Relationship Id="rId8" Type="http://schemas.openxmlformats.org/officeDocument/2006/relationships/image" Target="../media/image127.emf"/><Relationship Id="rId9" Type="http://schemas.openxmlformats.org/officeDocument/2006/relationships/oleObject" Target="../embeddings/Microsoft_Equation35.bin"/><Relationship Id="rId10" Type="http://schemas.openxmlformats.org/officeDocument/2006/relationships/image" Target="../media/image128.emf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3.png"/><Relationship Id="rId3" Type="http://schemas.openxmlformats.org/officeDocument/2006/relationships/image" Target="../media/image134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5.png"/><Relationship Id="rId3" Type="http://schemas.openxmlformats.org/officeDocument/2006/relationships/image" Target="../media/image136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7" Type="http://schemas.openxmlformats.org/officeDocument/2006/relationships/image" Target="../media/image11.png"/><Relationship Id="rId8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Relationship Id="rId3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9609" y="706517"/>
            <a:ext cx="8736673" cy="1470025"/>
          </a:xfrm>
        </p:spPr>
        <p:txBody>
          <a:bodyPr/>
          <a:lstStyle/>
          <a:p>
            <a:r>
              <a:rPr lang="en-US" b="1" dirty="0"/>
              <a:t>An ultra-light drift chamber with particle identification capabilities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462292"/>
            <a:ext cx="6400800" cy="3861756"/>
          </a:xfrm>
        </p:spPr>
        <p:txBody>
          <a:bodyPr/>
          <a:lstStyle/>
          <a:p>
            <a:r>
              <a:rPr lang="en-US" dirty="0" smtClean="0"/>
              <a:t>F. Grancagnolo</a:t>
            </a:r>
          </a:p>
          <a:p>
            <a:r>
              <a:rPr lang="en-US" dirty="0" smtClean="0"/>
              <a:t>INFN – Lecce, ITALY</a:t>
            </a:r>
          </a:p>
          <a:p>
            <a:endParaRPr lang="en-US" dirty="0"/>
          </a:p>
          <a:p>
            <a:r>
              <a:rPr lang="en-US" dirty="0"/>
              <a:t>WG11 Detector Design </a:t>
            </a:r>
            <a:r>
              <a:rPr lang="en-US" dirty="0" smtClean="0"/>
              <a:t>Meeting</a:t>
            </a:r>
          </a:p>
          <a:p>
            <a:r>
              <a:rPr lang="en-US" b="1" dirty="0" smtClean="0"/>
              <a:t>CERN</a:t>
            </a:r>
            <a:endParaRPr lang="en-US" b="1" dirty="0" smtClean="0"/>
          </a:p>
          <a:p>
            <a:r>
              <a:rPr lang="en-US" b="1" dirty="0" smtClean="0"/>
              <a:t>17 October </a:t>
            </a:r>
            <a:r>
              <a:rPr lang="en-US" b="1" dirty="0" smtClean="0"/>
              <a:t>2016</a:t>
            </a:r>
            <a:endParaRPr lang="en-US" b="1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27782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of validity of principle</a:t>
            </a:r>
            <a:endParaRPr lang="en-US" dirty="0"/>
          </a:p>
        </p:txBody>
      </p:sp>
      <p:pic>
        <p:nvPicPr>
          <p:cNvPr id="4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306" y="3303695"/>
            <a:ext cx="3856037" cy="2871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6306" y="2007106"/>
            <a:ext cx="3856037" cy="1195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1899" y="4207479"/>
            <a:ext cx="2509763" cy="198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643240" y="4797845"/>
            <a:ext cx="1428659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>
                <a:solidFill>
                  <a:srgbClr val="3366FF"/>
                </a:solidFill>
                <a:latin typeface="Arial" charset="0"/>
                <a:cs typeface="Arial" charset="0"/>
              </a:rPr>
              <a:t>scale 1:</a:t>
            </a:r>
            <a:r>
              <a:rPr lang="en-US" sz="18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1</a:t>
            </a:r>
          </a:p>
          <a:p>
            <a:pPr algn="ctr" eaLnBrk="1" hangingPunct="1"/>
            <a:r>
              <a:rPr lang="en-US" sz="18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model</a:t>
            </a:r>
            <a:endParaRPr lang="en-US" sz="1800" b="1" dirty="0">
              <a:solidFill>
                <a:srgbClr val="3366FF"/>
              </a:solidFill>
              <a:latin typeface="Arial" charset="0"/>
              <a:cs typeface="Arial" charset="0"/>
            </a:endParaRPr>
          </a:p>
          <a:p>
            <a:pPr algn="ctr" eaLnBrk="1" hangingPunct="1"/>
            <a:r>
              <a:rPr lang="en-US" sz="1800" b="1" dirty="0">
                <a:solidFill>
                  <a:srgbClr val="3366FF"/>
                </a:solidFill>
                <a:latin typeface="Arial" charset="0"/>
                <a:cs typeface="Arial" charset="0"/>
              </a:rPr>
              <a:t>to </a:t>
            </a:r>
            <a:r>
              <a:rPr lang="en-US" sz="18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verify</a:t>
            </a:r>
          </a:p>
          <a:p>
            <a:pPr algn="ctr" eaLnBrk="1" hangingPunct="1"/>
            <a:r>
              <a:rPr lang="en-US" sz="18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validity </a:t>
            </a:r>
          </a:p>
          <a:p>
            <a:pPr algn="ctr" eaLnBrk="1" hangingPunct="1"/>
            <a:r>
              <a:rPr lang="en-US" sz="1800" b="1" dirty="0" smtClean="0">
                <a:solidFill>
                  <a:srgbClr val="3366FF"/>
                </a:solidFill>
                <a:latin typeface="Arial" charset="0"/>
                <a:cs typeface="Arial" charset="0"/>
              </a:rPr>
              <a:t>of </a:t>
            </a:r>
            <a:r>
              <a:rPr lang="en-US" sz="1800" b="1" dirty="0">
                <a:solidFill>
                  <a:srgbClr val="3366FF"/>
                </a:solidFill>
                <a:latin typeface="Arial" charset="0"/>
                <a:cs typeface="Arial" charset="0"/>
              </a:rPr>
              <a:t>principle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10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54172" y="1503005"/>
            <a:ext cx="2797702" cy="2259983"/>
          </a:xfrm>
          <a:prstGeom prst="rect">
            <a:avLst/>
          </a:prstGeom>
        </p:spPr>
      </p:pic>
      <p:sp>
        <p:nvSpPr>
          <p:cNvPr id="12" name="TextBox 12"/>
          <p:cNvSpPr txBox="1">
            <a:spLocks noChangeArrowheads="1"/>
          </p:cNvSpPr>
          <p:nvPr/>
        </p:nvSpPr>
        <p:spPr bwMode="auto">
          <a:xfrm>
            <a:off x="3124889" y="1417638"/>
            <a:ext cx="1095823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800" b="1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ANSYS</a:t>
            </a:r>
          </a:p>
          <a:p>
            <a:pPr algn="ctr" eaLnBrk="1" hangingPunct="1"/>
            <a:r>
              <a:rPr lang="en-US" sz="1800" b="1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FEM</a:t>
            </a:r>
          </a:p>
          <a:p>
            <a:pPr algn="ctr" eaLnBrk="1" hangingPunct="1"/>
            <a:r>
              <a:rPr lang="en-US" sz="1800" b="1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analysis</a:t>
            </a:r>
            <a:endParaRPr lang="en-US" sz="1800" b="1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03859" y="2362196"/>
            <a:ext cx="2177803" cy="1752866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2367284" y="3488526"/>
            <a:ext cx="13957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1200" b="1" dirty="0"/>
              <a:t>Force on the </a:t>
            </a:r>
            <a:r>
              <a:rPr lang="en-GB" sz="1200" b="1" dirty="0" smtClean="0"/>
              <a:t>spoke</a:t>
            </a:r>
          </a:p>
          <a:p>
            <a:r>
              <a:rPr lang="en-GB" sz="1200" b="1" dirty="0" smtClean="0"/>
              <a:t>245.25 </a:t>
            </a:r>
            <a:r>
              <a:rPr lang="en-GB" sz="1200" b="1" dirty="0"/>
              <a:t>N</a:t>
            </a:r>
            <a:r>
              <a:rPr lang="en-US" sz="1200" b="1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862585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46594" y="1453280"/>
            <a:ext cx="8717083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 smtClean="0">
                <a:latin typeface="Arial"/>
                <a:cs typeface="Arial"/>
              </a:rPr>
              <a:t>This scheme does not require 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wire feed</a:t>
            </a:r>
            <a:r>
              <a:rPr lang="en-US" sz="2400" b="1" dirty="0">
                <a:solidFill>
                  <a:srgbClr val="FF0000"/>
                </a:solidFill>
                <a:latin typeface="Arial"/>
                <a:cs typeface="Arial"/>
              </a:rPr>
              <a:t>-</a:t>
            </a:r>
            <a:r>
              <a:rPr lang="en-US" sz="2400" b="1" dirty="0" smtClean="0">
                <a:solidFill>
                  <a:srgbClr val="FF0000"/>
                </a:solidFill>
                <a:latin typeface="Arial"/>
                <a:cs typeface="Arial"/>
              </a:rPr>
              <a:t>through </a:t>
            </a:r>
            <a:r>
              <a:rPr lang="en-US" sz="2400" dirty="0" smtClean="0">
                <a:latin typeface="Arial"/>
                <a:cs typeface="Arial"/>
              </a:rPr>
              <a:t>thus allowing </a:t>
            </a:r>
            <a:r>
              <a:rPr lang="en-US" sz="2400" dirty="0">
                <a:latin typeface="Arial"/>
                <a:cs typeface="Arial"/>
              </a:rPr>
              <a:t>for </a:t>
            </a:r>
            <a:r>
              <a:rPr lang="en-US" sz="2400" dirty="0" smtClean="0">
                <a:latin typeface="Arial"/>
                <a:cs typeface="Arial"/>
              </a:rPr>
              <a:t>denser wire spacing, i.e. 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smaller cells</a:t>
            </a:r>
            <a:r>
              <a:rPr lang="en-US" sz="2400" dirty="0" smtClean="0">
                <a:latin typeface="Arial"/>
                <a:cs typeface="Arial"/>
              </a:rPr>
              <a:t> (finer chamber granularity)</a:t>
            </a:r>
            <a:r>
              <a:rPr lang="en-US" sz="2400" dirty="0">
                <a:latin typeface="Arial"/>
                <a:cs typeface="Arial"/>
              </a:rPr>
              <a:t> and </a:t>
            </a:r>
            <a:r>
              <a:rPr lang="en-US" sz="2400" dirty="0" smtClean="0">
                <a:latin typeface="Arial"/>
                <a:cs typeface="Arial"/>
              </a:rPr>
              <a:t>for </a:t>
            </a:r>
            <a:r>
              <a:rPr lang="en-US" sz="2400" b="1" dirty="0" smtClean="0">
                <a:solidFill>
                  <a:srgbClr val="008000"/>
                </a:solidFill>
                <a:latin typeface="Arial"/>
                <a:cs typeface="Arial"/>
              </a:rPr>
              <a:t>larger 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field to sense wires </a:t>
            </a:r>
            <a:r>
              <a:rPr lang="en-US" sz="2400" b="1" dirty="0" smtClean="0">
                <a:solidFill>
                  <a:srgbClr val="008000"/>
                </a:solidFill>
                <a:latin typeface="Arial"/>
                <a:cs typeface="Arial"/>
              </a:rPr>
              <a:t>ratios</a:t>
            </a:r>
            <a:r>
              <a:rPr lang="en-US" sz="2400" dirty="0" smtClean="0">
                <a:latin typeface="Arial"/>
                <a:cs typeface="Arial"/>
              </a:rPr>
              <a:t>.</a:t>
            </a:r>
            <a:r>
              <a:rPr lang="en-US" sz="2400" dirty="0">
                <a:latin typeface="Arial"/>
                <a:cs typeface="Arial"/>
              </a:rPr>
              <a:t/>
            </a:r>
            <a:br>
              <a:rPr lang="en-US" sz="2400" dirty="0">
                <a:latin typeface="Arial"/>
                <a:cs typeface="Arial"/>
              </a:rPr>
            </a:br>
            <a:endParaRPr lang="en-US" sz="2400" dirty="0">
              <a:latin typeface="Arial"/>
              <a:cs typeface="Arial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L</a:t>
            </a:r>
            <a:r>
              <a:rPr lang="en-US" sz="2400" b="1" dirty="0" smtClean="0">
                <a:solidFill>
                  <a:srgbClr val="008000"/>
                </a:solidFill>
                <a:latin typeface="Arial"/>
                <a:cs typeface="Arial"/>
              </a:rPr>
              <a:t>arger 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field to sense wires </a:t>
            </a:r>
            <a:r>
              <a:rPr lang="en-US" sz="2400" b="1" dirty="0" smtClean="0">
                <a:solidFill>
                  <a:srgbClr val="008000"/>
                </a:solidFill>
                <a:latin typeface="Arial"/>
                <a:cs typeface="Arial"/>
              </a:rPr>
              <a:t>ratio </a:t>
            </a:r>
            <a:r>
              <a:rPr lang="en-US" sz="2400" dirty="0" smtClean="0">
                <a:latin typeface="Arial"/>
                <a:cs typeface="Arial"/>
              </a:rPr>
              <a:t>and, therefore, </a:t>
            </a:r>
            <a:r>
              <a:rPr lang="en-US" sz="2400" b="1" dirty="0" smtClean="0">
                <a:solidFill>
                  <a:srgbClr val="008000"/>
                </a:solidFill>
                <a:latin typeface="Arial"/>
                <a:cs typeface="Arial"/>
              </a:rPr>
              <a:t>thinner 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field wires</a:t>
            </a:r>
            <a:r>
              <a:rPr lang="en-US" sz="2400" dirty="0">
                <a:latin typeface="Arial"/>
                <a:cs typeface="Arial"/>
              </a:rPr>
              <a:t>, </a:t>
            </a:r>
            <a:r>
              <a:rPr lang="en-US" sz="2400" dirty="0" smtClean="0">
                <a:latin typeface="Arial"/>
                <a:cs typeface="Arial"/>
              </a:rPr>
              <a:t>help reducing</a:t>
            </a:r>
            <a:r>
              <a:rPr lang="en-US" sz="2400" b="1" dirty="0" smtClean="0">
                <a:solidFill>
                  <a:srgbClr val="008000"/>
                </a:solidFill>
                <a:latin typeface="Arial"/>
                <a:cs typeface="Arial"/>
              </a:rPr>
              <a:t> 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multiple scattering</a:t>
            </a:r>
            <a:r>
              <a:rPr lang="en-US" sz="2400" b="1" dirty="0">
                <a:solidFill>
                  <a:srgbClr val="00FF00"/>
                </a:solidFill>
                <a:latin typeface="Arial"/>
                <a:cs typeface="Arial"/>
              </a:rPr>
              <a:t> 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contribution </a:t>
            </a:r>
            <a:r>
              <a:rPr lang="en-US" sz="2400" dirty="0" smtClean="0">
                <a:latin typeface="Arial"/>
                <a:cs typeface="Arial"/>
              </a:rPr>
              <a:t>and </a:t>
            </a:r>
            <a:r>
              <a:rPr lang="en-US" sz="2400" b="1" dirty="0" smtClean="0">
                <a:solidFill>
                  <a:srgbClr val="008000"/>
                </a:solidFill>
                <a:latin typeface="Arial"/>
                <a:cs typeface="Arial"/>
              </a:rPr>
              <a:t>total </a:t>
            </a:r>
            <a:r>
              <a:rPr lang="en-US" sz="2400" b="1" dirty="0">
                <a:solidFill>
                  <a:srgbClr val="008000"/>
                </a:solidFill>
                <a:latin typeface="Arial"/>
                <a:cs typeface="Arial"/>
              </a:rPr>
              <a:t>wire tension </a:t>
            </a:r>
            <a:r>
              <a:rPr lang="en-US" sz="2400" dirty="0" smtClean="0">
                <a:latin typeface="Arial"/>
                <a:cs typeface="Arial"/>
              </a:rPr>
              <a:t>on support </a:t>
            </a:r>
            <a:r>
              <a:rPr lang="en-US" sz="2400" dirty="0">
                <a:latin typeface="Arial"/>
                <a:cs typeface="Arial"/>
              </a:rPr>
              <a:t>structure.</a:t>
            </a:r>
            <a:br>
              <a:rPr lang="en-US" sz="2400" dirty="0">
                <a:latin typeface="Arial"/>
                <a:cs typeface="Arial"/>
              </a:rPr>
            </a:br>
            <a:endParaRPr lang="en-US" sz="2400" dirty="0">
              <a:latin typeface="Arial"/>
              <a:cs typeface="Arial"/>
            </a:endParaRPr>
          </a:p>
          <a:p>
            <a:pPr marL="342900" indent="-342900" fontAlgn="auto">
              <a:spcBef>
                <a:spcPts val="0"/>
              </a:spcBef>
              <a:spcAft>
                <a:spcPts val="0"/>
              </a:spcAft>
              <a:buFont typeface="Arial"/>
              <a:buChar char="•"/>
              <a:defRPr/>
            </a:pPr>
            <a:r>
              <a:rPr lang="en-US" sz="2400" dirty="0">
                <a:latin typeface="Arial"/>
                <a:cs typeface="Arial"/>
              </a:rPr>
              <a:t>Large number of </a:t>
            </a:r>
            <a:r>
              <a:rPr lang="en-US" sz="2400" dirty="0" smtClean="0">
                <a:latin typeface="Arial"/>
                <a:cs typeface="Arial"/>
              </a:rPr>
              <a:t>wires and small cells, </a:t>
            </a:r>
            <a:r>
              <a:rPr lang="en-US" sz="2400" dirty="0">
                <a:latin typeface="Arial"/>
                <a:cs typeface="Arial"/>
              </a:rPr>
              <a:t>however, </a:t>
            </a:r>
            <a:r>
              <a:rPr lang="en-US" sz="2400" dirty="0" smtClean="0">
                <a:latin typeface="Arial"/>
                <a:cs typeface="Arial"/>
              </a:rPr>
              <a:t>require complex and cumbersome </a:t>
            </a:r>
            <a:r>
              <a:rPr lang="en-US" sz="2400" b="1" dirty="0" smtClean="0">
                <a:solidFill>
                  <a:srgbClr val="0000FF"/>
                </a:solidFill>
                <a:latin typeface="Arial"/>
                <a:cs typeface="Arial"/>
              </a:rPr>
              <a:t>assembly procedures</a:t>
            </a:r>
            <a:r>
              <a:rPr lang="en-US" sz="2400" dirty="0" smtClean="0">
                <a:latin typeface="Arial"/>
                <a:cs typeface="Arial"/>
              </a:rPr>
              <a:t>, which call for a </a:t>
            </a:r>
            <a:r>
              <a:rPr lang="en-US" sz="2400" b="1" dirty="0">
                <a:solidFill>
                  <a:srgbClr val="0000FF"/>
                </a:solidFill>
                <a:latin typeface="Arial"/>
                <a:cs typeface="Arial"/>
              </a:rPr>
              <a:t>novel approach </a:t>
            </a:r>
            <a:r>
              <a:rPr lang="en-US" sz="2400" dirty="0">
                <a:latin typeface="Arial"/>
                <a:cs typeface="Arial"/>
              </a:rPr>
              <a:t>to the </a:t>
            </a:r>
            <a:r>
              <a:rPr lang="en-US" sz="2400" dirty="0" smtClean="0">
                <a:latin typeface="Arial"/>
                <a:cs typeface="Arial"/>
              </a:rPr>
              <a:t>wiring problem.</a:t>
            </a:r>
            <a:endParaRPr lang="en-US" sz="2400" dirty="0">
              <a:latin typeface="Arial"/>
              <a:cs typeface="Arial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0" y="223345"/>
            <a:ext cx="9144000" cy="94456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solidFill>
                  <a:srgbClr val="FF6600"/>
                </a:solidFill>
                <a:effectLst/>
                <a:cs typeface="Arial"/>
              </a:rPr>
              <a:t>Wire Cage</a:t>
            </a:r>
            <a:endParaRPr lang="en-US" sz="4400" dirty="0">
              <a:solidFill>
                <a:srgbClr val="FF6600"/>
              </a:solidFill>
              <a:effectLst/>
              <a:cs typeface="Arial"/>
            </a:endParaRP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54868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DC stringing: the old way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232149" y="1438836"/>
            <a:ext cx="2328852" cy="3006528"/>
            <a:chOff x="-79448" y="1130944"/>
            <a:chExt cx="4077999" cy="526466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26259" y="2074632"/>
              <a:ext cx="3580714" cy="4016568"/>
            </a:xfrm>
            <a:prstGeom prst="rect">
              <a:avLst/>
            </a:prstGeom>
          </p:spPr>
        </p:pic>
        <p:sp>
          <p:nvSpPr>
            <p:cNvPr id="6" name="Rectangle 5"/>
            <p:cNvSpPr/>
            <p:nvPr/>
          </p:nvSpPr>
          <p:spPr>
            <a:xfrm>
              <a:off x="-30029" y="1130944"/>
              <a:ext cx="4028580" cy="916199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2800" b="1" dirty="0" smtClean="0">
                  <a:solidFill>
                    <a:srgbClr val="3366FF"/>
                  </a:solidFill>
                </a:rPr>
                <a:t>The Old Way</a:t>
              </a:r>
              <a:endParaRPr lang="en-US" sz="2800" dirty="0">
                <a:solidFill>
                  <a:srgbClr val="3366FF"/>
                </a:solidFill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494969" y="2057352"/>
              <a:ext cx="2870262" cy="43115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00" b="1" dirty="0" smtClean="0">
                  <a:solidFill>
                    <a:srgbClr val="FFFF00"/>
                  </a:solidFill>
                </a:rPr>
                <a:t>The Three </a:t>
              </a:r>
              <a:r>
                <a:rPr lang="el-GR" sz="1000" b="1" dirty="0" smtClean="0">
                  <a:solidFill>
                    <a:srgbClr val="FFFF00"/>
                  </a:solidFill>
                  <a:cs typeface="Chalkboard"/>
                </a:rPr>
                <a:t>Μοῖραι</a:t>
              </a:r>
              <a:r>
                <a:rPr lang="it-IT" sz="1000" b="1" dirty="0" smtClean="0">
                  <a:solidFill>
                    <a:srgbClr val="FFFF00"/>
                  </a:solidFill>
                  <a:cs typeface="Chalkboard"/>
                </a:rPr>
                <a:t> (</a:t>
              </a:r>
              <a:r>
                <a:rPr lang="it-IT" sz="1000" b="1" dirty="0" err="1" smtClean="0">
                  <a:solidFill>
                    <a:srgbClr val="FFFF00"/>
                  </a:solidFill>
                  <a:cs typeface="Chalkboard"/>
                </a:rPr>
                <a:t>Fates</a:t>
              </a:r>
              <a:r>
                <a:rPr lang="it-IT" sz="1000" b="1" dirty="0" smtClean="0">
                  <a:solidFill>
                    <a:srgbClr val="FFFF00"/>
                  </a:solidFill>
                  <a:cs typeface="Chalkboard"/>
                </a:rPr>
                <a:t>)</a:t>
              </a:r>
              <a:endParaRPr lang="en-US" sz="1000" b="1" dirty="0">
                <a:solidFill>
                  <a:srgbClr val="FFFF00"/>
                </a:solidFill>
                <a:cs typeface="Chalkboard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540060" y="5721868"/>
              <a:ext cx="1266510" cy="45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FFFF"/>
                  </a:solidFill>
                  <a:latin typeface="Symbol" charset="2"/>
                  <a:cs typeface="Symbol" charset="2"/>
                </a:rPr>
                <a:t>Atropoς</a:t>
              </a:r>
              <a:endParaRPr lang="en-US" sz="1100" dirty="0">
                <a:solidFill>
                  <a:srgbClr val="FFFFFF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2596951" y="2893759"/>
              <a:ext cx="1244054" cy="45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rgbClr val="FFFFFF"/>
                  </a:solidFill>
                  <a:latin typeface="Symbol" charset="2"/>
                  <a:cs typeface="Symbol" charset="2"/>
                </a:rPr>
                <a:t>Laχesiς</a:t>
              </a:r>
              <a:endParaRPr lang="en-US" sz="1100" dirty="0">
                <a:solidFill>
                  <a:srgbClr val="FFFFFF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26260" y="2509335"/>
              <a:ext cx="1154231" cy="45810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dirty="0" err="1" smtClean="0">
                  <a:solidFill>
                    <a:schemeClr val="bg1"/>
                  </a:solidFill>
                  <a:latin typeface="Symbol" charset="2"/>
                  <a:cs typeface="Symbol" charset="2"/>
                </a:rPr>
                <a:t>Klωϑϖ</a:t>
              </a:r>
              <a:endParaRPr lang="en-US" sz="1100" dirty="0">
                <a:solidFill>
                  <a:schemeClr val="bg1"/>
                </a:solidFill>
                <a:latin typeface="Symbol" charset="2"/>
                <a:cs typeface="Symbol" charset="2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-79448" y="6045297"/>
              <a:ext cx="4051036" cy="35031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700" b="1" dirty="0" smtClean="0">
                  <a:cs typeface="Chalkboard"/>
                </a:rPr>
                <a:t>Bernardo </a:t>
              </a:r>
              <a:r>
                <a:rPr lang="en-US" sz="700" b="1" dirty="0" err="1" smtClean="0">
                  <a:cs typeface="Chalkboard"/>
                </a:rPr>
                <a:t>Strozzi</a:t>
              </a:r>
              <a:r>
                <a:rPr lang="en-US" sz="700" b="1" dirty="0" smtClean="0">
                  <a:cs typeface="Chalkboard"/>
                </a:rPr>
                <a:t> – Le </a:t>
              </a:r>
              <a:r>
                <a:rPr lang="en-US" sz="700" b="1" dirty="0" err="1" smtClean="0">
                  <a:cs typeface="Chalkboard"/>
                </a:rPr>
                <a:t>tre</a:t>
              </a:r>
              <a:r>
                <a:rPr lang="en-US" sz="700" b="1" dirty="0" smtClean="0">
                  <a:cs typeface="Chalkboard"/>
                </a:rPr>
                <a:t> </a:t>
              </a:r>
              <a:r>
                <a:rPr lang="en-US" sz="700" b="1" dirty="0" err="1" smtClean="0">
                  <a:cs typeface="Chalkboard"/>
                </a:rPr>
                <a:t>Parche</a:t>
              </a:r>
              <a:r>
                <a:rPr lang="en-US" sz="700" b="1" dirty="0" smtClean="0">
                  <a:cs typeface="Chalkboard"/>
                </a:rPr>
                <a:t> – </a:t>
              </a:r>
              <a:r>
                <a:rPr lang="en-US" sz="700" b="1" dirty="0" err="1" smtClean="0">
                  <a:cs typeface="Chalkboard"/>
                </a:rPr>
                <a:t>Venezia</a:t>
              </a:r>
              <a:r>
                <a:rPr lang="en-US" sz="700" b="1" dirty="0" smtClean="0">
                  <a:cs typeface="Chalkboard"/>
                </a:rPr>
                <a:t>, circa 1620</a:t>
              </a:r>
              <a:endParaRPr lang="en-US" sz="700" b="1" dirty="0">
                <a:cs typeface="Chalkboard"/>
              </a:endParaRPr>
            </a:p>
          </p:txBody>
        </p:sp>
      </p:grpSp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9624" y="4445363"/>
            <a:ext cx="2052927" cy="1946969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90282" y="2585112"/>
            <a:ext cx="6541317" cy="3800223"/>
          </a:xfrm>
          <a:prstGeom prst="rect">
            <a:avLst/>
          </a:prstGeom>
        </p:spPr>
      </p:pic>
      <p:sp>
        <p:nvSpPr>
          <p:cNvPr id="18" name="Date Placeholder 1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20" name="Slide Number Placeholder 1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12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3753555" y="1454534"/>
            <a:ext cx="1721556" cy="523220"/>
          </a:xfrm>
          <a:prstGeom prst="rect">
            <a:avLst/>
          </a:prstGeom>
          <a:solidFill>
            <a:srgbClr val="E7E7E7"/>
          </a:solidFill>
          <a:ln>
            <a:solidFill>
              <a:srgbClr val="E3E3E3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2490282" y="1438836"/>
            <a:ext cx="6485996" cy="1103892"/>
          </a:xfrm>
          <a:prstGeom prst="rect">
            <a:avLst/>
          </a:prstGeom>
          <a:solidFill>
            <a:srgbClr val="E7E7E7">
              <a:alpha val="80000"/>
            </a:srgbClr>
          </a:solidFill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3366FF"/>
                </a:solidFill>
              </a:rPr>
              <a:t>The KLOE Drift Chamber</a:t>
            </a:r>
          </a:p>
          <a:p>
            <a:pPr>
              <a:lnSpc>
                <a:spcPct val="80000"/>
              </a:lnSpc>
            </a:pPr>
            <a:r>
              <a:rPr lang="en-US" b="1" dirty="0" smtClean="0">
                <a:solidFill>
                  <a:srgbClr val="3366FF"/>
                </a:solidFill>
              </a:rPr>
              <a:t> </a:t>
            </a:r>
            <a:endParaRPr lang="en-US" b="1" dirty="0">
              <a:solidFill>
                <a:srgbClr val="3366FF"/>
              </a:solidFill>
            </a:endParaRPr>
          </a:p>
          <a:p>
            <a:pPr>
              <a:lnSpc>
                <a:spcPct val="80000"/>
              </a:lnSpc>
            </a:pPr>
            <a:r>
              <a:rPr lang="en-US" sz="2800" dirty="0" smtClean="0">
                <a:solidFill>
                  <a:srgbClr val="008000"/>
                </a:solidFill>
              </a:rPr>
              <a:t>        </a:t>
            </a:r>
            <a:r>
              <a:rPr lang="en-US" sz="2400" dirty="0" smtClean="0">
                <a:solidFill>
                  <a:srgbClr val="008000"/>
                </a:solidFill>
              </a:rPr>
              <a:t>45 m</a:t>
            </a:r>
            <a:r>
              <a:rPr lang="en-US" sz="2400" baseline="30000" dirty="0" smtClean="0">
                <a:solidFill>
                  <a:srgbClr val="008000"/>
                </a:solidFill>
              </a:rPr>
              <a:t>3</a:t>
            </a:r>
            <a:r>
              <a:rPr lang="en-US" sz="2400" dirty="0" smtClean="0">
                <a:solidFill>
                  <a:srgbClr val="008000"/>
                </a:solidFill>
              </a:rPr>
              <a:t>     &gt; 52,000 wires      He/iC</a:t>
            </a:r>
            <a:r>
              <a:rPr lang="en-US" sz="2400" baseline="-25000" dirty="0" smtClean="0">
                <a:solidFill>
                  <a:srgbClr val="008000"/>
                </a:solidFill>
              </a:rPr>
              <a:t>4</a:t>
            </a:r>
            <a:r>
              <a:rPr lang="en-US" sz="2400" dirty="0" smtClean="0">
                <a:solidFill>
                  <a:srgbClr val="008000"/>
                </a:solidFill>
              </a:rPr>
              <a:t>H</a:t>
            </a:r>
            <a:r>
              <a:rPr lang="en-US" sz="2400" baseline="-25000" dirty="0" smtClean="0">
                <a:solidFill>
                  <a:srgbClr val="008000"/>
                </a:solidFill>
              </a:rPr>
              <a:t>10</a:t>
            </a:r>
            <a:endParaRPr lang="en-US" sz="2800" baseline="-250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13234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87991"/>
            <a:ext cx="9144000" cy="1209734"/>
          </a:xfrm>
          <a:noFill/>
        </p:spPr>
        <p:txBody>
          <a:bodyPr/>
          <a:lstStyle/>
          <a:p>
            <a:r>
              <a:rPr lang="en-US" sz="5400" dirty="0" smtClean="0"/>
              <a:t>DC stringing: the novel way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801777" y="2469769"/>
            <a:ext cx="162874" cy="3257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pic>
        <p:nvPicPr>
          <p:cNvPr id="45" name="Immagine 3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360"/>
          <a:stretch/>
        </p:blipFill>
        <p:spPr>
          <a:xfrm>
            <a:off x="539552" y="1493001"/>
            <a:ext cx="8064896" cy="4875715"/>
          </a:xfrm>
          <a:prstGeom prst="rect">
            <a:avLst/>
          </a:prstGeom>
        </p:spPr>
      </p:pic>
      <p:sp>
        <p:nvSpPr>
          <p:cNvPr id="47" name="Rettangolo 5"/>
          <p:cNvSpPr/>
          <p:nvPr/>
        </p:nvSpPr>
        <p:spPr>
          <a:xfrm>
            <a:off x="547440" y="5540358"/>
            <a:ext cx="2127142" cy="825632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LACHESIS</a:t>
            </a:r>
          </a:p>
          <a:p>
            <a:pPr algn="ctr"/>
            <a:r>
              <a:rPr lang="it-IT" sz="16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Winding</a:t>
            </a:r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16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thread</a:t>
            </a:r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algn="ctr"/>
            <a:r>
              <a:rPr lang="it-IT" sz="1600" i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cylinder</a:t>
            </a:r>
            <a:r>
              <a:rPr lang="it-IT" sz="16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1600" i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wire</a:t>
            </a:r>
            <a:r>
              <a:rPr lang="it-IT" sz="16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PCB</a:t>
            </a:r>
          </a:p>
        </p:txBody>
      </p:sp>
      <p:sp>
        <p:nvSpPr>
          <p:cNvPr id="48" name="Rettangolo 8"/>
          <p:cNvSpPr/>
          <p:nvPr/>
        </p:nvSpPr>
        <p:spPr>
          <a:xfrm>
            <a:off x="555081" y="1506272"/>
            <a:ext cx="2427516" cy="825632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KLOTHO</a:t>
            </a:r>
          </a:p>
          <a:p>
            <a:pPr algn="ctr"/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Spinning the </a:t>
            </a:r>
            <a:r>
              <a:rPr lang="it-IT" sz="1600" b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thread</a:t>
            </a:r>
            <a:endParaRPr lang="it-IT" sz="1600" b="1" dirty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1600" i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coil</a:t>
            </a:r>
            <a:r>
              <a:rPr lang="it-IT" sz="16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1600" i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clutch</a:t>
            </a:r>
            <a:r>
              <a:rPr lang="it-IT" sz="16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it-IT" sz="1600" i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wire</a:t>
            </a:r>
            <a:r>
              <a:rPr lang="it-IT" sz="16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i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spool</a:t>
            </a:r>
            <a:endParaRPr lang="it-IT" sz="1600" i="1" dirty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9" name="Rettangolo 13"/>
          <p:cNvSpPr/>
          <p:nvPr/>
        </p:nvSpPr>
        <p:spPr>
          <a:xfrm>
            <a:off x="6341330" y="1506272"/>
            <a:ext cx="2263117" cy="635102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LABIRINTH</a:t>
            </a:r>
          </a:p>
          <a:p>
            <a:pPr algn="ctr"/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16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Extraction</a:t>
            </a:r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ystem</a:t>
            </a:r>
            <a:r>
              <a:rPr lang="it-IT" sz="16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it-IT" sz="16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0" name="Connettore 2 20"/>
          <p:cNvCxnSpPr>
            <a:stCxn id="49" idx="2"/>
          </p:cNvCxnSpPr>
          <p:nvPr/>
        </p:nvCxnSpPr>
        <p:spPr>
          <a:xfrm flipH="1">
            <a:off x="6728343" y="2141374"/>
            <a:ext cx="744546" cy="103766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1" name="Connettore 2 22"/>
          <p:cNvCxnSpPr>
            <a:stCxn id="57" idx="0"/>
          </p:cNvCxnSpPr>
          <p:nvPr/>
        </p:nvCxnSpPr>
        <p:spPr>
          <a:xfrm flipV="1">
            <a:off x="5372897" y="4706591"/>
            <a:ext cx="1426553" cy="915534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2" name="Connettore 2 29"/>
          <p:cNvCxnSpPr>
            <a:stCxn id="47" idx="3"/>
          </p:cNvCxnSpPr>
          <p:nvPr/>
        </p:nvCxnSpPr>
        <p:spPr>
          <a:xfrm flipV="1">
            <a:off x="2674582" y="4819828"/>
            <a:ext cx="1474253" cy="1133346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53" name="Connettore 2 33"/>
          <p:cNvCxnSpPr>
            <a:stCxn id="48" idx="2"/>
          </p:cNvCxnSpPr>
          <p:nvPr/>
        </p:nvCxnSpPr>
        <p:spPr>
          <a:xfrm flipH="1">
            <a:off x="1159515" y="2331904"/>
            <a:ext cx="609324" cy="68936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5" name="Rettangolo 8"/>
          <p:cNvSpPr/>
          <p:nvPr/>
        </p:nvSpPr>
        <p:spPr>
          <a:xfrm>
            <a:off x="3100917" y="1501939"/>
            <a:ext cx="2095836" cy="825632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ATROPOS</a:t>
            </a:r>
          </a:p>
          <a:p>
            <a:pPr algn="ctr"/>
            <a:r>
              <a:rPr lang="it-IT" sz="1600" b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Cutting</a:t>
            </a:r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the </a:t>
            </a:r>
            <a:r>
              <a:rPr lang="it-IT" sz="1600" b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thread</a:t>
            </a:r>
            <a:endParaRPr lang="it-IT" sz="1600" b="1" dirty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1600" i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laser </a:t>
            </a:r>
            <a:r>
              <a:rPr lang="it-IT" sz="1600" i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solder</a:t>
            </a:r>
            <a:r>
              <a:rPr lang="it-IT" sz="1600" i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i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</a:t>
            </a:r>
            <a:endParaRPr lang="en-US" sz="1600" i="1" dirty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56" name="Connettore 2 33"/>
          <p:cNvCxnSpPr>
            <a:stCxn id="55" idx="2"/>
          </p:cNvCxnSpPr>
          <p:nvPr/>
        </p:nvCxnSpPr>
        <p:spPr>
          <a:xfrm flipH="1">
            <a:off x="2982597" y="2327571"/>
            <a:ext cx="1166238" cy="1348435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57" name="Rettangolo 16"/>
          <p:cNvSpPr/>
          <p:nvPr/>
        </p:nvSpPr>
        <p:spPr>
          <a:xfrm>
            <a:off x="4324979" y="5622125"/>
            <a:ext cx="2095836" cy="741904"/>
          </a:xfrm>
          <a:prstGeom prst="rect">
            <a:avLst/>
          </a:prstGeom>
          <a:solidFill>
            <a:srgbClr val="FFFF00"/>
          </a:solidFill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THESEUS</a:t>
            </a:r>
            <a:endParaRPr lang="it-IT" sz="1600" b="1" dirty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it-IT" sz="1600" b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wire</a:t>
            </a:r>
            <a:r>
              <a:rPr lang="it-IT" sz="1600" b="1" dirty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b="1" dirty="0" err="1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handling</a:t>
            </a:r>
            <a:r>
              <a:rPr lang="it-IT" sz="1600" b="1" dirty="0" smtClean="0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1600" b="1" dirty="0" err="1">
                <a:solidFill>
                  <a:srgbClr val="3366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system</a:t>
            </a:r>
            <a:endParaRPr lang="it-IT" sz="1600" b="1" dirty="0">
              <a:solidFill>
                <a:srgbClr val="3366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7" name="Date Placeholder 6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8" name="Footer Placeholder 6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9" name="Slide Number Placeholder 6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8559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</a:t>
            </a:r>
            <a:r>
              <a:rPr lang="en-US" sz="5400" dirty="0" err="1" smtClean="0"/>
              <a:t>EndPlates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790881" y="24261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 rotWithShape="1">
          <a:blip r:embed="rId2"/>
          <a:srcRect l="366" r="28874" b="11709"/>
          <a:stretch/>
        </p:blipFill>
        <p:spPr>
          <a:xfrm>
            <a:off x="349624" y="4028135"/>
            <a:ext cx="3155576" cy="2167376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14</a:t>
            </a:fld>
            <a:endParaRPr lang="en-US"/>
          </a:p>
        </p:txBody>
      </p:sp>
      <p:pic>
        <p:nvPicPr>
          <p:cNvPr id="15" name="Immagine 10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9624" y="2126734"/>
            <a:ext cx="3157828" cy="1813642"/>
          </a:xfrm>
          <a:prstGeom prst="rect">
            <a:avLst/>
          </a:prstGeom>
        </p:spPr>
      </p:pic>
      <p:pic>
        <p:nvPicPr>
          <p:cNvPr id="20" name="Immagin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262" y="4905943"/>
            <a:ext cx="2858185" cy="128956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397163" y="4259474"/>
            <a:ext cx="9352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chemeClr val="accent5">
                    <a:lumMod val="50000"/>
                    <a:lumOff val="50000"/>
                  </a:schemeClr>
                </a:solidFill>
              </a:rPr>
              <a:t>peek spacer</a:t>
            </a:r>
            <a:endParaRPr lang="en-US" sz="1200" dirty="0">
              <a:solidFill>
                <a:schemeClr val="accent5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203676" y="4526546"/>
            <a:ext cx="112873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33CC00"/>
                </a:solidFill>
              </a:rPr>
              <a:t>wire PC board</a:t>
            </a:r>
            <a:endParaRPr lang="en-US" sz="1200" dirty="0">
              <a:solidFill>
                <a:srgbClr val="33CC00"/>
              </a:solidFill>
            </a:endParaRPr>
          </a:p>
        </p:txBody>
      </p:sp>
      <p:grpSp>
        <p:nvGrpSpPr>
          <p:cNvPr id="158" name="Group 157"/>
          <p:cNvGrpSpPr/>
          <p:nvPr/>
        </p:nvGrpSpPr>
        <p:grpSpPr>
          <a:xfrm>
            <a:off x="5918264" y="2126734"/>
            <a:ext cx="2858184" cy="2707513"/>
            <a:chOff x="5918264" y="3494346"/>
            <a:chExt cx="2858184" cy="270751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6200000">
              <a:off x="5993599" y="3419011"/>
              <a:ext cx="2707513" cy="2858184"/>
            </a:xfrm>
            <a:prstGeom prst="rect">
              <a:avLst/>
            </a:prstGeom>
          </p:spPr>
        </p:pic>
        <p:grpSp>
          <p:nvGrpSpPr>
            <p:cNvPr id="74" name="Group 73"/>
            <p:cNvGrpSpPr/>
            <p:nvPr/>
          </p:nvGrpSpPr>
          <p:grpSpPr>
            <a:xfrm>
              <a:off x="5994400" y="3937000"/>
              <a:ext cx="1025872" cy="1957772"/>
              <a:chOff x="5994400" y="3937000"/>
              <a:chExt cx="1025872" cy="1957772"/>
            </a:xfrm>
          </p:grpSpPr>
          <p:grpSp>
            <p:nvGrpSpPr>
              <p:cNvPr id="46" name="Group 45"/>
              <p:cNvGrpSpPr/>
              <p:nvPr/>
            </p:nvGrpSpPr>
            <p:grpSpPr>
              <a:xfrm>
                <a:off x="6334125" y="3977337"/>
                <a:ext cx="686147" cy="729985"/>
                <a:chOff x="6334125" y="3977337"/>
                <a:chExt cx="686147" cy="729985"/>
              </a:xfrm>
            </p:grpSpPr>
            <p:grpSp>
              <p:nvGrpSpPr>
                <p:cNvPr id="38" name="Group 37"/>
                <p:cNvGrpSpPr/>
                <p:nvPr/>
              </p:nvGrpSpPr>
              <p:grpSpPr>
                <a:xfrm>
                  <a:off x="6334125" y="3987800"/>
                  <a:ext cx="686147" cy="719522"/>
                  <a:chOff x="6334125" y="3987800"/>
                  <a:chExt cx="686147" cy="719522"/>
                </a:xfrm>
              </p:grpSpPr>
              <p:cxnSp>
                <p:nvCxnSpPr>
                  <p:cNvPr id="17" name="Straight Connector 16"/>
                  <p:cNvCxnSpPr/>
                  <p:nvPr/>
                </p:nvCxnSpPr>
                <p:spPr>
                  <a:xfrm>
                    <a:off x="6334125" y="4079875"/>
                    <a:ext cx="29210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4" name="Straight Connector 23"/>
                  <p:cNvCxnSpPr/>
                  <p:nvPr/>
                </p:nvCxnSpPr>
                <p:spPr>
                  <a:xfrm>
                    <a:off x="6623050" y="3987800"/>
                    <a:ext cx="11554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/>
                  <p:nvPr/>
                </p:nvCxnSpPr>
                <p:spPr>
                  <a:xfrm>
                    <a:off x="6732240" y="4102100"/>
                    <a:ext cx="28803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8" name="Straight Connector 27"/>
                  <p:cNvCxnSpPr/>
                  <p:nvPr/>
                </p:nvCxnSpPr>
                <p:spPr>
                  <a:xfrm>
                    <a:off x="6732240" y="4702175"/>
                    <a:ext cx="28803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0" name="Straight Connector 29"/>
                  <p:cNvCxnSpPr/>
                  <p:nvPr/>
                </p:nvCxnSpPr>
                <p:spPr>
                  <a:xfrm flipV="1">
                    <a:off x="7013923" y="4089772"/>
                    <a:ext cx="0" cy="61755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2" name="Straight Connector 31"/>
                  <p:cNvCxnSpPr/>
                  <p:nvPr/>
                </p:nvCxnSpPr>
                <p:spPr>
                  <a:xfrm flipV="1">
                    <a:off x="6732240" y="3987800"/>
                    <a:ext cx="0" cy="12065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35" name="Straight Connector 34"/>
                <p:cNvCxnSpPr/>
                <p:nvPr/>
              </p:nvCxnSpPr>
              <p:spPr>
                <a:xfrm flipV="1">
                  <a:off x="6621115" y="3977337"/>
                  <a:ext cx="0" cy="99735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47" name="Group 46"/>
              <p:cNvGrpSpPr/>
              <p:nvPr/>
            </p:nvGrpSpPr>
            <p:grpSpPr>
              <a:xfrm flipV="1">
                <a:off x="6334125" y="5063187"/>
                <a:ext cx="686147" cy="723635"/>
                <a:chOff x="6334125" y="3983687"/>
                <a:chExt cx="686147" cy="723635"/>
              </a:xfrm>
            </p:grpSpPr>
            <p:grpSp>
              <p:nvGrpSpPr>
                <p:cNvPr id="48" name="Group 47"/>
                <p:cNvGrpSpPr/>
                <p:nvPr/>
              </p:nvGrpSpPr>
              <p:grpSpPr>
                <a:xfrm>
                  <a:off x="6334125" y="3987800"/>
                  <a:ext cx="686147" cy="719522"/>
                  <a:chOff x="6334125" y="3987800"/>
                  <a:chExt cx="686147" cy="719522"/>
                </a:xfrm>
              </p:grpSpPr>
              <p:cxnSp>
                <p:nvCxnSpPr>
                  <p:cNvPr id="50" name="Straight Connector 49"/>
                  <p:cNvCxnSpPr/>
                  <p:nvPr/>
                </p:nvCxnSpPr>
                <p:spPr>
                  <a:xfrm>
                    <a:off x="6334125" y="4086225"/>
                    <a:ext cx="292100" cy="0"/>
                  </a:xfrm>
                  <a:prstGeom prst="line">
                    <a:avLst/>
                  </a:prstGeom>
                  <a:ln w="19050">
                    <a:solidFill>
                      <a:srgbClr val="00FF00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1" name="Straight Connector 50"/>
                  <p:cNvCxnSpPr/>
                  <p:nvPr/>
                </p:nvCxnSpPr>
                <p:spPr>
                  <a:xfrm>
                    <a:off x="6623050" y="3987800"/>
                    <a:ext cx="115540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2" name="Straight Connector 51"/>
                  <p:cNvCxnSpPr/>
                  <p:nvPr/>
                </p:nvCxnSpPr>
                <p:spPr>
                  <a:xfrm>
                    <a:off x="6732240" y="4102100"/>
                    <a:ext cx="28803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6732240" y="4702175"/>
                    <a:ext cx="288032" cy="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flipV="1">
                    <a:off x="7013923" y="4089772"/>
                    <a:ext cx="0" cy="617550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5" name="Straight Connector 54"/>
                  <p:cNvCxnSpPr/>
                  <p:nvPr/>
                </p:nvCxnSpPr>
                <p:spPr>
                  <a:xfrm flipV="1">
                    <a:off x="6732240" y="3987800"/>
                    <a:ext cx="0" cy="120651"/>
                  </a:xfrm>
                  <a:prstGeom prst="line">
                    <a:avLst/>
                  </a:prstGeom>
                  <a:ln w="19050">
                    <a:solidFill>
                      <a:schemeClr val="tx1"/>
                    </a:solidFill>
                  </a:ln>
                  <a:effectLst/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cxnSp>
              <p:nvCxnSpPr>
                <p:cNvPr id="49" name="Straight Connector 48"/>
                <p:cNvCxnSpPr/>
                <p:nvPr/>
              </p:nvCxnSpPr>
              <p:spPr>
                <a:xfrm flipV="1">
                  <a:off x="6621115" y="3983687"/>
                  <a:ext cx="0" cy="99735"/>
                </a:xfrm>
                <a:prstGeom prst="line">
                  <a:avLst/>
                </a:prstGeom>
                <a:ln w="19050">
                  <a:solidFill>
                    <a:srgbClr val="00FF00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56" name="Straight Connector 55"/>
              <p:cNvCxnSpPr/>
              <p:nvPr/>
            </p:nvCxnSpPr>
            <p:spPr>
              <a:xfrm flipV="1">
                <a:off x="6742113" y="4694994"/>
                <a:ext cx="0" cy="37334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63" name="Group 62"/>
              <p:cNvGrpSpPr/>
              <p:nvPr/>
            </p:nvGrpSpPr>
            <p:grpSpPr>
              <a:xfrm>
                <a:off x="6010275" y="3937000"/>
                <a:ext cx="323850" cy="142875"/>
                <a:chOff x="6010275" y="3937000"/>
                <a:chExt cx="323850" cy="142875"/>
              </a:xfrm>
            </p:grpSpPr>
            <p:cxnSp>
              <p:nvCxnSpPr>
                <p:cNvPr id="11" name="Straight Connector 10"/>
                <p:cNvCxnSpPr/>
                <p:nvPr/>
              </p:nvCxnSpPr>
              <p:spPr>
                <a:xfrm>
                  <a:off x="6010275" y="3937000"/>
                  <a:ext cx="2032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8" name="Straight Connector 57"/>
                <p:cNvCxnSpPr/>
                <p:nvPr/>
              </p:nvCxnSpPr>
              <p:spPr>
                <a:xfrm>
                  <a:off x="6213475" y="3977337"/>
                  <a:ext cx="120650" cy="10253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" name="Straight Connector 60"/>
                <p:cNvCxnSpPr/>
                <p:nvPr/>
              </p:nvCxnSpPr>
              <p:spPr>
                <a:xfrm flipH="1" flipV="1">
                  <a:off x="6213475" y="3937000"/>
                  <a:ext cx="1240" cy="40338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64" name="Group 63"/>
              <p:cNvGrpSpPr/>
              <p:nvPr/>
            </p:nvGrpSpPr>
            <p:grpSpPr>
              <a:xfrm flipV="1">
                <a:off x="5994400" y="5688398"/>
                <a:ext cx="339725" cy="206374"/>
                <a:chOff x="5994400" y="3873500"/>
                <a:chExt cx="339725" cy="206374"/>
              </a:xfrm>
            </p:grpSpPr>
            <p:cxnSp>
              <p:nvCxnSpPr>
                <p:cNvPr id="65" name="Straight Connector 64"/>
                <p:cNvCxnSpPr/>
                <p:nvPr/>
              </p:nvCxnSpPr>
              <p:spPr>
                <a:xfrm>
                  <a:off x="5994400" y="3873500"/>
                  <a:ext cx="203200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6" name="Straight Connector 65"/>
                <p:cNvCxnSpPr/>
                <p:nvPr/>
              </p:nvCxnSpPr>
              <p:spPr>
                <a:xfrm>
                  <a:off x="6197600" y="3945322"/>
                  <a:ext cx="136525" cy="13455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7" name="Straight Connector 66"/>
                <p:cNvCxnSpPr/>
                <p:nvPr/>
              </p:nvCxnSpPr>
              <p:spPr>
                <a:xfrm flipV="1">
                  <a:off x="6197600" y="3873500"/>
                  <a:ext cx="1" cy="7182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  <a:effectLst/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72" name="Straight Connector 71"/>
              <p:cNvCxnSpPr/>
              <p:nvPr/>
            </p:nvCxnSpPr>
            <p:spPr>
              <a:xfrm flipH="1">
                <a:off x="6010275" y="3937000"/>
                <a:ext cx="348" cy="1957772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04" name="TextBox 103"/>
          <p:cNvSpPr txBox="1"/>
          <p:nvPr/>
        </p:nvSpPr>
        <p:spPr>
          <a:xfrm>
            <a:off x="3510929" y="2134205"/>
            <a:ext cx="1107950" cy="292388"/>
          </a:xfrm>
          <a:prstGeom prst="rect">
            <a:avLst/>
          </a:prstGeom>
          <a:solidFill>
            <a:srgbClr val="00FFFF"/>
          </a:solidFill>
          <a:ln>
            <a:solidFill>
              <a:srgbClr val="00FFFF"/>
            </a:solidFill>
          </a:ln>
        </p:spPr>
        <p:txBody>
          <a:bodyPr wrap="square" rtlCol="0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 smtClean="0"/>
              <a:t>  end-plates</a:t>
            </a:r>
            <a:endParaRPr lang="en-US" sz="1200" b="1" dirty="0"/>
          </a:p>
        </p:txBody>
      </p:sp>
      <p:sp>
        <p:nvSpPr>
          <p:cNvPr id="105" name="TextBox 104"/>
          <p:cNvSpPr txBox="1"/>
          <p:nvPr/>
        </p:nvSpPr>
        <p:spPr>
          <a:xfrm>
            <a:off x="3510693" y="2733373"/>
            <a:ext cx="1114536" cy="594009"/>
          </a:xfrm>
          <a:prstGeom prst="rect">
            <a:avLst/>
          </a:prstGeom>
          <a:solidFill>
            <a:srgbClr val="68D656"/>
          </a:solidFill>
          <a:ln>
            <a:solidFill>
              <a:srgbClr val="68D656"/>
            </a:solidFill>
          </a:ln>
        </p:spPr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 smtClean="0"/>
              <a:t>structural</a:t>
            </a:r>
          </a:p>
          <a:p>
            <a:pPr algn="ctr">
              <a:lnSpc>
                <a:spcPct val="90000"/>
              </a:lnSpc>
            </a:pPr>
            <a:r>
              <a:rPr lang="en-US" sz="1200" b="1" dirty="0" smtClean="0"/>
              <a:t>removable</a:t>
            </a:r>
          </a:p>
          <a:p>
            <a:pPr algn="ctr">
              <a:lnSpc>
                <a:spcPct val="90000"/>
              </a:lnSpc>
            </a:pPr>
            <a:r>
              <a:rPr lang="en-US" sz="1200" b="1" dirty="0" smtClean="0"/>
              <a:t>shaft</a:t>
            </a:r>
            <a:endParaRPr lang="en-US" sz="1200" b="1" dirty="0"/>
          </a:p>
        </p:txBody>
      </p:sp>
      <p:cxnSp>
        <p:nvCxnSpPr>
          <p:cNvPr id="107" name="Straight Arrow Connector 106"/>
          <p:cNvCxnSpPr>
            <a:stCxn id="104" idx="1"/>
          </p:cNvCxnSpPr>
          <p:nvPr/>
        </p:nvCxnSpPr>
        <p:spPr>
          <a:xfrm flipH="1">
            <a:off x="892175" y="2280399"/>
            <a:ext cx="2618754" cy="256426"/>
          </a:xfrm>
          <a:prstGeom prst="straightConnector1">
            <a:avLst/>
          </a:prstGeom>
          <a:ln w="12700" cmpd="sng">
            <a:solidFill>
              <a:srgbClr val="00FFFF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>
            <a:stCxn id="104" idx="1"/>
          </p:cNvCxnSpPr>
          <p:nvPr/>
        </p:nvCxnSpPr>
        <p:spPr>
          <a:xfrm flipH="1">
            <a:off x="2209800" y="2280399"/>
            <a:ext cx="1301129" cy="515118"/>
          </a:xfrm>
          <a:prstGeom prst="straightConnector1">
            <a:avLst/>
          </a:prstGeom>
          <a:ln w="12700" cmpd="sng">
            <a:solidFill>
              <a:srgbClr val="00FFFF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>
            <a:stCxn id="105" idx="1"/>
          </p:cNvCxnSpPr>
          <p:nvPr/>
        </p:nvCxnSpPr>
        <p:spPr>
          <a:xfrm flipH="1" flipV="1">
            <a:off x="1600200" y="2847975"/>
            <a:ext cx="1910493" cy="182403"/>
          </a:xfrm>
          <a:prstGeom prst="straightConnector1">
            <a:avLst/>
          </a:prstGeom>
          <a:ln w="12700" cmpd="sng">
            <a:solidFill>
              <a:srgbClr val="68D656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9" name="TextBox 118"/>
          <p:cNvSpPr txBox="1"/>
          <p:nvPr/>
        </p:nvSpPr>
        <p:spPr>
          <a:xfrm>
            <a:off x="3504343" y="3339710"/>
            <a:ext cx="1120820" cy="59400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200" b="1" dirty="0" smtClean="0"/>
              <a:t>wire tension</a:t>
            </a:r>
          </a:p>
          <a:p>
            <a:pPr algn="ctr">
              <a:lnSpc>
                <a:spcPct val="90000"/>
              </a:lnSpc>
            </a:pPr>
            <a:r>
              <a:rPr lang="en-US" sz="1200" b="1" dirty="0" smtClean="0"/>
              <a:t>compensating</a:t>
            </a:r>
          </a:p>
          <a:p>
            <a:pPr algn="ctr">
              <a:lnSpc>
                <a:spcPct val="90000"/>
              </a:lnSpc>
            </a:pPr>
            <a:r>
              <a:rPr lang="en-US" sz="1200" b="1" dirty="0" smtClean="0"/>
              <a:t>wheels</a:t>
            </a:r>
            <a:endParaRPr lang="en-US" sz="1200" b="1" dirty="0"/>
          </a:p>
        </p:txBody>
      </p:sp>
      <p:cxnSp>
        <p:nvCxnSpPr>
          <p:cNvPr id="123" name="Straight Arrow Connector 122"/>
          <p:cNvCxnSpPr>
            <a:stCxn id="119" idx="1"/>
          </p:cNvCxnSpPr>
          <p:nvPr/>
        </p:nvCxnSpPr>
        <p:spPr>
          <a:xfrm flipH="1" flipV="1">
            <a:off x="463550" y="2755126"/>
            <a:ext cx="3040793" cy="881589"/>
          </a:xfrm>
          <a:prstGeom prst="straightConnector1">
            <a:avLst/>
          </a:prstGeom>
          <a:ln w="12700" cmpd="sng">
            <a:solidFill>
              <a:srgbClr val="FFFF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19" idx="1"/>
          </p:cNvCxnSpPr>
          <p:nvPr/>
        </p:nvCxnSpPr>
        <p:spPr>
          <a:xfrm flipH="1" flipV="1">
            <a:off x="2397909" y="3510349"/>
            <a:ext cx="1106434" cy="126366"/>
          </a:xfrm>
          <a:prstGeom prst="straightConnector1">
            <a:avLst/>
          </a:prstGeom>
          <a:ln w="12700" cmpd="sng">
            <a:solidFill>
              <a:srgbClr val="FFFF00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9" name="TextBox 158"/>
          <p:cNvSpPr txBox="1"/>
          <p:nvPr/>
        </p:nvSpPr>
        <p:spPr>
          <a:xfrm>
            <a:off x="4806884" y="2134205"/>
            <a:ext cx="1113126" cy="646331"/>
          </a:xfrm>
          <a:prstGeom prst="rect">
            <a:avLst/>
          </a:prstGeom>
          <a:solidFill>
            <a:schemeClr val="accent5">
              <a:lumMod val="25000"/>
              <a:lumOff val="75000"/>
            </a:schemeClr>
          </a:solidFill>
          <a:ln>
            <a:solidFill>
              <a:schemeClr val="accent5">
                <a:lumMod val="25000"/>
                <a:lumOff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sense wires</a:t>
            </a:r>
          </a:p>
          <a:p>
            <a:pPr algn="ctr"/>
            <a:r>
              <a:rPr lang="en-US" sz="1200" b="1" dirty="0" smtClean="0"/>
              <a:t>PC boards</a:t>
            </a:r>
          </a:p>
          <a:p>
            <a:pPr algn="ctr"/>
            <a:r>
              <a:rPr lang="en-US" sz="1200" b="1" dirty="0" smtClean="0"/>
              <a:t>(16 cells)</a:t>
            </a:r>
            <a:endParaRPr lang="en-US" sz="1200" b="1" dirty="0"/>
          </a:p>
        </p:txBody>
      </p:sp>
      <p:sp>
        <p:nvSpPr>
          <p:cNvPr id="160" name="TextBox 159"/>
          <p:cNvSpPr txBox="1"/>
          <p:nvPr/>
        </p:nvSpPr>
        <p:spPr>
          <a:xfrm>
            <a:off x="4803709" y="5363794"/>
            <a:ext cx="1115059" cy="830997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NC machined</a:t>
            </a:r>
          </a:p>
          <a:p>
            <a:pPr algn="ctr"/>
            <a:r>
              <a:rPr lang="en-US" sz="1200" b="1" dirty="0" smtClean="0"/>
              <a:t>peek spacer</a:t>
            </a:r>
          </a:p>
          <a:p>
            <a:pPr algn="ctr"/>
            <a:r>
              <a:rPr lang="en-US" sz="1200" b="1" dirty="0" smtClean="0"/>
              <a:t>(½ cell thick</a:t>
            </a:r>
          </a:p>
          <a:p>
            <a:pPr algn="ctr"/>
            <a:r>
              <a:rPr lang="en-US" sz="1200" b="1" dirty="0" smtClean="0"/>
              <a:t>1 sector wide)</a:t>
            </a:r>
            <a:endParaRPr lang="en-US" sz="1200" b="1" dirty="0"/>
          </a:p>
        </p:txBody>
      </p:sp>
      <p:sp>
        <p:nvSpPr>
          <p:cNvPr id="167" name="TextBox 166"/>
          <p:cNvSpPr txBox="1"/>
          <p:nvPr/>
        </p:nvSpPr>
        <p:spPr>
          <a:xfrm>
            <a:off x="4806884" y="4187917"/>
            <a:ext cx="1115059" cy="646331"/>
          </a:xfrm>
          <a:prstGeom prst="rect">
            <a:avLst/>
          </a:prstGeom>
          <a:solidFill>
            <a:srgbClr val="FF66FF"/>
          </a:solidFill>
          <a:ln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err="1" smtClean="0"/>
              <a:t>fiducial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reference</a:t>
            </a:r>
          </a:p>
          <a:p>
            <a:pPr algn="ctr"/>
            <a:r>
              <a:rPr lang="en-US" sz="1200" b="1" dirty="0" smtClean="0"/>
              <a:t>edge</a:t>
            </a:r>
            <a:endParaRPr lang="en-US" sz="1200" b="1" dirty="0"/>
          </a:p>
        </p:txBody>
      </p:sp>
      <p:cxnSp>
        <p:nvCxnSpPr>
          <p:cNvPr id="168" name="Straight Arrow Connector 167"/>
          <p:cNvCxnSpPr>
            <a:stCxn id="167" idx="3"/>
          </p:cNvCxnSpPr>
          <p:nvPr/>
        </p:nvCxnSpPr>
        <p:spPr>
          <a:xfrm flipV="1">
            <a:off x="5921943" y="4375150"/>
            <a:ext cx="586807" cy="135933"/>
          </a:xfrm>
          <a:prstGeom prst="straightConnector1">
            <a:avLst/>
          </a:prstGeom>
          <a:ln w="25400">
            <a:solidFill>
              <a:srgbClr val="FF66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8" name="TextBox 177"/>
          <p:cNvSpPr txBox="1"/>
          <p:nvPr/>
        </p:nvSpPr>
        <p:spPr>
          <a:xfrm>
            <a:off x="3510693" y="2435636"/>
            <a:ext cx="1108186" cy="292388"/>
          </a:xfrm>
          <a:prstGeom prst="rect">
            <a:avLst/>
          </a:prstGeom>
          <a:solidFill>
            <a:srgbClr val="FFCC66"/>
          </a:solidFill>
          <a:ln>
            <a:solidFill>
              <a:srgbClr val="FFCC66"/>
            </a:solidFill>
          </a:ln>
        </p:spPr>
        <p:txBody>
          <a:bodyPr wrap="square" rtlCol="0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200" b="1" dirty="0" smtClean="0"/>
              <a:t>       spokes</a:t>
            </a:r>
            <a:endParaRPr lang="en-US" sz="1200" b="1" dirty="0"/>
          </a:p>
        </p:txBody>
      </p:sp>
      <p:cxnSp>
        <p:nvCxnSpPr>
          <p:cNvPr id="185" name="Straight Arrow Connector 184"/>
          <p:cNvCxnSpPr>
            <a:stCxn id="178" idx="1"/>
          </p:cNvCxnSpPr>
          <p:nvPr/>
        </p:nvCxnSpPr>
        <p:spPr>
          <a:xfrm flipH="1">
            <a:off x="2165350" y="2581830"/>
            <a:ext cx="1345343" cy="38358"/>
          </a:xfrm>
          <a:prstGeom prst="straightConnector1">
            <a:avLst/>
          </a:prstGeom>
          <a:ln w="12700" cmpd="sng">
            <a:solidFill>
              <a:srgbClr val="FFCC66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>
            <a:stCxn id="178" idx="1"/>
          </p:cNvCxnSpPr>
          <p:nvPr/>
        </p:nvCxnSpPr>
        <p:spPr>
          <a:xfrm flipH="1">
            <a:off x="2025650" y="2581830"/>
            <a:ext cx="1485043" cy="358220"/>
          </a:xfrm>
          <a:prstGeom prst="straightConnector1">
            <a:avLst/>
          </a:prstGeom>
          <a:ln w="12700" cmpd="sng">
            <a:solidFill>
              <a:srgbClr val="FFCC66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5" name="Straight Arrow Connector 194"/>
          <p:cNvCxnSpPr>
            <a:stCxn id="178" idx="1"/>
          </p:cNvCxnSpPr>
          <p:nvPr/>
        </p:nvCxnSpPr>
        <p:spPr>
          <a:xfrm flipH="1">
            <a:off x="1978025" y="2581830"/>
            <a:ext cx="1532668" cy="678895"/>
          </a:xfrm>
          <a:prstGeom prst="straightConnector1">
            <a:avLst/>
          </a:prstGeom>
          <a:ln w="12700" cmpd="sng">
            <a:solidFill>
              <a:srgbClr val="FFCC66"/>
            </a:solidFill>
            <a:tailEnd type="stealt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8" name="TextBox 197"/>
          <p:cNvSpPr txBox="1"/>
          <p:nvPr/>
        </p:nvSpPr>
        <p:spPr>
          <a:xfrm>
            <a:off x="820999" y="4832109"/>
            <a:ext cx="5578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FFFFFF"/>
                </a:solidFill>
              </a:rPr>
              <a:t>spoke</a:t>
            </a:r>
            <a:endParaRPr lang="en-US" sz="1200" dirty="0">
              <a:solidFill>
                <a:srgbClr val="FFFFFF"/>
              </a:solidFill>
            </a:endParaRPr>
          </a:p>
        </p:txBody>
      </p:sp>
      <p:sp>
        <p:nvSpPr>
          <p:cNvPr id="208" name="TextBox 207"/>
          <p:cNvSpPr txBox="1"/>
          <p:nvPr/>
        </p:nvSpPr>
        <p:spPr>
          <a:xfrm>
            <a:off x="463550" y="3346188"/>
            <a:ext cx="1249636" cy="3939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rgbClr val="FFFFFF"/>
                </a:solidFill>
              </a:rPr>
              <a:t>3D </a:t>
            </a:r>
          </a:p>
          <a:p>
            <a:pPr algn="ctr">
              <a:lnSpc>
                <a:spcPct val="80000"/>
              </a:lnSpc>
            </a:pPr>
            <a:r>
              <a:rPr lang="en-US" sz="1200" b="1" dirty="0" smtClean="0">
                <a:solidFill>
                  <a:srgbClr val="FFFFFF"/>
                </a:solidFill>
              </a:rPr>
              <a:t>measuring</a:t>
            </a:r>
            <a:r>
              <a:rPr lang="en-US" sz="1200" b="1" dirty="0">
                <a:solidFill>
                  <a:srgbClr val="FFFFFF"/>
                </a:solidFill>
              </a:rPr>
              <a:t> </a:t>
            </a:r>
            <a:r>
              <a:rPr lang="en-US" sz="1200" b="1" dirty="0" smtClean="0">
                <a:solidFill>
                  <a:srgbClr val="FFFFFF"/>
                </a:solidFill>
              </a:rPr>
              <a:t>table</a:t>
            </a:r>
            <a:endParaRPr lang="en-US" sz="1200" b="1" dirty="0">
              <a:solidFill>
                <a:srgbClr val="FFFFFF"/>
              </a:solidFill>
            </a:endParaRPr>
          </a:p>
        </p:txBody>
      </p:sp>
      <p:sp>
        <p:nvSpPr>
          <p:cNvPr id="209" name="TextBox 208"/>
          <p:cNvSpPr txBox="1"/>
          <p:nvPr/>
        </p:nvSpPr>
        <p:spPr>
          <a:xfrm>
            <a:off x="7020272" y="2260495"/>
            <a:ext cx="671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400 </a:t>
            </a:r>
            <a:r>
              <a:rPr lang="en-US" sz="1200" b="1" dirty="0" err="1" smtClean="0">
                <a:latin typeface="Times New Roman"/>
                <a:cs typeface="Times New Roman"/>
              </a:rPr>
              <a:t>μ</a:t>
            </a:r>
            <a:r>
              <a:rPr lang="en-US" sz="1200" b="1" dirty="0" err="1" smtClean="0"/>
              <a:t>m</a:t>
            </a:r>
            <a:endParaRPr lang="en-US" sz="1200" b="1" dirty="0" smtClean="0"/>
          </a:p>
          <a:p>
            <a:pPr algn="ctr"/>
            <a:r>
              <a:rPr lang="en-US" sz="1200" b="1" dirty="0" smtClean="0"/>
              <a:t>PCB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5721230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" name="Picture 2" descr="D:\work's\MEG\wiring robot\foto,disegni\foto macchina\settembre 15\IMG_1501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328062" y="1295303"/>
            <a:ext cx="2045926" cy="19281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/>
          </a:sp3d>
          <a:ex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Wiring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790881" y="24261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28062" y="1303659"/>
            <a:ext cx="1572040" cy="555537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Aligning the wire </a:t>
            </a:r>
          </a:p>
          <a:p>
            <a:pPr algn="ctr">
              <a:lnSpc>
                <a:spcPct val="7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PC board on the</a:t>
            </a:r>
          </a:p>
          <a:p>
            <a:pPr algn="ctr">
              <a:lnSpc>
                <a:spcPct val="7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spinning drum</a:t>
            </a:r>
            <a:endParaRPr lang="en-US" sz="1400" b="1" dirty="0">
              <a:solidFill>
                <a:srgbClr val="FFFFFF"/>
              </a:solidFill>
            </a:endParaRPr>
          </a:p>
        </p:txBody>
      </p:sp>
      <p:pic>
        <p:nvPicPr>
          <p:cNvPr id="60" name="Picture 10" descr="D:\work's\MEG\wiring robot\foto,disegni\foto macchina\settembre 15\IMG_150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4733" y="1286074"/>
            <a:ext cx="2578496" cy="19338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5400000" sx="102000" sy="102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/>
          </a:sp3d>
          <a:extLst/>
        </p:spPr>
      </p:pic>
      <p:sp>
        <p:nvSpPr>
          <p:cNvPr id="62" name="TextBox 61"/>
          <p:cNvSpPr txBox="1"/>
          <p:nvPr/>
        </p:nvSpPr>
        <p:spPr>
          <a:xfrm>
            <a:off x="3788625" y="1293954"/>
            <a:ext cx="1327194" cy="555537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7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Winding the</a:t>
            </a:r>
          </a:p>
          <a:p>
            <a:pPr algn="ctr">
              <a:lnSpc>
                <a:spcPct val="7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wire on the</a:t>
            </a:r>
          </a:p>
          <a:p>
            <a:pPr algn="ctr">
              <a:lnSpc>
                <a:spcPct val="7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spinning drum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424527" y="2910982"/>
            <a:ext cx="3679663" cy="4837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dist">
              <a:lnSpc>
                <a:spcPct val="90000"/>
              </a:lnSpc>
            </a:pPr>
            <a:r>
              <a:rPr lang="en-US" sz="1400" b="1" spc="-50" dirty="0"/>
              <a:t>W</a:t>
            </a:r>
            <a:r>
              <a:rPr lang="en-US" sz="1400" b="1" spc="-50" dirty="0" smtClean="0"/>
              <a:t>ire tension set up with a real time strain gauge </a:t>
            </a:r>
          </a:p>
          <a:p>
            <a:pPr algn="dist">
              <a:lnSpc>
                <a:spcPct val="90000"/>
              </a:lnSpc>
            </a:pPr>
            <a:r>
              <a:rPr lang="en-US" sz="1400" b="1" spc="-50" dirty="0" smtClean="0"/>
              <a:t>feedback system on the spooling el. mag. clutch</a:t>
            </a:r>
            <a:endParaRPr lang="en-US" sz="1400" b="1" spc="-50" dirty="0"/>
          </a:p>
        </p:txBody>
      </p:sp>
      <p:grpSp>
        <p:nvGrpSpPr>
          <p:cNvPr id="40" name="Group 39"/>
          <p:cNvGrpSpPr/>
          <p:nvPr/>
        </p:nvGrpSpPr>
        <p:grpSpPr>
          <a:xfrm>
            <a:off x="839636" y="3460945"/>
            <a:ext cx="4865553" cy="2896320"/>
            <a:chOff x="4266538" y="3502482"/>
            <a:chExt cx="4865553" cy="2896320"/>
          </a:xfrm>
        </p:grpSpPr>
        <p:grpSp>
          <p:nvGrpSpPr>
            <p:cNvPr id="29" name="Group 28"/>
            <p:cNvGrpSpPr/>
            <p:nvPr/>
          </p:nvGrpSpPr>
          <p:grpSpPr>
            <a:xfrm>
              <a:off x="4266538" y="3512546"/>
              <a:ext cx="4865553" cy="2886256"/>
              <a:chOff x="3192378" y="3005325"/>
              <a:chExt cx="5708754" cy="3386443"/>
            </a:xfrm>
          </p:grpSpPr>
          <p:pic>
            <p:nvPicPr>
              <p:cNvPr id="83" name="Immagine 18"/>
              <p:cNvPicPr>
                <a:picLocks noChangeAspect="1"/>
              </p:cNvPicPr>
              <p:nvPr/>
            </p:nvPicPr>
            <p:blipFill rotWithShape="1">
              <a:blip r:embed="rId4"/>
              <a:srcRect l="33827" t="1" b="27571"/>
              <a:stretch/>
            </p:blipFill>
            <p:spPr>
              <a:xfrm>
                <a:off x="3192378" y="3005325"/>
                <a:ext cx="5698449" cy="3382814"/>
              </a:xfrm>
              <a:prstGeom prst="rect">
                <a:avLst/>
              </a:prstGeom>
              <a:ln>
                <a:solidFill>
                  <a:srgbClr val="DBDBDB"/>
                </a:solidFill>
              </a:ln>
            </p:spPr>
          </p:pic>
          <p:sp>
            <p:nvSpPr>
              <p:cNvPr id="27" name="Rectangle 26"/>
              <p:cNvSpPr/>
              <p:nvPr/>
            </p:nvSpPr>
            <p:spPr>
              <a:xfrm>
                <a:off x="8203341" y="3009550"/>
                <a:ext cx="697791" cy="3378591"/>
              </a:xfrm>
              <a:prstGeom prst="rect">
                <a:avLst/>
              </a:prstGeom>
              <a:solidFill>
                <a:srgbClr val="E3E3E3"/>
              </a:solidFill>
              <a:ln>
                <a:solidFill>
                  <a:srgbClr val="E3E3E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Rectangle 83"/>
              <p:cNvSpPr/>
              <p:nvPr/>
            </p:nvSpPr>
            <p:spPr>
              <a:xfrm>
                <a:off x="3880955" y="3009549"/>
                <a:ext cx="4992110" cy="720280"/>
              </a:xfrm>
              <a:prstGeom prst="rect">
                <a:avLst/>
              </a:prstGeom>
              <a:solidFill>
                <a:srgbClr val="E3E3E3"/>
              </a:solidFill>
              <a:ln>
                <a:solidFill>
                  <a:srgbClr val="E3E3E3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Rectangle 84"/>
              <p:cNvSpPr/>
              <p:nvPr/>
            </p:nvSpPr>
            <p:spPr>
              <a:xfrm>
                <a:off x="3201669" y="3013177"/>
                <a:ext cx="697791" cy="3378591"/>
              </a:xfrm>
              <a:prstGeom prst="rect">
                <a:avLst/>
              </a:prstGeom>
              <a:solidFill>
                <a:srgbClr val="DBDBDB"/>
              </a:solidFill>
              <a:ln>
                <a:solidFill>
                  <a:srgbClr val="DBDBDB"/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pic>
          <p:nvPicPr>
            <p:cNvPr id="88" name="Immagine 1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7257245" y="3502482"/>
              <a:ext cx="1271337" cy="1048853"/>
            </a:xfrm>
            <a:prstGeom prst="rect">
              <a:avLst/>
            </a:prstGeom>
          </p:spPr>
        </p:pic>
        <p:pic>
          <p:nvPicPr>
            <p:cNvPr id="89" name="Immagine 2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4877430" y="3519194"/>
              <a:ext cx="1251972" cy="941904"/>
            </a:xfrm>
            <a:prstGeom prst="rect">
              <a:avLst/>
            </a:prstGeom>
          </p:spPr>
        </p:pic>
        <p:sp>
          <p:nvSpPr>
            <p:cNvPr id="90" name="TextBox 89"/>
            <p:cNvSpPr txBox="1"/>
            <p:nvPr/>
          </p:nvSpPr>
          <p:spPr>
            <a:xfrm>
              <a:off x="5981177" y="3519238"/>
              <a:ext cx="1287532" cy="10438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400" b="1" spc="-50" dirty="0"/>
                <a:t>P</a:t>
              </a:r>
              <a:r>
                <a:rPr lang="en-US" sz="1400" b="1" spc="-50" dirty="0" smtClean="0"/>
                <a:t>ad image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 spc="-50" dirty="0" smtClean="0"/>
                <a:t>recognition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 spc="-50" dirty="0" smtClean="0"/>
                <a:t>and contactless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 spc="-50" dirty="0" smtClean="0"/>
                <a:t> IR laser</a:t>
              </a:r>
            </a:p>
            <a:p>
              <a:pPr algn="ctr">
                <a:lnSpc>
                  <a:spcPct val="80000"/>
                </a:lnSpc>
              </a:pPr>
              <a:r>
                <a:rPr lang="en-US" sz="1400" b="1" spc="-50" dirty="0" smtClean="0"/>
                <a:t>soldering</a:t>
              </a:r>
            </a:p>
            <a:p>
              <a:pPr algn="ctr">
                <a:lnSpc>
                  <a:spcPct val="80000"/>
                </a:lnSpc>
              </a:pPr>
              <a:r>
                <a:rPr lang="en-US" sz="700" b="1" spc="-50" dirty="0" smtClean="0"/>
                <a:t> </a:t>
              </a:r>
              <a:endParaRPr lang="en-US" sz="700" b="1" spc="-50" dirty="0"/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7538674" y="5317866"/>
              <a:ext cx="1044727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FF"/>
                  </a:solidFill>
                </a:rPr>
                <a:t>solder feeder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cxnSp>
          <p:nvCxnSpPr>
            <p:cNvPr id="36" name="Straight Connector 35"/>
            <p:cNvCxnSpPr/>
            <p:nvPr/>
          </p:nvCxnSpPr>
          <p:spPr>
            <a:xfrm>
              <a:off x="4868548" y="4547375"/>
              <a:ext cx="3660034" cy="0"/>
            </a:xfrm>
            <a:prstGeom prst="line">
              <a:avLst/>
            </a:prstGeom>
            <a:ln w="38100" cmpd="sng">
              <a:solidFill>
                <a:schemeClr val="bg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/>
            <p:cNvSpPr txBox="1"/>
            <p:nvPr/>
          </p:nvSpPr>
          <p:spPr>
            <a:xfrm>
              <a:off x="5315093" y="5412878"/>
              <a:ext cx="838691" cy="3939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200" b="1" dirty="0" smtClean="0">
                  <a:solidFill>
                    <a:srgbClr val="FFFFFF"/>
                  </a:solidFill>
                </a:rPr>
                <a:t>dual safe </a:t>
              </a:r>
            </a:p>
            <a:p>
              <a:pPr algn="ctr">
                <a:lnSpc>
                  <a:spcPct val="80000"/>
                </a:lnSpc>
              </a:pPr>
              <a:r>
                <a:rPr lang="en-US" sz="1200" b="1" dirty="0" smtClean="0">
                  <a:solidFill>
                    <a:srgbClr val="FFFFFF"/>
                  </a:solidFill>
                </a:rPr>
                <a:t>soldering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grpSp>
        <p:nvGrpSpPr>
          <p:cNvPr id="128" name="Group 127"/>
          <p:cNvGrpSpPr/>
          <p:nvPr/>
        </p:nvGrpSpPr>
        <p:grpSpPr>
          <a:xfrm>
            <a:off x="5329918" y="3435409"/>
            <a:ext cx="3654753" cy="2914914"/>
            <a:chOff x="4828618" y="3435409"/>
            <a:chExt cx="3654753" cy="2914914"/>
          </a:xfrm>
        </p:grpSpPr>
        <p:pic>
          <p:nvPicPr>
            <p:cNvPr id="97" name="Picture 2" descr="G:\filatura-An09-2\anode\WThist-All.png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414270" y="3435409"/>
              <a:ext cx="2608729" cy="1718689"/>
            </a:xfrm>
            <a:prstGeom prst="rect">
              <a:avLst/>
            </a:prstGeom>
            <a:noFill/>
          </p:spPr>
        </p:pic>
        <p:pic>
          <p:nvPicPr>
            <p:cNvPr id="98" name="Immagine 28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28618" y="5157690"/>
              <a:ext cx="1890017" cy="1192633"/>
            </a:xfrm>
            <a:prstGeom prst="rect">
              <a:avLst/>
            </a:prstGeom>
          </p:spPr>
        </p:pic>
        <p:pic>
          <p:nvPicPr>
            <p:cNvPr id="99" name="Immagine 27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98258" y="5157690"/>
              <a:ext cx="1885113" cy="1189541"/>
            </a:xfrm>
            <a:prstGeom prst="rect">
              <a:avLst/>
            </a:prstGeom>
          </p:spPr>
        </p:pic>
        <p:cxnSp>
          <p:nvCxnSpPr>
            <p:cNvPr id="42" name="Straight Connector 41"/>
            <p:cNvCxnSpPr/>
            <p:nvPr/>
          </p:nvCxnSpPr>
          <p:spPr>
            <a:xfrm>
              <a:off x="5001468" y="5562600"/>
              <a:ext cx="1514748" cy="0"/>
            </a:xfrm>
            <a:prstGeom prst="line">
              <a:avLst/>
            </a:prstGeom>
            <a:ln w="6350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/>
            <p:cNvCxnSpPr/>
            <p:nvPr/>
          </p:nvCxnSpPr>
          <p:spPr>
            <a:xfrm>
              <a:off x="5019302" y="5924550"/>
              <a:ext cx="1514748" cy="0"/>
            </a:xfrm>
            <a:prstGeom prst="line">
              <a:avLst/>
            </a:prstGeom>
            <a:ln w="6350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flipV="1">
              <a:off x="5754451" y="5562600"/>
              <a:ext cx="0" cy="361950"/>
            </a:xfrm>
            <a:prstGeom prst="line">
              <a:avLst/>
            </a:prstGeom>
            <a:ln w="6350">
              <a:solidFill>
                <a:srgbClr val="3366FF"/>
              </a:solidFill>
              <a:headEnd type="stealth" w="sm" len="sm"/>
              <a:tailEnd type="stealth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TextBox 86"/>
            <p:cNvSpPr txBox="1"/>
            <p:nvPr/>
          </p:nvSpPr>
          <p:spPr>
            <a:xfrm>
              <a:off x="5578762" y="5905500"/>
              <a:ext cx="3513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>
                  <a:solidFill>
                    <a:srgbClr val="3366FF"/>
                  </a:solidFill>
                </a:rPr>
                <a:t>0.1 g</a:t>
              </a:r>
              <a:endParaRPr lang="en-US" sz="600" b="1" dirty="0">
                <a:solidFill>
                  <a:srgbClr val="3366FF"/>
                </a:solidFill>
              </a:endParaRPr>
            </a:p>
          </p:txBody>
        </p:sp>
        <p:cxnSp>
          <p:nvCxnSpPr>
            <p:cNvPr id="111" name="Straight Connector 110"/>
            <p:cNvCxnSpPr/>
            <p:nvPr/>
          </p:nvCxnSpPr>
          <p:spPr>
            <a:xfrm>
              <a:off x="6777102" y="5565259"/>
              <a:ext cx="1514748" cy="0"/>
            </a:xfrm>
            <a:prstGeom prst="line">
              <a:avLst/>
            </a:prstGeom>
            <a:ln w="6350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Straight Connector 111"/>
            <p:cNvCxnSpPr/>
            <p:nvPr/>
          </p:nvCxnSpPr>
          <p:spPr>
            <a:xfrm>
              <a:off x="6794936" y="5917684"/>
              <a:ext cx="1514748" cy="0"/>
            </a:xfrm>
            <a:prstGeom prst="line">
              <a:avLst/>
            </a:prstGeom>
            <a:ln w="6350">
              <a:solidFill>
                <a:srgbClr val="3366FF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/>
            <p:cNvCxnSpPr/>
            <p:nvPr/>
          </p:nvCxnSpPr>
          <p:spPr>
            <a:xfrm flipV="1">
              <a:off x="7568185" y="5565259"/>
              <a:ext cx="0" cy="361950"/>
            </a:xfrm>
            <a:prstGeom prst="line">
              <a:avLst/>
            </a:prstGeom>
            <a:ln w="6350">
              <a:solidFill>
                <a:srgbClr val="3366FF"/>
              </a:solidFill>
              <a:headEnd type="stealth" w="sm" len="sm"/>
              <a:tailEnd type="stealth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TextBox 114"/>
            <p:cNvSpPr txBox="1"/>
            <p:nvPr/>
          </p:nvSpPr>
          <p:spPr>
            <a:xfrm>
              <a:off x="7392496" y="5908159"/>
              <a:ext cx="351378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600" b="1" dirty="0" smtClean="0">
                  <a:solidFill>
                    <a:srgbClr val="3366FF"/>
                  </a:solidFill>
                </a:rPr>
                <a:t>0.1 g</a:t>
              </a:r>
              <a:endParaRPr lang="en-US" sz="600" b="1" dirty="0">
                <a:solidFill>
                  <a:srgbClr val="3366FF"/>
                </a:solidFill>
              </a:endParaRPr>
            </a:p>
          </p:txBody>
        </p:sp>
        <p:sp>
          <p:nvSpPr>
            <p:cNvPr id="92" name="TextBox 91"/>
            <p:cNvSpPr txBox="1"/>
            <p:nvPr/>
          </p:nvSpPr>
          <p:spPr>
            <a:xfrm>
              <a:off x="5025638" y="5292470"/>
              <a:ext cx="1024533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solidFill>
                    <a:srgbClr val="3366FF"/>
                  </a:solidFill>
                </a:rPr>
                <a:t>16 sense wires</a:t>
              </a:r>
              <a:endParaRPr lang="en-US" sz="1050" b="1" dirty="0">
                <a:solidFill>
                  <a:srgbClr val="3366FF"/>
                </a:solidFill>
              </a:endParaRPr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6831649" y="5292470"/>
              <a:ext cx="979755" cy="2539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b="1" dirty="0" smtClean="0">
                  <a:solidFill>
                    <a:srgbClr val="3366FF"/>
                  </a:solidFill>
                </a:rPr>
                <a:t>16 field wires</a:t>
              </a:r>
              <a:endParaRPr lang="en-US" sz="1050" b="1" dirty="0">
                <a:solidFill>
                  <a:srgbClr val="3366FF"/>
                </a:solidFill>
              </a:endParaRPr>
            </a:p>
          </p:txBody>
        </p:sp>
        <p:sp>
          <p:nvSpPr>
            <p:cNvPr id="93" name="TextBox 92"/>
            <p:cNvSpPr txBox="1"/>
            <p:nvPr/>
          </p:nvSpPr>
          <p:spPr>
            <a:xfrm>
              <a:off x="6710114" y="4333244"/>
              <a:ext cx="8022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rgbClr val="3366FF"/>
                  </a:solidFill>
                </a:rPr>
                <a:t>acceleration phase</a:t>
              </a:r>
            </a:p>
            <a:p>
              <a:pPr algn="ctr"/>
              <a:r>
                <a:rPr lang="en-US" sz="600" b="1" dirty="0" smtClean="0">
                  <a:solidFill>
                    <a:srgbClr val="3366FF"/>
                  </a:solidFill>
                </a:rPr>
                <a:t>first 2 wires</a:t>
              </a:r>
            </a:p>
            <a:p>
              <a:pPr algn="ctr"/>
              <a:r>
                <a:rPr lang="en-US" sz="600" b="1" dirty="0">
                  <a:solidFill>
                    <a:srgbClr val="3366FF"/>
                  </a:solidFill>
                </a:rPr>
                <a:t>(</a:t>
              </a:r>
              <a:r>
                <a:rPr lang="en-US" sz="600" b="1" dirty="0" smtClean="0">
                  <a:solidFill>
                    <a:srgbClr val="3366FF"/>
                  </a:solidFill>
                </a:rPr>
                <a:t>discarded)</a:t>
              </a:r>
              <a:endParaRPr lang="en-US" sz="600" b="1" dirty="0">
                <a:solidFill>
                  <a:srgbClr val="3366FF"/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5688946" y="4333244"/>
              <a:ext cx="81304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rgbClr val="3366FF"/>
                  </a:solidFill>
                </a:rPr>
                <a:t>deceleration phase</a:t>
              </a:r>
            </a:p>
            <a:p>
              <a:pPr algn="ctr"/>
              <a:r>
                <a:rPr lang="en-US" sz="600" b="1" dirty="0" smtClean="0">
                  <a:solidFill>
                    <a:srgbClr val="3366FF"/>
                  </a:solidFill>
                </a:rPr>
                <a:t>last 2 wires</a:t>
              </a:r>
            </a:p>
            <a:p>
              <a:pPr algn="ctr"/>
              <a:r>
                <a:rPr lang="en-US" sz="600" b="1" dirty="0" smtClean="0">
                  <a:solidFill>
                    <a:srgbClr val="3366FF"/>
                  </a:solidFill>
                </a:rPr>
                <a:t>(discarded)</a:t>
              </a:r>
              <a:endParaRPr lang="en-US" sz="600" b="1" dirty="0">
                <a:solidFill>
                  <a:srgbClr val="3366FF"/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5657280" y="3720469"/>
              <a:ext cx="979755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600" b="1" dirty="0" smtClean="0">
                  <a:solidFill>
                    <a:srgbClr val="3366FF"/>
                  </a:solidFill>
                </a:rPr>
                <a:t>constant winding speed</a:t>
              </a:r>
            </a:p>
            <a:p>
              <a:pPr algn="ctr"/>
              <a:r>
                <a:rPr lang="en-US" sz="600" b="1" dirty="0">
                  <a:solidFill>
                    <a:srgbClr val="3366FF"/>
                  </a:solidFill>
                </a:rPr>
                <a:t>3</a:t>
              </a:r>
              <a:r>
                <a:rPr lang="en-US" sz="600" b="1" dirty="0" smtClean="0">
                  <a:solidFill>
                    <a:srgbClr val="3366FF"/>
                  </a:solidFill>
                </a:rPr>
                <a:t>2 wires</a:t>
              </a:r>
              <a:endParaRPr lang="en-US" sz="600" b="1" dirty="0">
                <a:solidFill>
                  <a:srgbClr val="3366FF"/>
                </a:solidFill>
              </a:endParaRPr>
            </a:p>
          </p:txBody>
        </p:sp>
        <p:cxnSp>
          <p:nvCxnSpPr>
            <p:cNvPr id="95" name="Straight Connector 94"/>
            <p:cNvCxnSpPr/>
            <p:nvPr/>
          </p:nvCxnSpPr>
          <p:spPr>
            <a:xfrm flipH="1">
              <a:off x="6902450" y="4702576"/>
              <a:ext cx="203202" cy="205974"/>
            </a:xfrm>
            <a:prstGeom prst="line">
              <a:avLst/>
            </a:prstGeom>
            <a:ln w="12700">
              <a:solidFill>
                <a:srgbClr val="3366FF"/>
              </a:solidFill>
              <a:headEnd type="none"/>
              <a:tailEnd type="stealth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Straight Connector 124"/>
            <p:cNvCxnSpPr/>
            <p:nvPr/>
          </p:nvCxnSpPr>
          <p:spPr>
            <a:xfrm>
              <a:off x="6092825" y="4702576"/>
              <a:ext cx="215900" cy="205974"/>
            </a:xfrm>
            <a:prstGeom prst="line">
              <a:avLst/>
            </a:prstGeom>
            <a:ln w="12700">
              <a:solidFill>
                <a:srgbClr val="3366FF"/>
              </a:solidFill>
              <a:headEnd type="none"/>
              <a:tailEnd type="stealth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6147159" y="3997468"/>
              <a:ext cx="369057" cy="218932"/>
            </a:xfrm>
            <a:prstGeom prst="line">
              <a:avLst/>
            </a:prstGeom>
            <a:ln w="12700">
              <a:solidFill>
                <a:srgbClr val="3366FF"/>
              </a:solidFill>
              <a:headEnd type="none"/>
              <a:tailEnd type="stealth" w="sm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9" name="Group 128"/>
          <p:cNvGrpSpPr/>
          <p:nvPr/>
        </p:nvGrpSpPr>
        <p:grpSpPr>
          <a:xfrm>
            <a:off x="5762334" y="1286074"/>
            <a:ext cx="2829022" cy="1648229"/>
            <a:chOff x="5762334" y="1286074"/>
            <a:chExt cx="2829022" cy="1648229"/>
          </a:xfrm>
        </p:grpSpPr>
        <p:grpSp>
          <p:nvGrpSpPr>
            <p:cNvPr id="31" name="Group 30"/>
            <p:cNvGrpSpPr/>
            <p:nvPr/>
          </p:nvGrpSpPr>
          <p:grpSpPr>
            <a:xfrm>
              <a:off x="5762334" y="1286074"/>
              <a:ext cx="2829022" cy="1648229"/>
              <a:chOff x="5127354" y="1273032"/>
              <a:chExt cx="2252958" cy="1312606"/>
            </a:xfrm>
          </p:grpSpPr>
          <p:pic>
            <p:nvPicPr>
              <p:cNvPr id="69" name="Picture 2" descr="H:\DCIM\108___02\IMG_0527.JPG"/>
              <p:cNvPicPr>
                <a:picLocks noChangeAspect="1" noChangeArrowheads="1"/>
              </p:cNvPicPr>
              <p:nvPr/>
            </p:nvPicPr>
            <p:blipFill rotWithShape="1">
              <a:blip r:embed="rId10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 l="22540" t="33807" r="36929" b="34872"/>
              <a:stretch/>
            </p:blipFill>
            <p:spPr bwMode="auto">
              <a:xfrm>
                <a:off x="5127354" y="1273032"/>
                <a:ext cx="2252958" cy="1312606"/>
              </a:xfrm>
              <a:prstGeom prst="rect">
                <a:avLst/>
              </a:prstGeom>
              <a:noFill/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70" name="Connettore diritto 9"/>
              <p:cNvCxnSpPr/>
              <p:nvPr/>
            </p:nvCxnSpPr>
            <p:spPr>
              <a:xfrm flipH="1">
                <a:off x="6458108" y="2265074"/>
                <a:ext cx="922204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5" name="Connettore diritto 14"/>
              <p:cNvCxnSpPr/>
              <p:nvPr/>
            </p:nvCxnSpPr>
            <p:spPr>
              <a:xfrm flipH="1">
                <a:off x="5127354" y="2298650"/>
                <a:ext cx="494922" cy="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" name="Arco 18"/>
              <p:cNvSpPr/>
              <p:nvPr/>
            </p:nvSpPr>
            <p:spPr>
              <a:xfrm rot="19411850" flipV="1">
                <a:off x="5799052" y="1464127"/>
                <a:ext cx="453658" cy="413914"/>
              </a:xfrm>
              <a:prstGeom prst="arc">
                <a:avLst>
                  <a:gd name="adj1" fmla="val 2621784"/>
                  <a:gd name="adj2" fmla="val 9138019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7" name="Arco 22"/>
              <p:cNvSpPr/>
              <p:nvPr/>
            </p:nvSpPr>
            <p:spPr>
              <a:xfrm rot="3646922" flipV="1">
                <a:off x="5848417" y="1487531"/>
                <a:ext cx="468564" cy="389462"/>
              </a:xfrm>
              <a:prstGeom prst="arc">
                <a:avLst>
                  <a:gd name="adj1" fmla="val 2884273"/>
                  <a:gd name="adj2" fmla="val 10169499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8" name="Arco 23"/>
              <p:cNvSpPr/>
              <p:nvPr/>
            </p:nvSpPr>
            <p:spPr>
              <a:xfrm rot="8374648" flipV="1">
                <a:off x="5418907" y="1906792"/>
                <a:ext cx="409828" cy="382950"/>
              </a:xfrm>
              <a:prstGeom prst="arc">
                <a:avLst>
                  <a:gd name="adj1" fmla="val 2255766"/>
                  <a:gd name="adj2" fmla="val 8373339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79" name="Arco 24"/>
              <p:cNvSpPr/>
              <p:nvPr/>
            </p:nvSpPr>
            <p:spPr>
              <a:xfrm rot="14100417" flipV="1">
                <a:off x="6287413" y="1895074"/>
                <a:ext cx="396698" cy="358927"/>
              </a:xfrm>
              <a:prstGeom prst="arc">
                <a:avLst>
                  <a:gd name="adj1" fmla="val 2884273"/>
                  <a:gd name="adj2" fmla="val 8496317"/>
                </a:avLst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cxnSp>
            <p:nvCxnSpPr>
              <p:cNvPr id="71" name="Connettore diritto 10"/>
              <p:cNvCxnSpPr/>
              <p:nvPr/>
            </p:nvCxnSpPr>
            <p:spPr>
              <a:xfrm>
                <a:off x="6290111" y="1703135"/>
                <a:ext cx="2748" cy="398123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Connettore diritto 13"/>
              <p:cNvCxnSpPr/>
              <p:nvPr/>
            </p:nvCxnSpPr>
            <p:spPr>
              <a:xfrm>
                <a:off x="5806425" y="1696511"/>
                <a:ext cx="21544" cy="424533"/>
              </a:xfrm>
              <a:prstGeom prst="line">
                <a:avLst/>
              </a:prstGeom>
              <a:ln>
                <a:solidFill>
                  <a:srgbClr val="FF00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1" name="TextBox 20"/>
            <p:cNvSpPr txBox="1"/>
            <p:nvPr/>
          </p:nvSpPr>
          <p:spPr>
            <a:xfrm>
              <a:off x="5799736" y="2546039"/>
              <a:ext cx="49094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0000"/>
                  </a:solidFill>
                </a:rPr>
                <a:t>wire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7211414" y="1518120"/>
              <a:ext cx="99566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FF"/>
                  </a:solidFill>
                </a:rPr>
                <a:t>strain gauge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  <p:sp>
          <p:nvSpPr>
            <p:cNvPr id="133" name="TextBox 132"/>
            <p:cNvSpPr txBox="1"/>
            <p:nvPr/>
          </p:nvSpPr>
          <p:spPr>
            <a:xfrm>
              <a:off x="6494286" y="2471417"/>
              <a:ext cx="1032930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FF"/>
                  </a:solidFill>
                </a:rPr>
                <a:t>fixed pulleys</a:t>
              </a:r>
              <a:endParaRPr lang="en-US" b="1" dirty="0">
                <a:solidFill>
                  <a:srgbClr val="FFFFFF"/>
                </a:solidFill>
              </a:endParaRPr>
            </a:p>
          </p:txBody>
        </p:sp>
      </p:grpSp>
      <p:pic>
        <p:nvPicPr>
          <p:cNvPr id="137" name="Picture 2" descr="C:\Users\Gianluigi\Desktop\cat.png"/>
          <p:cNvPicPr>
            <a:picLocks noChangeAspect="1" noChangeArrowheads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7285" y="3730040"/>
            <a:ext cx="1395756" cy="891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8" name="Picture 3" descr="C:\Users\Gianluigi\Desktop\anode.png"/>
          <p:cNvPicPr>
            <a:picLocks noChangeAspect="1" noChangeArrowheads="1"/>
          </p:cNvPicPr>
          <p:nvPr/>
        </p:nvPicPr>
        <p:blipFill rotWithShape="1">
          <a:blip r:embed="rId1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5400000">
            <a:off x="91944" y="5213659"/>
            <a:ext cx="1391252" cy="8758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2" name="CasellaDiTesto 6"/>
          <p:cNvSpPr txBox="1"/>
          <p:nvPr/>
        </p:nvSpPr>
        <p:spPr>
          <a:xfrm>
            <a:off x="399754" y="3450191"/>
            <a:ext cx="77491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b="1" dirty="0" err="1" smtClean="0">
                <a:solidFill>
                  <a:srgbClr val="FFFFFF"/>
                </a:solidFill>
              </a:rPr>
              <a:t>cathode</a:t>
            </a:r>
            <a:endParaRPr lang="it-IT" sz="1000" b="1" dirty="0">
              <a:solidFill>
                <a:srgbClr val="FFFFFF"/>
              </a:solidFill>
            </a:endParaRPr>
          </a:p>
        </p:txBody>
      </p:sp>
      <p:sp>
        <p:nvSpPr>
          <p:cNvPr id="143" name="CasellaDiTesto 6"/>
          <p:cNvSpPr txBox="1"/>
          <p:nvPr/>
        </p:nvSpPr>
        <p:spPr>
          <a:xfrm>
            <a:off x="475669" y="4888172"/>
            <a:ext cx="64395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it-IT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it-IT" sz="1200" b="1" dirty="0" err="1" smtClean="0">
                <a:solidFill>
                  <a:srgbClr val="FFFFFF"/>
                </a:solidFill>
              </a:rPr>
              <a:t>anode</a:t>
            </a:r>
            <a:endParaRPr lang="it-IT" sz="1000" b="1" dirty="0">
              <a:solidFill>
                <a:srgbClr val="FFFFFF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77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Wiring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790881" y="24261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16</a:t>
            </a:fld>
            <a:endParaRPr lang="en-US"/>
          </a:p>
        </p:txBody>
      </p:sp>
      <p:pic>
        <p:nvPicPr>
          <p:cNvPr id="49" name="Picture 4" descr="D:\work's\MEG\wiring robot\foto,disegni\foto macchina\settembre 15\IMG_15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6495" y="1301663"/>
            <a:ext cx="2813128" cy="21098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/>
          </a:sp3d>
          <a:extLst/>
        </p:spPr>
      </p:pic>
      <p:pic>
        <p:nvPicPr>
          <p:cNvPr id="50" name="Picture 8" descr="D:\work's\MEG\wiring robot\foto,disegni\foto macchina\settembre 15\IMG_14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266" y="1305425"/>
            <a:ext cx="2831433" cy="21235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/>
          </a:sp3d>
          <a:extLst/>
        </p:spPr>
      </p:pic>
      <p:sp>
        <p:nvSpPr>
          <p:cNvPr id="51" name="TextBox 50"/>
          <p:cNvSpPr txBox="1"/>
          <p:nvPr/>
        </p:nvSpPr>
        <p:spPr>
          <a:xfrm>
            <a:off x="1183382" y="2838031"/>
            <a:ext cx="1813317" cy="61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Lifting the wire </a:t>
            </a:r>
          </a:p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PC boards with </a:t>
            </a:r>
          </a:p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vacuum suction cups</a:t>
            </a:r>
            <a:endParaRPr lang="en-US" sz="1400" b="1" dirty="0">
              <a:solidFill>
                <a:srgbClr val="FFFFFF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4023069" y="2812421"/>
            <a:ext cx="1926554" cy="6165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Unwinding the</a:t>
            </a:r>
          </a:p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loose multi-wire layer</a:t>
            </a:r>
          </a:p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rgbClr val="FFFFFF"/>
                </a:solidFill>
              </a:rPr>
              <a:t>over the storage frame</a:t>
            </a:r>
          </a:p>
        </p:txBody>
      </p:sp>
      <p:pic>
        <p:nvPicPr>
          <p:cNvPr id="53" name="Picture 2" descr="D:\work's\MEG\wiring robot\foto,disegni\foto macchina\ottobre 15\IMG_1517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00643" y="1305425"/>
            <a:ext cx="2865464" cy="214918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5400000" sx="102000" sy="102000" algn="t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B/>
          </a:sp3d>
          <a:extLst/>
        </p:spPr>
      </p:pic>
      <p:sp>
        <p:nvSpPr>
          <p:cNvPr id="93" name="TextBox 92"/>
          <p:cNvSpPr txBox="1"/>
          <p:nvPr/>
        </p:nvSpPr>
        <p:spPr>
          <a:xfrm>
            <a:off x="6516058" y="2833777"/>
            <a:ext cx="2441694" cy="616579"/>
          </a:xfrm>
          <a:prstGeom prst="rect">
            <a:avLst/>
          </a:prstGeom>
          <a:solidFill>
            <a:schemeClr val="tx1"/>
          </a:solidFill>
        </p:spPr>
        <p:txBody>
          <a:bodyPr wrap="none" rtlCol="0">
            <a:spAutoFit/>
          </a:bodyPr>
          <a:lstStyle/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Storing the multi-wire layers </a:t>
            </a:r>
          </a:p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for visual inspection and</a:t>
            </a:r>
          </a:p>
          <a:p>
            <a:pPr algn="ctr">
              <a:lnSpc>
                <a:spcPct val="80000"/>
              </a:lnSpc>
            </a:pPr>
            <a:r>
              <a:rPr lang="en-US" sz="1400" b="1" dirty="0" smtClean="0">
                <a:solidFill>
                  <a:schemeClr val="bg1"/>
                </a:solidFill>
              </a:rPr>
              <a:t>wire tension measurement</a:t>
            </a:r>
          </a:p>
        </p:txBody>
      </p:sp>
      <p:grpSp>
        <p:nvGrpSpPr>
          <p:cNvPr id="15" name="Group 14"/>
          <p:cNvGrpSpPr/>
          <p:nvPr/>
        </p:nvGrpSpPr>
        <p:grpSpPr>
          <a:xfrm>
            <a:off x="3791267" y="3569018"/>
            <a:ext cx="2055741" cy="2775419"/>
            <a:chOff x="3791267" y="3569018"/>
            <a:chExt cx="2055741" cy="2775419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68890" y="3573519"/>
              <a:ext cx="1973392" cy="1349374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870049" y="4907442"/>
              <a:ext cx="1972233" cy="1436995"/>
            </a:xfrm>
            <a:prstGeom prst="rect">
              <a:avLst/>
            </a:prstGeom>
          </p:spPr>
        </p:pic>
        <p:sp>
          <p:nvSpPr>
            <p:cNvPr id="11" name="TextBox 10"/>
            <p:cNvSpPr txBox="1"/>
            <p:nvPr/>
          </p:nvSpPr>
          <p:spPr>
            <a:xfrm>
              <a:off x="3908152" y="4937389"/>
              <a:ext cx="325730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f</a:t>
              </a:r>
              <a:r>
                <a:rPr lang="en-US" sz="1600" b="1" baseline="30000" dirty="0" smtClean="0"/>
                <a:t>2</a:t>
              </a:r>
              <a:endParaRPr lang="en-US" b="1" baseline="300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98357" y="5992178"/>
              <a:ext cx="321522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L</a:t>
              </a:r>
              <a:endParaRPr lang="en-US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791267" y="3569018"/>
              <a:ext cx="622361" cy="461665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err="1" smtClean="0"/>
                <a:t>Δf</a:t>
              </a:r>
              <a:r>
                <a:rPr lang="en-US" sz="1200" b="1" dirty="0" smtClean="0"/>
                <a:t> </a:t>
              </a:r>
            </a:p>
            <a:p>
              <a:pPr algn="ctr"/>
              <a:r>
                <a:rPr lang="en-US" sz="1200" b="1" dirty="0" smtClean="0"/>
                <a:t>[</a:t>
              </a:r>
              <a:r>
                <a:rPr lang="en-US" sz="1200" b="1" dirty="0" err="1" smtClean="0"/>
                <a:t>mHz</a:t>
              </a:r>
              <a:r>
                <a:rPr lang="en-US" sz="1200" b="1" dirty="0" smtClean="0"/>
                <a:t>]</a:t>
              </a:r>
              <a:r>
                <a:rPr lang="en-US" sz="700" b="1" dirty="0" smtClean="0"/>
                <a:t>  </a:t>
              </a:r>
              <a:endParaRPr lang="en-US" sz="700" b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13614" y="4602872"/>
              <a:ext cx="733394" cy="33855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f [Hz]</a:t>
              </a:r>
              <a:endParaRPr lang="en-US" sz="1600" b="1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168272" y="3573518"/>
            <a:ext cx="3694560" cy="2770920"/>
            <a:chOff x="168272" y="3573518"/>
            <a:chExt cx="3694560" cy="2770920"/>
          </a:xfrm>
        </p:grpSpPr>
        <p:grpSp>
          <p:nvGrpSpPr>
            <p:cNvPr id="10" name="Group 9"/>
            <p:cNvGrpSpPr/>
            <p:nvPr/>
          </p:nvGrpSpPr>
          <p:grpSpPr>
            <a:xfrm>
              <a:off x="168272" y="3573518"/>
              <a:ext cx="3694560" cy="2770920"/>
              <a:chOff x="4261816" y="3241510"/>
              <a:chExt cx="4087010" cy="3065257"/>
            </a:xfrm>
          </p:grpSpPr>
          <p:pic>
            <p:nvPicPr>
              <p:cNvPr id="94" name="Picture 7" descr="C:\Users\Gianluigi\Downloads\image2.JPG"/>
              <p:cNvPicPr>
                <a:picLocks noChangeAspect="1" noChangeArrowheads="1"/>
              </p:cNvPicPr>
              <p:nvPr/>
            </p:nvPicPr>
            <p:blipFill>
              <a:blip r:embed="rId7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261816" y="3241510"/>
                <a:ext cx="4087010" cy="306525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pic>
            <p:nvPicPr>
              <p:cNvPr id="95" name="Picture 8" descr="C:\Users\Gianluigi\Downloads\image3.JPG"/>
              <p:cNvPicPr>
                <a:picLocks noChangeAspect="1" noChangeArrowheads="1"/>
              </p:cNvPicPr>
              <p:nvPr/>
            </p:nvPicPr>
            <p:blipFill rotWithShape="1"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/>
            </p:blipFill>
            <p:spPr bwMode="auto">
              <a:xfrm>
                <a:off x="4296720" y="5272646"/>
                <a:ext cx="1422155" cy="1007943"/>
              </a:xfrm>
              <a:prstGeom prst="rect">
                <a:avLst/>
              </a:prstGeom>
              <a:noFill/>
              <a:ln w="28575" cmpd="sng">
                <a:solidFill>
                  <a:schemeClr val="bg1"/>
                </a:solidFill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</p:grpSp>
        <p:sp>
          <p:nvSpPr>
            <p:cNvPr id="16" name="Rectangle 15"/>
            <p:cNvSpPr/>
            <p:nvPr/>
          </p:nvSpPr>
          <p:spPr>
            <a:xfrm rot="343085">
              <a:off x="2090946" y="5848648"/>
              <a:ext cx="727261" cy="107712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5949622" y="3907572"/>
            <a:ext cx="319437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        </a:t>
            </a:r>
            <a:r>
              <a:rPr lang="en-US" b="1" dirty="0" smtClean="0">
                <a:solidFill>
                  <a:srgbClr val="0000FF"/>
                </a:solidFill>
              </a:rPr>
              <a:t>Chamber accuracy</a:t>
            </a:r>
          </a:p>
          <a:p>
            <a:endParaRPr lang="en-US" sz="1400" b="1" dirty="0" smtClean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0000FF"/>
                </a:solidFill>
              </a:rPr>
              <a:t>stereo angle                          &lt;   35 </a:t>
            </a:r>
            <a:r>
              <a:rPr lang="en-US" sz="14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μ</a:t>
            </a:r>
            <a:r>
              <a:rPr lang="en-US" sz="1400" b="1" dirty="0" err="1" smtClean="0">
                <a:solidFill>
                  <a:srgbClr val="0000FF"/>
                </a:solidFill>
              </a:rPr>
              <a:t>rad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0000FF"/>
                </a:solidFill>
              </a:rPr>
              <a:t>wire position on PCB pad  &lt;    25 </a:t>
            </a:r>
            <a:r>
              <a:rPr lang="en-US" sz="14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μm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r>
              <a:rPr lang="en-US" sz="1400" b="1" dirty="0">
                <a:solidFill>
                  <a:srgbClr val="0000FF"/>
                </a:solidFill>
              </a:rPr>
              <a:t>cell </a:t>
            </a:r>
            <a:r>
              <a:rPr lang="en-US" sz="1400" b="1" dirty="0" smtClean="0">
                <a:solidFill>
                  <a:srgbClr val="0000FF"/>
                </a:solidFill>
              </a:rPr>
              <a:t>width (</a:t>
            </a:r>
            <a:r>
              <a:rPr lang="en-US" sz="1400" b="1" dirty="0">
                <a:solidFill>
                  <a:srgbClr val="0000FF"/>
                </a:solidFill>
              </a:rPr>
              <a:t>wire </a:t>
            </a:r>
            <a:r>
              <a:rPr lang="en-US" sz="1400" b="1" dirty="0" smtClean="0">
                <a:solidFill>
                  <a:srgbClr val="0000FF"/>
                </a:solidFill>
              </a:rPr>
              <a:t>pitch)        &lt;     1 </a:t>
            </a:r>
            <a:r>
              <a:rPr lang="en-US" sz="14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μm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0000FF"/>
                </a:solidFill>
              </a:rPr>
              <a:t>cell height (spacer)              &lt;    50 </a:t>
            </a:r>
            <a:r>
              <a:rPr lang="en-US" sz="14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μm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0000FF"/>
                </a:solidFill>
              </a:rPr>
              <a:t>wire tension                         &lt;   0.1 g</a:t>
            </a:r>
          </a:p>
          <a:p>
            <a:r>
              <a:rPr lang="en-US" sz="1400" b="1" dirty="0" smtClean="0">
                <a:solidFill>
                  <a:srgbClr val="0000FF"/>
                </a:solidFill>
              </a:rPr>
              <a:t>PCB offset </a:t>
            </a:r>
            <a:r>
              <a:rPr lang="en-US" sz="1400" b="1" dirty="0" err="1" smtClean="0">
                <a:solidFill>
                  <a:srgbClr val="0000FF"/>
                </a:solidFill>
              </a:rPr>
              <a:t>vs</a:t>
            </a:r>
            <a:r>
              <a:rPr lang="en-US" sz="1400" b="1" dirty="0" smtClean="0">
                <a:solidFill>
                  <a:srgbClr val="0000FF"/>
                </a:solidFill>
              </a:rPr>
              <a:t> spoke            &lt;    50 </a:t>
            </a:r>
            <a:r>
              <a:rPr lang="en-US" sz="14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μm</a:t>
            </a:r>
            <a:endParaRPr lang="en-US" sz="1400" b="1" dirty="0" smtClean="0">
              <a:solidFill>
                <a:srgbClr val="0000FF"/>
              </a:solidFill>
            </a:endParaRPr>
          </a:p>
          <a:p>
            <a:r>
              <a:rPr lang="en-US" sz="1400" b="1" dirty="0" smtClean="0">
                <a:solidFill>
                  <a:srgbClr val="0000FF"/>
                </a:solidFill>
              </a:rPr>
              <a:t>chamber length                    &lt;  200 </a:t>
            </a:r>
            <a:r>
              <a:rPr lang="en-US" sz="1400" b="1" dirty="0" err="1" smtClean="0">
                <a:solidFill>
                  <a:srgbClr val="0000FF"/>
                </a:solidFill>
                <a:latin typeface="Times New Roman"/>
                <a:cs typeface="Times New Roman"/>
              </a:rPr>
              <a:t>μm</a:t>
            </a:r>
            <a:endParaRPr lang="en-US" sz="14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509096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Assembly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790881" y="24261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17</a:t>
            </a:fld>
            <a:endParaRPr lang="en-US"/>
          </a:p>
        </p:txBody>
      </p:sp>
      <p:pic>
        <p:nvPicPr>
          <p:cNvPr id="26" name="Immagin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2460"/>
          <a:stretch/>
        </p:blipFill>
        <p:spPr>
          <a:xfrm>
            <a:off x="274425" y="2061046"/>
            <a:ext cx="3081313" cy="1990419"/>
          </a:xfrm>
          <a:prstGeom prst="rect">
            <a:avLst/>
          </a:prstGeom>
        </p:spPr>
      </p:pic>
      <p:pic>
        <p:nvPicPr>
          <p:cNvPr id="27" name="Immagine 5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4385"/>
          <a:stretch/>
        </p:blipFill>
        <p:spPr>
          <a:xfrm flipH="1">
            <a:off x="2509250" y="2061046"/>
            <a:ext cx="1425602" cy="199041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2525961" y="2035439"/>
            <a:ext cx="0" cy="2016026"/>
          </a:xfrm>
          <a:prstGeom prst="line">
            <a:avLst/>
          </a:prstGeom>
          <a:ln w="57150" cmpd="sng">
            <a:solidFill>
              <a:srgbClr val="E3E3E3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30" name="Immagine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464" r="13229"/>
          <a:stretch/>
        </p:blipFill>
        <p:spPr>
          <a:xfrm>
            <a:off x="7026936" y="2035439"/>
            <a:ext cx="1863939" cy="2015043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4060751" y="1918353"/>
            <a:ext cx="2060555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wire PC Boards</a:t>
            </a:r>
          </a:p>
          <a:p>
            <a:r>
              <a:rPr lang="en-US" sz="2000" dirty="0" smtClean="0"/>
              <a:t>are lifted up by</a:t>
            </a:r>
          </a:p>
          <a:p>
            <a:r>
              <a:rPr lang="en-US" sz="2000" dirty="0" smtClean="0"/>
              <a:t>adjustable arm ...</a:t>
            </a:r>
            <a:endParaRPr lang="en-US" sz="2000" dirty="0"/>
          </a:p>
        </p:txBody>
      </p:sp>
      <p:sp>
        <p:nvSpPr>
          <p:cNvPr id="20" name="TextBox 19"/>
          <p:cNvSpPr txBox="1"/>
          <p:nvPr/>
        </p:nvSpPr>
        <p:spPr>
          <a:xfrm>
            <a:off x="4546770" y="3076709"/>
            <a:ext cx="248016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dirty="0" smtClean="0"/>
              <a:t>... and presented to</a:t>
            </a:r>
          </a:p>
          <a:p>
            <a:pPr algn="r"/>
            <a:r>
              <a:rPr lang="en-US" sz="2000" dirty="0" smtClean="0"/>
              <a:t>the end plates moved </a:t>
            </a:r>
          </a:p>
          <a:p>
            <a:pPr algn="r"/>
            <a:r>
              <a:rPr lang="en-US" sz="2000" dirty="0" smtClean="0"/>
              <a:t>closer by a few mm </a:t>
            </a:r>
            <a:endParaRPr lang="en-US" sz="2000" dirty="0"/>
          </a:p>
        </p:txBody>
      </p:sp>
      <p:pic>
        <p:nvPicPr>
          <p:cNvPr id="33" name="Immagin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4425" y="4164482"/>
            <a:ext cx="1254623" cy="2218701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596834" y="4283277"/>
            <a:ext cx="1889109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 pressure</a:t>
            </a:r>
          </a:p>
          <a:p>
            <a:r>
              <a:rPr lang="en-US" sz="2000" dirty="0" smtClean="0"/>
              <a:t>sensitive tape</a:t>
            </a:r>
          </a:p>
          <a:p>
            <a:r>
              <a:rPr lang="en-US" sz="2000" dirty="0" smtClean="0"/>
              <a:t>holds them in</a:t>
            </a:r>
          </a:p>
          <a:p>
            <a:r>
              <a:rPr lang="en-US" sz="2000" dirty="0" smtClean="0"/>
              <a:t>the correct</a:t>
            </a:r>
          </a:p>
          <a:p>
            <a:r>
              <a:rPr lang="en-US" sz="2000" dirty="0" smtClean="0"/>
              <a:t>position above</a:t>
            </a:r>
          </a:p>
          <a:p>
            <a:r>
              <a:rPr lang="en-US" sz="2000" dirty="0" smtClean="0"/>
              <a:t>the peek spacer.</a:t>
            </a:r>
            <a:endParaRPr lang="en-US" sz="2000" dirty="0"/>
          </a:p>
        </p:txBody>
      </p:sp>
      <p:sp>
        <p:nvSpPr>
          <p:cNvPr id="22" name="TextBox 21"/>
          <p:cNvSpPr txBox="1"/>
          <p:nvPr/>
        </p:nvSpPr>
        <p:spPr>
          <a:xfrm>
            <a:off x="3644312" y="4283277"/>
            <a:ext cx="551635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At completion of each layer (12 sectors), the end plates are</a:t>
            </a:r>
          </a:p>
          <a:p>
            <a:r>
              <a:rPr lang="en-US" sz="1600" dirty="0" smtClean="0"/>
              <a:t>moved away to the nominal length. The </a:t>
            </a:r>
            <a:r>
              <a:rPr lang="en-US" sz="1600" dirty="0"/>
              <a:t>layer </a:t>
            </a:r>
            <a:r>
              <a:rPr lang="en-US" sz="1600" dirty="0" smtClean="0"/>
              <a:t>radial </a:t>
            </a:r>
          </a:p>
          <a:p>
            <a:r>
              <a:rPr lang="en-US" sz="1600" dirty="0" smtClean="0"/>
              <a:t>coordinates and the</a:t>
            </a:r>
            <a:r>
              <a:rPr lang="en-US" sz="1600" dirty="0"/>
              <a:t> </a:t>
            </a:r>
            <a:r>
              <a:rPr lang="en-US" sz="1600" dirty="0" smtClean="0"/>
              <a:t>tension of all wires are then measured.</a:t>
            </a:r>
          </a:p>
          <a:p>
            <a:endParaRPr lang="en-US" sz="1600" dirty="0"/>
          </a:p>
          <a:p>
            <a:r>
              <a:rPr lang="en-US" sz="1600" dirty="0" smtClean="0"/>
              <a:t>After last layer has been mounted, the outer structural </a:t>
            </a:r>
          </a:p>
          <a:p>
            <a:r>
              <a:rPr lang="en-US" sz="1600" dirty="0" smtClean="0"/>
              <a:t>carbon fiber cylindrical shell is placed and the inner shaft </a:t>
            </a:r>
          </a:p>
          <a:p>
            <a:r>
              <a:rPr lang="en-US" sz="1600" dirty="0" smtClean="0"/>
              <a:t>is removed. The end plates are sealed, the inner </a:t>
            </a:r>
            <a:r>
              <a:rPr lang="en-US" sz="1600" dirty="0" err="1" smtClean="0"/>
              <a:t>mylar</a:t>
            </a:r>
            <a:r>
              <a:rPr lang="en-US" sz="1600" dirty="0" smtClean="0"/>
              <a:t> </a:t>
            </a:r>
          </a:p>
          <a:p>
            <a:r>
              <a:rPr lang="en-US" sz="1600" dirty="0" smtClean="0"/>
              <a:t>cylinder is mounted, together with the extensions for the FEE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3044447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egnaposto contenuto 2"/>
          <p:cNvSpPr txBox="1">
            <a:spLocks/>
          </p:cNvSpPr>
          <p:nvPr/>
        </p:nvSpPr>
        <p:spPr>
          <a:xfrm>
            <a:off x="190020" y="2140556"/>
            <a:ext cx="3829456" cy="360959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57175" indent="-257175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03F95"/>
                </a:solidFill>
                <a:latin typeface="+mn-lt"/>
                <a:ea typeface="+mn-ea"/>
                <a:cs typeface="+mn-cs"/>
              </a:defRPr>
            </a:lvl1pPr>
            <a:lvl2pPr marL="557213" indent="-214313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2100" kern="1200">
                <a:solidFill>
                  <a:srgbClr val="003F95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03F95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342900" rtl="0" eaLnBrk="1" latinLnBrk="0" hangingPunct="1">
              <a:spcBef>
                <a:spcPct val="20000"/>
              </a:spcBef>
              <a:buFont typeface="Arial"/>
              <a:buChar char="–"/>
              <a:defRPr sz="1500" kern="1200">
                <a:solidFill>
                  <a:srgbClr val="003F95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342900" rtl="0" eaLnBrk="1" latinLnBrk="0" hangingPunct="1">
              <a:spcBef>
                <a:spcPct val="20000"/>
              </a:spcBef>
              <a:buFont typeface="Arial"/>
              <a:buChar char="»"/>
              <a:defRPr sz="1500" kern="1200">
                <a:solidFill>
                  <a:srgbClr val="003F95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342900" rtl="0" eaLnBrk="1" latinLnBrk="0" hangingPunct="1">
              <a:spcBef>
                <a:spcPct val="20000"/>
              </a:spcBef>
              <a:buFont typeface="Arial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it-IT" sz="2000" dirty="0"/>
              <a:t>S</a:t>
            </a:r>
            <a:r>
              <a:rPr lang="it-IT" sz="2000" dirty="0" smtClean="0"/>
              <a:t>ingle</a:t>
            </a:r>
            <a:r>
              <a:rPr lang="it-IT" sz="2000" dirty="0"/>
              <a:t>-hit </a:t>
            </a:r>
            <a:r>
              <a:rPr lang="it-IT" sz="2000" dirty="0" err="1"/>
              <a:t>resolution</a:t>
            </a:r>
            <a:r>
              <a:rPr lang="it-IT" sz="2000" dirty="0"/>
              <a:t> </a:t>
            </a:r>
            <a:r>
              <a:rPr lang="it-IT" sz="2000" b="1" dirty="0" err="1" smtClean="0"/>
              <a:t>measured</a:t>
            </a:r>
            <a:r>
              <a:rPr lang="it-IT" sz="2000" dirty="0" smtClean="0"/>
              <a:t> with </a:t>
            </a:r>
            <a:r>
              <a:rPr lang="it-IT" sz="2000" dirty="0" err="1" smtClean="0"/>
              <a:t>three</a:t>
            </a:r>
            <a:r>
              <a:rPr lang="it-IT" sz="2000" dirty="0" smtClean="0"/>
              <a:t> </a:t>
            </a:r>
            <a:r>
              <a:rPr lang="it-IT" sz="2000" dirty="0" err="1" smtClean="0"/>
              <a:t>different</a:t>
            </a:r>
            <a:r>
              <a:rPr lang="it-IT" sz="2000" dirty="0" smtClean="0"/>
              <a:t> </a:t>
            </a:r>
            <a:r>
              <a:rPr lang="it-IT" sz="2000" dirty="0" err="1" smtClean="0"/>
              <a:t>prototypes</a:t>
            </a:r>
            <a:r>
              <a:rPr lang="it-IT" sz="2000" dirty="0" smtClean="0"/>
              <a:t>.</a:t>
            </a:r>
            <a:endParaRPr lang="it-IT" sz="2000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000" dirty="0" err="1"/>
              <a:t>R</a:t>
            </a:r>
            <a:r>
              <a:rPr lang="it-IT" sz="2000" dirty="0" err="1" smtClean="0"/>
              <a:t>esults</a:t>
            </a:r>
            <a:r>
              <a:rPr lang="it-IT" sz="2000" dirty="0" smtClean="0"/>
              <a:t> are </a:t>
            </a:r>
            <a:r>
              <a:rPr lang="it-IT" sz="2000" dirty="0" err="1" smtClean="0"/>
              <a:t>all</a:t>
            </a:r>
            <a:r>
              <a:rPr lang="it-IT" sz="2000" dirty="0" smtClean="0"/>
              <a:t> in </a:t>
            </a:r>
            <a:r>
              <a:rPr lang="it-IT" sz="2000" dirty="0" err="1"/>
              <a:t>agreement</a:t>
            </a:r>
            <a:r>
              <a:rPr lang="it-IT" sz="2000" dirty="0"/>
              <a:t>, </a:t>
            </a:r>
            <a:r>
              <a:rPr lang="it-IT" sz="2000" dirty="0" err="1"/>
              <a:t>yielding</a:t>
            </a:r>
            <a:r>
              <a:rPr lang="it-IT" sz="2000" dirty="0"/>
              <a:t> a </a:t>
            </a:r>
            <a:r>
              <a:rPr lang="it-IT" sz="2000" dirty="0" err="1"/>
              <a:t>resolution</a:t>
            </a:r>
            <a:r>
              <a:rPr lang="it-IT" sz="2000" dirty="0"/>
              <a:t> of </a:t>
            </a:r>
            <a:r>
              <a:rPr lang="it-IT" sz="2000" dirty="0" err="1"/>
              <a:t>about</a:t>
            </a:r>
            <a:r>
              <a:rPr lang="it-IT" sz="2000" dirty="0"/>
              <a:t> </a:t>
            </a:r>
            <a:r>
              <a:rPr lang="it-IT" sz="2000" dirty="0" smtClean="0"/>
              <a:t>110 </a:t>
            </a:r>
            <a:r>
              <a:rPr lang="en-GB" sz="2000" dirty="0" smtClean="0">
                <a:latin typeface="Symbol" charset="2"/>
                <a:cs typeface="Symbol" charset="2"/>
              </a:rPr>
              <a:t>m</a:t>
            </a:r>
            <a:r>
              <a:rPr lang="it-IT" sz="2000" dirty="0" smtClean="0"/>
              <a:t>m </a:t>
            </a:r>
            <a:r>
              <a:rPr lang="it-IT" sz="2000" dirty="0" err="1" smtClean="0"/>
              <a:t>averaged</a:t>
            </a:r>
            <a:r>
              <a:rPr lang="it-IT" sz="2000" dirty="0" smtClean="0"/>
              <a:t> </a:t>
            </a:r>
            <a:r>
              <a:rPr lang="it-IT" sz="2000" dirty="0" err="1" smtClean="0"/>
              <a:t>throughout</a:t>
            </a:r>
            <a:r>
              <a:rPr lang="it-IT" sz="2000" dirty="0" smtClean="0"/>
              <a:t> the </a:t>
            </a:r>
            <a:r>
              <a:rPr lang="it-IT" sz="2000" dirty="0" err="1" smtClean="0"/>
              <a:t>cell</a:t>
            </a:r>
            <a:r>
              <a:rPr lang="it-IT" sz="2000" dirty="0" smtClean="0"/>
              <a:t>.</a:t>
            </a:r>
          </a:p>
          <a:p>
            <a:pPr marL="0" indent="0">
              <a:lnSpc>
                <a:spcPct val="90000"/>
              </a:lnSpc>
              <a:buNone/>
            </a:pPr>
            <a:endParaRPr lang="it-IT" sz="2000" dirty="0"/>
          </a:p>
          <a:p>
            <a:pPr marL="0" indent="0">
              <a:lnSpc>
                <a:spcPct val="90000"/>
              </a:lnSpc>
              <a:buNone/>
            </a:pPr>
            <a:r>
              <a:rPr lang="it-IT" sz="2000" dirty="0" err="1"/>
              <a:t>F</a:t>
            </a:r>
            <a:r>
              <a:rPr lang="it-IT" sz="2000" dirty="0" err="1" smtClean="0"/>
              <a:t>urther</a:t>
            </a:r>
            <a:r>
              <a:rPr lang="it-IT" sz="2000" dirty="0" smtClean="0"/>
              <a:t> </a:t>
            </a:r>
            <a:r>
              <a:rPr lang="it-IT" sz="2000" dirty="0" err="1"/>
              <a:t>improvements</a:t>
            </a:r>
            <a:r>
              <a:rPr lang="it-IT" sz="2000" dirty="0"/>
              <a:t> </a:t>
            </a:r>
            <a:r>
              <a:rPr lang="it-IT" sz="2000" dirty="0" err="1" smtClean="0"/>
              <a:t>expected</a:t>
            </a:r>
            <a:r>
              <a:rPr lang="it-IT" sz="2000" dirty="0" smtClean="0"/>
              <a:t> </a:t>
            </a:r>
            <a:r>
              <a:rPr lang="it-IT" sz="2000" dirty="0" err="1" smtClean="0"/>
              <a:t>thanks</a:t>
            </a:r>
            <a:r>
              <a:rPr lang="it-IT" sz="2000" dirty="0" smtClean="0"/>
              <a:t> to the </a:t>
            </a:r>
            <a:r>
              <a:rPr lang="it-IT" sz="2000" dirty="0" err="1"/>
              <a:t>implementation</a:t>
            </a:r>
            <a:r>
              <a:rPr lang="it-IT" sz="2000" dirty="0"/>
              <a:t> of a </a:t>
            </a:r>
            <a:r>
              <a:rPr lang="it-IT" sz="2000" dirty="0" smtClean="0"/>
              <a:t>wide </a:t>
            </a:r>
            <a:r>
              <a:rPr lang="it-IT" sz="2000" dirty="0" err="1"/>
              <a:t>bandwidth</a:t>
            </a:r>
            <a:r>
              <a:rPr lang="it-IT" sz="2000" dirty="0"/>
              <a:t> front end </a:t>
            </a:r>
            <a:r>
              <a:rPr lang="it-IT" sz="2000" dirty="0" err="1"/>
              <a:t>electronics</a:t>
            </a:r>
            <a:r>
              <a:rPr lang="it-IT" sz="2000" dirty="0"/>
              <a:t> </a:t>
            </a:r>
            <a:r>
              <a:rPr lang="it-IT" sz="2000" dirty="0" err="1"/>
              <a:t>allowing</a:t>
            </a:r>
            <a:r>
              <a:rPr lang="it-IT" sz="2000" dirty="0"/>
              <a:t> for the </a:t>
            </a:r>
            <a:r>
              <a:rPr lang="it-IT" sz="2000" dirty="0" err="1"/>
              <a:t>exploitation</a:t>
            </a:r>
            <a:r>
              <a:rPr lang="it-IT" sz="2000" dirty="0"/>
              <a:t> of the </a:t>
            </a:r>
            <a:r>
              <a:rPr lang="it-IT" sz="2000" b="1" dirty="0">
                <a:solidFill>
                  <a:srgbClr val="FF0000"/>
                </a:solidFill>
              </a:rPr>
              <a:t>cluster timing </a:t>
            </a:r>
            <a:r>
              <a:rPr lang="it-IT" sz="2000" dirty="0" err="1" smtClean="0"/>
              <a:t>technique</a:t>
            </a:r>
            <a:r>
              <a:rPr lang="it-IT" sz="2000" dirty="0" smtClean="0"/>
              <a:t>.</a:t>
            </a:r>
            <a:endParaRPr lang="it-IT" sz="2000" dirty="0"/>
          </a:p>
        </p:txBody>
      </p: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245971"/>
            <a:ext cx="9144000" cy="968279"/>
          </a:xfrm>
          <a:noFill/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5400" dirty="0"/>
              <a:t>MEG2 DC </a:t>
            </a:r>
            <a:r>
              <a:rPr lang="en-US" sz="5400" dirty="0" smtClean="0"/>
              <a:t>Spatial resolution</a:t>
            </a:r>
            <a:endParaRPr lang="it-IT" sz="5400" dirty="0">
              <a:effectLst/>
            </a:endParaRPr>
          </a:p>
        </p:txBody>
      </p:sp>
      <p:sp>
        <p:nvSpPr>
          <p:cNvPr id="223" name="Segnaposto numero diapositiva 2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86CB4B4D-7CA3-9044-876B-883B54F8677D}" type="slidenum">
              <a:rPr lang="it-IT" smtClean="0"/>
              <a:pPr lvl="0"/>
              <a:t>18</a:t>
            </a:fld>
            <a:endParaRPr lang="it-IT"/>
          </a:p>
        </p:txBody>
      </p:sp>
      <p:pic>
        <p:nvPicPr>
          <p:cNvPr id="8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5572" y="2202201"/>
            <a:ext cx="4907461" cy="3332072"/>
          </a:xfrm>
          <a:prstGeom prst="rect">
            <a:avLst/>
          </a:prstGeom>
        </p:spPr>
      </p:pic>
      <p:sp>
        <p:nvSpPr>
          <p:cNvPr id="5" name="Rettangolo 4"/>
          <p:cNvSpPr/>
          <p:nvPr/>
        </p:nvSpPr>
        <p:spPr>
          <a:xfrm>
            <a:off x="6400801" y="3367335"/>
            <a:ext cx="1995714" cy="8227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5875" algn="ctr">
              <a:lnSpc>
                <a:spcPct val="120000"/>
              </a:lnSpc>
              <a:tabLst>
                <a:tab pos="6186488" algn="r"/>
              </a:tabLst>
            </a:pPr>
            <a:r>
              <a:rPr lang="en-GB" sz="2400" b="1" dirty="0" err="1" smtClean="0">
                <a:solidFill>
                  <a:srgbClr val="CC0409"/>
                </a:solidFill>
                <a:latin typeface="Times New Roman"/>
                <a:cs typeface="Times New Roman"/>
              </a:rPr>
              <a:t>σ</a:t>
            </a:r>
            <a:r>
              <a:rPr lang="en-GB" sz="2400" b="1" dirty="0" smtClean="0">
                <a:solidFill>
                  <a:srgbClr val="CC0409"/>
                </a:solidFill>
                <a:latin typeface="Times New Roman"/>
                <a:cs typeface="Times New Roman"/>
              </a:rPr>
              <a:t> = 106 </a:t>
            </a:r>
            <a:r>
              <a:rPr lang="en-GB" sz="2400" b="1" dirty="0" err="1" smtClean="0">
                <a:solidFill>
                  <a:srgbClr val="CC0409"/>
                </a:solidFill>
                <a:latin typeface="Times New Roman"/>
                <a:cs typeface="Times New Roman"/>
              </a:rPr>
              <a:t>μm</a:t>
            </a:r>
            <a:endParaRPr lang="en-GB" sz="2400" b="1" dirty="0" smtClean="0">
              <a:solidFill>
                <a:srgbClr val="CC0409"/>
              </a:solidFill>
              <a:latin typeface="Times New Roman"/>
              <a:cs typeface="Times New Roman"/>
            </a:endParaRPr>
          </a:p>
          <a:p>
            <a:pPr marL="15875" algn="ctr">
              <a:lnSpc>
                <a:spcPct val="120000"/>
              </a:lnSpc>
              <a:tabLst>
                <a:tab pos="6186488" algn="r"/>
              </a:tabLst>
            </a:pPr>
            <a:r>
              <a:rPr lang="en-GB" sz="1600" b="1" dirty="0" smtClean="0">
                <a:solidFill>
                  <a:srgbClr val="CC0409"/>
                </a:solidFill>
                <a:latin typeface="Times New Roman"/>
                <a:cs typeface="Times New Roman"/>
              </a:rPr>
              <a:t>(He/iC</a:t>
            </a:r>
            <a:r>
              <a:rPr lang="en-GB" sz="1600" b="1" baseline="-25000" dirty="0" smtClean="0">
                <a:solidFill>
                  <a:srgbClr val="CC0409"/>
                </a:solidFill>
                <a:latin typeface="Times New Roman"/>
                <a:cs typeface="Times New Roman"/>
              </a:rPr>
              <a:t>4</a:t>
            </a:r>
            <a:r>
              <a:rPr lang="en-GB" sz="1600" b="1" dirty="0" smtClean="0">
                <a:solidFill>
                  <a:srgbClr val="CC0409"/>
                </a:solidFill>
                <a:latin typeface="Times New Roman"/>
                <a:cs typeface="Times New Roman"/>
              </a:rPr>
              <a:t>H</a:t>
            </a:r>
            <a:r>
              <a:rPr lang="en-GB" sz="1600" b="1" baseline="-25000" dirty="0" smtClean="0">
                <a:solidFill>
                  <a:srgbClr val="CC0409"/>
                </a:solidFill>
                <a:latin typeface="Times New Roman"/>
                <a:cs typeface="Times New Roman"/>
              </a:rPr>
              <a:t>10</a:t>
            </a:r>
            <a:r>
              <a:rPr lang="en-GB" sz="1600" b="1" dirty="0" smtClean="0">
                <a:solidFill>
                  <a:srgbClr val="CC0409"/>
                </a:solidFill>
                <a:latin typeface="Times New Roman"/>
                <a:cs typeface="Times New Roman"/>
              </a:rPr>
              <a:t> = 85/15)</a:t>
            </a:r>
            <a:endParaRPr lang="en-GB" sz="1600" b="1" dirty="0">
              <a:solidFill>
                <a:srgbClr val="CC0409"/>
              </a:solidFill>
              <a:latin typeface="Times New Roman"/>
              <a:cs typeface="Times New Roman"/>
            </a:endParaRP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 dirty="0"/>
          </a:p>
        </p:txBody>
      </p:sp>
      <p:sp>
        <p:nvSpPr>
          <p:cNvPr id="9" name="Segnaposto piè di pagina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t-IT" smtClean="0"/>
              <a:t>WG11 Detector Design Meeting</a:t>
            </a:r>
            <a:endParaRPr lang="en-US" sz="1200" dirty="0"/>
          </a:p>
        </p:txBody>
      </p:sp>
      <p:sp>
        <p:nvSpPr>
          <p:cNvPr id="3" name="Rectangle 2"/>
          <p:cNvSpPr/>
          <p:nvPr/>
        </p:nvSpPr>
        <p:spPr>
          <a:xfrm>
            <a:off x="6421771" y="4190124"/>
            <a:ext cx="19747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arXiv:1605.07970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3842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Expected </a:t>
            </a:r>
            <a:r>
              <a:rPr lang="en-US" sz="5400" dirty="0" err="1" smtClean="0"/>
              <a:t>Perf</a:t>
            </a:r>
            <a:r>
              <a:rPr lang="en-US" sz="5400" dirty="0" smtClean="0"/>
              <a:t>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790881" y="24261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19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7473" y="1755493"/>
            <a:ext cx="3287058" cy="222915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83" y="3877140"/>
            <a:ext cx="3287060" cy="2229155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630965" y="4528073"/>
            <a:ext cx="1112304" cy="58477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1600" dirty="0" smtClean="0"/>
              <a:t>layer</a:t>
            </a:r>
          </a:p>
          <a:p>
            <a:pPr algn="ctr"/>
            <a:r>
              <a:rPr lang="en-US" sz="1600" dirty="0" smtClean="0"/>
              <a:t>occupancy</a:t>
            </a:r>
            <a:endParaRPr lang="en-US" sz="1600" dirty="0"/>
          </a:p>
        </p:txBody>
      </p:sp>
      <p:grpSp>
        <p:nvGrpSpPr>
          <p:cNvPr id="15" name="Group 14"/>
          <p:cNvGrpSpPr/>
          <p:nvPr/>
        </p:nvGrpSpPr>
        <p:grpSpPr>
          <a:xfrm>
            <a:off x="3441261" y="1505949"/>
            <a:ext cx="3123892" cy="5066114"/>
            <a:chOff x="5652555" y="1588126"/>
            <a:chExt cx="3123892" cy="5066114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52556" y="1588126"/>
              <a:ext cx="3123891" cy="1671152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652555" y="3285469"/>
              <a:ext cx="3123891" cy="1675158"/>
            </a:xfrm>
            <a:prstGeom prst="rect">
              <a:avLst/>
            </a:prstGeom>
          </p:spPr>
        </p:pic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5652556" y="4981227"/>
              <a:ext cx="3123891" cy="1673013"/>
            </a:xfrm>
            <a:prstGeom prst="rect">
              <a:avLst/>
            </a:prstGeom>
          </p:spPr>
        </p:pic>
      </p:grpSp>
      <p:sp>
        <p:nvSpPr>
          <p:cNvPr id="16" name="TextBox 15"/>
          <p:cNvSpPr txBox="1"/>
          <p:nvPr/>
        </p:nvSpPr>
        <p:spPr>
          <a:xfrm>
            <a:off x="4240627" y="1488599"/>
            <a:ext cx="1538277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hits in 250 ns window</a:t>
            </a:r>
          </a:p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both views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083872" y="3177101"/>
            <a:ext cx="185178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segment fit + turn merging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695212" y="4899796"/>
            <a:ext cx="262911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discard short segments and isolated hits</a:t>
            </a:r>
          </a:p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full track fit</a:t>
            </a:r>
            <a:endParaRPr lang="en-US" sz="1100" b="1" dirty="0">
              <a:solidFill>
                <a:schemeClr val="bg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602508" y="2660772"/>
            <a:ext cx="2480235" cy="132427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602508" y="3985046"/>
            <a:ext cx="2480235" cy="1329774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7585279" y="3854241"/>
            <a:ext cx="53091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100" b="1" dirty="0" smtClean="0">
                <a:solidFill>
                  <a:schemeClr val="bg1"/>
                </a:solidFill>
              </a:rPr>
              <a:t>zoom</a:t>
            </a:r>
            <a:endParaRPr lang="en-US" sz="1100" b="1" dirty="0"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77598" y="1438836"/>
            <a:ext cx="1928733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3D 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track finding</a:t>
            </a:r>
          </a:p>
          <a:p>
            <a:pPr algn="ctr"/>
            <a:r>
              <a:rPr lang="en-US" sz="2400" b="1" dirty="0" smtClean="0">
                <a:solidFill>
                  <a:srgbClr val="FF0000"/>
                </a:solidFill>
              </a:rPr>
              <a:t>and fit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02507" y="5901761"/>
            <a:ext cx="1476787" cy="369332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FFFF"/>
                </a:solidFill>
              </a:rPr>
              <a:t>signal track</a:t>
            </a:r>
            <a:endParaRPr lang="en-US" dirty="0">
              <a:solidFill>
                <a:srgbClr val="00FFFF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602508" y="5550651"/>
            <a:ext cx="1476787" cy="369332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</a:rPr>
              <a:t>michel</a:t>
            </a:r>
            <a:r>
              <a:rPr lang="en-US" dirty="0" smtClean="0">
                <a:solidFill>
                  <a:srgbClr val="FF00FF"/>
                </a:solidFill>
              </a:rPr>
              <a:t> tracks</a:t>
            </a:r>
            <a:endParaRPr lang="en-US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4838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Road to proposal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98321" y="1417638"/>
            <a:ext cx="7791965" cy="4765305"/>
          </a:xfrm>
        </p:spPr>
        <p:txBody>
          <a:bodyPr>
            <a:normAutofit/>
          </a:bodyPr>
          <a:lstStyle/>
          <a:p>
            <a:r>
              <a:rPr lang="en-US" sz="2800" dirty="0"/>
              <a:t>A</a:t>
            </a:r>
            <a:r>
              <a:rPr lang="en-US" sz="2800" dirty="0" smtClean="0"/>
              <a:t>ncestor chamber: </a:t>
            </a:r>
            <a:r>
              <a:rPr lang="en-US" sz="2800" b="1" dirty="0" smtClean="0">
                <a:solidFill>
                  <a:srgbClr val="FF0000"/>
                </a:solidFill>
              </a:rPr>
              <a:t>KLOE</a:t>
            </a:r>
            <a:r>
              <a:rPr lang="en-US" sz="2800" dirty="0" smtClean="0"/>
              <a:t> at </a:t>
            </a:r>
            <a:r>
              <a:rPr lang="en-US" sz="2800" dirty="0" smtClean="0">
                <a:solidFill>
                  <a:srgbClr val="FF0000"/>
                </a:solidFill>
              </a:rPr>
              <a:t>INFN LNF </a:t>
            </a:r>
            <a:r>
              <a:rPr lang="en-US" sz="2800" dirty="0" err="1" smtClean="0">
                <a:solidFill>
                  <a:srgbClr val="FF0000"/>
                </a:solidFill>
              </a:rPr>
              <a:t>Daϕne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err="1" smtClean="0">
                <a:solidFill>
                  <a:srgbClr val="FF0000"/>
                </a:solidFill>
              </a:rPr>
              <a:t>φ</a:t>
            </a:r>
            <a:r>
              <a:rPr lang="en-US" sz="2800" dirty="0" smtClean="0">
                <a:solidFill>
                  <a:srgbClr val="FF0000"/>
                </a:solidFill>
              </a:rPr>
              <a:t> factory</a:t>
            </a:r>
            <a:r>
              <a:rPr lang="en-US" sz="2800" dirty="0" smtClean="0"/>
              <a:t> (commissioned in 1998 and currently operating)</a:t>
            </a:r>
          </a:p>
          <a:p>
            <a:r>
              <a:rPr lang="en-US" sz="2800" b="1" dirty="0" err="1" smtClean="0">
                <a:solidFill>
                  <a:srgbClr val="FF0000"/>
                </a:solidFill>
              </a:rPr>
              <a:t>CluCou</a:t>
            </a:r>
            <a:r>
              <a:rPr lang="en-US" sz="2800" dirty="0" smtClean="0"/>
              <a:t> Chamber proposed for the </a:t>
            </a:r>
            <a:r>
              <a:rPr lang="en-US" sz="2800" b="1" dirty="0" smtClean="0">
                <a:solidFill>
                  <a:srgbClr val="FF0000"/>
                </a:solidFill>
              </a:rPr>
              <a:t>4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th</a:t>
            </a:r>
            <a:r>
              <a:rPr lang="en-US" sz="2800" b="1" dirty="0" smtClean="0">
                <a:solidFill>
                  <a:srgbClr val="FF0000"/>
                </a:solidFill>
              </a:rPr>
              <a:t>-Concept </a:t>
            </a:r>
            <a:r>
              <a:rPr lang="en-US" sz="2800" dirty="0" smtClean="0">
                <a:solidFill>
                  <a:srgbClr val="FF0000"/>
                </a:solidFill>
              </a:rPr>
              <a:t>at ILC </a:t>
            </a:r>
            <a:r>
              <a:rPr lang="en-US" sz="2800" dirty="0" smtClean="0"/>
              <a:t>(2009)</a:t>
            </a:r>
          </a:p>
          <a:p>
            <a:r>
              <a:rPr lang="en-US" sz="2800" b="1" dirty="0" smtClean="0">
                <a:solidFill>
                  <a:srgbClr val="FF0000"/>
                </a:solidFill>
              </a:rPr>
              <a:t>I-tracker </a:t>
            </a:r>
            <a:r>
              <a:rPr lang="en-US" sz="2800" dirty="0" smtClean="0"/>
              <a:t>chamber proposed for the </a:t>
            </a:r>
            <a:r>
              <a:rPr lang="en-US" sz="2800" b="1" dirty="0" smtClean="0">
                <a:solidFill>
                  <a:srgbClr val="FF0000"/>
                </a:solidFill>
              </a:rPr>
              <a:t>Mu2e experiment</a:t>
            </a:r>
            <a:r>
              <a:rPr lang="en-US" sz="2800" dirty="0" smtClean="0">
                <a:solidFill>
                  <a:srgbClr val="FF0000"/>
                </a:solidFill>
              </a:rPr>
              <a:t> at </a:t>
            </a:r>
            <a:r>
              <a:rPr lang="en-US" sz="2800" dirty="0" err="1" smtClean="0">
                <a:solidFill>
                  <a:srgbClr val="FF0000"/>
                </a:solidFill>
              </a:rPr>
              <a:t>Fermilab</a:t>
            </a:r>
            <a:r>
              <a:rPr lang="en-US" sz="2800" dirty="0" smtClean="0">
                <a:solidFill>
                  <a:srgbClr val="FF0000"/>
                </a:solidFill>
              </a:rPr>
              <a:t> </a:t>
            </a:r>
            <a:r>
              <a:rPr lang="en-US" sz="2800" dirty="0" smtClean="0">
                <a:solidFill>
                  <a:srgbClr val="000000"/>
                </a:solidFill>
              </a:rPr>
              <a:t>(</a:t>
            </a:r>
            <a:r>
              <a:rPr lang="en-US" sz="2800" dirty="0" smtClean="0">
                <a:solidFill>
                  <a:srgbClr val="000000"/>
                </a:solidFill>
              </a:rPr>
              <a:t>2012)</a:t>
            </a:r>
            <a:endParaRPr lang="en-US" sz="2800" dirty="0" smtClean="0">
              <a:solidFill>
                <a:srgbClr val="000000"/>
              </a:solidFill>
            </a:endParaRPr>
          </a:p>
          <a:p>
            <a:r>
              <a:rPr lang="en-US" sz="2800" b="1" dirty="0" smtClean="0">
                <a:solidFill>
                  <a:srgbClr val="FF0000"/>
                </a:solidFill>
              </a:rPr>
              <a:t>DCH </a:t>
            </a:r>
            <a:r>
              <a:rPr lang="en-US" sz="2800" dirty="0" smtClean="0">
                <a:solidFill>
                  <a:srgbClr val="000000"/>
                </a:solidFill>
              </a:rPr>
              <a:t>for the </a:t>
            </a:r>
            <a:r>
              <a:rPr lang="en-US" sz="2800" b="1" dirty="0" smtClean="0">
                <a:solidFill>
                  <a:srgbClr val="FF0000"/>
                </a:solidFill>
              </a:rPr>
              <a:t>MEG2 upgrade </a:t>
            </a:r>
            <a:r>
              <a:rPr lang="en-US" sz="2800" dirty="0" smtClean="0">
                <a:solidFill>
                  <a:srgbClr val="FF0000"/>
                </a:solidFill>
              </a:rPr>
              <a:t>at PSI </a:t>
            </a:r>
            <a:r>
              <a:rPr lang="en-US" sz="2800" dirty="0" smtClean="0"/>
              <a:t>(under construction at INFN and to be commissioned during spring 2017)</a:t>
            </a:r>
            <a:endParaRPr lang="en-US" sz="28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11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Expected </a:t>
            </a:r>
            <a:r>
              <a:rPr lang="en-US" sz="5400" dirty="0" err="1" smtClean="0"/>
              <a:t>Perf</a:t>
            </a:r>
            <a:r>
              <a:rPr lang="en-US" sz="5400" dirty="0" smtClean="0"/>
              <a:t>.</a:t>
            </a:r>
            <a:endParaRPr lang="en-US" dirty="0"/>
          </a:p>
        </p:txBody>
      </p:sp>
      <p:sp>
        <p:nvSpPr>
          <p:cNvPr id="23" name="TextBox 22"/>
          <p:cNvSpPr txBox="1"/>
          <p:nvPr/>
        </p:nvSpPr>
        <p:spPr>
          <a:xfrm>
            <a:off x="9790881" y="242618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A8B362-9FCB-EA42-9194-B0D8FB800524}" type="slidenum">
              <a:rPr lang="en-US" smtClean="0"/>
              <a:t>20</a:t>
            </a:fld>
            <a:endParaRPr lang="en-US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00" y="1307034"/>
            <a:ext cx="4165600" cy="282282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110" y="3771897"/>
            <a:ext cx="4143190" cy="2807634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33259" y="4025265"/>
            <a:ext cx="3745006" cy="2537805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633258" y="1526614"/>
            <a:ext cx="3745006" cy="2537805"/>
          </a:xfrm>
          <a:prstGeom prst="rect">
            <a:avLst/>
          </a:prstGeom>
        </p:spPr>
      </p:pic>
      <p:sp>
        <p:nvSpPr>
          <p:cNvPr id="28" name="TextBox 27"/>
          <p:cNvSpPr txBox="1"/>
          <p:nvPr/>
        </p:nvSpPr>
        <p:spPr>
          <a:xfrm rot="20594491">
            <a:off x="2206006" y="2815623"/>
            <a:ext cx="4198585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 smtClean="0">
                <a:ln w="31550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E7E7E7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Preliminary</a:t>
            </a:r>
          </a:p>
          <a:p>
            <a:pPr algn="ctr"/>
            <a:r>
              <a:rPr lang="en-US" sz="4000" b="1" dirty="0" smtClean="0">
                <a:ln w="31550" cmpd="sng">
                  <a:solidFill>
                    <a:schemeClr val="bg1">
                      <a:lumMod val="85000"/>
                    </a:schemeClr>
                  </a:solidFill>
                  <a:prstDash val="solid"/>
                </a:ln>
                <a:solidFill>
                  <a:srgbClr val="E7E7E7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track finding + fit</a:t>
            </a:r>
            <a:endParaRPr lang="en-US" sz="4000" b="1" dirty="0">
              <a:ln w="31550" cmpd="sng">
                <a:solidFill>
                  <a:schemeClr val="bg1">
                    <a:lumMod val="85000"/>
                  </a:schemeClr>
                </a:solidFill>
                <a:prstDash val="solid"/>
              </a:ln>
              <a:solidFill>
                <a:srgbClr val="E7E7E7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4842" y="1752129"/>
            <a:ext cx="15440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σ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ϕ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6.2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mrad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4842" y="4353412"/>
            <a:ext cx="15341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σ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ϑ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6.5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mrad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5050724" y="4531598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σ</a:t>
            </a:r>
            <a:r>
              <a:rPr lang="en-US" b="1" baseline="-25000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p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= 93.4 </a:t>
            </a:r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KeV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/c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6764927" y="3254138"/>
            <a:ext cx="9870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  <a:latin typeface="Times New Roman"/>
                <a:cs typeface="Times New Roman"/>
              </a:rPr>
              <a:t>ε</a:t>
            </a:r>
            <a:r>
              <a:rPr lang="en-US" b="1" dirty="0" smtClean="0">
                <a:solidFill>
                  <a:srgbClr val="FF0000"/>
                </a:solidFill>
                <a:latin typeface="Times New Roman"/>
                <a:cs typeface="Times New Roman"/>
              </a:rPr>
              <a:t> ≈ 90%</a:t>
            </a:r>
            <a:endParaRPr lang="en-US" b="1" dirty="0">
              <a:solidFill>
                <a:srgbClr val="FF0000"/>
              </a:solidFill>
              <a:latin typeface="Times New Roman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82519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Timing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257" y="1277958"/>
            <a:ext cx="2272044" cy="2106174"/>
          </a:xfrm>
          <a:prstGeom prst="rect">
            <a:avLst/>
          </a:prstGeom>
        </p:spPr>
      </p:pic>
      <p:pic>
        <p:nvPicPr>
          <p:cNvPr id="33" name="Picture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002146" y="3734847"/>
            <a:ext cx="3682808" cy="2551724"/>
          </a:xfrm>
          <a:prstGeom prst="rect">
            <a:avLst/>
          </a:prstGeom>
        </p:spPr>
      </p:pic>
      <p:grpSp>
        <p:nvGrpSpPr>
          <p:cNvPr id="59" name="Group 58"/>
          <p:cNvGrpSpPr/>
          <p:nvPr/>
        </p:nvGrpSpPr>
        <p:grpSpPr>
          <a:xfrm>
            <a:off x="4276510" y="1292281"/>
            <a:ext cx="4595254" cy="2340310"/>
            <a:chOff x="4313135" y="1247856"/>
            <a:chExt cx="4595254" cy="2340310"/>
          </a:xfrm>
        </p:grpSpPr>
        <p:pic>
          <p:nvPicPr>
            <p:cNvPr id="8" name="Picture 7" descr="pulse.png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13135" y="1247856"/>
              <a:ext cx="4595254" cy="2288801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27" name="TextBox 26"/>
            <p:cNvSpPr txBox="1"/>
            <p:nvPr/>
          </p:nvSpPr>
          <p:spPr>
            <a:xfrm>
              <a:off x="6137439" y="1562314"/>
              <a:ext cx="74273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 smtClean="0">
                  <a:solidFill>
                    <a:srgbClr val="0000FF"/>
                  </a:solidFill>
                </a:rPr>
                <a:t>acquired </a:t>
              </a:r>
            </a:p>
            <a:p>
              <a:pPr algn="ctr"/>
              <a:r>
                <a:rPr lang="en-US" sz="1200" b="1" dirty="0" smtClean="0">
                  <a:solidFill>
                    <a:srgbClr val="0000FF"/>
                  </a:solidFill>
                </a:rPr>
                <a:t>signal</a:t>
              </a:r>
              <a:endParaRPr lang="en-US" sz="1200" b="1" dirty="0">
                <a:solidFill>
                  <a:srgbClr val="0000FF"/>
                </a:solidFill>
              </a:endParaRPr>
            </a:p>
          </p:txBody>
        </p:sp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6106010" y="1428588"/>
              <a:ext cx="1186966" cy="175966"/>
            </a:xfrm>
            <a:prstGeom prst="rect">
              <a:avLst/>
            </a:prstGeom>
            <a:solidFill>
              <a:srgbClr val="FFFFFF"/>
            </a:solidFill>
          </p:spPr>
        </p:pic>
        <p:sp>
          <p:nvSpPr>
            <p:cNvPr id="34" name="Rectangle 33"/>
            <p:cNvSpPr/>
            <p:nvPr/>
          </p:nvSpPr>
          <p:spPr>
            <a:xfrm>
              <a:off x="7180589" y="1374773"/>
              <a:ext cx="1666713" cy="188309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7171677" y="1332104"/>
              <a:ext cx="1430673" cy="2024888"/>
              <a:chOff x="7171677" y="1332104"/>
              <a:chExt cx="1430673" cy="2024888"/>
            </a:xfrm>
          </p:grpSpPr>
          <p:pic>
            <p:nvPicPr>
              <p:cNvPr id="9" name="Picture 8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7304967" y="1596030"/>
                <a:ext cx="1096532" cy="1441176"/>
              </a:xfrm>
              <a:prstGeom prst="rect">
                <a:avLst/>
              </a:prstGeom>
              <a:ln w="3175" cmpd="sng">
                <a:noFill/>
              </a:ln>
            </p:spPr>
          </p:pic>
          <p:sp>
            <p:nvSpPr>
              <p:cNvPr id="10" name="Rectangle 9"/>
              <p:cNvSpPr/>
              <p:nvPr/>
            </p:nvSpPr>
            <p:spPr>
              <a:xfrm>
                <a:off x="7612302" y="1774720"/>
                <a:ext cx="524405" cy="139544"/>
              </a:xfrm>
              <a:prstGeom prst="rect">
                <a:avLst/>
              </a:prstGeom>
              <a:solidFill>
                <a:schemeClr val="bg1"/>
              </a:solidFill>
              <a:ln w="3175" cmpd="sng">
                <a:noFill/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7588638" y="1340768"/>
                <a:ext cx="0" cy="1944216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/>
              <p:cNvCxnSpPr/>
              <p:nvPr/>
            </p:nvCxnSpPr>
            <p:spPr>
              <a:xfrm>
                <a:off x="7989324" y="1332104"/>
                <a:ext cx="0" cy="195288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>
                <a:off x="8393611" y="1340768"/>
                <a:ext cx="0" cy="1944216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7180589" y="1340768"/>
                <a:ext cx="0" cy="2016224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7203229" y="1666338"/>
                <a:ext cx="1218425" cy="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>
                <a:off x="7172701" y="1991246"/>
                <a:ext cx="1218425" cy="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>
                <a:off x="7171677" y="2321891"/>
                <a:ext cx="1218425" cy="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>
                <a:off x="7176133" y="2646298"/>
                <a:ext cx="1218425" cy="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ysDash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>
                <a:off x="7180589" y="2991629"/>
                <a:ext cx="1218425" cy="0"/>
              </a:xfrm>
              <a:prstGeom prst="line">
                <a:avLst/>
              </a:prstGeom>
              <a:ln w="12700" cmpd="sng">
                <a:solidFill>
                  <a:schemeClr val="bg1">
                    <a:lumMod val="65000"/>
                  </a:schemeClr>
                </a:solidFill>
                <a:prstDash val="solid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9" name="TextBox 28"/>
              <p:cNvSpPr txBox="1"/>
              <p:nvPr/>
            </p:nvSpPr>
            <p:spPr>
              <a:xfrm>
                <a:off x="7525989" y="1562314"/>
                <a:ext cx="1076361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200" b="1" dirty="0" smtClean="0">
                    <a:solidFill>
                      <a:srgbClr val="0000FF"/>
                    </a:solidFill>
                  </a:rPr>
                  <a:t>reconstructed </a:t>
                </a:r>
              </a:p>
              <a:p>
                <a:pPr algn="ctr"/>
                <a:r>
                  <a:rPr lang="en-US" sz="1200" b="1" dirty="0" smtClean="0">
                    <a:solidFill>
                      <a:srgbClr val="0000FF"/>
                    </a:solidFill>
                  </a:rPr>
                  <a:t>signal</a:t>
                </a:r>
                <a:endParaRPr lang="en-US" sz="1200" b="1" dirty="0">
                  <a:solidFill>
                    <a:srgbClr val="0000FF"/>
                  </a:solidFill>
                </a:endParaRPr>
              </a:p>
            </p:txBody>
          </p:sp>
        </p:grpSp>
        <p:pic>
          <p:nvPicPr>
            <p:cNvPr id="51" name="Picture 50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7107918" y="3318675"/>
              <a:ext cx="1346689" cy="79780"/>
            </a:xfrm>
            <a:prstGeom prst="rect">
              <a:avLst/>
            </a:prstGeom>
          </p:spPr>
        </p:pic>
        <p:sp>
          <p:nvSpPr>
            <p:cNvPr id="52" name="Rectangle 51"/>
            <p:cNvSpPr/>
            <p:nvPr/>
          </p:nvSpPr>
          <p:spPr>
            <a:xfrm>
              <a:off x="6978576" y="1324235"/>
              <a:ext cx="188376" cy="199444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3" name="Picture 52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4901336" y="1292281"/>
              <a:ext cx="700053" cy="2064712"/>
            </a:xfrm>
            <a:prstGeom prst="rect">
              <a:avLst/>
            </a:prstGeom>
          </p:spPr>
        </p:pic>
        <p:sp>
          <p:nvSpPr>
            <p:cNvPr id="54" name="Rectangle 53"/>
            <p:cNvSpPr/>
            <p:nvPr/>
          </p:nvSpPr>
          <p:spPr>
            <a:xfrm>
              <a:off x="4313135" y="1247856"/>
              <a:ext cx="864900" cy="215059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6200775" y="2641600"/>
              <a:ext cx="50800" cy="6667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Rectangle 55"/>
            <p:cNvSpPr/>
            <p:nvPr/>
          </p:nvSpPr>
          <p:spPr>
            <a:xfrm>
              <a:off x="8602351" y="1319325"/>
              <a:ext cx="306038" cy="226884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58" name="Picture 5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6919274" y="3373139"/>
              <a:ext cx="240957" cy="127780"/>
            </a:xfrm>
            <a:prstGeom prst="rect">
              <a:avLst/>
            </a:prstGeom>
          </p:spPr>
        </p:pic>
      </p:grpSp>
      <p:sp>
        <p:nvSpPr>
          <p:cNvPr id="60" name="Rectangle 59"/>
          <p:cNvSpPr/>
          <p:nvPr/>
        </p:nvSpPr>
        <p:spPr>
          <a:xfrm>
            <a:off x="2575216" y="1342789"/>
            <a:ext cx="2443819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dirty="0" smtClean="0">
                <a:solidFill>
                  <a:srgbClr val="0000FF"/>
                </a:solidFill>
                <a:cs typeface="Comic Sans MS"/>
              </a:rPr>
              <a:t>From the </a:t>
            </a:r>
            <a:r>
              <a:rPr lang="en-US" sz="1400" b="1" dirty="0">
                <a:solidFill>
                  <a:srgbClr val="0000FF"/>
                </a:solidFill>
                <a:cs typeface="Comic Sans MS"/>
              </a:rPr>
              <a:t>ordered sequence of the electrons arrival </a:t>
            </a:r>
            <a:r>
              <a:rPr lang="en-US" sz="1400" b="1" dirty="0" smtClean="0">
                <a:solidFill>
                  <a:srgbClr val="0000FF"/>
                </a:solidFill>
                <a:cs typeface="Comic Sans MS"/>
              </a:rPr>
              <a:t>times</a:t>
            </a:r>
            <a:r>
              <a:rPr lang="en-US" sz="1400" dirty="0" smtClean="0">
                <a:solidFill>
                  <a:srgbClr val="0000FF"/>
                </a:solidFill>
                <a:cs typeface="Comic Sans MS"/>
              </a:rPr>
              <a:t>, considering </a:t>
            </a:r>
            <a:r>
              <a:rPr lang="en-US" sz="1400" dirty="0">
                <a:solidFill>
                  <a:srgbClr val="0000FF"/>
                </a:solidFill>
                <a:cs typeface="Comic Sans MS"/>
              </a:rPr>
              <a:t>the </a:t>
            </a:r>
            <a:r>
              <a:rPr lang="en-US" sz="1400" dirty="0" smtClean="0">
                <a:solidFill>
                  <a:srgbClr val="0000FF"/>
                </a:solidFill>
                <a:cs typeface="Comic Sans MS"/>
              </a:rPr>
              <a:t>average </a:t>
            </a:r>
            <a:r>
              <a:rPr lang="en-US" sz="1400" dirty="0">
                <a:solidFill>
                  <a:srgbClr val="0000FF"/>
                </a:solidFill>
                <a:cs typeface="Comic Sans MS"/>
              </a:rPr>
              <a:t>time separation </a:t>
            </a:r>
            <a:r>
              <a:rPr lang="en-US" sz="1400" dirty="0" smtClean="0">
                <a:solidFill>
                  <a:srgbClr val="0000FF"/>
                </a:solidFill>
                <a:cs typeface="Comic Sans MS"/>
              </a:rPr>
              <a:t>between clusters and their time spread </a:t>
            </a:r>
            <a:r>
              <a:rPr lang="en-US" sz="1400" dirty="0">
                <a:solidFill>
                  <a:srgbClr val="0000FF"/>
                </a:solidFill>
                <a:cs typeface="Comic Sans MS"/>
              </a:rPr>
              <a:t>due to diffusion, </a:t>
            </a:r>
            <a:r>
              <a:rPr lang="en-US" sz="1400" b="1" dirty="0" smtClean="0">
                <a:solidFill>
                  <a:srgbClr val="0000FF"/>
                </a:solidFill>
                <a:cs typeface="Comic Sans MS"/>
              </a:rPr>
              <a:t>reconstruct the most probable sequence of clusters drift times:</a:t>
            </a:r>
            <a:endParaRPr lang="en-US" sz="1400" b="1" dirty="0">
              <a:solidFill>
                <a:srgbClr val="0000FF"/>
              </a:solidFill>
            </a:endParaRPr>
          </a:p>
        </p:txBody>
      </p:sp>
      <p:graphicFrame>
        <p:nvGraphicFramePr>
          <p:cNvPr id="61" name="Object 6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15984121"/>
              </p:ext>
            </p:extLst>
          </p:nvPr>
        </p:nvGraphicFramePr>
        <p:xfrm>
          <a:off x="3563278" y="2890979"/>
          <a:ext cx="916390" cy="2413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299" name="Equation" r:id="rId11" imgW="1689100" imgH="444500" progId="Equation.3">
                  <p:embed/>
                </p:oleObj>
              </mc:Choice>
              <mc:Fallback>
                <p:oleObj name="Equation" r:id="rId11" imgW="1689100" imgH="444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563278" y="2890979"/>
                        <a:ext cx="916390" cy="241364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>
                        <a:solidFill>
                          <a:srgbClr val="0000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62" name="Rectangle 61"/>
          <p:cNvSpPr/>
          <p:nvPr/>
        </p:nvSpPr>
        <p:spPr>
          <a:xfrm>
            <a:off x="4479667" y="3244334"/>
            <a:ext cx="184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￼</a:t>
            </a:r>
          </a:p>
        </p:txBody>
      </p:sp>
      <p:grpSp>
        <p:nvGrpSpPr>
          <p:cNvPr id="65" name="Group 64"/>
          <p:cNvGrpSpPr/>
          <p:nvPr/>
        </p:nvGrpSpPr>
        <p:grpSpPr>
          <a:xfrm>
            <a:off x="137393" y="3423717"/>
            <a:ext cx="2969683" cy="3135305"/>
            <a:chOff x="137393" y="3423717"/>
            <a:chExt cx="3117643" cy="3310157"/>
          </a:xfrm>
        </p:grpSpPr>
        <p:pic>
          <p:nvPicPr>
            <p:cNvPr id="63" name="Picture 62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37393" y="3423717"/>
              <a:ext cx="3117643" cy="3310157"/>
            </a:xfrm>
            <a:prstGeom prst="rect">
              <a:avLst/>
            </a:prstGeom>
          </p:spPr>
        </p:pic>
        <p:sp>
          <p:nvSpPr>
            <p:cNvPr id="64" name="Rectangle 63"/>
            <p:cNvSpPr/>
            <p:nvPr/>
          </p:nvSpPr>
          <p:spPr>
            <a:xfrm>
              <a:off x="2395341" y="3613666"/>
              <a:ext cx="711735" cy="312020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78" name="Group 77"/>
          <p:cNvGrpSpPr/>
          <p:nvPr/>
        </p:nvGrpSpPr>
        <p:grpSpPr>
          <a:xfrm>
            <a:off x="2567961" y="3648544"/>
            <a:ext cx="2425574" cy="2677656"/>
            <a:chOff x="2567961" y="3648544"/>
            <a:chExt cx="2425574" cy="2677656"/>
          </a:xfrm>
        </p:grpSpPr>
        <p:sp>
          <p:nvSpPr>
            <p:cNvPr id="66" name="Rectangle 65"/>
            <p:cNvSpPr/>
            <p:nvPr/>
          </p:nvSpPr>
          <p:spPr>
            <a:xfrm>
              <a:off x="2567961" y="3648544"/>
              <a:ext cx="2425574" cy="267765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400" dirty="0" smtClean="0">
                  <a:solidFill>
                    <a:srgbClr val="0000FF"/>
                  </a:solidFill>
                  <a:cs typeface="Comic Sans MS"/>
                </a:rPr>
                <a:t>For any given first cluster </a:t>
              </a:r>
              <a:r>
                <a:rPr lang="en-US" sz="1400" dirty="0">
                  <a:solidFill>
                    <a:srgbClr val="0000FF"/>
                  </a:solidFill>
                  <a:cs typeface="Comic Sans MS"/>
                </a:rPr>
                <a:t>(</a:t>
              </a:r>
              <a:r>
                <a:rPr lang="en-US" sz="1400" b="1" dirty="0">
                  <a:solidFill>
                    <a:srgbClr val="0000FF"/>
                  </a:solidFill>
                  <a:cs typeface="Comic Sans MS"/>
                </a:rPr>
                <a:t>FC</a:t>
              </a:r>
              <a:r>
                <a:rPr lang="en-US" sz="1400" dirty="0">
                  <a:solidFill>
                    <a:srgbClr val="0000FF"/>
                  </a:solidFill>
                  <a:cs typeface="Comic Sans MS"/>
                </a:rPr>
                <a:t>) </a:t>
              </a:r>
              <a:r>
                <a:rPr lang="en-US" sz="1400" dirty="0" smtClean="0">
                  <a:solidFill>
                    <a:srgbClr val="0000FF"/>
                  </a:solidFill>
                  <a:cs typeface="Comic Sans MS"/>
                </a:rPr>
                <a:t>drift time, the </a:t>
              </a:r>
              <a:r>
                <a:rPr lang="en-US" sz="1400" b="1" dirty="0" smtClean="0">
                  <a:solidFill>
                    <a:srgbClr val="0000FF"/>
                  </a:solidFill>
                  <a:cs typeface="Comic Sans MS"/>
                </a:rPr>
                <a:t>cluster timing technique </a:t>
              </a:r>
              <a:r>
                <a:rPr lang="en-US" sz="1400" dirty="0" smtClean="0">
                  <a:solidFill>
                    <a:srgbClr val="0000FF"/>
                  </a:solidFill>
                  <a:cs typeface="Comic Sans MS"/>
                </a:rPr>
                <a:t>exploits the drift time distribution of all successive clusters         to determine the most probable impact parameter, thus reducing the </a:t>
              </a:r>
              <a:r>
                <a:rPr lang="en-US" sz="1400" b="1" dirty="0" smtClean="0">
                  <a:solidFill>
                    <a:srgbClr val="0000FF"/>
                  </a:solidFill>
                  <a:cs typeface="Comic Sans MS"/>
                </a:rPr>
                <a:t>bias</a:t>
              </a:r>
              <a:r>
                <a:rPr lang="en-US" sz="1400" dirty="0" smtClean="0">
                  <a:solidFill>
                    <a:srgbClr val="0000FF"/>
                  </a:solidFill>
                  <a:cs typeface="Comic Sans MS"/>
                </a:rPr>
                <a:t> and the average </a:t>
              </a:r>
              <a:r>
                <a:rPr lang="en-US" sz="1400" b="1" dirty="0" smtClean="0">
                  <a:solidFill>
                    <a:srgbClr val="0000FF"/>
                  </a:solidFill>
                  <a:cs typeface="Comic Sans MS"/>
                </a:rPr>
                <a:t>drift distance resolution </a:t>
              </a:r>
              <a:r>
                <a:rPr lang="en-US" sz="1400" dirty="0" smtClean="0">
                  <a:solidFill>
                    <a:srgbClr val="0000FF"/>
                  </a:solidFill>
                  <a:cs typeface="Comic Sans MS"/>
                </a:rPr>
                <a:t>with respect to those obtained from with the FC method alone.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  <p:graphicFrame>
          <p:nvGraphicFramePr>
            <p:cNvPr id="67" name="Object 66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401310253"/>
                </p:ext>
              </p:extLst>
            </p:nvPr>
          </p:nvGraphicFramePr>
          <p:xfrm>
            <a:off x="4047661" y="4530470"/>
            <a:ext cx="287268" cy="26477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7300" name="Equation" r:id="rId14" imgW="482600" imgH="444500" progId="Equation.3">
                    <p:embed/>
                  </p:oleObj>
                </mc:Choice>
                <mc:Fallback>
                  <p:oleObj name="Equation" r:id="rId14" imgW="482600" imgH="444500" progId="Equation.3">
                    <p:embed/>
                    <p:pic>
                      <p:nvPicPr>
                        <p:cNvPr id="0" name=""/>
                        <p:cNvPicPr/>
                        <p:nvPr/>
                      </p:nvPicPr>
                      <p:blipFill>
                        <a:blip r:embed="rId15"/>
                        <a:stretch>
                          <a:fillRect/>
                        </a:stretch>
                      </p:blipFill>
                      <p:spPr>
                        <a:xfrm>
                          <a:off x="4047661" y="4530470"/>
                          <a:ext cx="287268" cy="26477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</p:grpSp>
      <p:sp>
        <p:nvSpPr>
          <p:cNvPr id="68" name="TextBox 67"/>
          <p:cNvSpPr txBox="1"/>
          <p:nvPr/>
        </p:nvSpPr>
        <p:spPr>
          <a:xfrm>
            <a:off x="6117196" y="4433826"/>
            <a:ext cx="836587" cy="830997"/>
          </a:xfrm>
          <a:prstGeom prst="rect">
            <a:avLst/>
          </a:prstGeom>
          <a:solidFill>
            <a:srgbClr val="00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Maximum </a:t>
            </a:r>
          </a:p>
          <a:p>
            <a:pPr algn="ctr"/>
            <a:r>
              <a:rPr lang="en-US" sz="1200" b="1" dirty="0" smtClean="0"/>
              <a:t>Possible </a:t>
            </a:r>
          </a:p>
          <a:p>
            <a:pPr algn="ctr"/>
            <a:r>
              <a:rPr lang="en-US" sz="1200" b="1" dirty="0" smtClean="0"/>
              <a:t>Spacing</a:t>
            </a:r>
          </a:p>
          <a:p>
            <a:pPr algn="ctr"/>
            <a:r>
              <a:rPr lang="en-US" sz="1200" b="1" dirty="0" smtClean="0"/>
              <a:t>algorithm</a:t>
            </a:r>
            <a:endParaRPr lang="en-US" sz="12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7553452" y="4802118"/>
            <a:ext cx="633507" cy="461665"/>
          </a:xfrm>
          <a:prstGeom prst="rect">
            <a:avLst/>
          </a:prstGeom>
          <a:solidFill>
            <a:srgbClr val="00FFFF"/>
          </a:solidFill>
        </p:spPr>
        <p:txBody>
          <a:bodyPr wrap="none" rtlCol="0">
            <a:spAutoFit/>
          </a:bodyPr>
          <a:lstStyle/>
          <a:p>
            <a:pPr algn="ctr"/>
            <a:r>
              <a:rPr lang="en-US" sz="1200" b="1" dirty="0" smtClean="0"/>
              <a:t>First</a:t>
            </a:r>
          </a:p>
          <a:p>
            <a:pPr algn="ctr"/>
            <a:r>
              <a:rPr lang="en-US" sz="1200" b="1" dirty="0" smtClean="0"/>
              <a:t>Cluster</a:t>
            </a:r>
            <a:endParaRPr lang="en-US" sz="1200" b="1" dirty="0"/>
          </a:p>
        </p:txBody>
      </p:sp>
      <p:cxnSp>
        <p:nvCxnSpPr>
          <p:cNvPr id="71" name="Straight Arrow Connector 70"/>
          <p:cNvCxnSpPr>
            <a:stCxn id="69" idx="1"/>
          </p:cNvCxnSpPr>
          <p:nvPr/>
        </p:nvCxnSpPr>
        <p:spPr>
          <a:xfrm flipH="1">
            <a:off x="7200900" y="5032951"/>
            <a:ext cx="352552" cy="739199"/>
          </a:xfrm>
          <a:prstGeom prst="straightConnector1">
            <a:avLst/>
          </a:prstGeom>
          <a:ln w="12700" cmpd="sng">
            <a:solidFill>
              <a:srgbClr val="00FF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4" name="Straight Arrow Connector 73"/>
          <p:cNvCxnSpPr>
            <a:stCxn id="68" idx="1"/>
          </p:cNvCxnSpPr>
          <p:nvPr/>
        </p:nvCxnSpPr>
        <p:spPr>
          <a:xfrm flipH="1">
            <a:off x="5727700" y="4849325"/>
            <a:ext cx="389496" cy="764075"/>
          </a:xfrm>
          <a:prstGeom prst="straightConnector1">
            <a:avLst/>
          </a:prstGeom>
          <a:ln w="12700" cmpd="sng">
            <a:solidFill>
              <a:srgbClr val="00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6214950" y="3734847"/>
            <a:ext cx="7074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Bias</a:t>
            </a:r>
            <a:endParaRPr lang="en-US" sz="2400" b="1" dirty="0">
              <a:solidFill>
                <a:srgbClr val="FF0000"/>
              </a:solidFill>
            </a:endParaRPr>
          </a:p>
        </p:txBody>
      </p:sp>
      <p:sp>
        <p:nvSpPr>
          <p:cNvPr id="79" name="Date Placeholder 7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80" name="Footer Placeholder 7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81" name="Slide Number Placeholder 8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34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Cluster Counting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4002800" y="1359179"/>
            <a:ext cx="3146809" cy="5021829"/>
            <a:chOff x="3978140" y="1359179"/>
            <a:chExt cx="3146809" cy="5021829"/>
          </a:xfrm>
        </p:grpSpPr>
        <p:pic>
          <p:nvPicPr>
            <p:cNvPr id="5" name="Picture 12" descr="dndx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8140" y="3972699"/>
              <a:ext cx="3146809" cy="2408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8" descr="dedx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78140" y="1359179"/>
              <a:ext cx="3146809" cy="25574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21" name="Group 20"/>
          <p:cNvGrpSpPr/>
          <p:nvPr/>
        </p:nvGrpSpPr>
        <p:grpSpPr>
          <a:xfrm>
            <a:off x="6806304" y="4007174"/>
            <a:ext cx="2253451" cy="1984889"/>
            <a:chOff x="6806304" y="3748265"/>
            <a:chExt cx="2253451" cy="1984889"/>
          </a:xfrm>
        </p:grpSpPr>
        <p:sp>
          <p:nvSpPr>
            <p:cNvPr id="9" name="Text Box 23"/>
            <p:cNvSpPr txBox="1">
              <a:spLocks noChangeArrowheads="1"/>
            </p:cNvSpPr>
            <p:nvPr/>
          </p:nvSpPr>
          <p:spPr bwMode="auto">
            <a:xfrm>
              <a:off x="6806304" y="5086823"/>
              <a:ext cx="2253451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latin typeface="Arial" charset="0"/>
                  <a:cs typeface="Arial" charset="0"/>
                </a:rPr>
                <a:t>Experimental </a:t>
              </a:r>
              <a:r>
                <a:rPr lang="en-US" sz="1200" dirty="0" smtClean="0">
                  <a:latin typeface="Arial" charset="0"/>
                  <a:cs typeface="Arial" charset="0"/>
                </a:rPr>
                <a:t>distribution</a:t>
              </a:r>
            </a:p>
            <a:p>
              <a:pPr algn="ctr"/>
              <a:r>
                <a:rPr lang="en-US" sz="1200" b="1" dirty="0" err="1" smtClean="0">
                  <a:solidFill>
                    <a:srgbClr val="FF0000"/>
                  </a:solidFill>
                  <a:latin typeface="Arial" charset="0"/>
                  <a:cs typeface="Arial" charset="0"/>
                </a:rPr>
                <a:t>σ</a:t>
              </a:r>
              <a:r>
                <a:rPr lang="en-US" sz="1200" b="1" dirty="0" smtClean="0">
                  <a:solidFill>
                    <a:srgbClr val="FF0000"/>
                  </a:solidFill>
                  <a:latin typeface="Arial" charset="0"/>
                  <a:cs typeface="Arial" charset="0"/>
                  <a:sym typeface="Symbol" charset="0"/>
                </a:rPr>
                <a:t> </a:t>
              </a:r>
              <a:r>
                <a:rPr lang="en-US" sz="1200" b="1" dirty="0">
                  <a:solidFill>
                    <a:srgbClr val="FF0000"/>
                  </a:solidFill>
                  <a:latin typeface="Arial" charset="0"/>
                  <a:cs typeface="Arial" charset="0"/>
                  <a:sym typeface="Symbol" charset="0"/>
                </a:rPr>
                <a:t>= </a:t>
              </a:r>
              <a:r>
                <a:rPr lang="en-US" sz="1200" b="1" dirty="0" smtClean="0">
                  <a:solidFill>
                    <a:srgbClr val="FF0000"/>
                  </a:solidFill>
                  <a:latin typeface="Arial" charset="0"/>
                  <a:cs typeface="Arial" charset="0"/>
                  <a:sym typeface="Symbol" charset="0"/>
                </a:rPr>
                <a:t>2.5%</a:t>
              </a:r>
              <a:endParaRPr lang="en-US" sz="1200" dirty="0">
                <a:solidFill>
                  <a:srgbClr val="000000"/>
                </a:solidFill>
                <a:latin typeface="Arial" charset="0"/>
                <a:cs typeface="Arial" charset="0"/>
                <a:sym typeface="Symbol" charset="0"/>
              </a:endParaRPr>
            </a:p>
            <a:p>
              <a:pPr algn="ctr"/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</a:rPr>
                <a:t>≈ 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</a:rPr>
                <a:t>3.2σ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 separation</a:t>
              </a:r>
              <a:endParaRPr lang="en-US" sz="1200" b="1" dirty="0">
                <a:solidFill>
                  <a:srgbClr val="FF0033"/>
                </a:solidFill>
                <a:latin typeface="Arial" charset="0"/>
                <a:cs typeface="Arial" charset="0"/>
                <a:sym typeface="Symbol" charset="0"/>
              </a:endParaRPr>
            </a:p>
          </p:txBody>
        </p:sp>
        <p:sp>
          <p:nvSpPr>
            <p:cNvPr id="10" name="Text Box 26"/>
            <p:cNvSpPr txBox="1">
              <a:spLocks noChangeArrowheads="1"/>
            </p:cNvSpPr>
            <p:nvPr/>
          </p:nvSpPr>
          <p:spPr bwMode="auto">
            <a:xfrm>
              <a:off x="6905006" y="4213113"/>
              <a:ext cx="2049973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 smtClean="0">
                  <a:latin typeface="Arial" charset="0"/>
                  <a:cs typeface="Arial" charset="0"/>
                </a:rPr>
                <a:t>Poisson distribution </a:t>
              </a:r>
            </a:p>
            <a:p>
              <a:pPr algn="ctr"/>
              <a:r>
                <a:rPr lang="en-US" sz="1200" b="1" dirty="0" err="1" smtClean="0">
                  <a:solidFill>
                    <a:srgbClr val="FF0000"/>
                  </a:solidFill>
                  <a:latin typeface="Arial" charset="0"/>
                  <a:cs typeface="Arial" charset="0"/>
                </a:rPr>
                <a:t>σ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 </a:t>
              </a:r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= 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1.7%</a:t>
              </a:r>
              <a:endParaRPr lang="en-US" sz="1200" dirty="0">
                <a:latin typeface="Arial" charset="0"/>
                <a:cs typeface="Arial" charset="0"/>
                <a:sym typeface="Symbol" charset="0"/>
              </a:endParaRPr>
            </a:p>
            <a:p>
              <a:pPr algn="ctr"/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</a:rPr>
                <a:t>≈ 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</a:rPr>
                <a:t>5σ 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separation</a:t>
              </a:r>
              <a:endParaRPr lang="en-US" sz="1200" b="1" dirty="0">
                <a:solidFill>
                  <a:srgbClr val="FF0033"/>
                </a:solidFill>
                <a:latin typeface="Arial" charset="0"/>
                <a:cs typeface="Arial" charset="0"/>
                <a:sym typeface="Symbol" charset="0"/>
              </a:endParaRPr>
            </a:p>
          </p:txBody>
        </p:sp>
        <p:sp>
          <p:nvSpPr>
            <p:cNvPr id="12" name="TextBox 29"/>
            <p:cNvSpPr txBox="1">
              <a:spLocks noChangeArrowheads="1"/>
            </p:cNvSpPr>
            <p:nvPr/>
          </p:nvSpPr>
          <p:spPr bwMode="auto">
            <a:xfrm>
              <a:off x="7411690" y="3748265"/>
              <a:ext cx="1043876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 err="1">
                  <a:solidFill>
                    <a:srgbClr val="008000"/>
                  </a:solidFill>
                  <a:latin typeface="Arial" charset="0"/>
                  <a:cs typeface="Arial" charset="0"/>
                </a:rPr>
                <a:t>dN</a:t>
              </a:r>
              <a:r>
                <a:rPr lang="en-US" sz="2000" b="1" baseline="-25000" dirty="0" err="1">
                  <a:solidFill>
                    <a:srgbClr val="008000"/>
                  </a:solidFill>
                  <a:latin typeface="Arial" charset="0"/>
                  <a:cs typeface="Arial" charset="0"/>
                </a:rPr>
                <a:t>cl</a:t>
              </a:r>
              <a:r>
                <a:rPr lang="en-US" sz="2000" b="1" dirty="0">
                  <a:solidFill>
                    <a:srgbClr val="008000"/>
                  </a:solidFill>
                  <a:latin typeface="Arial" charset="0"/>
                  <a:cs typeface="Arial" charset="0"/>
                </a:rPr>
                <a:t>/dx</a:t>
              </a:r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6908243" y="1355931"/>
            <a:ext cx="2009006" cy="2048346"/>
            <a:chOff x="6908243" y="1269628"/>
            <a:chExt cx="2009006" cy="2048346"/>
          </a:xfrm>
        </p:grpSpPr>
        <p:sp>
          <p:nvSpPr>
            <p:cNvPr id="7" name="Text Box 15"/>
            <p:cNvSpPr txBox="1">
              <a:spLocks noChangeArrowheads="1"/>
            </p:cNvSpPr>
            <p:nvPr/>
          </p:nvSpPr>
          <p:spPr bwMode="auto">
            <a:xfrm>
              <a:off x="6921845" y="2671643"/>
              <a:ext cx="199540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latin typeface="Arial" charset="0"/>
                  <a:cs typeface="Arial" charset="0"/>
                </a:rPr>
                <a:t>20% truncated </a:t>
              </a:r>
              <a:r>
                <a:rPr lang="en-US" sz="1200" dirty="0" smtClean="0">
                  <a:latin typeface="Arial" charset="0"/>
                  <a:cs typeface="Arial" charset="0"/>
                </a:rPr>
                <a:t>mean</a:t>
              </a:r>
              <a:r>
                <a:rPr lang="en-US" sz="1200" dirty="0" smtClean="0">
                  <a:solidFill>
                    <a:srgbClr val="FF0033"/>
                  </a:solidFill>
                  <a:latin typeface="Arial" charset="0"/>
                  <a:cs typeface="Arial" charset="0"/>
                </a:rPr>
                <a:t> </a:t>
              </a:r>
            </a:p>
            <a:p>
              <a:pPr algn="ctr"/>
              <a:r>
                <a:rPr lang="en-US" sz="1200" b="1" dirty="0" err="1" smtClean="0">
                  <a:solidFill>
                    <a:srgbClr val="FF0033"/>
                  </a:solidFill>
                  <a:latin typeface="Arial" charset="0"/>
                  <a:cs typeface="Arial" charset="0"/>
                </a:rPr>
                <a:t>σ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 </a:t>
              </a:r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= </a:t>
              </a:r>
              <a:r>
                <a:rPr lang="en-US" sz="1200" b="1" dirty="0" smtClean="0">
                  <a:solidFill>
                    <a:srgbClr val="FF0000"/>
                  </a:solidFill>
                  <a:latin typeface="Arial" charset="0"/>
                  <a:cs typeface="Arial" charset="0"/>
                  <a:sym typeface="Symbol" charset="0"/>
                </a:rPr>
                <a:t>4.5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%</a:t>
              </a:r>
              <a:endParaRPr lang="en-US" sz="12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/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</a:rPr>
                <a:t>≈ 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</a:rPr>
                <a:t>1.4σ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 </a:t>
              </a:r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separation</a:t>
              </a:r>
            </a:p>
          </p:txBody>
        </p:sp>
        <p:sp>
          <p:nvSpPr>
            <p:cNvPr id="8" name="Text Box 15"/>
            <p:cNvSpPr txBox="1">
              <a:spLocks noChangeArrowheads="1"/>
            </p:cNvSpPr>
            <p:nvPr/>
          </p:nvSpPr>
          <p:spPr bwMode="auto">
            <a:xfrm>
              <a:off x="6908243" y="1625351"/>
              <a:ext cx="1995404" cy="8309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algn="ctr"/>
              <a:r>
                <a:rPr lang="en-US" sz="1200" dirty="0">
                  <a:latin typeface="Arial" charset="0"/>
                  <a:cs typeface="Arial" charset="0"/>
                </a:rPr>
                <a:t>100 samples 3.7 </a:t>
              </a:r>
              <a:r>
                <a:rPr lang="en-US" sz="1200" dirty="0" smtClean="0">
                  <a:latin typeface="Arial" charset="0"/>
                  <a:cs typeface="Arial" charset="0"/>
                </a:rPr>
                <a:t>cm</a:t>
              </a:r>
            </a:p>
            <a:p>
              <a:pPr algn="ctr"/>
              <a:endParaRPr lang="en-US" sz="1200" b="1" dirty="0" smtClean="0">
                <a:solidFill>
                  <a:srgbClr val="FF0033"/>
                </a:solidFill>
                <a:latin typeface="Arial" charset="0"/>
                <a:cs typeface="Arial" charset="0"/>
              </a:endParaRPr>
            </a:p>
            <a:p>
              <a:pPr algn="ctr"/>
              <a:r>
                <a:rPr lang="en-US" sz="1200" b="1" dirty="0" err="1" smtClean="0">
                  <a:solidFill>
                    <a:srgbClr val="FF0033"/>
                  </a:solidFill>
                  <a:latin typeface="Arial" charset="0"/>
                  <a:cs typeface="Arial" charset="0"/>
                </a:rPr>
                <a:t>σ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 </a:t>
              </a:r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= 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3.7%</a:t>
              </a:r>
              <a:endParaRPr lang="en-US" sz="1200" dirty="0">
                <a:solidFill>
                  <a:srgbClr val="000000"/>
                </a:solidFill>
                <a:latin typeface="Arial" charset="0"/>
                <a:cs typeface="Arial" charset="0"/>
              </a:endParaRPr>
            </a:p>
            <a:p>
              <a:pPr algn="ctr"/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</a:rPr>
                <a:t>≈ </a:t>
              </a:r>
              <a:r>
                <a:rPr lang="en-US" sz="1200" b="1" dirty="0" smtClean="0">
                  <a:solidFill>
                    <a:srgbClr val="FF0000"/>
                  </a:solidFill>
                  <a:latin typeface="Arial" charset="0"/>
                  <a:cs typeface="Arial" charset="0"/>
                </a:rPr>
                <a:t>2.0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</a:rPr>
                <a:t>σ</a:t>
              </a:r>
              <a:r>
                <a:rPr lang="en-US" sz="1200" b="1" dirty="0" smtClean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 </a:t>
              </a:r>
              <a:r>
                <a:rPr lang="en-US" sz="1200" b="1" dirty="0">
                  <a:solidFill>
                    <a:srgbClr val="FF0033"/>
                  </a:solidFill>
                  <a:latin typeface="Arial" charset="0"/>
                  <a:cs typeface="Arial" charset="0"/>
                  <a:sym typeface="Symbol" charset="0"/>
                </a:rPr>
                <a:t>separation</a:t>
              </a:r>
            </a:p>
          </p:txBody>
        </p:sp>
        <p:sp>
          <p:nvSpPr>
            <p:cNvPr id="11" name="TextBox 28"/>
            <p:cNvSpPr txBox="1">
              <a:spLocks noChangeArrowheads="1"/>
            </p:cNvSpPr>
            <p:nvPr/>
          </p:nvSpPr>
          <p:spPr bwMode="auto">
            <a:xfrm>
              <a:off x="7457442" y="1269628"/>
              <a:ext cx="882974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sto MT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2000" b="1" dirty="0" err="1">
                  <a:solidFill>
                    <a:srgbClr val="3366FF"/>
                  </a:solidFill>
                  <a:latin typeface="Arial" charset="0"/>
                  <a:cs typeface="Arial" charset="0"/>
                </a:rPr>
                <a:t>dE</a:t>
              </a:r>
              <a:r>
                <a:rPr lang="en-US" sz="2000" b="1" dirty="0">
                  <a:solidFill>
                    <a:srgbClr val="3366FF"/>
                  </a:solidFill>
                  <a:latin typeface="Arial" charset="0"/>
                  <a:cs typeface="Arial" charset="0"/>
                </a:rPr>
                <a:t>/dx</a:t>
              </a:r>
            </a:p>
          </p:txBody>
        </p:sp>
      </p:grpSp>
      <p:sp>
        <p:nvSpPr>
          <p:cNvPr id="23" name="Rectangle 22"/>
          <p:cNvSpPr/>
          <p:nvPr/>
        </p:nvSpPr>
        <p:spPr>
          <a:xfrm>
            <a:off x="4216751" y="1359179"/>
            <a:ext cx="4738228" cy="2557465"/>
          </a:xfrm>
          <a:prstGeom prst="rect">
            <a:avLst/>
          </a:prstGeom>
          <a:noFill/>
          <a:ln w="19050" cmpd="sng">
            <a:solidFill>
              <a:srgbClr val="3366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4216354" y="3972699"/>
            <a:ext cx="4738228" cy="2408628"/>
          </a:xfrm>
          <a:prstGeom prst="rect">
            <a:avLst/>
          </a:prstGeom>
          <a:noFill/>
          <a:ln w="19050" cmpd="sng">
            <a:solidFill>
              <a:srgbClr val="008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26" name="Footer Placeholder 2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22</a:t>
            </a:fld>
            <a:endParaRPr lang="en-US"/>
          </a:p>
        </p:txBody>
      </p:sp>
      <p:sp>
        <p:nvSpPr>
          <p:cNvPr id="28" name="TextBox 27"/>
          <p:cNvSpPr txBox="1"/>
          <p:nvPr/>
        </p:nvSpPr>
        <p:spPr>
          <a:xfrm>
            <a:off x="258924" y="1472268"/>
            <a:ext cx="385146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Thanks </a:t>
            </a:r>
            <a:r>
              <a:rPr lang="en-US" sz="1200" dirty="0"/>
              <a:t>to the </a:t>
            </a:r>
            <a:r>
              <a:rPr lang="en-US" sz="1200" b="1" dirty="0">
                <a:solidFill>
                  <a:srgbClr val="FF0000"/>
                </a:solidFill>
              </a:rPr>
              <a:t>Poisson nature of the ionization </a:t>
            </a:r>
            <a:r>
              <a:rPr lang="en-US" sz="1200" b="1" dirty="0" smtClean="0">
                <a:solidFill>
                  <a:srgbClr val="FF0000"/>
                </a:solidFill>
              </a:rPr>
              <a:t>process</a:t>
            </a:r>
            <a:r>
              <a:rPr lang="en-US" sz="1200" dirty="0" smtClean="0"/>
              <a:t>, </a:t>
            </a:r>
            <a:r>
              <a:rPr lang="en-US" sz="1200" dirty="0"/>
              <a:t>by </a:t>
            </a:r>
            <a:r>
              <a:rPr lang="en-US" sz="1200" dirty="0" smtClean="0"/>
              <a:t>counting </a:t>
            </a:r>
            <a:r>
              <a:rPr lang="en-US" sz="1200" dirty="0"/>
              <a:t>the </a:t>
            </a:r>
            <a:r>
              <a:rPr lang="en-US" sz="1200" dirty="0" smtClean="0"/>
              <a:t>total number </a:t>
            </a:r>
            <a:r>
              <a:rPr lang="en-US" sz="1200" dirty="0"/>
              <a:t>of ionization clusters </a:t>
            </a:r>
            <a:r>
              <a:rPr lang="en-US" sz="1200" dirty="0" err="1" smtClean="0"/>
              <a:t>N</a:t>
            </a:r>
            <a:r>
              <a:rPr lang="en-US" sz="1200" baseline="-25000" dirty="0" err="1" smtClean="0"/>
              <a:t>cl</a:t>
            </a:r>
            <a:r>
              <a:rPr lang="en-US" sz="1200" dirty="0" smtClean="0"/>
              <a:t> along </a:t>
            </a:r>
            <a:r>
              <a:rPr lang="en-US" sz="1200" dirty="0"/>
              <a:t>the trajectory of a charged track, for all the hit cells, </a:t>
            </a:r>
            <a:r>
              <a:rPr lang="en-US" sz="1200" dirty="0" smtClean="0"/>
              <a:t>one can </a:t>
            </a:r>
            <a:r>
              <a:rPr lang="en-US" sz="1200" dirty="0"/>
              <a:t>reach a relative resolution of </a:t>
            </a:r>
            <a:r>
              <a:rPr lang="en-US" sz="1200" b="1" dirty="0" smtClean="0">
                <a:solidFill>
                  <a:srgbClr val="FF0000"/>
                </a:solidFill>
              </a:rPr>
              <a:t>N</a:t>
            </a:r>
            <a:r>
              <a:rPr lang="en-US" sz="1200" b="1" baseline="-25000" dirty="0" smtClean="0">
                <a:solidFill>
                  <a:srgbClr val="FF0000"/>
                </a:solidFill>
              </a:rPr>
              <a:t>cl</a:t>
            </a:r>
            <a:r>
              <a:rPr lang="en-US" sz="1200" b="1" baseline="30000" dirty="0" smtClean="0">
                <a:solidFill>
                  <a:srgbClr val="FF0000"/>
                </a:solidFill>
              </a:rPr>
              <a:t>-1/2</a:t>
            </a:r>
            <a:r>
              <a:rPr lang="en-US" sz="1200" dirty="0" smtClean="0"/>
              <a:t>. </a:t>
            </a:r>
          </a:p>
        </p:txBody>
      </p:sp>
      <p:sp>
        <p:nvSpPr>
          <p:cNvPr id="30" name="Rectangle 29"/>
          <p:cNvSpPr/>
          <p:nvPr/>
        </p:nvSpPr>
        <p:spPr>
          <a:xfrm>
            <a:off x="7051537" y="1900743"/>
            <a:ext cx="17611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(</a:t>
            </a:r>
            <a:r>
              <a:rPr lang="en-US" sz="1200" dirty="0" err="1" smtClean="0"/>
              <a:t>σ</a:t>
            </a:r>
            <a:r>
              <a:rPr lang="en-US" sz="1200" dirty="0" smtClean="0"/>
              <a:t>[%]=40.7 n</a:t>
            </a:r>
            <a:r>
              <a:rPr lang="en-US" sz="1200" baseline="30000" dirty="0" smtClean="0"/>
              <a:t>-0.43 </a:t>
            </a:r>
            <a:r>
              <a:rPr lang="en-US" sz="1200" dirty="0" smtClean="0"/>
              <a:t>L[m]</a:t>
            </a:r>
            <a:r>
              <a:rPr lang="en-US" sz="1200" baseline="30000" dirty="0" smtClean="0"/>
              <a:t>-0.32</a:t>
            </a:r>
            <a:r>
              <a:rPr lang="en-US" sz="1200" dirty="0" smtClean="0"/>
              <a:t>)</a:t>
            </a:r>
            <a:endParaRPr lang="en-US" sz="1200" baseline="30000" dirty="0"/>
          </a:p>
        </p:txBody>
      </p:sp>
      <p:sp>
        <p:nvSpPr>
          <p:cNvPr id="4" name="TextBox 3"/>
          <p:cNvSpPr txBox="1"/>
          <p:nvPr/>
        </p:nvSpPr>
        <p:spPr>
          <a:xfrm>
            <a:off x="346927" y="4720910"/>
            <a:ext cx="3763459" cy="17543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/>
              <a:t>The data taken with a beam of </a:t>
            </a:r>
            <a:r>
              <a:rPr lang="en-US" sz="1200" b="1" dirty="0" smtClean="0">
                <a:solidFill>
                  <a:srgbClr val="3366FF"/>
                </a:solidFill>
              </a:rPr>
              <a:t>μ and π at 200 MeV/c </a:t>
            </a:r>
            <a:r>
              <a:rPr lang="en-US" sz="1200" dirty="0" smtClean="0"/>
              <a:t>momentum at PSI, refer to a gas mixture </a:t>
            </a:r>
            <a:r>
              <a:rPr lang="en-US" sz="1200" b="1" dirty="0" smtClean="0">
                <a:solidFill>
                  <a:srgbClr val="3366FF"/>
                </a:solidFill>
              </a:rPr>
              <a:t>He/iC</a:t>
            </a:r>
            <a:r>
              <a:rPr lang="en-US" sz="1200" b="1" baseline="-25000" dirty="0" smtClean="0">
                <a:solidFill>
                  <a:srgbClr val="3366FF"/>
                </a:solidFill>
              </a:rPr>
              <a:t>4</a:t>
            </a:r>
            <a:r>
              <a:rPr lang="en-US" sz="1200" b="1" dirty="0" smtClean="0">
                <a:solidFill>
                  <a:srgbClr val="3366FF"/>
                </a:solidFill>
              </a:rPr>
              <a:t>H</a:t>
            </a:r>
            <a:r>
              <a:rPr lang="en-US" sz="1200" b="1" baseline="-25000" dirty="0" smtClean="0">
                <a:solidFill>
                  <a:srgbClr val="3366FF"/>
                </a:solidFill>
              </a:rPr>
              <a:t>10</a:t>
            </a:r>
            <a:r>
              <a:rPr lang="en-US" sz="1200" b="1" dirty="0" smtClean="0">
                <a:solidFill>
                  <a:srgbClr val="3366FF"/>
                </a:solidFill>
              </a:rPr>
              <a:t>=95/5</a:t>
            </a:r>
            <a:r>
              <a:rPr lang="en-US" sz="1200" dirty="0" smtClean="0"/>
              <a:t>, </a:t>
            </a:r>
            <a:r>
              <a:rPr lang="en-US" sz="1200" b="1" dirty="0" err="1" smtClean="0">
                <a:solidFill>
                  <a:srgbClr val="3366FF"/>
                </a:solidFill>
              </a:rPr>
              <a:t>N</a:t>
            </a:r>
            <a:r>
              <a:rPr lang="en-US" sz="1200" b="1" baseline="-25000" dirty="0" err="1" smtClean="0">
                <a:solidFill>
                  <a:srgbClr val="3366FF"/>
                </a:solidFill>
              </a:rPr>
              <a:t>cl</a:t>
            </a:r>
            <a:r>
              <a:rPr lang="en-US" sz="1200" b="1" dirty="0" smtClean="0">
                <a:solidFill>
                  <a:srgbClr val="3366FF"/>
                </a:solidFill>
              </a:rPr>
              <a:t> </a:t>
            </a:r>
            <a:r>
              <a:rPr lang="en-US" sz="1200" b="1" dirty="0">
                <a:solidFill>
                  <a:srgbClr val="3366FF"/>
                </a:solidFill>
              </a:rPr>
              <a:t>= </a:t>
            </a:r>
            <a:r>
              <a:rPr lang="en-US" sz="1200" b="1" dirty="0" smtClean="0">
                <a:solidFill>
                  <a:srgbClr val="3366FF"/>
                </a:solidFill>
              </a:rPr>
              <a:t>9/cm</a:t>
            </a:r>
            <a:r>
              <a:rPr lang="en-US" sz="1200" dirty="0" smtClean="0"/>
              <a:t>, </a:t>
            </a:r>
            <a:r>
              <a:rPr lang="en-US" sz="1200" b="1" dirty="0" smtClean="0">
                <a:solidFill>
                  <a:srgbClr val="3366FF"/>
                </a:solidFill>
              </a:rPr>
              <a:t>100 samples</a:t>
            </a:r>
            <a:r>
              <a:rPr lang="en-US" sz="1200" dirty="0" smtClean="0"/>
              <a:t>, </a:t>
            </a:r>
            <a:r>
              <a:rPr lang="en-US" sz="1200" b="1" dirty="0" smtClean="0">
                <a:solidFill>
                  <a:srgbClr val="3366FF"/>
                </a:solidFill>
              </a:rPr>
              <a:t>2.6cm </a:t>
            </a:r>
            <a:r>
              <a:rPr lang="en-US" sz="1200" dirty="0" smtClean="0"/>
              <a:t>each</a:t>
            </a:r>
            <a:r>
              <a:rPr lang="en-US" sz="1200" b="1" dirty="0" smtClean="0">
                <a:solidFill>
                  <a:srgbClr val="3366FF"/>
                </a:solidFill>
              </a:rPr>
              <a:t> at 45° </a:t>
            </a:r>
            <a:r>
              <a:rPr lang="en-US" sz="1200" dirty="0" smtClean="0"/>
              <a:t>(to avoid space charge effects), for a </a:t>
            </a:r>
            <a:r>
              <a:rPr lang="en-US" sz="1200" b="1" dirty="0" smtClean="0">
                <a:solidFill>
                  <a:srgbClr val="3366FF"/>
                </a:solidFill>
              </a:rPr>
              <a:t>total track </a:t>
            </a:r>
            <a:r>
              <a:rPr lang="en-US" sz="1200" b="1" dirty="0">
                <a:solidFill>
                  <a:srgbClr val="3366FF"/>
                </a:solidFill>
              </a:rPr>
              <a:t>length of </a:t>
            </a:r>
            <a:r>
              <a:rPr lang="en-US" sz="1200" b="1" dirty="0" smtClean="0">
                <a:solidFill>
                  <a:srgbClr val="3366FF"/>
                </a:solidFill>
              </a:rPr>
              <a:t>3.7 m</a:t>
            </a:r>
            <a:r>
              <a:rPr lang="en-US" sz="1200" dirty="0" smtClean="0"/>
              <a:t>.</a:t>
            </a:r>
          </a:p>
          <a:p>
            <a:r>
              <a:rPr lang="en-US" sz="1200" dirty="0" smtClean="0">
                <a:solidFill>
                  <a:srgbClr val="000000"/>
                </a:solidFill>
              </a:rPr>
              <a:t>A</a:t>
            </a:r>
            <a:r>
              <a:rPr lang="en-US" sz="1200" dirty="0" smtClean="0">
                <a:solidFill>
                  <a:srgbClr val="3366FF"/>
                </a:solidFill>
              </a:rPr>
              <a:t> </a:t>
            </a:r>
            <a:r>
              <a:rPr lang="en-US" sz="1200" b="1" dirty="0" smtClean="0">
                <a:solidFill>
                  <a:srgbClr val="3366FF"/>
                </a:solidFill>
              </a:rPr>
              <a:t>25 </a:t>
            </a:r>
            <a:r>
              <a:rPr lang="en-US" sz="1200" b="1" dirty="0" err="1" smtClean="0">
                <a:solidFill>
                  <a:srgbClr val="3366FF"/>
                </a:solidFill>
              </a:rPr>
              <a:t>μm</a:t>
            </a:r>
            <a:r>
              <a:rPr lang="en-US" sz="1200" b="1" dirty="0" smtClean="0">
                <a:solidFill>
                  <a:srgbClr val="3366FF"/>
                </a:solidFill>
              </a:rPr>
              <a:t> sense wire</a:t>
            </a:r>
            <a:r>
              <a:rPr lang="en-US" sz="1200" dirty="0" smtClean="0"/>
              <a:t> (</a:t>
            </a:r>
            <a:r>
              <a:rPr lang="en-US" sz="1200" b="1" dirty="0" smtClean="0">
                <a:solidFill>
                  <a:srgbClr val="3366FF"/>
                </a:solidFill>
              </a:rPr>
              <a:t>gas gain 2x10</a:t>
            </a:r>
            <a:r>
              <a:rPr lang="en-US" sz="1200" b="1" baseline="30000" dirty="0" smtClean="0">
                <a:solidFill>
                  <a:srgbClr val="3366FF"/>
                </a:solidFill>
              </a:rPr>
              <a:t>5</a:t>
            </a:r>
            <a:r>
              <a:rPr lang="en-US" sz="1200" dirty="0" smtClean="0"/>
              <a:t>), readout through a high bandwidth (</a:t>
            </a:r>
            <a:r>
              <a:rPr lang="en-US" sz="1200" b="1" dirty="0" smtClean="0">
                <a:solidFill>
                  <a:srgbClr val="3366FF"/>
                </a:solidFill>
              </a:rPr>
              <a:t>1.7 GHz</a:t>
            </a:r>
            <a:r>
              <a:rPr lang="en-US" sz="1200" dirty="0" smtClean="0"/>
              <a:t>, </a:t>
            </a:r>
            <a:r>
              <a:rPr lang="en-US" sz="1200" b="1" dirty="0" smtClean="0">
                <a:solidFill>
                  <a:srgbClr val="3366FF"/>
                </a:solidFill>
              </a:rPr>
              <a:t>gain 10</a:t>
            </a:r>
            <a:r>
              <a:rPr lang="en-US" sz="1200" dirty="0" smtClean="0"/>
              <a:t>) preamplifier, </a:t>
            </a:r>
            <a:r>
              <a:rPr lang="en-US" sz="1200" dirty="0"/>
              <a:t>is </a:t>
            </a:r>
            <a:r>
              <a:rPr lang="en-US" sz="1200" dirty="0" smtClean="0"/>
              <a:t>digitized with a </a:t>
            </a:r>
            <a:r>
              <a:rPr lang="en-US" sz="1200" b="1" dirty="0" smtClean="0">
                <a:solidFill>
                  <a:srgbClr val="3366FF"/>
                </a:solidFill>
              </a:rPr>
              <a:t>2 </a:t>
            </a:r>
            <a:r>
              <a:rPr lang="en-US" sz="1200" b="1" dirty="0" err="1" smtClean="0">
                <a:solidFill>
                  <a:srgbClr val="3366FF"/>
                </a:solidFill>
              </a:rPr>
              <a:t>GSa</a:t>
            </a:r>
            <a:r>
              <a:rPr lang="en-US" sz="1200" b="1" dirty="0" smtClean="0">
                <a:solidFill>
                  <a:srgbClr val="3366FF"/>
                </a:solidFill>
              </a:rPr>
              <a:t>/s 1.1 GHz</a:t>
            </a:r>
            <a:r>
              <a:rPr lang="en-US" sz="1200" dirty="0" smtClean="0"/>
              <a:t>, </a:t>
            </a:r>
            <a:r>
              <a:rPr lang="en-US" sz="1200" b="1" dirty="0" smtClean="0">
                <a:solidFill>
                  <a:srgbClr val="3366FF"/>
                </a:solidFill>
              </a:rPr>
              <a:t>8 bits </a:t>
            </a:r>
            <a:r>
              <a:rPr lang="en-US" sz="1200" dirty="0" smtClean="0"/>
              <a:t>digital scope.</a:t>
            </a:r>
          </a:p>
          <a:p>
            <a:pPr marL="0" lvl="1"/>
            <a:r>
              <a:rPr lang="en-US" sz="1200" dirty="0" smtClean="0">
                <a:solidFill>
                  <a:srgbClr val="000000"/>
                </a:solidFill>
                <a:cs typeface="Arial" charset="0"/>
              </a:rPr>
              <a:t>(</a:t>
            </a:r>
            <a:r>
              <a:rPr lang="en-US" sz="1200" b="1" i="1" dirty="0" smtClean="0">
                <a:solidFill>
                  <a:srgbClr val="000000"/>
                </a:solidFill>
                <a:cs typeface="Arial" charset="0"/>
              </a:rPr>
              <a:t>NIM </a:t>
            </a:r>
            <a:r>
              <a:rPr lang="en-US" sz="1200" i="1" dirty="0">
                <a:solidFill>
                  <a:srgbClr val="000000"/>
                </a:solidFill>
                <a:cs typeface="Arial" charset="0"/>
              </a:rPr>
              <a:t>A386 (1997) 458-</a:t>
            </a:r>
            <a:r>
              <a:rPr lang="en-US" sz="1200" i="1" dirty="0" smtClean="0">
                <a:solidFill>
                  <a:srgbClr val="000000"/>
                </a:solidFill>
                <a:cs typeface="Arial" charset="0"/>
              </a:rPr>
              <a:t>469</a:t>
            </a:r>
            <a:r>
              <a:rPr lang="en-US" sz="1200" dirty="0" smtClean="0">
                <a:solidFill>
                  <a:srgbClr val="000000"/>
                </a:solidFill>
              </a:rPr>
              <a:t> and references therein)</a:t>
            </a:r>
            <a:endParaRPr lang="en-US" sz="1200" dirty="0">
              <a:solidFill>
                <a:srgbClr val="000000"/>
              </a:solidFill>
            </a:endParaRPr>
          </a:p>
          <a:p>
            <a:endParaRPr lang="en-US" sz="1200" dirty="0"/>
          </a:p>
        </p:txBody>
      </p:sp>
      <p:grpSp>
        <p:nvGrpSpPr>
          <p:cNvPr id="14" name="Group 13"/>
          <p:cNvGrpSpPr/>
          <p:nvPr/>
        </p:nvGrpSpPr>
        <p:grpSpPr>
          <a:xfrm>
            <a:off x="346927" y="2485015"/>
            <a:ext cx="3538340" cy="2027820"/>
            <a:chOff x="258924" y="2235540"/>
            <a:chExt cx="3851462" cy="2207270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58924" y="2235540"/>
              <a:ext cx="3851462" cy="2207270"/>
            </a:xfrm>
            <a:prstGeom prst="rect">
              <a:avLst/>
            </a:prstGeom>
          </p:spPr>
        </p:pic>
        <p:sp>
          <p:nvSpPr>
            <p:cNvPr id="13" name="Oval 12"/>
            <p:cNvSpPr/>
            <p:nvPr/>
          </p:nvSpPr>
          <p:spPr>
            <a:xfrm>
              <a:off x="3216238" y="3489525"/>
              <a:ext cx="798952" cy="536801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7143697" y="3427997"/>
            <a:ext cx="166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μ−π 200 MeV/c</a:t>
            </a:r>
            <a:endParaRPr lang="en-US" b="1" dirty="0">
              <a:solidFill>
                <a:srgbClr val="3366FF"/>
              </a:solidFill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149609" y="5987018"/>
            <a:ext cx="16689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>
                <a:solidFill>
                  <a:srgbClr val="008000"/>
                </a:solidFill>
              </a:rPr>
              <a:t>μ−π </a:t>
            </a:r>
            <a:r>
              <a:rPr lang="en-US" b="1" dirty="0" smtClean="0">
                <a:solidFill>
                  <a:srgbClr val="008000"/>
                </a:solidFill>
              </a:rPr>
              <a:t>200 MeV/c</a:t>
            </a:r>
            <a:endParaRPr lang="en-US" b="1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741291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008000"/>
                </a:solidFill>
              </a:rPr>
              <a:t>"Innovative DC</a:t>
            </a:r>
            <a:r>
              <a:rPr lang="en-US" b="1" dirty="0">
                <a:solidFill>
                  <a:srgbClr val="008000"/>
                </a:solidFill>
              </a:rPr>
              <a:t>"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r>
              <a:rPr lang="en-US" b="1" dirty="0">
                <a:solidFill>
                  <a:srgbClr val="0000FF"/>
                </a:solidFill>
              </a:rPr>
              <a:t>a</a:t>
            </a:r>
            <a:r>
              <a:rPr lang="en-US" b="1" dirty="0" smtClean="0">
                <a:solidFill>
                  <a:srgbClr val="0000FF"/>
                </a:solidFill>
              </a:rPr>
              <a:t>dvantages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8000"/>
            <a:ext cx="8229600" cy="5316364"/>
          </a:xfrm>
        </p:spPr>
        <p:txBody>
          <a:bodyPr>
            <a:normAutofit/>
          </a:bodyPr>
          <a:lstStyle/>
          <a:p>
            <a:r>
              <a:rPr lang="en-US" sz="2000" b="1" dirty="0" smtClean="0">
                <a:solidFill>
                  <a:srgbClr val="3366FF"/>
                </a:solidFill>
              </a:rPr>
              <a:t>Gas containment </a:t>
            </a:r>
            <a:r>
              <a:rPr lang="en-US" sz="2000" dirty="0" smtClean="0"/>
              <a:t>– </a:t>
            </a:r>
            <a:r>
              <a:rPr lang="en-US" sz="2000" b="1" dirty="0" smtClean="0">
                <a:solidFill>
                  <a:srgbClr val="FF6600"/>
                </a:solidFill>
              </a:rPr>
              <a:t>wire support </a:t>
            </a:r>
            <a:r>
              <a:rPr lang="en-US" sz="2000" dirty="0" smtClean="0"/>
              <a:t>separation and </a:t>
            </a:r>
            <a:r>
              <a:rPr lang="en-US" sz="2000" dirty="0"/>
              <a:t> </a:t>
            </a:r>
            <a:r>
              <a:rPr lang="en-US" sz="2000" b="1" dirty="0">
                <a:solidFill>
                  <a:srgbClr val="FF0000"/>
                </a:solidFill>
              </a:rPr>
              <a:t>feed-through-less </a:t>
            </a:r>
            <a:r>
              <a:rPr lang="en-US" sz="2000" b="1" dirty="0" smtClean="0">
                <a:solidFill>
                  <a:srgbClr val="FF0000"/>
                </a:solidFill>
              </a:rPr>
              <a:t>wiring</a:t>
            </a:r>
            <a:endParaRPr lang="en-US" sz="2000" dirty="0" smtClean="0"/>
          </a:p>
          <a:p>
            <a:pPr lvl="1"/>
            <a:r>
              <a:rPr lang="en-US" sz="1800" dirty="0" smtClean="0"/>
              <a:t>allow </a:t>
            </a:r>
            <a:r>
              <a:rPr lang="en-US" sz="1800" dirty="0"/>
              <a:t>to reduce material to </a:t>
            </a:r>
            <a:r>
              <a:rPr lang="en-US" sz="1800" b="1" dirty="0">
                <a:solidFill>
                  <a:srgbClr val="008000"/>
                </a:solidFill>
              </a:rPr>
              <a:t>≈ 10</a:t>
            </a:r>
            <a:r>
              <a:rPr lang="en-US" sz="1800" b="1" baseline="30000" dirty="0">
                <a:solidFill>
                  <a:srgbClr val="008000"/>
                </a:solidFill>
              </a:rPr>
              <a:t>-3</a:t>
            </a:r>
            <a:r>
              <a:rPr lang="en-US" sz="1800" b="1" dirty="0">
                <a:solidFill>
                  <a:srgbClr val="008000"/>
                </a:solidFill>
              </a:rPr>
              <a:t> X</a:t>
            </a:r>
            <a:r>
              <a:rPr lang="en-US" sz="1800" b="1" baseline="-25000" dirty="0">
                <a:solidFill>
                  <a:srgbClr val="008000"/>
                </a:solidFill>
              </a:rPr>
              <a:t>0</a:t>
            </a:r>
            <a:r>
              <a:rPr lang="en-US" sz="1800" b="1" dirty="0">
                <a:solidFill>
                  <a:srgbClr val="008000"/>
                </a:solidFill>
              </a:rPr>
              <a:t> for the inner cylinder </a:t>
            </a:r>
            <a:r>
              <a:rPr lang="en-US" sz="1800" dirty="0"/>
              <a:t>and </a:t>
            </a:r>
            <a:r>
              <a:rPr lang="en-US" sz="1800" dirty="0" smtClean="0"/>
              <a:t>to </a:t>
            </a:r>
            <a:r>
              <a:rPr lang="en-US" sz="1800" b="1" dirty="0">
                <a:solidFill>
                  <a:srgbClr val="008000"/>
                </a:solidFill>
              </a:rPr>
              <a:t>a few x 10</a:t>
            </a:r>
            <a:r>
              <a:rPr lang="en-US" sz="1800" b="1" baseline="30000" dirty="0">
                <a:solidFill>
                  <a:srgbClr val="008000"/>
                </a:solidFill>
              </a:rPr>
              <a:t>-2</a:t>
            </a:r>
            <a:r>
              <a:rPr lang="en-US" sz="1800" b="1" dirty="0">
                <a:solidFill>
                  <a:srgbClr val="008000"/>
                </a:solidFill>
              </a:rPr>
              <a:t> X</a:t>
            </a:r>
            <a:r>
              <a:rPr lang="en-US" sz="1800" b="1" baseline="-25000" dirty="0">
                <a:solidFill>
                  <a:srgbClr val="008000"/>
                </a:solidFill>
              </a:rPr>
              <a:t>0</a:t>
            </a:r>
            <a:r>
              <a:rPr lang="en-US" sz="1800" b="1" dirty="0">
                <a:solidFill>
                  <a:srgbClr val="008000"/>
                </a:solidFill>
              </a:rPr>
              <a:t> for the end-plates</a:t>
            </a:r>
            <a:r>
              <a:rPr lang="en-US" sz="1800" dirty="0"/>
              <a:t>, including FEE, HV supply and signal cables </a:t>
            </a:r>
            <a:r>
              <a:rPr lang="en-US" sz="1800" dirty="0" smtClean="0"/>
              <a:t>(</a:t>
            </a:r>
            <a:r>
              <a:rPr lang="en-US" sz="1800" dirty="0" smtClean="0">
                <a:solidFill>
                  <a:srgbClr val="000000"/>
                </a:solidFill>
              </a:rPr>
              <a:t>Mu2e proposal design: </a:t>
            </a:r>
            <a:r>
              <a:rPr lang="en-US" sz="1800" dirty="0" smtClean="0"/>
              <a:t>1.5x10</a:t>
            </a:r>
            <a:r>
              <a:rPr lang="en-US" sz="1800" baseline="30000" dirty="0"/>
              <a:t>-3</a:t>
            </a:r>
            <a:r>
              <a:rPr lang="en-US" sz="1800" dirty="0"/>
              <a:t> X</a:t>
            </a:r>
            <a:r>
              <a:rPr lang="en-US" sz="1800" baseline="-25000" dirty="0"/>
              <a:t>0</a:t>
            </a:r>
            <a:r>
              <a:rPr lang="en-US" sz="1800" dirty="0"/>
              <a:t> and 8x</a:t>
            </a:r>
            <a:r>
              <a:rPr lang="en-US" sz="1800" dirty="0">
                <a:solidFill>
                  <a:srgbClr val="000000"/>
                </a:solidFill>
              </a:rPr>
              <a:t>10</a:t>
            </a:r>
            <a:r>
              <a:rPr lang="en-US" sz="1800" baseline="30000" dirty="0">
                <a:solidFill>
                  <a:srgbClr val="000000"/>
                </a:solidFill>
              </a:rPr>
              <a:t>-3</a:t>
            </a:r>
            <a:r>
              <a:rPr lang="en-US" sz="1800" dirty="0">
                <a:solidFill>
                  <a:srgbClr val="000000"/>
                </a:solidFill>
              </a:rPr>
              <a:t> X</a:t>
            </a:r>
            <a:r>
              <a:rPr lang="en-US" sz="1800" baseline="-25000" dirty="0">
                <a:solidFill>
                  <a:srgbClr val="000000"/>
                </a:solidFill>
              </a:rPr>
              <a:t>0</a:t>
            </a:r>
            <a:r>
              <a:rPr lang="en-US" sz="1800" dirty="0">
                <a:solidFill>
                  <a:srgbClr val="000000"/>
                </a:solidFill>
              </a:rPr>
              <a:t>, </a:t>
            </a:r>
            <a:r>
              <a:rPr lang="en-US" sz="1800" dirty="0" smtClean="0">
                <a:solidFill>
                  <a:srgbClr val="000000"/>
                </a:solidFill>
              </a:rPr>
              <a:t>respectively)</a:t>
            </a:r>
            <a:r>
              <a:rPr lang="en-US" sz="1800" dirty="0" smtClean="0"/>
              <a:t>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Feed-through-less wiring</a:t>
            </a:r>
          </a:p>
          <a:p>
            <a:pPr lvl="1"/>
            <a:r>
              <a:rPr lang="en-US" sz="1800" dirty="0" smtClean="0"/>
              <a:t>allows to increase </a:t>
            </a:r>
            <a:r>
              <a:rPr lang="en-US" sz="1800" b="1" dirty="0" smtClean="0">
                <a:solidFill>
                  <a:srgbClr val="008000"/>
                </a:solidFill>
              </a:rPr>
              <a:t>chamber granularity </a:t>
            </a:r>
            <a:r>
              <a:rPr lang="en-US" sz="1800" dirty="0" smtClean="0"/>
              <a:t>and field/sense wire ratio to reduce </a:t>
            </a:r>
            <a:r>
              <a:rPr lang="en-US" sz="1800" b="1" dirty="0" smtClean="0">
                <a:solidFill>
                  <a:srgbClr val="008000"/>
                </a:solidFill>
              </a:rPr>
              <a:t>multiple scattering </a:t>
            </a:r>
            <a:r>
              <a:rPr lang="en-US" sz="1800" dirty="0" smtClean="0"/>
              <a:t>and </a:t>
            </a:r>
            <a:r>
              <a:rPr lang="en-US" sz="1800" b="1" dirty="0" smtClean="0">
                <a:solidFill>
                  <a:srgbClr val="008000"/>
                </a:solidFill>
              </a:rPr>
              <a:t>total tension on end plates </a:t>
            </a:r>
            <a:r>
              <a:rPr lang="en-US" sz="1800" dirty="0" smtClean="0"/>
              <a:t>due </a:t>
            </a:r>
            <a:r>
              <a:rPr lang="en-US" sz="1800" dirty="0"/>
              <a:t>to wires </a:t>
            </a:r>
            <a:endParaRPr lang="en-US" sz="1800" dirty="0" smtClean="0"/>
          </a:p>
          <a:p>
            <a:r>
              <a:rPr lang="en-US" sz="2000" b="1" dirty="0" smtClean="0">
                <a:solidFill>
                  <a:srgbClr val="FF0080"/>
                </a:solidFill>
              </a:rPr>
              <a:t>Cluster timing</a:t>
            </a:r>
          </a:p>
          <a:p>
            <a:pPr lvl="1"/>
            <a:r>
              <a:rPr lang="en-US" sz="1800" dirty="0" smtClean="0"/>
              <a:t>allows to reach </a:t>
            </a:r>
            <a:r>
              <a:rPr lang="en-US" sz="1800" b="1" dirty="0" smtClean="0">
                <a:solidFill>
                  <a:srgbClr val="008000"/>
                </a:solidFill>
              </a:rPr>
              <a:t>spatial resolution &lt; 100 </a:t>
            </a:r>
            <a:r>
              <a:rPr lang="en-US" sz="1800" b="1" dirty="0" err="1" smtClean="0">
                <a:solidFill>
                  <a:srgbClr val="008000"/>
                </a:solidFill>
              </a:rPr>
              <a:t>μm</a:t>
            </a:r>
            <a:r>
              <a:rPr lang="en-US" sz="1800" b="1" dirty="0" smtClean="0">
                <a:solidFill>
                  <a:srgbClr val="008000"/>
                </a:solidFill>
              </a:rPr>
              <a:t> </a:t>
            </a:r>
            <a:r>
              <a:rPr lang="en-US" sz="1800" dirty="0" smtClean="0"/>
              <a:t>for 8 mm drift cells in He based gas mixtures (such a technique is going to be implemented in the MEG2 drift chamber under construction)</a:t>
            </a:r>
          </a:p>
          <a:p>
            <a:r>
              <a:rPr lang="en-US" sz="2000" b="1" dirty="0" smtClean="0">
                <a:solidFill>
                  <a:srgbClr val="800040"/>
                </a:solidFill>
              </a:rPr>
              <a:t>Cluster counting</a:t>
            </a:r>
          </a:p>
          <a:p>
            <a:pPr lvl="1"/>
            <a:r>
              <a:rPr lang="en-US" sz="1800" dirty="0" smtClean="0">
                <a:solidFill>
                  <a:srgbClr val="000000"/>
                </a:solidFill>
              </a:rPr>
              <a:t>allows to reach </a:t>
            </a:r>
            <a:r>
              <a:rPr lang="en-US" sz="1800" b="1" dirty="0" err="1" smtClean="0">
                <a:solidFill>
                  <a:srgbClr val="008000"/>
                </a:solidFill>
              </a:rPr>
              <a:t>dN</a:t>
            </a:r>
            <a:r>
              <a:rPr lang="en-US" sz="1800" b="1" baseline="-25000" dirty="0" err="1" smtClean="0">
                <a:solidFill>
                  <a:srgbClr val="008000"/>
                </a:solidFill>
              </a:rPr>
              <a:t>cl</a:t>
            </a:r>
            <a:r>
              <a:rPr lang="en-US" sz="1800" b="1" dirty="0" smtClean="0">
                <a:solidFill>
                  <a:srgbClr val="008000"/>
                </a:solidFill>
              </a:rPr>
              <a:t>/dx resolution &lt; 3% </a:t>
            </a:r>
            <a:r>
              <a:rPr lang="en-US" sz="1800" dirty="0" smtClean="0">
                <a:solidFill>
                  <a:srgbClr val="000000"/>
                </a:solidFill>
              </a:rPr>
              <a:t>for particle identification (a factor 2 better than </a:t>
            </a:r>
            <a:r>
              <a:rPr lang="en-US" sz="1800" dirty="0" err="1" smtClean="0">
                <a:solidFill>
                  <a:srgbClr val="000000"/>
                </a:solidFill>
              </a:rPr>
              <a:t>dE</a:t>
            </a:r>
            <a:r>
              <a:rPr lang="en-US" sz="1800" dirty="0" smtClean="0">
                <a:solidFill>
                  <a:srgbClr val="000000"/>
                </a:solidFill>
              </a:rPr>
              <a:t>/</a:t>
            </a:r>
            <a:r>
              <a:rPr lang="en-US" sz="1800" dirty="0" smtClean="0">
                <a:solidFill>
                  <a:srgbClr val="000000"/>
                </a:solidFill>
              </a:rPr>
              <a:t>dx as measured in a beam test) </a:t>
            </a:r>
            <a:endParaRPr lang="en-US" sz="1800" dirty="0" smtClean="0">
              <a:solidFill>
                <a:srgbClr val="000000"/>
              </a:solidFill>
            </a:endParaRPr>
          </a:p>
          <a:p>
            <a:pPr lvl="1"/>
            <a:endParaRPr lang="en-US" sz="700" dirty="0" smtClean="0">
              <a:solidFill>
                <a:srgbClr val="000000"/>
              </a:solidFill>
            </a:endParaRPr>
          </a:p>
          <a:p>
            <a:pPr marL="0" indent="0" algn="ctr"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Recipe for cluster timing/counting in He based gas mixtures:</a:t>
            </a:r>
          </a:p>
          <a:p>
            <a:pPr marL="0" indent="0" algn="ctr">
              <a:buNone/>
            </a:pPr>
            <a:r>
              <a:rPr lang="en-US" sz="1800" b="1" dirty="0" smtClean="0">
                <a:solidFill>
                  <a:srgbClr val="000000"/>
                </a:solidFill>
              </a:rPr>
              <a:t> FEE: 1 GHz BW, </a:t>
            </a:r>
            <a:r>
              <a:rPr lang="en-US" sz="1800" b="1" dirty="0" smtClean="0">
                <a:solidFill>
                  <a:srgbClr val="000000"/>
                </a:solidFill>
              </a:rPr>
              <a:t>x10 </a:t>
            </a:r>
            <a:r>
              <a:rPr lang="en-US" sz="1800" b="1" dirty="0" smtClean="0">
                <a:solidFill>
                  <a:srgbClr val="000000"/>
                </a:solidFill>
              </a:rPr>
              <a:t>gain (S/N ratio ≈ </a:t>
            </a:r>
            <a:r>
              <a:rPr lang="en-US" sz="1800" b="1" dirty="0" smtClean="0">
                <a:solidFill>
                  <a:srgbClr val="000000"/>
                </a:solidFill>
              </a:rPr>
              <a:t>8) </a:t>
            </a:r>
            <a:r>
              <a:rPr lang="en-US" sz="1800" b="1" dirty="0" smtClean="0">
                <a:solidFill>
                  <a:srgbClr val="000000"/>
                </a:solidFill>
              </a:rPr>
              <a:t>- digitizer: 2 </a:t>
            </a:r>
            <a:r>
              <a:rPr lang="en-US" sz="1800" b="1" dirty="0" err="1" smtClean="0">
                <a:solidFill>
                  <a:srgbClr val="000000"/>
                </a:solidFill>
              </a:rPr>
              <a:t>GSa</a:t>
            </a:r>
            <a:r>
              <a:rPr lang="en-US" sz="1800" b="1" dirty="0" smtClean="0">
                <a:solidFill>
                  <a:srgbClr val="000000"/>
                </a:solidFill>
              </a:rPr>
              <a:t>/s sampling rate, &gt;8 bits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3686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24</a:t>
            </a:fld>
            <a:endParaRPr lang="en-US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0515" y="937003"/>
            <a:ext cx="8371472" cy="4167198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262844" y="4879022"/>
            <a:ext cx="4718347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O</a:t>
            </a:r>
            <a:r>
              <a:rPr lang="en-US" dirty="0" smtClean="0"/>
              <a:t>p</a:t>
            </a:r>
            <a:r>
              <a:rPr lang="en-US" dirty="0"/>
              <a:t>-amp </a:t>
            </a:r>
            <a:r>
              <a:rPr lang="en-US" b="1" dirty="0" smtClean="0"/>
              <a:t>ADA4927</a:t>
            </a:r>
            <a:r>
              <a:rPr lang="en-US" dirty="0" smtClean="0"/>
              <a:t> first gain stage</a:t>
            </a:r>
            <a:r>
              <a:rPr lang="en-US" dirty="0"/>
              <a:t>: </a:t>
            </a:r>
            <a:r>
              <a:rPr lang="en-US" dirty="0" smtClean="0"/>
              <a:t>low </a:t>
            </a:r>
            <a:r>
              <a:rPr lang="en-US" dirty="0"/>
              <a:t>noise, ultralow distortion, high speed, current feedback </a:t>
            </a:r>
            <a:r>
              <a:rPr lang="en-US" dirty="0" smtClean="0"/>
              <a:t>differential amplifier achieving wide </a:t>
            </a:r>
            <a:r>
              <a:rPr lang="en-US" dirty="0"/>
              <a:t>bandwidth, low distortion, and low noise </a:t>
            </a:r>
            <a:endParaRPr lang="en-US" dirty="0" smtClean="0"/>
          </a:p>
          <a:p>
            <a:r>
              <a:rPr lang="en-US" dirty="0" smtClean="0"/>
              <a:t>(1.3 </a:t>
            </a:r>
            <a:r>
              <a:rPr lang="en-US" dirty="0" err="1"/>
              <a:t>nV</a:t>
            </a:r>
            <a:r>
              <a:rPr lang="en-US" dirty="0" smtClean="0"/>
              <a:t>/√Hz) </a:t>
            </a:r>
            <a:r>
              <a:rPr lang="en-US" dirty="0"/>
              <a:t>and </a:t>
            </a:r>
            <a:r>
              <a:rPr lang="en-US" dirty="0" smtClean="0"/>
              <a:t>low </a:t>
            </a:r>
            <a:r>
              <a:rPr lang="en-US" dirty="0"/>
              <a:t>power </a:t>
            </a:r>
            <a:r>
              <a:rPr lang="en-US" dirty="0" smtClean="0"/>
              <a:t>consumption. </a:t>
            </a:r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4870221" y="4879022"/>
            <a:ext cx="4162809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THS4509</a:t>
            </a:r>
            <a:r>
              <a:rPr lang="en-US" dirty="0" smtClean="0"/>
              <a:t> second </a:t>
            </a:r>
            <a:r>
              <a:rPr lang="en-US" dirty="0"/>
              <a:t>gain stage and </a:t>
            </a:r>
            <a:r>
              <a:rPr lang="en-US" dirty="0" smtClean="0"/>
              <a:t>output driver: wideband</a:t>
            </a:r>
            <a:r>
              <a:rPr lang="en-US" dirty="0"/>
              <a:t>, fully </a:t>
            </a:r>
            <a:r>
              <a:rPr lang="en-US" dirty="0" smtClean="0"/>
              <a:t>differential op- amp, very </a:t>
            </a:r>
            <a:r>
              <a:rPr lang="en-US" dirty="0"/>
              <a:t>low </a:t>
            </a:r>
            <a:r>
              <a:rPr lang="en-US" dirty="0" smtClean="0"/>
              <a:t>noise (1.9 </a:t>
            </a:r>
            <a:r>
              <a:rPr lang="en-US" dirty="0" err="1"/>
              <a:t>nV</a:t>
            </a:r>
            <a:r>
              <a:rPr lang="en-US" dirty="0" smtClean="0"/>
              <a:t>/√Hz</a:t>
            </a:r>
            <a:r>
              <a:rPr lang="en-US" dirty="0"/>
              <a:t>), </a:t>
            </a:r>
            <a:r>
              <a:rPr lang="en-US" dirty="0" smtClean="0"/>
              <a:t>extremely </a:t>
            </a:r>
            <a:r>
              <a:rPr lang="en-US" dirty="0"/>
              <a:t>low </a:t>
            </a:r>
            <a:r>
              <a:rPr lang="en-US" dirty="0" smtClean="0"/>
              <a:t>distortion, ideal </a:t>
            </a:r>
            <a:r>
              <a:rPr lang="en-US" dirty="0"/>
              <a:t>for pulsed applications. 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365296" y="3284882"/>
            <a:ext cx="1946905" cy="1477328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C</a:t>
            </a:r>
            <a:r>
              <a:rPr lang="en-US" dirty="0" smtClean="0"/>
              <a:t>urrent </a:t>
            </a:r>
          </a:p>
          <a:p>
            <a:pPr algn="ctr"/>
            <a:r>
              <a:rPr lang="en-US" dirty="0" smtClean="0"/>
              <a:t>consumption </a:t>
            </a:r>
          </a:p>
          <a:p>
            <a:pPr algn="ctr"/>
            <a:r>
              <a:rPr lang="en-US" dirty="0" smtClean="0"/>
              <a:t>per channel:</a:t>
            </a:r>
          </a:p>
          <a:p>
            <a:pPr algn="ctr"/>
            <a:r>
              <a:rPr lang="en-US" b="1" dirty="0" smtClean="0"/>
              <a:t>50 </a:t>
            </a:r>
            <a:r>
              <a:rPr lang="en-US" b="1" dirty="0"/>
              <a:t>mA </a:t>
            </a:r>
            <a:r>
              <a:rPr lang="en-US" b="1" dirty="0" smtClean="0"/>
              <a:t>at ±2.5V</a:t>
            </a:r>
          </a:p>
          <a:p>
            <a:pPr algn="ctr"/>
            <a:r>
              <a:rPr lang="en-US" b="1" dirty="0" smtClean="0"/>
              <a:t>(500 W/end plate) </a:t>
            </a:r>
            <a:endParaRPr lang="en-US" b="1" dirty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</a:t>
            </a:r>
            <a:r>
              <a:rPr lang="en-US" sz="5400" dirty="0" smtClean="0"/>
              <a:t>Front End El.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262844" y="1438836"/>
            <a:ext cx="1197764" cy="307777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0000FF"/>
                </a:solidFill>
              </a:rPr>
              <a:t>pre-emphasis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1460608" y="1592725"/>
            <a:ext cx="1276581" cy="138827"/>
          </a:xfrm>
          <a:prstGeom prst="straightConnector1">
            <a:avLst/>
          </a:prstGeom>
          <a:ln w="127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15" idx="3"/>
          </p:cNvCxnSpPr>
          <p:nvPr/>
        </p:nvCxnSpPr>
        <p:spPr>
          <a:xfrm>
            <a:off x="1460608" y="1592725"/>
            <a:ext cx="1428981" cy="1378561"/>
          </a:xfrm>
          <a:prstGeom prst="straightConnector1">
            <a:avLst/>
          </a:prstGeom>
          <a:ln w="127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7798276" y="3726543"/>
            <a:ext cx="953711" cy="523220"/>
          </a:xfrm>
          <a:prstGeom prst="rect">
            <a:avLst/>
          </a:prstGeom>
          <a:noFill/>
          <a:ln>
            <a:solidFill>
              <a:srgbClr val="0000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 smtClean="0">
                <a:solidFill>
                  <a:srgbClr val="0000FF"/>
                </a:solidFill>
              </a:rPr>
              <a:t>noise immunity</a:t>
            </a:r>
            <a:endParaRPr lang="en-US" sz="1400" b="1" dirty="0">
              <a:solidFill>
                <a:srgbClr val="0000FF"/>
              </a:solidFill>
            </a:endParaRPr>
          </a:p>
        </p:txBody>
      </p:sp>
      <p:cxnSp>
        <p:nvCxnSpPr>
          <p:cNvPr id="24" name="Straight Arrow Connector 23"/>
          <p:cNvCxnSpPr>
            <a:stCxn id="23" idx="0"/>
          </p:cNvCxnSpPr>
          <p:nvPr/>
        </p:nvCxnSpPr>
        <p:spPr>
          <a:xfrm flipH="1" flipV="1">
            <a:off x="7558095" y="2404153"/>
            <a:ext cx="717037" cy="1322390"/>
          </a:xfrm>
          <a:prstGeom prst="straightConnector1">
            <a:avLst/>
          </a:prstGeom>
          <a:ln w="127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23" idx="0"/>
          </p:cNvCxnSpPr>
          <p:nvPr/>
        </p:nvCxnSpPr>
        <p:spPr>
          <a:xfrm flipH="1" flipV="1">
            <a:off x="7558095" y="2872654"/>
            <a:ext cx="717037" cy="853889"/>
          </a:xfrm>
          <a:prstGeom prst="straightConnector1">
            <a:avLst/>
          </a:prstGeom>
          <a:ln w="12700" cmpd="sng">
            <a:solidFill>
              <a:srgbClr val="0000FF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46959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25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</a:t>
            </a:r>
            <a:r>
              <a:rPr lang="en-US" sz="5400" dirty="0" smtClean="0"/>
              <a:t>Front End El.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264" y="1139861"/>
            <a:ext cx="8680096" cy="2928094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4264" y="4067955"/>
            <a:ext cx="5030509" cy="737714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74379" y="4067955"/>
            <a:ext cx="3224556" cy="2288395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200" y="4828523"/>
            <a:ext cx="2191555" cy="152782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42443" y="4952942"/>
            <a:ext cx="2622330" cy="14221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13162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26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</a:t>
            </a:r>
            <a:r>
              <a:rPr lang="en-US" sz="5400" dirty="0" smtClean="0"/>
              <a:t>Front End El.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24200" y="3676023"/>
            <a:ext cx="2670749" cy="279869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4585" y="2195327"/>
            <a:ext cx="2650323" cy="295818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24199" y="1319970"/>
            <a:ext cx="2670750" cy="2260861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903706" y="1605136"/>
            <a:ext cx="3076151" cy="40431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3434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27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smtClean="0"/>
              <a:t>MEG2 DC </a:t>
            </a:r>
            <a:r>
              <a:rPr lang="en-US" sz="5400" dirty="0" smtClean="0"/>
              <a:t>Read Out</a:t>
            </a:r>
            <a:endParaRPr lang="en-US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500" y="2085140"/>
            <a:ext cx="8763000" cy="1549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913440" y="1930238"/>
            <a:ext cx="24063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latest DRS (PSI) version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709937" y="2238193"/>
            <a:ext cx="2792648" cy="1504137"/>
          </a:xfrm>
          <a:prstGeom prst="rect">
            <a:avLst/>
          </a:prstGeom>
          <a:noFill/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4905" y="4418464"/>
            <a:ext cx="898996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 smtClean="0"/>
              <a:t>More generally, in a large DCH (60,000 channels, </a:t>
            </a:r>
            <a:r>
              <a:rPr lang="en-US" sz="2400" b="1" dirty="0"/>
              <a:t>30% </a:t>
            </a:r>
            <a:r>
              <a:rPr lang="en-US" sz="2400" b="1" dirty="0" smtClean="0"/>
              <a:t>occupancy, </a:t>
            </a:r>
          </a:p>
          <a:p>
            <a:pPr algn="ctr"/>
            <a:r>
              <a:rPr lang="en-US" sz="2400" b="1" dirty="0" smtClean="0"/>
              <a:t>1 </a:t>
            </a:r>
            <a:r>
              <a:rPr lang="en-US" sz="2400" b="1" dirty="0" err="1"/>
              <a:t>μs</a:t>
            </a:r>
            <a:r>
              <a:rPr lang="en-US" sz="2400" b="1" dirty="0"/>
              <a:t> drift time, </a:t>
            </a:r>
            <a:r>
              <a:rPr lang="en-US" sz="2400" b="1" dirty="0" smtClean="0"/>
              <a:t>2 </a:t>
            </a:r>
            <a:r>
              <a:rPr lang="en-US" sz="2400" b="1" dirty="0" err="1" smtClean="0"/>
              <a:t>GSa</a:t>
            </a:r>
            <a:r>
              <a:rPr lang="en-US" sz="2400" b="1" dirty="0" smtClean="0"/>
              <a:t>/s - 12 bits digitization), at a 5 </a:t>
            </a:r>
            <a:r>
              <a:rPr lang="en-US" sz="2400" b="1" dirty="0"/>
              <a:t>kHz </a:t>
            </a:r>
            <a:r>
              <a:rPr lang="en-US" sz="2400" b="1" dirty="0" smtClean="0"/>
              <a:t> trigger rate, </a:t>
            </a:r>
          </a:p>
          <a:p>
            <a:pPr algn="ctr"/>
            <a:r>
              <a:rPr lang="en-US" sz="2400" b="1" dirty="0" smtClean="0"/>
              <a:t>expect:  </a:t>
            </a:r>
            <a:r>
              <a:rPr lang="en-US" sz="3600" b="1" dirty="0" smtClean="0">
                <a:solidFill>
                  <a:srgbClr val="0000FF"/>
                </a:solidFill>
              </a:rPr>
              <a:t>&gt; 100 GB/s!</a:t>
            </a:r>
            <a:endParaRPr lang="en-US" sz="3600" b="1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48719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1873" y="4874401"/>
            <a:ext cx="3550949" cy="1694889"/>
          </a:xfrm>
          <a:prstGeom prst="rect">
            <a:avLst/>
          </a:prstGeom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28</a:t>
            </a:fld>
            <a:endParaRPr lang="en-US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0" y="67236"/>
            <a:ext cx="9144000" cy="1371600"/>
          </a:xfrm>
          <a:noFill/>
        </p:spPr>
        <p:txBody>
          <a:bodyPr/>
          <a:lstStyle/>
          <a:p>
            <a:r>
              <a:rPr lang="en-US" sz="5400" dirty="0" err="1" smtClean="0"/>
              <a:t>Clu</a:t>
            </a:r>
            <a:r>
              <a:rPr lang="en-US" sz="5400" dirty="0" smtClean="0"/>
              <a:t>-Tim/</a:t>
            </a:r>
            <a:r>
              <a:rPr lang="en-US" sz="5400" dirty="0" err="1" smtClean="0"/>
              <a:t>Cou</a:t>
            </a:r>
            <a:r>
              <a:rPr lang="en-US" sz="5400" dirty="0" smtClean="0"/>
              <a:t> Read Out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509" y="1187027"/>
            <a:ext cx="4534407" cy="1190052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20" r="2509" b="17748"/>
          <a:stretch/>
        </p:blipFill>
        <p:spPr>
          <a:xfrm rot="16200000">
            <a:off x="1894967" y="2383050"/>
            <a:ext cx="2008402" cy="2030786"/>
          </a:xfrm>
          <a:prstGeom prst="rect">
            <a:avLst/>
          </a:prstGeom>
        </p:spPr>
      </p:pic>
      <p:cxnSp>
        <p:nvCxnSpPr>
          <p:cNvPr id="12" name="Connettore 2 10"/>
          <p:cNvCxnSpPr>
            <a:stCxn id="14" idx="2"/>
          </p:cNvCxnSpPr>
          <p:nvPr/>
        </p:nvCxnSpPr>
        <p:spPr>
          <a:xfrm>
            <a:off x="887882" y="3222700"/>
            <a:ext cx="995892" cy="0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sellaDiTesto 15"/>
          <p:cNvSpPr txBox="1"/>
          <p:nvPr/>
        </p:nvSpPr>
        <p:spPr>
          <a:xfrm>
            <a:off x="40908" y="2853368"/>
            <a:ext cx="16939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FF0000"/>
                </a:solidFill>
              </a:rPr>
              <a:t>AD9625-2.0EBZ</a:t>
            </a:r>
            <a:endParaRPr lang="it-IT" dirty="0">
              <a:solidFill>
                <a:srgbClr val="FF0000"/>
              </a:solidFill>
            </a:endParaRPr>
          </a:p>
        </p:txBody>
      </p:sp>
      <p:sp>
        <p:nvSpPr>
          <p:cNvPr id="15" name="CasellaDiTesto 16"/>
          <p:cNvSpPr txBox="1"/>
          <p:nvPr/>
        </p:nvSpPr>
        <p:spPr>
          <a:xfrm>
            <a:off x="155742" y="4067624"/>
            <a:ext cx="1517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>
                <a:solidFill>
                  <a:srgbClr val="00B050"/>
                </a:solidFill>
              </a:rPr>
              <a:t>UG534 ML605</a:t>
            </a:r>
            <a:endParaRPr lang="it-IT" dirty="0">
              <a:solidFill>
                <a:srgbClr val="00B050"/>
              </a:solidFill>
            </a:endParaRPr>
          </a:p>
        </p:txBody>
      </p:sp>
      <p:pic>
        <p:nvPicPr>
          <p:cNvPr id="19" name="Picture 21" descr="Risultati immagini per analog devices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38" t="26800" r="8112" b="27600"/>
          <a:stretch/>
        </p:blipFill>
        <p:spPr bwMode="auto">
          <a:xfrm>
            <a:off x="274170" y="2540233"/>
            <a:ext cx="1168368" cy="395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3" descr="Risultati immagini per xilinx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0837" y="3860492"/>
            <a:ext cx="1067040" cy="3156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58990" y="4443891"/>
            <a:ext cx="3255026" cy="1974103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264774" y="1304651"/>
            <a:ext cx="2823497" cy="2478258"/>
          </a:xfrm>
          <a:prstGeom prst="rect">
            <a:avLst/>
          </a:prstGeom>
        </p:spPr>
      </p:pic>
      <p:pic>
        <p:nvPicPr>
          <p:cNvPr id="27" name="Picture 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468546" y="3601613"/>
            <a:ext cx="2320896" cy="1297446"/>
          </a:xfrm>
          <a:prstGeom prst="rect">
            <a:avLst/>
          </a:prstGeom>
        </p:spPr>
      </p:pic>
      <p:cxnSp>
        <p:nvCxnSpPr>
          <p:cNvPr id="13" name="Connettore 2 12"/>
          <p:cNvCxnSpPr>
            <a:stCxn id="20" idx="0"/>
          </p:cNvCxnSpPr>
          <p:nvPr/>
        </p:nvCxnSpPr>
        <p:spPr>
          <a:xfrm>
            <a:off x="884357" y="3860492"/>
            <a:ext cx="1840501" cy="0"/>
          </a:xfrm>
          <a:prstGeom prst="straightConnector1">
            <a:avLst/>
          </a:prstGeom>
          <a:ln w="508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02166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a drift chamber can be?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29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16852" y="1417638"/>
            <a:ext cx="271149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solidFill>
                  <a:srgbClr val="008000"/>
                </a:solidFill>
              </a:rPr>
              <a:t>G</a:t>
            </a:r>
            <a:r>
              <a:rPr lang="en-US" sz="2800" b="1" dirty="0" smtClean="0">
                <a:solidFill>
                  <a:srgbClr val="008000"/>
                </a:solidFill>
              </a:rPr>
              <a:t>ravitational sag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370" y="2297837"/>
            <a:ext cx="64591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L along x-axis, f force per unit length along y,</a:t>
            </a:r>
            <a:r>
              <a:rPr lang="en-US" dirty="0"/>
              <a:t> T</a:t>
            </a:r>
            <a:r>
              <a:rPr lang="en-US" dirty="0" smtClean="0"/>
              <a:t> tension of wire</a:t>
            </a:r>
            <a:endParaRPr lang="en-US" dirty="0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67442256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1" name="Equation" r:id="rId3" imgW="152400" imgH="241300" progId="Equation.3">
                  <p:embed/>
                </p:oleObj>
              </mc:Choice>
              <mc:Fallback>
                <p:oleObj name="Equation" r:id="rId3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0897503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2" name="Equation" r:id="rId5" imgW="152400" imgH="241300" progId="Equation.3">
                  <p:embed/>
                </p:oleObj>
              </mc:Choice>
              <mc:Fallback>
                <p:oleObj name="Equation" r:id="rId5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182661881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3" name="Equation" r:id="rId7" imgW="152400" imgH="241300" progId="Equation.3">
                  <p:embed/>
                </p:oleObj>
              </mc:Choice>
              <mc:Fallback>
                <p:oleObj name="Equation" r:id="rId7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c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3302885"/>
              </p:ext>
            </p:extLst>
          </p:nvPr>
        </p:nvGraphicFramePr>
        <p:xfrm>
          <a:off x="6743762" y="2152593"/>
          <a:ext cx="16891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4" name="Equation" r:id="rId9" imgW="1689100" imgH="647700" progId="Equation.3">
                  <p:embed/>
                </p:oleObj>
              </mc:Choice>
              <mc:Fallback>
                <p:oleObj name="Equation" r:id="rId9" imgW="1689100" imgH="647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743762" y="2152593"/>
                        <a:ext cx="1689100" cy="6477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" name="TextBox 13"/>
          <p:cNvSpPr txBox="1"/>
          <p:nvPr/>
        </p:nvSpPr>
        <p:spPr>
          <a:xfrm>
            <a:off x="254953" y="3244995"/>
            <a:ext cx="3695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 independent of x, parabolic solution</a:t>
            </a:r>
            <a:endParaRPr lang="en-US" dirty="0"/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95566847"/>
              </p:ext>
            </p:extLst>
          </p:nvPr>
        </p:nvGraphicFramePr>
        <p:xfrm>
          <a:off x="3971090" y="3090207"/>
          <a:ext cx="2082800" cy="673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5" name="Equation" r:id="rId11" imgW="2082800" imgH="673100" progId="Equation.3">
                  <p:embed/>
                </p:oleObj>
              </mc:Choice>
              <mc:Fallback>
                <p:oleObj name="Equation" r:id="rId11" imgW="2082800" imgH="673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3971090" y="3090207"/>
                        <a:ext cx="2082800" cy="6731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TextBox 15"/>
          <p:cNvSpPr txBox="1"/>
          <p:nvPr/>
        </p:nvSpPr>
        <p:spPr>
          <a:xfrm>
            <a:off x="6540783" y="3243084"/>
            <a:ext cx="4941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sag</a:t>
            </a:r>
            <a:endParaRPr lang="en-US" dirty="0"/>
          </a:p>
        </p:txBody>
      </p:sp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8291521"/>
              </p:ext>
            </p:extLst>
          </p:nvPr>
        </p:nvGraphicFramePr>
        <p:xfrm>
          <a:off x="7055808" y="3116368"/>
          <a:ext cx="965200" cy="622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6" name="Equation" r:id="rId13" imgW="965200" imgH="622300" progId="Equation.3">
                  <p:embed/>
                </p:oleObj>
              </mc:Choice>
              <mc:Fallback>
                <p:oleObj name="Equation" r:id="rId13" imgW="965200" imgH="622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55808" y="3116368"/>
                        <a:ext cx="965200" cy="6223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67370" y="4281669"/>
            <a:ext cx="47246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wire radius r, volume density </a:t>
            </a:r>
            <a:r>
              <a:rPr lang="en-US" dirty="0" err="1" smtClean="0"/>
              <a:t>ρ</a:t>
            </a:r>
            <a:r>
              <a:rPr lang="en-US" dirty="0" smtClean="0"/>
              <a:t>, gravitational sag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63282240"/>
              </p:ext>
            </p:extLst>
          </p:nvPr>
        </p:nvGraphicFramePr>
        <p:xfrm>
          <a:off x="5012490" y="4137533"/>
          <a:ext cx="3048000" cy="685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7" name="Equation" r:id="rId15" imgW="3048000" imgH="685800" progId="Equation.3">
                  <p:embed/>
                </p:oleObj>
              </mc:Choice>
              <mc:Fallback>
                <p:oleObj name="Equation" r:id="rId15" imgW="3048000" imgH="685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5012490" y="4137533"/>
                        <a:ext cx="3048000" cy="6858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229741" y="5018436"/>
            <a:ext cx="88152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>
                <a:solidFill>
                  <a:srgbClr val="008000"/>
                </a:solidFill>
              </a:rPr>
              <a:t>E</a:t>
            </a:r>
            <a:r>
              <a:rPr lang="en-US" b="1" dirty="0" smtClean="0">
                <a:solidFill>
                  <a:srgbClr val="008000"/>
                </a:solidFill>
              </a:rPr>
              <a:t>xample:</a:t>
            </a:r>
          </a:p>
          <a:p>
            <a:pPr algn="ctr"/>
            <a:r>
              <a:rPr lang="en-US" b="1" dirty="0" smtClean="0">
                <a:solidFill>
                  <a:srgbClr val="008000"/>
                </a:solidFill>
              </a:rPr>
              <a:t> L=2m; sense: 20μm W(Au), T=27g; field: 40μm Al(Ag), T=17g; guard: 50μm </a:t>
            </a:r>
            <a:r>
              <a:rPr lang="en-US" b="1" dirty="0">
                <a:solidFill>
                  <a:srgbClr val="008000"/>
                </a:solidFill>
              </a:rPr>
              <a:t>Al(Ag), T</a:t>
            </a:r>
            <a:r>
              <a:rPr lang="en-US" b="1" dirty="0" smtClean="0">
                <a:solidFill>
                  <a:srgbClr val="008000"/>
                </a:solidFill>
              </a:rPr>
              <a:t>=26.5g    </a:t>
            </a:r>
            <a:endParaRPr lang="en-US" b="1" dirty="0">
              <a:solidFill>
                <a:srgbClr val="008000"/>
              </a:solidFill>
            </a:endParaRPr>
          </a:p>
        </p:txBody>
      </p:sp>
      <p:graphicFrame>
        <p:nvGraphicFramePr>
          <p:cNvPr id="21" name="Object 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33076606"/>
              </p:ext>
            </p:extLst>
          </p:nvPr>
        </p:nvGraphicFramePr>
        <p:xfrm>
          <a:off x="2048294" y="5844330"/>
          <a:ext cx="1447800" cy="317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8" name="Equation" r:id="rId17" imgW="1447800" imgH="317500" progId="Equation.3">
                  <p:embed/>
                </p:oleObj>
              </mc:Choice>
              <mc:Fallback>
                <p:oleObj name="Equation" r:id="rId17" imgW="1447800" imgH="317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048294" y="5844330"/>
                        <a:ext cx="1447800" cy="3175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27984632"/>
              </p:ext>
            </p:extLst>
          </p:nvPr>
        </p:nvGraphicFramePr>
        <p:xfrm>
          <a:off x="3937000" y="5818930"/>
          <a:ext cx="14224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39" name="Equation" r:id="rId19" imgW="1422400" imgH="342900" progId="Equation.3">
                  <p:embed/>
                </p:oleObj>
              </mc:Choice>
              <mc:Fallback>
                <p:oleObj name="Equation" r:id="rId19" imgW="14224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937000" y="5818930"/>
                        <a:ext cx="1422400" cy="3429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10650879"/>
              </p:ext>
            </p:extLst>
          </p:nvPr>
        </p:nvGraphicFramePr>
        <p:xfrm>
          <a:off x="5797833" y="5808128"/>
          <a:ext cx="14859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540" name="Equation" r:id="rId21" imgW="1485900" imgH="342900" progId="Equation.3">
                  <p:embed/>
                </p:oleObj>
              </mc:Choice>
              <mc:Fallback>
                <p:oleObj name="Equation" r:id="rId21" imgW="14859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5797833" y="5808128"/>
                        <a:ext cx="1485900" cy="3429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29363898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"Traditional" Drift Chamber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132551"/>
            <a:ext cx="8383182" cy="245518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600" b="1" dirty="0" smtClean="0">
                <a:solidFill>
                  <a:srgbClr val="0000FF"/>
                </a:solidFill>
                <a:latin typeface="Arial"/>
                <a:cs typeface="Arial"/>
              </a:rPr>
              <a:t>A </a:t>
            </a:r>
            <a:r>
              <a:rPr lang="en-US" sz="2600" b="1" dirty="0">
                <a:solidFill>
                  <a:srgbClr val="0000FF"/>
                </a:solidFill>
                <a:latin typeface="Arial"/>
                <a:cs typeface="Arial"/>
              </a:rPr>
              <a:t>cylindrically </a:t>
            </a:r>
            <a:r>
              <a:rPr lang="en-US" sz="2600" b="1" dirty="0" smtClean="0">
                <a:solidFill>
                  <a:srgbClr val="0000FF"/>
                </a:solidFill>
                <a:latin typeface="Arial"/>
                <a:cs typeface="Arial"/>
              </a:rPr>
              <a:t>symmetric gas volume with (</a:t>
            </a:r>
            <a:r>
              <a:rPr lang="en-US" sz="2600" b="1" dirty="0" err="1" smtClean="0">
                <a:solidFill>
                  <a:srgbClr val="0000FF"/>
                </a:solidFill>
                <a:latin typeface="Arial"/>
                <a:cs typeface="Arial"/>
              </a:rPr>
              <a:t>para</a:t>
            </a:r>
            <a:r>
              <a:rPr lang="en-US" sz="2600" b="1" dirty="0" smtClean="0">
                <a:solidFill>
                  <a:srgbClr val="0000FF"/>
                </a:solidFill>
                <a:latin typeface="Arial"/>
                <a:cs typeface="Arial"/>
              </a:rPr>
              <a:t>-)axial wires defining a strong </a:t>
            </a:r>
            <a:r>
              <a:rPr lang="en-US" sz="2600" b="1" dirty="0">
                <a:solidFill>
                  <a:srgbClr val="0000FF"/>
                </a:solidFill>
                <a:latin typeface="Arial"/>
                <a:cs typeface="Arial"/>
              </a:rPr>
              <a:t>electric field,</a:t>
            </a:r>
            <a:r>
              <a:rPr lang="en-US" sz="2600" b="1" dirty="0" smtClean="0">
                <a:solidFill>
                  <a:srgbClr val="0000FF"/>
                </a:solidFill>
                <a:latin typeface="Arial"/>
                <a:cs typeface="Arial"/>
              </a:rPr>
              <a:t> strung under mechanical tension for electrostatic stability and fixed at their extremities to the end walls by means of feed-through.</a:t>
            </a:r>
          </a:p>
          <a:p>
            <a:pPr marL="0" indent="0">
              <a:buNone/>
            </a:pPr>
            <a:r>
              <a:rPr lang="en-US" sz="1000" b="1" dirty="0" smtClean="0">
                <a:latin typeface="Arial"/>
                <a:cs typeface="Arial"/>
              </a:rPr>
              <a:t>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00100" y="3291841"/>
            <a:ext cx="76835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2000" dirty="0">
                <a:latin typeface="Arial"/>
                <a:cs typeface="Arial"/>
              </a:rPr>
              <a:t>CONSTRAINTS:</a:t>
            </a:r>
          </a:p>
          <a:p>
            <a:pPr marL="285750" indent="-285750" algn="just">
              <a:buFont typeface="Arial"/>
              <a:buChar char="•"/>
            </a:pPr>
            <a:r>
              <a:rPr lang="en-US" sz="2000" dirty="0">
                <a:latin typeface="Arial"/>
                <a:cs typeface="Arial"/>
              </a:rPr>
              <a:t>The </a:t>
            </a:r>
            <a:r>
              <a:rPr lang="en-US" sz="2000" b="1" dirty="0">
                <a:latin typeface="Arial"/>
                <a:cs typeface="Arial"/>
              </a:rPr>
              <a:t>end </a:t>
            </a:r>
            <a:r>
              <a:rPr lang="en-US" sz="2000" b="1" dirty="0" smtClean="0">
                <a:latin typeface="Arial"/>
                <a:cs typeface="Arial"/>
              </a:rPr>
              <a:t>walls</a:t>
            </a:r>
            <a:r>
              <a:rPr lang="en-US" sz="2000" dirty="0" smtClean="0">
                <a:latin typeface="Arial"/>
                <a:cs typeface="Arial"/>
              </a:rPr>
              <a:t>, holding the feed-through (which limit the chamber granularity), the FE electronics and the relative cabling, </a:t>
            </a:r>
            <a:r>
              <a:rPr lang="en-US" sz="2000" dirty="0">
                <a:latin typeface="Arial"/>
                <a:cs typeface="Arial"/>
              </a:rPr>
              <a:t>must </a:t>
            </a:r>
            <a:r>
              <a:rPr lang="en-US" sz="2000" dirty="0" smtClean="0">
                <a:latin typeface="Arial"/>
                <a:cs typeface="Arial"/>
              </a:rPr>
              <a:t>be rigid enough to transfer the load due to the </a:t>
            </a:r>
            <a:r>
              <a:rPr lang="en-US" sz="2000" dirty="0">
                <a:latin typeface="Arial"/>
                <a:cs typeface="Arial"/>
              </a:rPr>
              <a:t>wire tension </a:t>
            </a:r>
            <a:r>
              <a:rPr lang="en-US" sz="2000" dirty="0" smtClean="0">
                <a:latin typeface="Arial"/>
                <a:cs typeface="Arial"/>
              </a:rPr>
              <a:t>(of the order of several </a:t>
            </a:r>
            <a:r>
              <a:rPr lang="en-US" sz="2000" dirty="0">
                <a:latin typeface="Arial"/>
                <a:cs typeface="Arial"/>
              </a:rPr>
              <a:t>Tons) </a:t>
            </a:r>
            <a:r>
              <a:rPr lang="en-US" sz="2000" dirty="0" smtClean="0">
                <a:latin typeface="Arial"/>
                <a:cs typeface="Arial"/>
              </a:rPr>
              <a:t>to the </a:t>
            </a:r>
            <a:r>
              <a:rPr lang="en-US" sz="2000" b="1" dirty="0" smtClean="0">
                <a:latin typeface="Arial"/>
                <a:cs typeface="Arial"/>
              </a:rPr>
              <a:t>outer cylindrical wall</a:t>
            </a:r>
            <a:r>
              <a:rPr lang="en-US" sz="2000" dirty="0" smtClean="0">
                <a:latin typeface="Arial"/>
                <a:cs typeface="Arial"/>
              </a:rPr>
              <a:t>, without deforming.</a:t>
            </a:r>
            <a:endParaRPr lang="en-US" sz="2000" dirty="0">
              <a:latin typeface="Arial"/>
              <a:cs typeface="Arial"/>
            </a:endParaRP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The </a:t>
            </a:r>
            <a:r>
              <a:rPr lang="en-US" sz="2000" b="1" dirty="0" smtClean="0">
                <a:latin typeface="Arial"/>
                <a:cs typeface="Arial"/>
              </a:rPr>
              <a:t>inner cylindrical wall</a:t>
            </a:r>
            <a:r>
              <a:rPr lang="en-US" sz="2000" dirty="0" smtClean="0">
                <a:latin typeface="Arial"/>
                <a:cs typeface="Arial"/>
              </a:rPr>
              <a:t>, usually, does not bear any load, to minimize the multiple scattering of incoming particles.</a:t>
            </a:r>
          </a:p>
          <a:p>
            <a:pPr marL="285750" indent="-285750" algn="just">
              <a:buFont typeface="Arial"/>
              <a:buChar char="•"/>
            </a:pPr>
            <a:r>
              <a:rPr lang="en-US" sz="2000" dirty="0" smtClean="0">
                <a:latin typeface="Arial"/>
                <a:cs typeface="Arial"/>
              </a:rPr>
              <a:t>The </a:t>
            </a:r>
            <a:r>
              <a:rPr lang="en-US" sz="2000" b="1" dirty="0">
                <a:latin typeface="Arial"/>
                <a:cs typeface="Arial"/>
              </a:rPr>
              <a:t>gas tightness </a:t>
            </a:r>
            <a:r>
              <a:rPr lang="en-US" sz="2000" dirty="0">
                <a:latin typeface="Arial"/>
                <a:cs typeface="Arial"/>
              </a:rPr>
              <a:t>relies on the hermetic properties of all surfaces and of all their relative joints.</a:t>
            </a:r>
          </a:p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139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a drift chamber can be?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30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917187" y="1417638"/>
            <a:ext cx="33076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Electrostatic stability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370" y="1963597"/>
            <a:ext cx="87732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Simplified model of a wire of radius R at voltage V</a:t>
            </a:r>
            <a:r>
              <a:rPr lang="en-US" baseline="-25000" dirty="0" smtClean="0"/>
              <a:t>0</a:t>
            </a:r>
            <a:r>
              <a:rPr lang="en-US" dirty="0" smtClean="0"/>
              <a:t>, placed between two parallel </a:t>
            </a:r>
            <a:r>
              <a:rPr lang="en-US" dirty="0"/>
              <a:t>grounded</a:t>
            </a:r>
            <a:r>
              <a:rPr lang="en-US" dirty="0" smtClean="0"/>
              <a:t> </a:t>
            </a:r>
          </a:p>
          <a:p>
            <a:r>
              <a:rPr lang="en-US" dirty="0" smtClean="0"/>
              <a:t>planes at distance W/2 from the wire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67370" y="2807534"/>
            <a:ext cx="2138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charge density 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99161810"/>
              </p:ext>
            </p:extLst>
          </p:nvPr>
        </p:nvGraphicFramePr>
        <p:xfrm>
          <a:off x="2430259" y="2700742"/>
          <a:ext cx="15621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0" name="Equation" r:id="rId3" imgW="1562100" imgH="1079500" progId="Equation.3">
                  <p:embed/>
                </p:oleObj>
              </mc:Choice>
              <mc:Fallback>
                <p:oleObj name="Equation" r:id="rId3" imgW="1562100" imgH="1079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30259" y="2700742"/>
                        <a:ext cx="1562100" cy="10795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55797503"/>
              </p:ext>
            </p:extLst>
          </p:nvPr>
        </p:nvGraphicFramePr>
        <p:xfrm>
          <a:off x="2417559" y="4113566"/>
          <a:ext cx="1574800" cy="10795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1" name="Equation" r:id="rId5" imgW="1574800" imgH="1079500" progId="Equation.3">
                  <p:embed/>
                </p:oleObj>
              </mc:Choice>
              <mc:Fallback>
                <p:oleObj name="Equation" r:id="rId5" imgW="1574800" imgH="10795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17559" y="4113566"/>
                        <a:ext cx="1574800" cy="10795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67370" y="4245440"/>
            <a:ext cx="201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cap. per unit length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63003045"/>
              </p:ext>
            </p:extLst>
          </p:nvPr>
        </p:nvGraphicFramePr>
        <p:xfrm>
          <a:off x="3302855" y="5599588"/>
          <a:ext cx="5715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2" name="Equation" r:id="rId7" imgW="571500" imgH="292100" progId="Equation.3">
                  <p:embed/>
                </p:oleObj>
              </mc:Choice>
              <mc:Fallback>
                <p:oleObj name="Equation" r:id="rId7" imgW="5715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302855" y="5599588"/>
                        <a:ext cx="571500" cy="2921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267370" y="5522356"/>
            <a:ext cx="3018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perfectly symmetric geometry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219675" y="2807534"/>
            <a:ext cx="4820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assume a wire displacement </a:t>
            </a:r>
            <a:r>
              <a:rPr lang="en-US" dirty="0" err="1"/>
              <a:t>Δ</a:t>
            </a:r>
            <a:r>
              <a:rPr lang="en-US" dirty="0"/>
              <a:t> towards one </a:t>
            </a:r>
            <a:r>
              <a:rPr lang="en-US" dirty="0" smtClean="0"/>
              <a:t>plane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58984891"/>
              </p:ext>
            </p:extLst>
          </p:nvPr>
        </p:nvGraphicFramePr>
        <p:xfrm>
          <a:off x="5618546" y="3355823"/>
          <a:ext cx="13462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3" name="Equation" r:id="rId9" imgW="1346200" imgH="647700" progId="Equation.3">
                  <p:embed/>
                </p:oleObj>
              </mc:Choice>
              <mc:Fallback>
                <p:oleObj name="Equation" r:id="rId9" imgW="1346200" imgH="647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618546" y="3355823"/>
                        <a:ext cx="1346200" cy="6477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68426216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4" name="Equation" r:id="rId11" imgW="152400" imgH="241300" progId="Equation.3">
                  <p:embed/>
                </p:oleObj>
              </mc:Choice>
              <mc:Fallback>
                <p:oleObj name="Equation" r:id="rId11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15303327"/>
              </p:ext>
            </p:extLst>
          </p:nvPr>
        </p:nvGraphicFramePr>
        <p:xfrm>
          <a:off x="5056403" y="4290922"/>
          <a:ext cx="23368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5" name="Equation" r:id="rId13" imgW="2336800" imgH="647700" progId="Equation.3">
                  <p:embed/>
                </p:oleObj>
              </mc:Choice>
              <mc:Fallback>
                <p:oleObj name="Equation" r:id="rId13" imgW="2336800" imgH="647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5056403" y="4290922"/>
                        <a:ext cx="2336800" cy="6477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15859813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6" name="Equation" r:id="rId15" imgW="152400" imgH="241300" progId="Equation.3">
                  <p:embed/>
                </p:oleObj>
              </mc:Choice>
              <mc:Fallback>
                <p:oleObj name="Equation" r:id="rId15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12162726"/>
              </p:ext>
            </p:extLst>
          </p:nvPr>
        </p:nvGraphicFramePr>
        <p:xfrm>
          <a:off x="5164353" y="5275738"/>
          <a:ext cx="2120900" cy="6477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567" name="Equation" r:id="rId17" imgW="2120900" imgH="647700" progId="Equation.3">
                  <p:embed/>
                </p:oleObj>
              </mc:Choice>
              <mc:Fallback>
                <p:oleObj name="Equation" r:id="rId17" imgW="2120900" imgH="6477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5164353" y="5275738"/>
                        <a:ext cx="2120900" cy="6477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7517388" y="5277107"/>
            <a:ext cx="1092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stability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condition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8211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long a drift chamber can be?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31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4642" y="1417638"/>
            <a:ext cx="75749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0000FF"/>
                </a:solidFill>
              </a:rPr>
              <a:t>Electrostatic stability: a numerical example MEG2</a:t>
            </a:r>
            <a:endParaRPr lang="en-US" sz="2800" b="1" dirty="0">
              <a:solidFill>
                <a:srgbClr val="008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614181" y="1940858"/>
            <a:ext cx="60680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20μm W sense wire, V</a:t>
            </a:r>
            <a:r>
              <a:rPr lang="en-US" b="1" baseline="-25000" dirty="0" smtClean="0"/>
              <a:t>0</a:t>
            </a:r>
            <a:r>
              <a:rPr lang="en-US" b="1" dirty="0" smtClean="0"/>
              <a:t>= 1500V, W = 7mm, L = 2m, T = 0.25N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9496" y="2503105"/>
            <a:ext cx="2138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linear charge density </a:t>
            </a:r>
          </a:p>
        </p:txBody>
      </p:sp>
      <p:graphicFrame>
        <p:nvGraphicFramePr>
          <p:cNvPr id="15" name="Object 1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19133433"/>
              </p:ext>
            </p:extLst>
          </p:nvPr>
        </p:nvGraphicFramePr>
        <p:xfrm>
          <a:off x="2409670" y="2516188"/>
          <a:ext cx="21971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2" name="Equation" r:id="rId3" imgW="2197100" imgH="292100" progId="Equation.3">
                  <p:embed/>
                </p:oleObj>
              </mc:Choice>
              <mc:Fallback>
                <p:oleObj name="Equation" r:id="rId3" imgW="21971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409670" y="2516188"/>
                        <a:ext cx="2197100" cy="2921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75691768"/>
              </p:ext>
            </p:extLst>
          </p:nvPr>
        </p:nvGraphicFramePr>
        <p:xfrm>
          <a:off x="2406650" y="3016250"/>
          <a:ext cx="14351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3" name="Equation" r:id="rId5" imgW="1435100" imgH="292100" progId="Equation.3">
                  <p:embed/>
                </p:oleObj>
              </mc:Choice>
              <mc:Fallback>
                <p:oleObj name="Equation" r:id="rId5" imgW="14351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406650" y="3016250"/>
                        <a:ext cx="1435100" cy="2921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Box 17"/>
          <p:cNvSpPr txBox="1"/>
          <p:nvPr/>
        </p:nvSpPr>
        <p:spPr>
          <a:xfrm>
            <a:off x="267370" y="2992200"/>
            <a:ext cx="20147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cap. per unit length</a:t>
            </a:r>
            <a:endParaRPr lang="en-US" dirty="0"/>
          </a:p>
        </p:txBody>
      </p:sp>
      <p:graphicFrame>
        <p:nvGraphicFramePr>
          <p:cNvPr id="19" name="Object 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37409837"/>
              </p:ext>
            </p:extLst>
          </p:nvPr>
        </p:nvGraphicFramePr>
        <p:xfrm>
          <a:off x="5490723" y="3622112"/>
          <a:ext cx="1567495" cy="402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4" name="Equation" r:id="rId7" imgW="939800" imgH="241300" progId="Equation.3">
                  <p:embed/>
                </p:oleObj>
              </mc:Choice>
              <mc:Fallback>
                <p:oleObj name="Equation" r:id="rId7" imgW="939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490723" y="3622112"/>
                        <a:ext cx="1567495" cy="402465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4870703" y="2503105"/>
            <a:ext cx="38357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/>
              <a:t>assume a wire </a:t>
            </a:r>
            <a:r>
              <a:rPr lang="en-US" dirty="0" smtClean="0"/>
              <a:t>displacement </a:t>
            </a:r>
            <a:r>
              <a:rPr lang="en-US" dirty="0" err="1"/>
              <a:t>Δ</a:t>
            </a:r>
            <a:r>
              <a:rPr lang="en-US" dirty="0"/>
              <a:t> </a:t>
            </a:r>
            <a:r>
              <a:rPr lang="en-US" dirty="0" smtClean="0"/>
              <a:t>= 50 </a:t>
            </a:r>
            <a:r>
              <a:rPr lang="en-US" dirty="0" err="1" smtClean="0"/>
              <a:t>μm</a:t>
            </a:r>
            <a:endParaRPr lang="en-US" dirty="0"/>
          </a:p>
        </p:txBody>
      </p:sp>
      <p:graphicFrame>
        <p:nvGraphicFramePr>
          <p:cNvPr id="20" name="Object 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14808263"/>
              </p:ext>
            </p:extLst>
          </p:nvPr>
        </p:nvGraphicFramePr>
        <p:xfrm>
          <a:off x="5317636" y="2963529"/>
          <a:ext cx="15748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5" name="Equation" r:id="rId9" imgW="1574800" imgH="342900" progId="Equation.3">
                  <p:embed/>
                </p:oleObj>
              </mc:Choice>
              <mc:Fallback>
                <p:oleObj name="Equation" r:id="rId9" imgW="15748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317636" y="2963529"/>
                        <a:ext cx="1574800" cy="3429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2" name="Object 2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650468077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6" name="Equation" r:id="rId11" imgW="152400" imgH="241300" progId="Equation.3">
                  <p:embed/>
                </p:oleObj>
              </mc:Choice>
              <mc:Fallback>
                <p:oleObj name="Equation" r:id="rId11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3" name="Object 2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6447264"/>
              </p:ext>
            </p:extLst>
          </p:nvPr>
        </p:nvGraphicFramePr>
        <p:xfrm>
          <a:off x="7091625" y="2992200"/>
          <a:ext cx="10160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7" name="Equation" r:id="rId13" imgW="1016000" imgH="304800" progId="Equation.3">
                  <p:embed/>
                </p:oleObj>
              </mc:Choice>
              <mc:Fallback>
                <p:oleObj name="Equation" r:id="rId13" imgW="10160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7091625" y="2992200"/>
                        <a:ext cx="1016000" cy="3048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4" name="Object 2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501619152"/>
              </p:ext>
            </p:extLst>
          </p:nvPr>
        </p:nvGraphicFramePr>
        <p:xfrm>
          <a:off x="4495800" y="3308350"/>
          <a:ext cx="152400" cy="2413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8" name="Equation" r:id="rId15" imgW="152400" imgH="241300" progId="Equation.3">
                  <p:embed/>
                </p:oleObj>
              </mc:Choice>
              <mc:Fallback>
                <p:oleObj name="Equation" r:id="rId15" imgW="1524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495800" y="3308350"/>
                        <a:ext cx="152400" cy="2413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5" name="Object 2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02269417"/>
              </p:ext>
            </p:extLst>
          </p:nvPr>
        </p:nvGraphicFramePr>
        <p:xfrm>
          <a:off x="2846337" y="3650272"/>
          <a:ext cx="1842866" cy="40246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39" name="Equation" r:id="rId17" imgW="1104900" imgH="241300" progId="Equation.3">
                  <p:embed/>
                </p:oleObj>
              </mc:Choice>
              <mc:Fallback>
                <p:oleObj name="Equation" r:id="rId17" imgW="1104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846337" y="3650272"/>
                        <a:ext cx="1842866" cy="402465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26" name="TextBox 25"/>
          <p:cNvSpPr txBox="1"/>
          <p:nvPr/>
        </p:nvSpPr>
        <p:spPr>
          <a:xfrm>
            <a:off x="1537246" y="3531420"/>
            <a:ext cx="10928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stability</a:t>
            </a:r>
          </a:p>
          <a:p>
            <a:pPr algn="ctr"/>
            <a:r>
              <a:rPr lang="en-US" b="1" dirty="0" smtClean="0">
                <a:solidFill>
                  <a:srgbClr val="FF0000"/>
                </a:solidFill>
              </a:rPr>
              <a:t>condition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97453" y="3646417"/>
            <a:ext cx="390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370" y="4364731"/>
            <a:ext cx="88921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increase sense wire diameter to </a:t>
            </a:r>
            <a:r>
              <a:rPr lang="en-US" b="1" dirty="0"/>
              <a:t>5</a:t>
            </a:r>
            <a:r>
              <a:rPr lang="en-US" b="1" dirty="0" smtClean="0"/>
              <a:t>0μm</a:t>
            </a:r>
            <a:r>
              <a:rPr lang="en-US" dirty="0" smtClean="0"/>
              <a:t>, T = 1.56N, for the same gain (same </a:t>
            </a:r>
            <a:r>
              <a:rPr lang="en-US" dirty="0" err="1" smtClean="0"/>
              <a:t>λ</a:t>
            </a:r>
            <a:r>
              <a:rPr lang="en-US" dirty="0" smtClean="0"/>
              <a:t>) need </a:t>
            </a:r>
            <a:r>
              <a:rPr lang="en-US" b="1" dirty="0" smtClean="0"/>
              <a:t>V</a:t>
            </a:r>
            <a:r>
              <a:rPr lang="en-US" b="1" baseline="-25000" dirty="0" smtClean="0"/>
              <a:t>0</a:t>
            </a:r>
            <a:r>
              <a:rPr lang="en-US" b="1" dirty="0" smtClean="0"/>
              <a:t>=1750V</a:t>
            </a:r>
            <a:endParaRPr lang="en-US" b="1" dirty="0"/>
          </a:p>
        </p:txBody>
      </p:sp>
      <p:graphicFrame>
        <p:nvGraphicFramePr>
          <p:cNvPr id="12" name="Object 1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82965843"/>
              </p:ext>
            </p:extLst>
          </p:nvPr>
        </p:nvGraphicFramePr>
        <p:xfrm>
          <a:off x="370890" y="4851467"/>
          <a:ext cx="1447800" cy="292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0" name="Equation" r:id="rId19" imgW="1447800" imgH="292100" progId="Equation.3">
                  <p:embed/>
                </p:oleObj>
              </mc:Choice>
              <mc:Fallback>
                <p:oleObj name="Equation" r:id="rId19" imgW="1447800" imgH="2921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370890" y="4851467"/>
                        <a:ext cx="1447800" cy="292100"/>
                      </a:xfrm>
                      <a:prstGeom prst="rect">
                        <a:avLst/>
                      </a:prstGeom>
                      <a:ln w="28575" cmpd="sng"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7" name="Object 2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58946801"/>
              </p:ext>
            </p:extLst>
          </p:nvPr>
        </p:nvGraphicFramePr>
        <p:xfrm>
          <a:off x="2036763" y="4787900"/>
          <a:ext cx="1600200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1" name="Equation" r:id="rId21" imgW="1600200" imgH="342900" progId="Equation.3">
                  <p:embed/>
                </p:oleObj>
              </mc:Choice>
              <mc:Fallback>
                <p:oleObj name="Equation" r:id="rId21" imgW="1600200" imgH="3429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2036763" y="4787900"/>
                        <a:ext cx="1600200" cy="3429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8" name="Object 2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32977417"/>
              </p:ext>
            </p:extLst>
          </p:nvPr>
        </p:nvGraphicFramePr>
        <p:xfrm>
          <a:off x="3852863" y="4826000"/>
          <a:ext cx="1079500" cy="3048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2" name="Equation" r:id="rId23" imgW="1079500" imgH="304800" progId="Equation.3">
                  <p:embed/>
                </p:oleObj>
              </mc:Choice>
              <mc:Fallback>
                <p:oleObj name="Equation" r:id="rId23" imgW="1079500" imgH="3048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3852863" y="4826000"/>
                        <a:ext cx="1079500" cy="3048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FFFF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9" name="Object 2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09121492"/>
              </p:ext>
            </p:extLst>
          </p:nvPr>
        </p:nvGraphicFramePr>
        <p:xfrm>
          <a:off x="5368925" y="4792663"/>
          <a:ext cx="1571625" cy="342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3" name="Equation" r:id="rId25" imgW="1104900" imgH="241300" progId="Equation.3">
                  <p:embed/>
                </p:oleObj>
              </mc:Choice>
              <mc:Fallback>
                <p:oleObj name="Equation" r:id="rId25" imgW="11049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5368925" y="4792663"/>
                        <a:ext cx="1571625" cy="342900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" name="Object 2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1348163"/>
              </p:ext>
            </p:extLst>
          </p:nvPr>
        </p:nvGraphicFramePr>
        <p:xfrm>
          <a:off x="7472363" y="4792663"/>
          <a:ext cx="1363662" cy="35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644" name="Equation" r:id="rId27" imgW="939800" imgH="241300" progId="Equation.3">
                  <p:embed/>
                </p:oleObj>
              </mc:Choice>
              <mc:Fallback>
                <p:oleObj name="Equation" r:id="rId27" imgW="939800" imgH="24130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7472363" y="4792663"/>
                        <a:ext cx="1363662" cy="350837"/>
                      </a:xfrm>
                      <a:prstGeom prst="rect">
                        <a:avLst/>
                      </a:prstGeom>
                      <a:ln w="28575" cmpd="sng">
                        <a:solidFill>
                          <a:srgbClr val="FF0000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TextBox 30"/>
          <p:cNvSpPr txBox="1"/>
          <p:nvPr/>
        </p:nvSpPr>
        <p:spPr>
          <a:xfrm>
            <a:off x="7021228" y="4762842"/>
            <a:ext cx="3908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or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4791" y="5143567"/>
            <a:ext cx="8728020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FF0000"/>
                </a:solidFill>
              </a:rPr>
              <a:t>drawback</a:t>
            </a:r>
            <a:r>
              <a:rPr lang="en-US" sz="2400" dirty="0" smtClean="0"/>
              <a:t>:</a:t>
            </a:r>
          </a:p>
          <a:p>
            <a:pPr algn="ctr"/>
            <a:r>
              <a:rPr lang="en-US" sz="2400" b="1" dirty="0" smtClean="0"/>
              <a:t>multiple scattering </a:t>
            </a:r>
            <a:r>
              <a:rPr lang="en-US" sz="2400" dirty="0" smtClean="0"/>
              <a:t>and </a:t>
            </a:r>
            <a:r>
              <a:rPr lang="en-US" sz="2400" b="1" dirty="0" smtClean="0"/>
              <a:t>force on end plates </a:t>
            </a:r>
            <a:r>
              <a:rPr lang="en-US" sz="2400" dirty="0" smtClean="0"/>
              <a:t>increase by a factor </a:t>
            </a:r>
            <a:r>
              <a:rPr lang="en-US" sz="2400" b="1" dirty="0" smtClean="0">
                <a:solidFill>
                  <a:srgbClr val="FF0000"/>
                </a:solidFill>
              </a:rPr>
              <a:t>2.5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2</a:t>
            </a:r>
          </a:p>
          <a:p>
            <a:pPr algn="ctr"/>
            <a:r>
              <a:rPr lang="en-US" sz="2400" dirty="0" smtClean="0">
                <a:solidFill>
                  <a:srgbClr val="008000"/>
                </a:solidFill>
              </a:rPr>
              <a:t>(Ti(</a:t>
            </a:r>
            <a:r>
              <a:rPr lang="en-US" sz="2400" dirty="0" err="1" smtClean="0">
                <a:solidFill>
                  <a:srgbClr val="008000"/>
                </a:solidFill>
              </a:rPr>
              <a:t>Sn</a:t>
            </a:r>
            <a:r>
              <a:rPr lang="en-US" sz="2400" dirty="0" smtClean="0">
                <a:solidFill>
                  <a:srgbClr val="008000"/>
                </a:solidFill>
              </a:rPr>
              <a:t>) instead of W(Au)? to regain a factor 4 in mass and 10 in X</a:t>
            </a:r>
            <a:r>
              <a:rPr lang="en-US" sz="2400" baseline="-25000" dirty="0" smtClean="0">
                <a:solidFill>
                  <a:srgbClr val="008000"/>
                </a:solidFill>
              </a:rPr>
              <a:t>0</a:t>
            </a:r>
            <a:r>
              <a:rPr lang="en-US" sz="2400" dirty="0" smtClean="0">
                <a:solidFill>
                  <a:srgbClr val="008000"/>
                </a:solidFill>
              </a:rPr>
              <a:t>)</a:t>
            </a:r>
            <a:endParaRPr lang="en-US" sz="24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8552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cs typeface="Arial"/>
              </a:rPr>
              <a:t>A </a:t>
            </a:r>
            <a:r>
              <a:rPr lang="en-US" dirty="0">
                <a:solidFill>
                  <a:srgbClr val="000000"/>
                </a:solidFill>
                <a:cs typeface="Arial"/>
              </a:rPr>
              <a:t>proposal for </a:t>
            </a:r>
            <a:r>
              <a:rPr lang="en-US" dirty="0" err="1" smtClean="0">
                <a:solidFill>
                  <a:srgbClr val="000000"/>
                </a:solidFill>
                <a:cs typeface="Arial"/>
              </a:rPr>
              <a:t>FCCee</a:t>
            </a: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32</a:t>
            </a:fld>
            <a:endParaRPr lang="en-US" dirty="0"/>
          </a:p>
        </p:txBody>
      </p:sp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355507" y="1091144"/>
            <a:ext cx="8373618" cy="5265206"/>
          </a:xfrm>
        </p:spPr>
        <p:txBody>
          <a:bodyPr>
            <a:noAutofit/>
          </a:bodyPr>
          <a:lstStyle/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112</a:t>
            </a:r>
            <a:r>
              <a:rPr lang="en-US" sz="1600" b="1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600" b="1" dirty="0" err="1" smtClean="0">
                <a:solidFill>
                  <a:srgbClr val="008000"/>
                </a:solidFill>
                <a:cs typeface="Arial" charset="0"/>
              </a:rPr>
              <a:t>para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-axial 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layers</a:t>
            </a:r>
            <a:r>
              <a:rPr lang="en-US" sz="1600" dirty="0" smtClean="0">
                <a:solidFill>
                  <a:srgbClr val="000000"/>
                </a:solidFill>
                <a:cs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at alternating sign stereo angles, arranged in </a:t>
            </a:r>
            <a:r>
              <a:rPr lang="en-US" sz="1600" b="1" dirty="0">
                <a:solidFill>
                  <a:srgbClr val="008000"/>
                </a:solidFill>
                <a:cs typeface="Arial" charset="0"/>
              </a:rPr>
              <a:t>16 equal azimuthal sectors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;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  <a:cs typeface="Arial" charset="0"/>
              </a:rPr>
              <a:t>32 </a:t>
            </a:r>
            <a:r>
              <a:rPr lang="en-US" sz="1600" b="1" dirty="0">
                <a:solidFill>
                  <a:srgbClr val="000000"/>
                </a:solidFill>
                <a:cs typeface="Arial" charset="0"/>
              </a:rPr>
              <a:t>square, single sense wire, drift cells 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per sector </a:t>
            </a:r>
            <a:r>
              <a:rPr lang="en-US" sz="1600" dirty="0" smtClean="0">
                <a:solidFill>
                  <a:srgbClr val="000000"/>
                </a:solidFill>
                <a:cs typeface="Arial" charset="0"/>
              </a:rPr>
              <a:t>(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512 total per layer) </a:t>
            </a:r>
            <a:r>
              <a:rPr lang="en-US" sz="1600" dirty="0" smtClean="0">
                <a:solidFill>
                  <a:srgbClr val="000000"/>
                </a:solidFill>
                <a:cs typeface="Arial" charset="0"/>
              </a:rPr>
              <a:t>increasing linearly as 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a function of </a:t>
            </a:r>
            <a:r>
              <a:rPr lang="en-US" sz="1600" dirty="0" smtClean="0">
                <a:solidFill>
                  <a:srgbClr val="000000"/>
                </a:solidFill>
                <a:cs typeface="Arial" charset="0"/>
              </a:rPr>
              <a:t>layer 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radius;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>
                <a:solidFill>
                  <a:srgbClr val="000000"/>
                </a:solidFill>
                <a:cs typeface="Arial" charset="0"/>
              </a:rPr>
              <a:t>C</a:t>
            </a:r>
            <a:r>
              <a:rPr lang="en-US" sz="1600" b="1" dirty="0" smtClean="0">
                <a:solidFill>
                  <a:srgbClr val="000000"/>
                </a:solidFill>
                <a:cs typeface="Arial" charset="0"/>
              </a:rPr>
              <a:t>ell </a:t>
            </a:r>
            <a:r>
              <a:rPr lang="en-US" sz="1600" b="1" dirty="0">
                <a:solidFill>
                  <a:srgbClr val="000000"/>
                </a:solidFill>
                <a:cs typeface="Arial" charset="0"/>
              </a:rPr>
              <a:t>sizes 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ranging from 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6.3 </a:t>
            </a:r>
            <a:r>
              <a:rPr lang="en-US" sz="1600" b="1" dirty="0">
                <a:solidFill>
                  <a:srgbClr val="008000"/>
                </a:solidFill>
                <a:cs typeface="Arial" charset="0"/>
              </a:rPr>
              <a:t>mm to 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25 </a:t>
            </a:r>
            <a:r>
              <a:rPr lang="en-US" sz="1600" b="1" dirty="0">
                <a:solidFill>
                  <a:srgbClr val="008000"/>
                </a:solidFill>
                <a:cs typeface="Arial" charset="0"/>
              </a:rPr>
              <a:t>mm </a:t>
            </a:r>
            <a:r>
              <a:rPr lang="en-US" sz="1600" dirty="0" smtClean="0">
                <a:solidFill>
                  <a:srgbClr val="000000"/>
                </a:solidFill>
                <a:cs typeface="Arial" charset="0"/>
              </a:rPr>
              <a:t>from inner to outer radius;</a:t>
            </a:r>
            <a:endParaRPr lang="en-US" sz="1600" dirty="0">
              <a:solidFill>
                <a:srgbClr val="000000"/>
              </a:solidFill>
              <a:cs typeface="Arial" charset="0"/>
            </a:endParaRPr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>
                <a:cs typeface="Arial" charset="0"/>
              </a:rPr>
              <a:t>Alternating sign </a:t>
            </a:r>
            <a:r>
              <a:rPr lang="en-US" sz="1600" b="1" dirty="0" smtClean="0">
                <a:cs typeface="Arial" charset="0"/>
              </a:rPr>
              <a:t>stereo angles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 </a:t>
            </a:r>
            <a:r>
              <a:rPr lang="en-US" sz="1600" dirty="0">
                <a:solidFill>
                  <a:srgbClr val="000000"/>
                </a:solidFill>
                <a:cs typeface="Arial" charset="0"/>
              </a:rPr>
              <a:t>in consecutive layers ranging from 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40 </a:t>
            </a:r>
            <a:r>
              <a:rPr lang="en-US" sz="1600" b="1" dirty="0">
                <a:solidFill>
                  <a:srgbClr val="008000"/>
                </a:solidFill>
                <a:cs typeface="Arial" charset="0"/>
              </a:rPr>
              <a:t>to 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160 </a:t>
            </a:r>
            <a:r>
              <a:rPr lang="en-US" sz="1600" b="1" dirty="0" err="1">
                <a:solidFill>
                  <a:srgbClr val="008000"/>
                </a:solidFill>
                <a:cs typeface="Arial" charset="0"/>
              </a:rPr>
              <a:t>mrad</a:t>
            </a:r>
            <a:r>
              <a:rPr lang="en-US" sz="1600" b="1" dirty="0" smtClean="0">
                <a:solidFill>
                  <a:srgbClr val="008000"/>
                </a:solidFill>
                <a:cs typeface="Arial" charset="0"/>
              </a:rPr>
              <a:t> (</a:t>
            </a:r>
            <a:r>
              <a:rPr lang="en-US" sz="1600" dirty="0" smtClean="0">
                <a:solidFill>
                  <a:srgbClr val="000000"/>
                </a:solidFill>
              </a:rPr>
              <a:t>constant azimuthal angular displacement)</a:t>
            </a:r>
            <a:endParaRPr lang="en-US" sz="1600" b="1" dirty="0" smtClean="0">
              <a:solidFill>
                <a:srgbClr val="008000"/>
              </a:solidFill>
            </a:endParaRPr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Length: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b="1" dirty="0">
                <a:solidFill>
                  <a:srgbClr val="008000"/>
                </a:solidFill>
              </a:rPr>
              <a:t>5</a:t>
            </a:r>
            <a:r>
              <a:rPr lang="en-US" sz="1600" b="1" dirty="0" smtClean="0">
                <a:solidFill>
                  <a:srgbClr val="008000"/>
                </a:solidFill>
              </a:rPr>
              <a:t>000 </a:t>
            </a:r>
            <a:r>
              <a:rPr lang="en-US" sz="1600" b="1" dirty="0" smtClean="0">
                <a:solidFill>
                  <a:srgbClr val="008000"/>
                </a:solidFill>
              </a:rPr>
              <a:t>mm</a:t>
            </a:r>
            <a:r>
              <a:rPr lang="en-US" sz="1600" dirty="0" smtClean="0">
                <a:solidFill>
                  <a:srgbClr val="000000"/>
                </a:solidFill>
              </a:rPr>
              <a:t>; fully efficient up to </a:t>
            </a:r>
            <a:r>
              <a:rPr lang="en-US" sz="1600" b="1" dirty="0" err="1" smtClean="0">
                <a:solidFill>
                  <a:srgbClr val="008000"/>
                </a:solidFill>
              </a:rPr>
              <a:t>cosϑ</a:t>
            </a:r>
            <a:r>
              <a:rPr lang="en-US" sz="1600" b="1" dirty="0" smtClean="0">
                <a:solidFill>
                  <a:srgbClr val="008000"/>
                </a:solidFill>
              </a:rPr>
              <a:t> = 0.97 </a:t>
            </a:r>
            <a:r>
              <a:rPr lang="en-US" sz="1600" dirty="0" smtClean="0">
                <a:solidFill>
                  <a:srgbClr val="000000"/>
                </a:solidFill>
              </a:rPr>
              <a:t>(≥16 </a:t>
            </a:r>
            <a:r>
              <a:rPr lang="en-US" sz="1600" dirty="0" smtClean="0">
                <a:solidFill>
                  <a:srgbClr val="000000"/>
                </a:solidFill>
              </a:rPr>
              <a:t>hit)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Inner Wall: </a:t>
            </a:r>
            <a:r>
              <a:rPr lang="en-US" sz="1600" dirty="0" smtClean="0">
                <a:solidFill>
                  <a:srgbClr val="000000"/>
                </a:solidFill>
              </a:rPr>
              <a:t>made of 25 </a:t>
            </a:r>
            <a:r>
              <a:rPr lang="en-US" sz="1600" dirty="0" err="1" smtClean="0">
                <a:solidFill>
                  <a:srgbClr val="000000"/>
                </a:solidFill>
              </a:rPr>
              <a:t>μm</a:t>
            </a:r>
            <a:r>
              <a:rPr lang="en-US" sz="1600" dirty="0" smtClean="0">
                <a:solidFill>
                  <a:srgbClr val="000000"/>
                </a:solidFill>
              </a:rPr>
              <a:t> of </a:t>
            </a:r>
            <a:r>
              <a:rPr lang="en-US" sz="1600" dirty="0" err="1" smtClean="0">
                <a:solidFill>
                  <a:srgbClr val="000000"/>
                </a:solidFill>
              </a:rPr>
              <a:t>Kapton</a:t>
            </a:r>
            <a:r>
              <a:rPr lang="en-US" sz="1600" dirty="0" smtClean="0">
                <a:solidFill>
                  <a:srgbClr val="000000"/>
                </a:solidFill>
              </a:rPr>
              <a:t> plus 0.1μm of Au (</a:t>
            </a:r>
            <a:r>
              <a:rPr lang="en-US" sz="1600" b="1" dirty="0" smtClean="0">
                <a:solidFill>
                  <a:srgbClr val="008000"/>
                </a:solidFill>
              </a:rPr>
              <a:t>1.2×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-4</a:t>
            </a:r>
            <a:r>
              <a:rPr lang="en-US" sz="1600" b="1" dirty="0" smtClean="0">
                <a:solidFill>
                  <a:srgbClr val="008000"/>
                </a:solidFill>
              </a:rPr>
              <a:t> </a:t>
            </a:r>
            <a:r>
              <a:rPr lang="en-US" sz="1600" b="1" dirty="0">
                <a:solidFill>
                  <a:srgbClr val="008000"/>
                </a:solidFill>
              </a:rPr>
              <a:t>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dirty="0">
                <a:solidFill>
                  <a:srgbClr val="000000"/>
                </a:solidFill>
              </a:rPr>
              <a:t>) </a:t>
            </a:r>
            <a:r>
              <a:rPr lang="en-US" sz="1600" dirty="0" smtClean="0">
                <a:solidFill>
                  <a:srgbClr val="000000"/>
                </a:solidFill>
              </a:rPr>
              <a:t>at </a:t>
            </a:r>
            <a:r>
              <a:rPr lang="en-US" sz="1600" b="1" dirty="0" smtClean="0">
                <a:solidFill>
                  <a:srgbClr val="008000"/>
                </a:solidFill>
              </a:rPr>
              <a:t>Radius = </a:t>
            </a:r>
            <a:r>
              <a:rPr lang="en-US" sz="1600" b="1" dirty="0" smtClean="0">
                <a:solidFill>
                  <a:srgbClr val="008000"/>
                </a:solidFill>
              </a:rPr>
              <a:t>500 </a:t>
            </a:r>
            <a:r>
              <a:rPr lang="en-US" sz="1600" b="1" dirty="0" smtClean="0">
                <a:solidFill>
                  <a:srgbClr val="008000"/>
                </a:solidFill>
              </a:rPr>
              <a:t>mm</a:t>
            </a:r>
            <a:r>
              <a:rPr lang="en-US" sz="1600" dirty="0" smtClean="0">
                <a:solidFill>
                  <a:srgbClr val="000000"/>
                </a:solidFill>
              </a:rPr>
              <a:t>;</a:t>
            </a:r>
          </a:p>
          <a:p>
            <a:pPr lvl="1" eaLnBrk="1" fontAlgn="auto" hangingPunct="1">
              <a:lnSpc>
                <a:spcPct val="80000"/>
              </a:lnSpc>
              <a:spcAft>
                <a:spcPts val="0"/>
              </a:spcAft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Outer Wall</a:t>
            </a:r>
            <a:r>
              <a:rPr lang="en-US" sz="1600" b="1" dirty="0">
                <a:solidFill>
                  <a:srgbClr val="000000"/>
                </a:solidFill>
              </a:rPr>
              <a:t>: </a:t>
            </a:r>
            <a:r>
              <a:rPr lang="en-US" sz="1600" dirty="0">
                <a:solidFill>
                  <a:srgbClr val="000000"/>
                </a:solidFill>
              </a:rPr>
              <a:t>Sandwich of </a:t>
            </a:r>
            <a:r>
              <a:rPr lang="en-US" sz="1600" dirty="0" smtClean="0">
                <a:solidFill>
                  <a:srgbClr val="000000"/>
                </a:solidFill>
              </a:rPr>
              <a:t>8-</a:t>
            </a:r>
            <a:r>
              <a:rPr lang="en-US" sz="1600" dirty="0">
                <a:solidFill>
                  <a:srgbClr val="000000"/>
                </a:solidFill>
              </a:rPr>
              <a:t>ply C-fiber (0° and 90°, total of </a:t>
            </a:r>
            <a:r>
              <a:rPr lang="en-US" sz="1600" dirty="0" smtClean="0">
                <a:solidFill>
                  <a:srgbClr val="000000"/>
                </a:solidFill>
              </a:rPr>
              <a:t>250 </a:t>
            </a:r>
            <a:r>
              <a:rPr lang="en-US" sz="1600" dirty="0" err="1">
                <a:solidFill>
                  <a:srgbClr val="000000"/>
                </a:solidFill>
              </a:rPr>
              <a:t>μm</a:t>
            </a:r>
            <a:r>
              <a:rPr lang="en-US" sz="1600" dirty="0">
                <a:solidFill>
                  <a:srgbClr val="000000"/>
                </a:solidFill>
              </a:rPr>
              <a:t>) -</a:t>
            </a:r>
            <a:r>
              <a:rPr lang="en-US" sz="1600" dirty="0" smtClean="0">
                <a:solidFill>
                  <a:srgbClr val="000000"/>
                </a:solidFill>
              </a:rPr>
              <a:t> 2.5 </a:t>
            </a:r>
            <a:r>
              <a:rPr lang="en-US" sz="1600" dirty="0">
                <a:solidFill>
                  <a:srgbClr val="000000"/>
                </a:solidFill>
              </a:rPr>
              <a:t>mm Rohacell30 -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8-</a:t>
            </a:r>
            <a:r>
              <a:rPr lang="en-US" sz="1600" dirty="0">
                <a:solidFill>
                  <a:srgbClr val="000000"/>
                </a:solidFill>
              </a:rPr>
              <a:t>ply C-fiber </a:t>
            </a:r>
            <a:r>
              <a:rPr lang="en-US" sz="1600" dirty="0" smtClean="0">
                <a:solidFill>
                  <a:srgbClr val="000000"/>
                </a:solidFill>
              </a:rPr>
              <a:t>(</a:t>
            </a:r>
            <a:r>
              <a:rPr lang="en-US" sz="1600" b="1" dirty="0" smtClean="0">
                <a:solidFill>
                  <a:srgbClr val="008000"/>
                </a:solidFill>
              </a:rPr>
              <a:t>8.0</a:t>
            </a:r>
            <a:r>
              <a:rPr lang="en-US" sz="1600" b="1" dirty="0" smtClean="0">
                <a:solidFill>
                  <a:srgbClr val="008000"/>
                </a:solidFill>
              </a:rPr>
              <a:t>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>
                <a:solidFill>
                  <a:srgbClr val="008000"/>
                </a:solidFill>
              </a:rPr>
              <a:t>-3</a:t>
            </a:r>
            <a:r>
              <a:rPr lang="en-US" sz="1600" b="1" dirty="0">
                <a:solidFill>
                  <a:srgbClr val="008000"/>
                </a:solidFill>
              </a:rPr>
              <a:t> 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dirty="0">
                <a:solidFill>
                  <a:srgbClr val="000000"/>
                </a:solidFill>
              </a:rPr>
              <a:t>) </a:t>
            </a:r>
            <a:r>
              <a:rPr lang="en-US" sz="1600" dirty="0" smtClean="0">
                <a:solidFill>
                  <a:srgbClr val="000000"/>
                </a:solidFill>
              </a:rPr>
              <a:t>at </a:t>
            </a:r>
            <a:r>
              <a:rPr lang="en-US" sz="1600" b="1" dirty="0" smtClean="0">
                <a:solidFill>
                  <a:srgbClr val="008000"/>
                </a:solidFill>
              </a:rPr>
              <a:t>Radius </a:t>
            </a:r>
            <a:r>
              <a:rPr lang="en-US" sz="1600" b="1" dirty="0">
                <a:solidFill>
                  <a:srgbClr val="008000"/>
                </a:solidFill>
              </a:rPr>
              <a:t>= </a:t>
            </a:r>
            <a:r>
              <a:rPr lang="en-US" sz="1600" b="1" dirty="0" smtClean="0">
                <a:solidFill>
                  <a:srgbClr val="008000"/>
                </a:solidFill>
              </a:rPr>
              <a:t>2060 </a:t>
            </a:r>
            <a:r>
              <a:rPr lang="en-US" sz="1600" b="1" dirty="0" smtClean="0">
                <a:solidFill>
                  <a:srgbClr val="008000"/>
                </a:solidFill>
              </a:rPr>
              <a:t>mm </a:t>
            </a:r>
            <a:r>
              <a:rPr lang="en-US" sz="1600" dirty="0">
                <a:solidFill>
                  <a:srgbClr val="000000"/>
                </a:solidFill>
              </a:rPr>
              <a:t>(must support </a:t>
            </a:r>
            <a:r>
              <a:rPr lang="en-US" sz="1600" b="1" dirty="0" smtClean="0">
                <a:solidFill>
                  <a:srgbClr val="008000"/>
                </a:solidFill>
              </a:rPr>
              <a:t>20 </a:t>
            </a:r>
            <a:r>
              <a:rPr lang="en-US" sz="1600" b="1" dirty="0" smtClean="0">
                <a:solidFill>
                  <a:srgbClr val="008000"/>
                </a:solidFill>
              </a:rPr>
              <a:t>Tons </a:t>
            </a:r>
            <a:r>
              <a:rPr lang="en-US" sz="1600" dirty="0" smtClean="0">
                <a:solidFill>
                  <a:srgbClr val="000000"/>
                </a:solidFill>
              </a:rPr>
              <a:t>- </a:t>
            </a:r>
            <a:r>
              <a:rPr lang="en-US" sz="1600" dirty="0">
                <a:solidFill>
                  <a:srgbClr val="000000"/>
                </a:solidFill>
              </a:rPr>
              <a:t>check for </a:t>
            </a:r>
            <a:r>
              <a:rPr lang="en-US" sz="1600" dirty="0" smtClean="0">
                <a:solidFill>
                  <a:srgbClr val="000000"/>
                </a:solidFill>
              </a:rPr>
              <a:t>buckling over </a:t>
            </a:r>
            <a:r>
              <a:rPr lang="en-US" sz="1600" dirty="0" smtClean="0">
                <a:solidFill>
                  <a:srgbClr val="000000"/>
                </a:solidFill>
              </a:rPr>
              <a:t>5 </a:t>
            </a:r>
            <a:r>
              <a:rPr lang="en-US" sz="1600" dirty="0" smtClean="0">
                <a:solidFill>
                  <a:srgbClr val="000000"/>
                </a:solidFill>
              </a:rPr>
              <a:t>m);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End plates: </a:t>
            </a:r>
          </a:p>
          <a:p>
            <a:pPr lvl="2">
              <a:lnSpc>
                <a:spcPct val="80000"/>
              </a:lnSpc>
              <a:buClr>
                <a:schemeClr val="tx1"/>
              </a:buClr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Wire cage (</a:t>
            </a:r>
            <a:r>
              <a:rPr lang="en-US" sz="1600" dirty="0" smtClean="0">
                <a:solidFill>
                  <a:srgbClr val="000000"/>
                </a:solidFill>
              </a:rPr>
              <a:t>in analogy to </a:t>
            </a:r>
            <a:r>
              <a:rPr lang="en-US" sz="1600" dirty="0">
                <a:solidFill>
                  <a:srgbClr val="000000"/>
                </a:solidFill>
              </a:rPr>
              <a:t>Mu2e I-</a:t>
            </a:r>
            <a:r>
              <a:rPr lang="en-US" sz="1600" dirty="0" smtClean="0">
                <a:solidFill>
                  <a:srgbClr val="000000"/>
                </a:solidFill>
              </a:rPr>
              <a:t>Tracker):  </a:t>
            </a:r>
            <a:br>
              <a:rPr lang="en-US" sz="1600" dirty="0" smtClean="0">
                <a:solidFill>
                  <a:srgbClr val="000000"/>
                </a:solidFill>
              </a:rPr>
            </a:br>
            <a:r>
              <a:rPr lang="en-US" sz="1600" dirty="0" smtClean="0">
                <a:solidFill>
                  <a:srgbClr val="000000"/>
                </a:solidFill>
              </a:rPr>
              <a:t>0.9 </a:t>
            </a:r>
            <a:r>
              <a:rPr lang="en-US" sz="1600" dirty="0">
                <a:solidFill>
                  <a:srgbClr val="000000"/>
                </a:solidFill>
              </a:rPr>
              <a:t>g/cm</a:t>
            </a:r>
            <a:r>
              <a:rPr lang="en-US" sz="1600" baseline="30000" dirty="0">
                <a:solidFill>
                  <a:srgbClr val="000000"/>
                </a:solidFill>
              </a:rPr>
              <a:t>2</a:t>
            </a:r>
            <a:r>
              <a:rPr lang="en-US" sz="1600" dirty="0">
                <a:solidFill>
                  <a:srgbClr val="000000"/>
                </a:solidFill>
              </a:rPr>
              <a:t> - </a:t>
            </a:r>
            <a:r>
              <a:rPr lang="en-US" sz="1600" b="1" dirty="0" smtClean="0">
                <a:solidFill>
                  <a:srgbClr val="008000"/>
                </a:solidFill>
              </a:rPr>
              <a:t>3×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>
                <a:solidFill>
                  <a:srgbClr val="008000"/>
                </a:solidFill>
              </a:rPr>
              <a:t>-2</a:t>
            </a:r>
            <a:r>
              <a:rPr lang="en-US" sz="1600" b="1" dirty="0">
                <a:solidFill>
                  <a:srgbClr val="008000"/>
                </a:solidFill>
              </a:rPr>
              <a:t> 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b="1" dirty="0">
                <a:solidFill>
                  <a:srgbClr val="008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(incl. power distr., decoupling C's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smtClean="0">
                <a:solidFill>
                  <a:srgbClr val="000000"/>
                </a:solidFill>
              </a:rPr>
              <a:t>term. resistors </a:t>
            </a:r>
            <a:r>
              <a:rPr lang="en-US" sz="1600" dirty="0">
                <a:solidFill>
                  <a:srgbClr val="000000"/>
                </a:solidFill>
              </a:rPr>
              <a:t>and signal and HV </a:t>
            </a:r>
            <a:r>
              <a:rPr lang="en-US" sz="1600" dirty="0" smtClean="0">
                <a:solidFill>
                  <a:srgbClr val="000000"/>
                </a:solidFill>
              </a:rPr>
              <a:t>cables).   </a:t>
            </a:r>
          </a:p>
          <a:p>
            <a:pPr lvl="2">
              <a:lnSpc>
                <a:spcPct val="80000"/>
              </a:lnSpc>
              <a:buClr>
                <a:schemeClr val="tx1"/>
              </a:buClr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Gas </a:t>
            </a:r>
            <a:r>
              <a:rPr lang="en-US" sz="1600" b="1" dirty="0">
                <a:solidFill>
                  <a:srgbClr val="000000"/>
                </a:solidFill>
              </a:rPr>
              <a:t>envelope </a:t>
            </a:r>
            <a:r>
              <a:rPr lang="en-US" sz="1600" dirty="0">
                <a:solidFill>
                  <a:srgbClr val="000000"/>
                </a:solidFill>
              </a:rPr>
              <a:t>made of </a:t>
            </a:r>
            <a:r>
              <a:rPr lang="en-US" sz="1600" dirty="0" smtClean="0">
                <a:solidFill>
                  <a:srgbClr val="000000"/>
                </a:solidFill>
              </a:rPr>
              <a:t>8 </a:t>
            </a:r>
            <a:r>
              <a:rPr lang="en-US" sz="1600" dirty="0">
                <a:solidFill>
                  <a:srgbClr val="000000"/>
                </a:solidFill>
              </a:rPr>
              <a:t>ply </a:t>
            </a:r>
            <a:r>
              <a:rPr lang="en-US" sz="1600" dirty="0" smtClean="0">
                <a:solidFill>
                  <a:srgbClr val="000000"/>
                </a:solidFill>
              </a:rPr>
              <a:t>(quasi-isotropic, </a:t>
            </a:r>
            <a:r>
              <a:rPr lang="en-US" sz="1600" dirty="0" smtClean="0">
                <a:solidFill>
                  <a:srgbClr val="000000"/>
                </a:solidFill>
              </a:rPr>
              <a:t>10×</a:t>
            </a:r>
            <a:r>
              <a:rPr lang="en-US" sz="1600" dirty="0">
                <a:solidFill>
                  <a:srgbClr val="000000"/>
                </a:solidFill>
              </a:rPr>
              <a:t>38 </a:t>
            </a:r>
            <a:r>
              <a:rPr lang="en-US" sz="1600" dirty="0" err="1">
                <a:solidFill>
                  <a:srgbClr val="000000"/>
                </a:solidFill>
              </a:rPr>
              <a:t>μm</a:t>
            </a:r>
            <a:r>
              <a:rPr lang="en-US" sz="1600" dirty="0">
                <a:solidFill>
                  <a:srgbClr val="000000"/>
                </a:solidFill>
              </a:rPr>
              <a:t> = </a:t>
            </a:r>
            <a:r>
              <a:rPr lang="en-US" sz="1600" dirty="0" smtClean="0">
                <a:solidFill>
                  <a:srgbClr val="000000"/>
                </a:solidFill>
              </a:rPr>
              <a:t>380 </a:t>
            </a:r>
            <a:r>
              <a:rPr lang="en-US" sz="1600" dirty="0" err="1">
                <a:solidFill>
                  <a:srgbClr val="000000"/>
                </a:solidFill>
              </a:rPr>
              <a:t>μm</a:t>
            </a:r>
            <a:r>
              <a:rPr lang="en-US" sz="1600" dirty="0">
                <a:solidFill>
                  <a:srgbClr val="000000"/>
                </a:solidFill>
              </a:rPr>
              <a:t>) C-fiber plus 0.3 </a:t>
            </a:r>
            <a:r>
              <a:rPr lang="en-US" sz="1600" dirty="0" err="1">
                <a:solidFill>
                  <a:srgbClr val="000000"/>
                </a:solidFill>
              </a:rPr>
              <a:t>μm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Au, </a:t>
            </a:r>
            <a:r>
              <a:rPr lang="en-US" sz="1600" dirty="0">
                <a:solidFill>
                  <a:srgbClr val="000000"/>
                </a:solidFill>
              </a:rPr>
              <a:t>for a total of </a:t>
            </a:r>
            <a:r>
              <a:rPr lang="en-US" sz="1600" dirty="0" smtClean="0">
                <a:solidFill>
                  <a:srgbClr val="000000"/>
                </a:solidFill>
              </a:rPr>
              <a:t>0.090 </a:t>
            </a:r>
            <a:r>
              <a:rPr lang="en-US" sz="1600" dirty="0">
                <a:solidFill>
                  <a:srgbClr val="000000"/>
                </a:solidFill>
              </a:rPr>
              <a:t>g/</a:t>
            </a:r>
            <a:r>
              <a:rPr lang="en-US" sz="1600" dirty="0" smtClean="0">
                <a:solidFill>
                  <a:srgbClr val="000000"/>
                </a:solidFill>
              </a:rPr>
              <a:t>cm</a:t>
            </a:r>
            <a:r>
              <a:rPr lang="en-US" sz="1600" baseline="30000" dirty="0" smtClean="0">
                <a:solidFill>
                  <a:srgbClr val="000000"/>
                </a:solidFill>
              </a:rPr>
              <a:t>2</a:t>
            </a:r>
            <a:r>
              <a:rPr lang="en-US" sz="1600" dirty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– </a:t>
            </a:r>
            <a:r>
              <a:rPr lang="en-US" sz="1600" b="1" dirty="0" smtClean="0">
                <a:solidFill>
                  <a:srgbClr val="008000"/>
                </a:solidFill>
              </a:rPr>
              <a:t>3.0×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-3</a:t>
            </a:r>
            <a:r>
              <a:rPr lang="en-US" sz="1600" b="1" dirty="0" smtClean="0">
                <a:solidFill>
                  <a:srgbClr val="008000"/>
                </a:solidFill>
              </a:rPr>
              <a:t> X</a:t>
            </a:r>
            <a:r>
              <a:rPr lang="en-US" sz="1600" b="1" baseline="-25000" dirty="0" smtClean="0">
                <a:solidFill>
                  <a:srgbClr val="008000"/>
                </a:solidFill>
              </a:rPr>
              <a:t>0</a:t>
            </a:r>
            <a:r>
              <a:rPr lang="en-US" sz="1600" dirty="0" smtClean="0">
                <a:solidFill>
                  <a:srgbClr val="000000"/>
                </a:solidFill>
              </a:rPr>
              <a:t>;</a:t>
            </a:r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Gas: 90</a:t>
            </a:r>
            <a:r>
              <a:rPr lang="en-US" sz="1600" b="1" dirty="0">
                <a:solidFill>
                  <a:srgbClr val="000000"/>
                </a:solidFill>
              </a:rPr>
              <a:t>% He </a:t>
            </a:r>
            <a:r>
              <a:rPr lang="en-US" sz="1600" b="1" dirty="0" smtClean="0">
                <a:solidFill>
                  <a:srgbClr val="000000"/>
                </a:solidFill>
              </a:rPr>
              <a:t>- </a:t>
            </a:r>
            <a:r>
              <a:rPr lang="en-US" sz="1600" b="1" dirty="0">
                <a:solidFill>
                  <a:srgbClr val="000000"/>
                </a:solidFill>
              </a:rPr>
              <a:t>10% iC4H10 </a:t>
            </a:r>
            <a:r>
              <a:rPr lang="en-US" sz="1600" dirty="0">
                <a:solidFill>
                  <a:srgbClr val="000000"/>
                </a:solidFill>
              </a:rPr>
              <a:t>(</a:t>
            </a:r>
            <a:r>
              <a:rPr lang="en-US" sz="1600" dirty="0" err="1">
                <a:solidFill>
                  <a:srgbClr val="000000"/>
                </a:solidFill>
              </a:rPr>
              <a:t>δ</a:t>
            </a:r>
            <a:r>
              <a:rPr lang="en-US" sz="1600" dirty="0">
                <a:solidFill>
                  <a:srgbClr val="000000"/>
                </a:solidFill>
              </a:rPr>
              <a:t> = 4×10</a:t>
            </a:r>
            <a:r>
              <a:rPr lang="en-US" sz="1600" baseline="30000" dirty="0">
                <a:solidFill>
                  <a:srgbClr val="000000"/>
                </a:solidFill>
              </a:rPr>
              <a:t>-4</a:t>
            </a:r>
            <a:r>
              <a:rPr lang="en-US" sz="1600" dirty="0">
                <a:solidFill>
                  <a:srgbClr val="000000"/>
                </a:solidFill>
              </a:rPr>
              <a:t> g/cm</a:t>
            </a:r>
            <a:r>
              <a:rPr lang="en-US" sz="1600" baseline="30000" dirty="0">
                <a:solidFill>
                  <a:srgbClr val="000000"/>
                </a:solidFill>
              </a:rPr>
              <a:t>3</a:t>
            </a:r>
            <a:r>
              <a:rPr lang="en-US" sz="1600" dirty="0">
                <a:solidFill>
                  <a:srgbClr val="000000"/>
                </a:solidFill>
              </a:rPr>
              <a:t>, X</a:t>
            </a:r>
            <a:r>
              <a:rPr lang="en-US" sz="1600" baseline="-25000" dirty="0">
                <a:solidFill>
                  <a:srgbClr val="000000"/>
                </a:solidFill>
              </a:rPr>
              <a:t>0</a:t>
            </a:r>
            <a:r>
              <a:rPr lang="en-US" sz="1600" dirty="0">
                <a:solidFill>
                  <a:srgbClr val="000000"/>
                </a:solidFill>
              </a:rPr>
              <a:t> = </a:t>
            </a:r>
            <a:r>
              <a:rPr lang="en-US" sz="1600" dirty="0" smtClean="0">
                <a:solidFill>
                  <a:srgbClr val="000000"/>
                </a:solidFill>
              </a:rPr>
              <a:t>1410 m)</a:t>
            </a:r>
            <a:r>
              <a:rPr lang="en-US" sz="1600" dirty="0">
                <a:solidFill>
                  <a:srgbClr val="000000"/>
                </a:solidFill>
              </a:rPr>
              <a:t>, </a:t>
            </a:r>
            <a:r>
              <a:rPr lang="en-US" sz="1600" dirty="0" smtClean="0">
                <a:solidFill>
                  <a:srgbClr val="000000"/>
                </a:solidFill>
              </a:rPr>
              <a:t>- 12.5 </a:t>
            </a:r>
            <a:r>
              <a:rPr lang="en-US" sz="1600" dirty="0" err="1">
                <a:solidFill>
                  <a:srgbClr val="000000"/>
                </a:solidFill>
              </a:rPr>
              <a:t>p.i</a:t>
            </a:r>
            <a:r>
              <a:rPr lang="en-US" sz="1600" dirty="0">
                <a:solidFill>
                  <a:srgbClr val="000000"/>
                </a:solidFill>
              </a:rPr>
              <a:t>./cm, gas gain: 4×</a:t>
            </a:r>
            <a:r>
              <a:rPr lang="en-US" sz="1600" dirty="0" smtClean="0">
                <a:solidFill>
                  <a:srgbClr val="000000"/>
                </a:solidFill>
              </a:rPr>
              <a:t>10</a:t>
            </a:r>
            <a:r>
              <a:rPr lang="en-US" sz="1600" baseline="30000" dirty="0" smtClean="0">
                <a:solidFill>
                  <a:srgbClr val="000000"/>
                </a:solidFill>
              </a:rPr>
              <a:t>5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>
                <a:solidFill>
                  <a:srgbClr val="000000"/>
                </a:solidFill>
              </a:rPr>
              <a:t>at V ≈ </a:t>
            </a:r>
            <a:r>
              <a:rPr lang="en-US" sz="1600" dirty="0" smtClean="0">
                <a:solidFill>
                  <a:srgbClr val="000000"/>
                </a:solidFill>
              </a:rPr>
              <a:t>1700 </a:t>
            </a:r>
            <a:r>
              <a:rPr lang="en-US" sz="1600" dirty="0">
                <a:solidFill>
                  <a:srgbClr val="000000"/>
                </a:solidFill>
              </a:rPr>
              <a:t>V on </a:t>
            </a:r>
            <a:r>
              <a:rPr lang="en-US" sz="1600" dirty="0" smtClean="0">
                <a:solidFill>
                  <a:srgbClr val="000000"/>
                </a:solidFill>
              </a:rPr>
              <a:t>50 </a:t>
            </a:r>
            <a:r>
              <a:rPr lang="en-US" sz="1600" dirty="0" err="1">
                <a:solidFill>
                  <a:srgbClr val="000000"/>
                </a:solidFill>
              </a:rPr>
              <a:t>μm</a:t>
            </a:r>
            <a:r>
              <a:rPr lang="en-US" sz="1600" dirty="0">
                <a:solidFill>
                  <a:srgbClr val="000000"/>
                </a:solidFill>
              </a:rPr>
              <a:t> wire</a:t>
            </a:r>
            <a:r>
              <a:rPr lang="en-US" sz="1600" dirty="0" smtClean="0">
                <a:solidFill>
                  <a:srgbClr val="000000"/>
                </a:solidFill>
              </a:rPr>
              <a:t>, </a:t>
            </a:r>
            <a:r>
              <a:rPr lang="en-US" sz="1600" dirty="0" err="1" smtClean="0">
                <a:solidFill>
                  <a:srgbClr val="000000"/>
                </a:solidFill>
              </a:rPr>
              <a:t>v</a:t>
            </a:r>
            <a:r>
              <a:rPr lang="en-US" sz="1600" baseline="-25000" dirty="0" err="1" smtClean="0">
                <a:solidFill>
                  <a:srgbClr val="000000"/>
                </a:solidFill>
              </a:rPr>
              <a:t>drift</a:t>
            </a:r>
            <a:r>
              <a:rPr lang="en-US" sz="1600" dirty="0" smtClean="0">
                <a:solidFill>
                  <a:srgbClr val="000000"/>
                </a:solidFill>
              </a:rPr>
              <a:t> ~ </a:t>
            </a:r>
            <a:r>
              <a:rPr lang="en-US" sz="1600" dirty="0">
                <a:solidFill>
                  <a:srgbClr val="000000"/>
                </a:solidFill>
              </a:rPr>
              <a:t>2.5 cm/</a:t>
            </a:r>
            <a:r>
              <a:rPr lang="en-US" sz="1600" dirty="0" err="1" smtClean="0">
                <a:solidFill>
                  <a:srgbClr val="000000"/>
                </a:solidFill>
              </a:rPr>
              <a:t>μs</a:t>
            </a:r>
            <a:r>
              <a:rPr lang="en-US" sz="1600" dirty="0" smtClean="0">
                <a:solidFill>
                  <a:srgbClr val="000000"/>
                </a:solidFill>
              </a:rPr>
              <a:t> </a:t>
            </a:r>
            <a:r>
              <a:rPr lang="en-US" sz="1600" dirty="0" smtClean="0">
                <a:solidFill>
                  <a:srgbClr val="000000"/>
                </a:solidFill>
              </a:rPr>
              <a:t>– </a:t>
            </a:r>
            <a:r>
              <a:rPr lang="en-US" sz="1600" b="1" dirty="0" smtClean="0">
                <a:solidFill>
                  <a:srgbClr val="008000"/>
                </a:solidFill>
              </a:rPr>
              <a:t>0.47</a:t>
            </a:r>
            <a:r>
              <a:rPr lang="en-US" sz="1600" b="1" dirty="0">
                <a:solidFill>
                  <a:srgbClr val="008000"/>
                </a:solidFill>
              </a:rPr>
              <a:t>×10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-3 </a:t>
            </a:r>
            <a:r>
              <a:rPr lang="en-US" sz="1600" b="1" dirty="0">
                <a:solidFill>
                  <a:srgbClr val="008000"/>
                </a:solidFill>
              </a:rPr>
              <a:t>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b="1" dirty="0">
                <a:solidFill>
                  <a:srgbClr val="008000"/>
                </a:solidFill>
              </a:rPr>
              <a:t>/1m track</a:t>
            </a:r>
            <a:endParaRPr lang="en-US" sz="1600" b="1" dirty="0" smtClean="0">
              <a:solidFill>
                <a:srgbClr val="008000"/>
              </a:solidFill>
            </a:endParaRPr>
          </a:p>
          <a:p>
            <a:pPr lvl="1">
              <a:lnSpc>
                <a:spcPct val="80000"/>
              </a:lnSpc>
              <a:buClr>
                <a:schemeClr val="tx1"/>
              </a:buClr>
              <a:buFont typeface="Arial"/>
              <a:buChar char="•"/>
              <a:defRPr/>
            </a:pPr>
            <a:r>
              <a:rPr lang="en-US" sz="1600" b="1" dirty="0" smtClean="0">
                <a:solidFill>
                  <a:srgbClr val="000000"/>
                </a:solidFill>
              </a:rPr>
              <a:t>Wires</a:t>
            </a:r>
            <a:r>
              <a:rPr lang="en-US" sz="1600" dirty="0" smtClean="0">
                <a:solidFill>
                  <a:srgbClr val="000000"/>
                </a:solidFill>
              </a:rPr>
              <a:t>: - </a:t>
            </a:r>
            <a:r>
              <a:rPr lang="en-US" sz="1600" b="1" dirty="0" smtClean="0">
                <a:solidFill>
                  <a:srgbClr val="008000"/>
                </a:solidFill>
              </a:rPr>
              <a:t>57,344 </a:t>
            </a:r>
            <a:r>
              <a:rPr lang="en-US" sz="1600" b="1" dirty="0" smtClean="0">
                <a:solidFill>
                  <a:srgbClr val="008000"/>
                </a:solidFill>
              </a:rPr>
              <a:t>sense </a:t>
            </a:r>
            <a:r>
              <a:rPr lang="en-US" sz="1600" dirty="0" smtClean="0">
                <a:solidFill>
                  <a:srgbClr val="000000"/>
                </a:solidFill>
              </a:rPr>
              <a:t>(50μm </a:t>
            </a:r>
            <a:r>
              <a:rPr lang="en-US" sz="1600" dirty="0" err="1" smtClean="0">
                <a:solidFill>
                  <a:srgbClr val="000000"/>
                </a:solidFill>
              </a:rPr>
              <a:t>Sn</a:t>
            </a:r>
            <a:r>
              <a:rPr lang="en-US" sz="1600" dirty="0" smtClean="0">
                <a:solidFill>
                  <a:srgbClr val="000000"/>
                </a:solidFill>
              </a:rPr>
              <a:t> coated Ti); </a:t>
            </a:r>
            <a:r>
              <a:rPr lang="en-US" sz="1600" b="1" dirty="0" smtClean="0">
                <a:solidFill>
                  <a:srgbClr val="008000"/>
                </a:solidFill>
              </a:rPr>
              <a:t>290,816 field and guard </a:t>
            </a:r>
            <a:r>
              <a:rPr lang="en-US" sz="1600" dirty="0" smtClean="0">
                <a:solidFill>
                  <a:srgbClr val="000000"/>
                </a:solidFill>
              </a:rPr>
              <a:t>(100μm </a:t>
            </a:r>
            <a:r>
              <a:rPr lang="en-US" sz="1600" dirty="0" err="1">
                <a:solidFill>
                  <a:srgbClr val="000000"/>
                </a:solidFill>
              </a:rPr>
              <a:t>Sn</a:t>
            </a:r>
            <a:r>
              <a:rPr lang="en-US" sz="1600" dirty="0">
                <a:solidFill>
                  <a:srgbClr val="000000"/>
                </a:solidFill>
              </a:rPr>
              <a:t> coated </a:t>
            </a:r>
            <a:r>
              <a:rPr lang="en-US" sz="1600" dirty="0" smtClean="0">
                <a:solidFill>
                  <a:srgbClr val="000000"/>
                </a:solidFill>
              </a:rPr>
              <a:t>C); </a:t>
            </a:r>
            <a:r>
              <a:rPr lang="en-US" sz="1600" dirty="0" smtClean="0">
                <a:solidFill>
                  <a:srgbClr val="000000"/>
                </a:solidFill>
              </a:rPr>
              <a:t>for </a:t>
            </a:r>
            <a:r>
              <a:rPr lang="en-US" sz="1600" dirty="0" smtClean="0">
                <a:solidFill>
                  <a:srgbClr val="000000"/>
                </a:solidFill>
              </a:rPr>
              <a:t>a total equivalent thickness of </a:t>
            </a:r>
            <a:r>
              <a:rPr lang="en-US" sz="1600" b="1" dirty="0" smtClean="0">
                <a:solidFill>
                  <a:srgbClr val="008000"/>
                </a:solidFill>
              </a:rPr>
              <a:t>1.34×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-3 </a:t>
            </a:r>
            <a:r>
              <a:rPr lang="en-US" sz="1600" b="1" dirty="0">
                <a:solidFill>
                  <a:srgbClr val="008000"/>
                </a:solidFill>
              </a:rPr>
              <a:t>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b="1" dirty="0">
                <a:solidFill>
                  <a:srgbClr val="008000"/>
                </a:solidFill>
              </a:rPr>
              <a:t>/1m track</a:t>
            </a:r>
            <a:endParaRPr lang="en-US" sz="1600" dirty="0">
              <a:solidFill>
                <a:srgbClr val="0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0" y="0"/>
            <a:ext cx="9144000" cy="1008063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ＭＳ Ｐゴシック" charset="0"/>
                <a:cs typeface="ＭＳ Ｐゴシック" charset="0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8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eaLnBrk="1" fontAlgn="auto" hangingPunct="1">
              <a:spcAft>
                <a:spcPts val="0"/>
              </a:spcAft>
              <a:defRPr/>
            </a:pPr>
            <a:endParaRPr lang="en-US" sz="4400" dirty="0">
              <a:solidFill>
                <a:srgbClr val="000000"/>
              </a:solidFill>
              <a:ea typeface="+mj-ea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122085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33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cs typeface="Arial"/>
              </a:rPr>
              <a:t>Expected spatial resolution</a:t>
            </a:r>
            <a:r>
              <a:rPr lang="en-US" dirty="0">
                <a:solidFill>
                  <a:srgbClr val="000000"/>
                </a:solidFill>
                <a:cs typeface="Arial"/>
              </a:rPr>
              <a:t/>
            </a:r>
            <a:br>
              <a:rPr lang="en-US" dirty="0">
                <a:solidFill>
                  <a:srgbClr val="000000"/>
                </a:solidFill>
                <a:cs typeface="Arial"/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8" name="Rectangle 37"/>
          <p:cNvSpPr/>
          <p:nvPr/>
        </p:nvSpPr>
        <p:spPr>
          <a:xfrm>
            <a:off x="481013" y="2144584"/>
            <a:ext cx="8272462" cy="3286125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39" name="TextBox 7"/>
          <p:cNvSpPr txBox="1">
            <a:spLocks noChangeArrowheads="1"/>
          </p:cNvSpPr>
          <p:nvPr/>
        </p:nvSpPr>
        <p:spPr bwMode="auto">
          <a:xfrm>
            <a:off x="19050" y="1015647"/>
            <a:ext cx="9124950" cy="104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b="1" dirty="0">
                <a:solidFill>
                  <a:srgbClr val="008000"/>
                </a:solidFill>
                <a:latin typeface="Arial" charset="0"/>
                <a:cs typeface="Chalkboard" charset="0"/>
              </a:rPr>
              <a:t>Expected Performance: Track parameters resolutions</a:t>
            </a:r>
          </a:p>
          <a:p>
            <a:pPr algn="ctr" eaLnBrk="1" hangingPunct="1"/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n =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112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, 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B =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2.0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T,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R</a:t>
            </a:r>
            <a:r>
              <a:rPr lang="en-US" sz="1800" baseline="-250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out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 =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2.05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m, L 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=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3.0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m or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5.43x10</a:t>
            </a:r>
            <a:r>
              <a:rPr lang="en-US" sz="1800" baseline="30000" dirty="0">
                <a:solidFill>
                  <a:srgbClr val="008000"/>
                </a:solidFill>
                <a:latin typeface="Arial" charset="0"/>
                <a:cs typeface="Chalkboard" charset="0"/>
              </a:rPr>
              <a:t>-3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 X</a:t>
            </a:r>
            <a:r>
              <a:rPr lang="en-US" sz="1800" baseline="-25000" dirty="0">
                <a:solidFill>
                  <a:srgbClr val="008000"/>
                </a:solidFill>
                <a:latin typeface="Arial" charset="0"/>
                <a:cs typeface="Chalkboard" charset="0"/>
              </a:rPr>
              <a:t>0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, </a:t>
            </a:r>
            <a:r>
              <a:rPr lang="en-US" sz="1800" dirty="0" err="1">
                <a:solidFill>
                  <a:srgbClr val="008000"/>
                </a:solidFill>
                <a:latin typeface="Arial" charset="0"/>
                <a:cs typeface="Chalkboard" charset="0"/>
              </a:rPr>
              <a:t>σ</a:t>
            </a:r>
            <a:r>
              <a:rPr lang="en-US" sz="1800" baseline="-25000" dirty="0" err="1">
                <a:solidFill>
                  <a:srgbClr val="008000"/>
                </a:solidFill>
                <a:latin typeface="Arial" charset="0"/>
                <a:cs typeface="Chalkboard" charset="0"/>
              </a:rPr>
              <a:t>xy</a:t>
            </a:r>
            <a:r>
              <a:rPr lang="en-US" sz="1800" baseline="-25000" dirty="0">
                <a:solidFill>
                  <a:srgbClr val="008000"/>
                </a:solidFill>
                <a:latin typeface="Arial" charset="0"/>
                <a:cs typeface="Chalkboard" charset="0"/>
              </a:rPr>
              <a:t> 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=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100 </a:t>
            </a:r>
            <a:r>
              <a:rPr lang="en-US" sz="1800" dirty="0" err="1">
                <a:solidFill>
                  <a:srgbClr val="008000"/>
                </a:solidFill>
                <a:latin typeface="Arial" charset="0"/>
                <a:cs typeface="Chalkboard" charset="0"/>
              </a:rPr>
              <a:t>μm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, </a:t>
            </a:r>
            <a:r>
              <a:rPr lang="en-US" sz="1800" dirty="0" err="1">
                <a:solidFill>
                  <a:srgbClr val="008000"/>
                </a:solidFill>
                <a:latin typeface="Arial" charset="0"/>
                <a:cs typeface="Chalkboard" charset="0"/>
              </a:rPr>
              <a:t>σ</a:t>
            </a:r>
            <a:r>
              <a:rPr lang="en-US" sz="1800" baseline="-25000" dirty="0" err="1">
                <a:solidFill>
                  <a:srgbClr val="008000"/>
                </a:solidFill>
                <a:latin typeface="Arial" charset="0"/>
                <a:cs typeface="Chalkboard" charset="0"/>
              </a:rPr>
              <a:t>z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 = </a:t>
            </a:r>
            <a:r>
              <a:rPr lang="en-US" sz="1800" dirty="0" smtClean="0">
                <a:solidFill>
                  <a:srgbClr val="008000"/>
                </a:solidFill>
                <a:latin typeface="Arial" charset="0"/>
                <a:cs typeface="Chalkboard" charset="0"/>
              </a:rPr>
              <a:t>1.0 </a:t>
            </a:r>
            <a:r>
              <a:rPr lang="en-US" sz="1800" dirty="0">
                <a:solidFill>
                  <a:srgbClr val="008000"/>
                </a:solidFill>
                <a:latin typeface="Arial" charset="0"/>
                <a:cs typeface="Chalkboard" charset="0"/>
              </a:rPr>
              <a:t>mm</a:t>
            </a:r>
          </a:p>
          <a:p>
            <a:pPr eaLnBrk="1" hangingPunct="1"/>
            <a:endParaRPr lang="en-US" sz="2000" b="1" dirty="0">
              <a:solidFill>
                <a:srgbClr val="008000"/>
              </a:solidFill>
              <a:latin typeface="Chalkboard" charset="0"/>
              <a:cs typeface="Chalkboard" charset="0"/>
            </a:endParaRPr>
          </a:p>
        </p:txBody>
      </p:sp>
      <p:graphicFrame>
        <p:nvGraphicFramePr>
          <p:cNvPr id="4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30995930"/>
              </p:ext>
            </p:extLst>
          </p:nvPr>
        </p:nvGraphicFramePr>
        <p:xfrm>
          <a:off x="633413" y="2382838"/>
          <a:ext cx="3309937" cy="666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4" name="Equation" r:id="rId3" imgW="4318000" imgH="736600" progId="Equation.3">
                  <p:embed/>
                </p:oleObj>
              </mc:Choice>
              <mc:Fallback>
                <p:oleObj name="Equation" r:id="rId3" imgW="43180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3413" y="2382838"/>
                        <a:ext cx="3309937" cy="6667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78970515"/>
              </p:ext>
            </p:extLst>
          </p:nvPr>
        </p:nvGraphicFramePr>
        <p:xfrm>
          <a:off x="4538663" y="2398713"/>
          <a:ext cx="4148137" cy="609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5" name="Equation" r:id="rId5" imgW="5105400" imgH="749300" progId="Equation.3">
                  <p:embed/>
                </p:oleObj>
              </mc:Choice>
              <mc:Fallback>
                <p:oleObj name="Equation" r:id="rId5" imgW="5105400" imgH="749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38663" y="2398713"/>
                        <a:ext cx="4148137" cy="60960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425887072"/>
              </p:ext>
            </p:extLst>
          </p:nvPr>
        </p:nvGraphicFramePr>
        <p:xfrm>
          <a:off x="565150" y="3238500"/>
          <a:ext cx="2203450" cy="6254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6" name="Equation" r:id="rId7" imgW="2590800" imgH="736600" progId="Equation.3">
                  <p:embed/>
                </p:oleObj>
              </mc:Choice>
              <mc:Fallback>
                <p:oleObj name="Equation" r:id="rId7" imgW="25908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65150" y="3238500"/>
                        <a:ext cx="2203450" cy="625475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Objec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46110393"/>
              </p:ext>
            </p:extLst>
          </p:nvPr>
        </p:nvGraphicFramePr>
        <p:xfrm>
          <a:off x="4548188" y="3260725"/>
          <a:ext cx="4341812" cy="603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7" name="Equation" r:id="rId9" imgW="5397500" imgH="749300" progId="Equation.3">
                  <p:embed/>
                </p:oleObj>
              </mc:Choice>
              <mc:Fallback>
                <p:oleObj name="Equation" r:id="rId9" imgW="5397500" imgH="749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48188" y="3260725"/>
                        <a:ext cx="4341812" cy="603250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769288290"/>
              </p:ext>
            </p:extLst>
          </p:nvPr>
        </p:nvGraphicFramePr>
        <p:xfrm>
          <a:off x="457200" y="4141944"/>
          <a:ext cx="3792537" cy="636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8" name="Equation" r:id="rId11" imgW="4406900" imgH="736600" progId="Equation.3">
                  <p:embed/>
                </p:oleObj>
              </mc:Choice>
              <mc:Fallback>
                <p:oleObj name="Equation" r:id="rId11" imgW="4406900" imgH="7366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7200" y="4141944"/>
                        <a:ext cx="3792537" cy="63658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5" name="TextBox 11"/>
          <p:cNvSpPr txBox="1">
            <a:spLocks noChangeArrowheads="1"/>
          </p:cNvSpPr>
          <p:nvPr/>
        </p:nvSpPr>
        <p:spPr bwMode="auto">
          <a:xfrm>
            <a:off x="1474521" y="1784696"/>
            <a:ext cx="159592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latin typeface="Arial" charset="0"/>
                <a:cs typeface="Arial" charset="0"/>
              </a:rPr>
              <a:t>measurement</a:t>
            </a:r>
          </a:p>
        </p:txBody>
      </p:sp>
      <p:sp>
        <p:nvSpPr>
          <p:cNvPr id="46" name="TextBox 12"/>
          <p:cNvSpPr txBox="1">
            <a:spLocks noChangeArrowheads="1"/>
          </p:cNvSpPr>
          <p:nvPr/>
        </p:nvSpPr>
        <p:spPr bwMode="auto">
          <a:xfrm>
            <a:off x="4835525" y="1781521"/>
            <a:ext cx="34367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multiple scattering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(gas </a:t>
            </a:r>
            <a:r>
              <a:rPr lang="en-US" sz="1800" dirty="0">
                <a:solidFill>
                  <a:srgbClr val="000000"/>
                </a:solidFill>
                <a:latin typeface="Arial" charset="0"/>
                <a:cs typeface="Arial" charset="0"/>
              </a:rPr>
              <a:t>+ </a:t>
            </a:r>
            <a:r>
              <a:rPr lang="en-US" sz="1800" dirty="0" smtClean="0">
                <a:solidFill>
                  <a:srgbClr val="000000"/>
                </a:solidFill>
                <a:latin typeface="Arial" charset="0"/>
                <a:cs typeface="Arial" charset="0"/>
              </a:rPr>
              <a:t>wires)</a:t>
            </a:r>
            <a:endParaRPr lang="en-US" sz="1800" dirty="0">
              <a:solidFill>
                <a:srgbClr val="000000"/>
              </a:solidFill>
              <a:latin typeface="Arial" charset="0"/>
              <a:cs typeface="Arial" charset="0"/>
            </a:endParaRPr>
          </a:p>
        </p:txBody>
      </p:sp>
      <p:graphicFrame>
        <p:nvGraphicFramePr>
          <p:cNvPr id="47" name="Objec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84924493"/>
              </p:ext>
            </p:extLst>
          </p:nvPr>
        </p:nvGraphicFramePr>
        <p:xfrm>
          <a:off x="4554538" y="4141788"/>
          <a:ext cx="4330700" cy="642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799" name="Equation" r:id="rId13" imgW="5308600" imgH="749300" progId="Equation.3">
                  <p:embed/>
                </p:oleObj>
              </mc:Choice>
              <mc:Fallback>
                <p:oleObj name="Equation" r:id="rId13" imgW="5308600" imgH="7493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554538" y="4141788"/>
                        <a:ext cx="4330700" cy="642937"/>
                      </a:xfrm>
                      <a:prstGeom prst="rect">
                        <a:avLst/>
                      </a:prstGeom>
                      <a:solidFill>
                        <a:srgbClr val="FFFFFF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8" name="Straight Connector 47"/>
          <p:cNvCxnSpPr/>
          <p:nvPr/>
        </p:nvCxnSpPr>
        <p:spPr>
          <a:xfrm>
            <a:off x="4391025" y="1864192"/>
            <a:ext cx="0" cy="300496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49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9512020"/>
              </p:ext>
            </p:extLst>
          </p:nvPr>
        </p:nvGraphicFramePr>
        <p:xfrm>
          <a:off x="1209675" y="4984750"/>
          <a:ext cx="6361113" cy="13350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4800" name="Equation" r:id="rId15" imgW="5003800" imgH="1054100" progId="Equation.3">
                  <p:embed/>
                </p:oleObj>
              </mc:Choice>
              <mc:Fallback>
                <p:oleObj name="Equation" r:id="rId15" imgW="5003800" imgH="105410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09675" y="4984750"/>
                        <a:ext cx="6361113" cy="1335088"/>
                      </a:xfrm>
                      <a:prstGeom prst="rect">
                        <a:avLst/>
                      </a:prstGeom>
                      <a:solidFill>
                        <a:srgbClr val="CCFFCC"/>
                      </a:solidFill>
                      <a:ln w="28575" cmpd="sng">
                        <a:solidFill>
                          <a:srgbClr val="F44B5B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2153573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34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cs typeface="Arial"/>
              </a:rPr>
              <a:t>Expected spatial resolution</a:t>
            </a:r>
            <a:r>
              <a:rPr lang="en-US" dirty="0">
                <a:solidFill>
                  <a:srgbClr val="000000"/>
                </a:solidFill>
                <a:cs typeface="Arial"/>
              </a:rPr>
              <a:t/>
            </a:r>
            <a:br>
              <a:rPr lang="en-US" dirty="0">
                <a:solidFill>
                  <a:srgbClr val="000000"/>
                </a:solidFill>
                <a:cs typeface="Arial"/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117600"/>
            <a:ext cx="57785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6768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35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cs typeface="Arial"/>
              </a:rPr>
              <a:t>Expected spatial resolution</a:t>
            </a:r>
            <a:r>
              <a:rPr lang="en-US" dirty="0">
                <a:solidFill>
                  <a:srgbClr val="000000"/>
                </a:solidFill>
                <a:cs typeface="Arial"/>
              </a:rPr>
              <a:t/>
            </a:r>
            <a:br>
              <a:rPr lang="en-US" dirty="0">
                <a:solidFill>
                  <a:srgbClr val="000000"/>
                </a:solidFill>
                <a:cs typeface="Arial"/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4700" y="1117600"/>
            <a:ext cx="5041900" cy="46101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44700" y="1117600"/>
            <a:ext cx="5041900" cy="4610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638375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630" y="1040201"/>
            <a:ext cx="5816222" cy="3514199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36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000000"/>
                </a:solidFill>
                <a:cs typeface="Arial"/>
              </a:rPr>
              <a:t>Expected p. id. capabilities</a:t>
            </a:r>
            <a:r>
              <a:rPr lang="en-US" dirty="0">
                <a:solidFill>
                  <a:srgbClr val="000000"/>
                </a:solidFill>
                <a:cs typeface="Arial"/>
              </a:rPr>
              <a:t/>
            </a:r>
            <a:br>
              <a:rPr lang="en-US" dirty="0">
                <a:solidFill>
                  <a:srgbClr val="000000"/>
                </a:solidFill>
                <a:cs typeface="Arial"/>
              </a:rPr>
            </a:br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214132" y="832540"/>
            <a:ext cx="2526753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l-GR" sz="28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σ</a:t>
            </a:r>
            <a:r>
              <a:rPr lang="en-US" sz="2400" b="1" baseline="-25000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dE</a:t>
            </a:r>
            <a:r>
              <a:rPr lang="en-US" sz="2400" b="1" baseline="-25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/dx</a:t>
            </a:r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/</a:t>
            </a:r>
            <a:r>
              <a:rPr lang="en-US" sz="2000" b="1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dE</a:t>
            </a:r>
            <a:r>
              <a:rPr lang="en-US" sz="20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/dx </a:t>
            </a:r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= </a:t>
            </a:r>
          </a:p>
          <a:p>
            <a:pPr algn="ctr"/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= 5.4 L[m]</a:t>
            </a:r>
            <a:r>
              <a:rPr lang="en-US" sz="2400" b="1" baseline="30000" dirty="0" smtClean="0">
                <a:solidFill>
                  <a:srgbClr val="3366FF"/>
                </a:solidFill>
                <a:latin typeface="Times New Roman"/>
                <a:cs typeface="Times New Roman"/>
              </a:rPr>
              <a:t>-0.37 </a:t>
            </a:r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%</a:t>
            </a:r>
          </a:p>
          <a:p>
            <a:pPr algn="ctr"/>
            <a:r>
              <a:rPr lang="en-US" sz="16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(</a:t>
            </a:r>
            <a:r>
              <a:rPr lang="en-US" sz="1600" b="1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Lehraus</a:t>
            </a:r>
            <a:r>
              <a:rPr lang="en-US" sz="16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 </a:t>
            </a:r>
            <a:r>
              <a:rPr lang="en-US" sz="1600" b="1" dirty="0" err="1" smtClean="0">
                <a:solidFill>
                  <a:srgbClr val="3366FF"/>
                </a:solidFill>
                <a:latin typeface="Times New Roman"/>
                <a:cs typeface="Times New Roman"/>
              </a:rPr>
              <a:t>parametrization</a:t>
            </a:r>
            <a:r>
              <a:rPr lang="en-US" sz="16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)</a:t>
            </a:r>
          </a:p>
          <a:p>
            <a:pPr algn="ctr"/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3.6% </a:t>
            </a:r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for L</a:t>
            </a:r>
            <a:r>
              <a:rPr lang="en-US" sz="2400" b="1" dirty="0" smtClean="0">
                <a:solidFill>
                  <a:srgbClr val="3366FF"/>
                </a:solidFill>
                <a:latin typeface="Times New Roman"/>
                <a:cs typeface="Times New Roman"/>
              </a:rPr>
              <a:t>=3m</a:t>
            </a:r>
            <a:endParaRPr lang="en-US" sz="2400" b="1" dirty="0">
              <a:solidFill>
                <a:srgbClr val="3366FF"/>
              </a:solidFill>
              <a:latin typeface="Times New Roman"/>
              <a:cs typeface="Times New Roman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368595" y="1556792"/>
            <a:ext cx="0" cy="2520280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 flipH="1">
            <a:off x="1007594" y="3302586"/>
            <a:ext cx="4788542" cy="0"/>
          </a:xfrm>
          <a:prstGeom prst="line">
            <a:avLst/>
          </a:prstGeom>
          <a:ln>
            <a:solidFill>
              <a:srgbClr val="000000"/>
            </a:solidFill>
            <a:headEnd type="none"/>
            <a:tailEnd type="non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085640" y="3929393"/>
            <a:ext cx="7138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thresh</a:t>
            </a:r>
            <a:r>
              <a:rPr lang="en-US" dirty="0" smtClean="0"/>
              <a:t>.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6264098" y="2439277"/>
            <a:ext cx="2471650" cy="2308324"/>
            <a:chOff x="6264098" y="2340645"/>
            <a:chExt cx="2471650" cy="2308324"/>
          </a:xfrm>
        </p:grpSpPr>
        <p:sp>
          <p:nvSpPr>
            <p:cNvPr id="15" name="TextBox 14"/>
            <p:cNvSpPr txBox="1"/>
            <p:nvPr/>
          </p:nvSpPr>
          <p:spPr>
            <a:xfrm>
              <a:off x="6264098" y="2340645"/>
              <a:ext cx="2471650" cy="230832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cluster counting efficiency </a:t>
              </a:r>
            </a:p>
            <a:p>
              <a:pPr algn="ctr"/>
              <a:r>
                <a:rPr lang="en-US" sz="2400" b="1" dirty="0" err="1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ε</a:t>
              </a:r>
              <a:r>
                <a:rPr lang="en-US" sz="24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 = 80%</a:t>
              </a:r>
            </a:p>
            <a:p>
              <a:pPr algn="ctr"/>
              <a:r>
                <a:rPr lang="el-GR" sz="28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σ</a:t>
              </a:r>
              <a:r>
                <a:rPr lang="en-US" sz="2400" b="1" baseline="-25000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             </a:t>
              </a:r>
              <a:r>
                <a:rPr lang="en-US" sz="24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/</a:t>
              </a:r>
              <a:r>
                <a:rPr lang="en-US" sz="2000" b="1" dirty="0" err="1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dN</a:t>
              </a:r>
              <a:r>
                <a:rPr lang="en-US" sz="2000" b="1" baseline="-25000" dirty="0" err="1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cl</a:t>
              </a:r>
              <a:r>
                <a:rPr lang="en-US" sz="20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/</a:t>
              </a:r>
              <a:r>
                <a:rPr lang="en-US" sz="2000" b="1" dirty="0">
                  <a:solidFill>
                    <a:srgbClr val="008000"/>
                  </a:solidFill>
                  <a:latin typeface="Times New Roman"/>
                  <a:cs typeface="Times New Roman"/>
                </a:rPr>
                <a:t>dx </a:t>
              </a:r>
              <a:r>
                <a:rPr lang="en-US" sz="24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=</a:t>
              </a:r>
            </a:p>
            <a:p>
              <a:pPr algn="ctr"/>
              <a:r>
                <a:rPr lang="en-US" sz="24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= ε×L×12.5/cm = </a:t>
              </a:r>
            </a:p>
            <a:p>
              <a:pPr algn="ctr"/>
              <a:r>
                <a:rPr lang="en-US" sz="24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1.8% </a:t>
              </a:r>
              <a:r>
                <a:rPr lang="en-US" sz="24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for L</a:t>
              </a:r>
              <a:r>
                <a:rPr lang="en-US" sz="2400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=3m</a:t>
              </a:r>
              <a:endParaRPr lang="en-US" sz="2400" b="1" dirty="0">
                <a:solidFill>
                  <a:srgbClr val="008000"/>
                </a:solidFill>
                <a:latin typeface="Times New Roman"/>
                <a:cs typeface="Times New Roman"/>
              </a:endParaRPr>
            </a:p>
            <a:p>
              <a:pPr algn="ctr"/>
              <a:endParaRPr lang="en-US" sz="2800" b="1" dirty="0" smtClean="0">
                <a:solidFill>
                  <a:srgbClr val="008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614850" y="3130249"/>
              <a:ext cx="85360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err="1">
                  <a:solidFill>
                    <a:srgbClr val="008000"/>
                  </a:solidFill>
                  <a:latin typeface="Times New Roman"/>
                  <a:cs typeface="Times New Roman"/>
                </a:rPr>
                <a:t>dN</a:t>
              </a:r>
              <a:r>
                <a:rPr lang="en-US" sz="1600" b="1" baseline="-25000" dirty="0" err="1">
                  <a:solidFill>
                    <a:srgbClr val="008000"/>
                  </a:solidFill>
                  <a:latin typeface="Times New Roman"/>
                  <a:cs typeface="Times New Roman"/>
                </a:rPr>
                <a:t>cl</a:t>
              </a:r>
              <a:r>
                <a:rPr lang="en-US" b="1" dirty="0">
                  <a:solidFill>
                    <a:srgbClr val="008000"/>
                  </a:solidFill>
                  <a:latin typeface="Times New Roman"/>
                  <a:cs typeface="Times New Roman"/>
                </a:rPr>
                <a:t>/</a:t>
              </a:r>
              <a:r>
                <a:rPr lang="en-US" b="1" dirty="0" smtClean="0">
                  <a:solidFill>
                    <a:srgbClr val="008000"/>
                  </a:solidFill>
                  <a:latin typeface="Times New Roman"/>
                  <a:cs typeface="Times New Roman"/>
                </a:rPr>
                <a:t>dx </a:t>
              </a:r>
              <a:endParaRPr lang="en-US" b="1" dirty="0">
                <a:solidFill>
                  <a:srgbClr val="008000"/>
                </a:solidFill>
                <a:latin typeface="Times New Roman"/>
                <a:cs typeface="Times New Roman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727812" y="4747601"/>
            <a:ext cx="480618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00FF"/>
                </a:solidFill>
              </a:rPr>
              <a:t>Particle separation power as a function of cluster counting efficiency for 2m tracks.</a:t>
            </a:r>
          </a:p>
          <a:p>
            <a:r>
              <a:rPr lang="en-US" sz="2000" b="1" dirty="0" smtClean="0">
                <a:solidFill>
                  <a:srgbClr val="FF0000"/>
                </a:solidFill>
              </a:rPr>
              <a:t>Cluster </a:t>
            </a:r>
            <a:r>
              <a:rPr lang="en-US" sz="2000" b="1" dirty="0">
                <a:solidFill>
                  <a:srgbClr val="FF0000"/>
                </a:solidFill>
              </a:rPr>
              <a:t>counting outperforms </a:t>
            </a:r>
            <a:r>
              <a:rPr lang="en-US" sz="2000" b="1" dirty="0" err="1">
                <a:solidFill>
                  <a:srgbClr val="FF0000"/>
                </a:solidFill>
              </a:rPr>
              <a:t>dE</a:t>
            </a:r>
            <a:r>
              <a:rPr lang="en-US" sz="2000" b="1" dirty="0">
                <a:solidFill>
                  <a:srgbClr val="FF0000"/>
                </a:solidFill>
              </a:rPr>
              <a:t>/</a:t>
            </a:r>
            <a:r>
              <a:rPr lang="en-US" sz="2000" b="1" dirty="0" smtClean="0">
                <a:solidFill>
                  <a:srgbClr val="FF0000"/>
                </a:solidFill>
              </a:rPr>
              <a:t>dx for counting efficiencies as low as 20%.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46330" y="4405323"/>
            <a:ext cx="3152800" cy="1951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89792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45018"/>
            <a:ext cx="9144000" cy="50127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We propose for </a:t>
            </a:r>
            <a:r>
              <a:rPr lang="en-US" sz="2000" dirty="0" err="1" smtClean="0"/>
              <a:t>FCCee</a:t>
            </a:r>
            <a:r>
              <a:rPr lang="en-US" sz="2000" dirty="0" smtClean="0"/>
              <a:t> </a:t>
            </a:r>
            <a:r>
              <a:rPr lang="en-US" sz="2000" dirty="0" smtClean="0"/>
              <a:t>an innovative tracking system based on a </a:t>
            </a:r>
          </a:p>
          <a:p>
            <a:pPr marL="0" indent="0">
              <a:buNone/>
            </a:pPr>
            <a:r>
              <a:rPr lang="en-US" sz="2000" dirty="0"/>
              <a:t>	</a:t>
            </a:r>
            <a:r>
              <a:rPr lang="en-US" sz="2000" dirty="0" smtClean="0"/>
              <a:t>"</a:t>
            </a:r>
            <a:r>
              <a:rPr lang="en-US" sz="2000" b="1" dirty="0" smtClean="0">
                <a:solidFill>
                  <a:srgbClr val="FF0000"/>
                </a:solidFill>
              </a:rPr>
              <a:t>ultra-light drift chamber with peculiar particle identification capabilities</a:t>
            </a:r>
            <a:r>
              <a:rPr lang="en-US" sz="2000" dirty="0" smtClean="0"/>
              <a:t>" 	using cluster timing/counting techniques.</a:t>
            </a:r>
          </a:p>
          <a:p>
            <a:r>
              <a:rPr lang="en-US" sz="2000" dirty="0"/>
              <a:t>I</a:t>
            </a:r>
            <a:r>
              <a:rPr lang="en-US" sz="2000" dirty="0" smtClean="0"/>
              <a:t>t consists of a full stereo, single sense wire, </a:t>
            </a:r>
            <a:r>
              <a:rPr lang="en-US" sz="2000" dirty="0" smtClean="0"/>
              <a:t>square </a:t>
            </a:r>
            <a:r>
              <a:rPr lang="en-US" sz="2000" dirty="0" smtClean="0"/>
              <a:t>cells:</a:t>
            </a:r>
          </a:p>
          <a:p>
            <a:pPr lvl="1"/>
            <a:r>
              <a:rPr lang="en-US" sz="1600" b="1" dirty="0" err="1" smtClean="0">
                <a:solidFill>
                  <a:srgbClr val="008000"/>
                </a:solidFill>
              </a:rPr>
              <a:t>R</a:t>
            </a:r>
            <a:r>
              <a:rPr lang="en-US" sz="1600" b="1" baseline="-25000" dirty="0" err="1" smtClean="0">
                <a:solidFill>
                  <a:srgbClr val="008000"/>
                </a:solidFill>
              </a:rPr>
              <a:t>in</a:t>
            </a:r>
            <a:r>
              <a:rPr lang="en-US" sz="1600" b="1" dirty="0" smtClean="0">
                <a:solidFill>
                  <a:srgbClr val="008000"/>
                </a:solidFill>
              </a:rPr>
              <a:t> = </a:t>
            </a:r>
            <a:r>
              <a:rPr lang="en-US" sz="1600" b="1" dirty="0" smtClean="0">
                <a:solidFill>
                  <a:srgbClr val="008000"/>
                </a:solidFill>
              </a:rPr>
              <a:t>50 </a:t>
            </a:r>
            <a:r>
              <a:rPr lang="en-US" sz="1600" b="1" dirty="0" smtClean="0">
                <a:solidFill>
                  <a:srgbClr val="008000"/>
                </a:solidFill>
              </a:rPr>
              <a:t>cm</a:t>
            </a:r>
            <a:r>
              <a:rPr lang="en-US" sz="1600" dirty="0" smtClean="0"/>
              <a:t>; </a:t>
            </a:r>
            <a:r>
              <a:rPr lang="en-US" sz="1600" b="1" dirty="0" smtClean="0">
                <a:solidFill>
                  <a:srgbClr val="008000"/>
                </a:solidFill>
              </a:rPr>
              <a:t>R</a:t>
            </a:r>
            <a:r>
              <a:rPr lang="en-US" sz="1600" b="1" baseline="-25000" dirty="0" smtClean="0">
                <a:solidFill>
                  <a:srgbClr val="008000"/>
                </a:solidFill>
              </a:rPr>
              <a:t>out</a:t>
            </a:r>
            <a:r>
              <a:rPr lang="en-US" sz="1600" b="1" dirty="0" smtClean="0">
                <a:solidFill>
                  <a:srgbClr val="008000"/>
                </a:solidFill>
              </a:rPr>
              <a:t> = </a:t>
            </a:r>
            <a:r>
              <a:rPr lang="en-US" sz="1600" b="1" dirty="0" smtClean="0">
                <a:solidFill>
                  <a:srgbClr val="008000"/>
                </a:solidFill>
              </a:rPr>
              <a:t>205 </a:t>
            </a:r>
            <a:r>
              <a:rPr lang="en-US" sz="1600" b="1" dirty="0" smtClean="0">
                <a:solidFill>
                  <a:srgbClr val="008000"/>
                </a:solidFill>
              </a:rPr>
              <a:t>cm</a:t>
            </a:r>
            <a:r>
              <a:rPr lang="en-US" sz="1600" dirty="0" smtClean="0"/>
              <a:t>; </a:t>
            </a:r>
            <a:r>
              <a:rPr lang="en-US" sz="1600" b="1" dirty="0" smtClean="0">
                <a:solidFill>
                  <a:srgbClr val="008000"/>
                </a:solidFill>
              </a:rPr>
              <a:t>L = </a:t>
            </a:r>
            <a:r>
              <a:rPr lang="en-US" sz="1600" b="1" dirty="0" smtClean="0">
                <a:solidFill>
                  <a:srgbClr val="008000"/>
                </a:solidFill>
              </a:rPr>
              <a:t>500 </a:t>
            </a:r>
            <a:r>
              <a:rPr lang="en-US" sz="1600" b="1" dirty="0" smtClean="0">
                <a:solidFill>
                  <a:srgbClr val="008000"/>
                </a:solidFill>
              </a:rPr>
              <a:t>cm</a:t>
            </a:r>
            <a:r>
              <a:rPr lang="en-US" sz="1600" dirty="0" smtClean="0"/>
              <a:t>; </a:t>
            </a:r>
            <a:r>
              <a:rPr lang="en-US" sz="1600" b="1" dirty="0" smtClean="0">
                <a:solidFill>
                  <a:srgbClr val="008000"/>
                </a:solidFill>
              </a:rPr>
              <a:t>112 </a:t>
            </a:r>
            <a:r>
              <a:rPr lang="en-US" sz="1600" b="1" dirty="0" smtClean="0">
                <a:solidFill>
                  <a:srgbClr val="008000"/>
                </a:solidFill>
              </a:rPr>
              <a:t>layers × </a:t>
            </a:r>
            <a:r>
              <a:rPr lang="en-US" sz="1600" b="1" dirty="0" smtClean="0">
                <a:solidFill>
                  <a:srgbClr val="008000"/>
                </a:solidFill>
              </a:rPr>
              <a:t>(6.3 to 25.0 mm)</a:t>
            </a:r>
            <a:r>
              <a:rPr lang="en-US" sz="1600" dirty="0" smtClean="0"/>
              <a:t>; </a:t>
            </a:r>
            <a:r>
              <a:rPr lang="en-US" sz="1600" b="1" dirty="0" smtClean="0">
                <a:solidFill>
                  <a:srgbClr val="008000"/>
                </a:solidFill>
              </a:rPr>
              <a:t>57,344 </a:t>
            </a:r>
            <a:r>
              <a:rPr lang="en-US" sz="1600" b="1" dirty="0">
                <a:solidFill>
                  <a:srgbClr val="008000"/>
                </a:solidFill>
              </a:rPr>
              <a:t>cells</a:t>
            </a:r>
            <a:r>
              <a:rPr lang="en-US" sz="1600" dirty="0"/>
              <a:t>; </a:t>
            </a:r>
            <a:r>
              <a:rPr lang="en-US" sz="1600" dirty="0" smtClean="0"/>
              <a:t>&gt;16 hits </a:t>
            </a:r>
            <a:r>
              <a:rPr lang="en-US" sz="1600" dirty="0" smtClean="0"/>
              <a:t>down </a:t>
            </a:r>
            <a:r>
              <a:rPr lang="en-US" sz="1600" dirty="0" smtClean="0"/>
              <a:t>to </a:t>
            </a:r>
            <a:r>
              <a:rPr lang="en-US" sz="1600" b="1" dirty="0" err="1" smtClean="0">
                <a:solidFill>
                  <a:srgbClr val="008000"/>
                </a:solidFill>
              </a:rPr>
              <a:t>cosϑ</a:t>
            </a:r>
            <a:r>
              <a:rPr lang="en-US" sz="1600" b="1" dirty="0" smtClean="0">
                <a:solidFill>
                  <a:srgbClr val="008000"/>
                </a:solidFill>
              </a:rPr>
              <a:t> = </a:t>
            </a:r>
            <a:r>
              <a:rPr lang="en-US" sz="1600" b="1" dirty="0" smtClean="0">
                <a:solidFill>
                  <a:srgbClr val="008000"/>
                </a:solidFill>
              </a:rPr>
              <a:t>0.97</a:t>
            </a:r>
            <a:r>
              <a:rPr lang="en-US" sz="1600" dirty="0" smtClean="0"/>
              <a:t>; </a:t>
            </a:r>
            <a:r>
              <a:rPr lang="en-US" sz="1600" dirty="0" smtClean="0"/>
              <a:t>stereo angles ranging from </a:t>
            </a:r>
            <a:r>
              <a:rPr lang="en-US" sz="1600" b="1" dirty="0" smtClean="0">
                <a:solidFill>
                  <a:srgbClr val="008000"/>
                </a:solidFill>
              </a:rPr>
              <a:t>40 </a:t>
            </a:r>
            <a:r>
              <a:rPr lang="en-US" sz="1600" b="1" dirty="0" err="1" smtClean="0">
                <a:solidFill>
                  <a:srgbClr val="008000"/>
                </a:solidFill>
              </a:rPr>
              <a:t>mrad</a:t>
            </a:r>
            <a:r>
              <a:rPr lang="en-US" sz="1600" b="1" dirty="0" smtClean="0">
                <a:solidFill>
                  <a:srgbClr val="008000"/>
                </a:solidFill>
              </a:rPr>
              <a:t> to </a:t>
            </a:r>
            <a:r>
              <a:rPr lang="en-US" sz="1600" b="1" dirty="0" smtClean="0">
                <a:solidFill>
                  <a:srgbClr val="008000"/>
                </a:solidFill>
              </a:rPr>
              <a:t>160 </a:t>
            </a:r>
            <a:r>
              <a:rPr lang="en-US" sz="1600" b="1" dirty="0" err="1" smtClean="0">
                <a:solidFill>
                  <a:srgbClr val="008000"/>
                </a:solidFill>
              </a:rPr>
              <a:t>mrad</a:t>
            </a:r>
            <a:r>
              <a:rPr lang="en-US" sz="1600" dirty="0" smtClean="0"/>
              <a:t>; </a:t>
            </a:r>
          </a:p>
          <a:p>
            <a:pPr lvl="1"/>
            <a:r>
              <a:rPr lang="en-US" sz="1600" dirty="0" smtClean="0"/>
              <a:t>Inner cylindrical wall: </a:t>
            </a:r>
            <a:r>
              <a:rPr lang="en-US" sz="1600" b="1" dirty="0">
                <a:solidFill>
                  <a:srgbClr val="008000"/>
                </a:solidFill>
              </a:rPr>
              <a:t>1.2×10</a:t>
            </a:r>
            <a:r>
              <a:rPr lang="en-US" sz="1600" b="1" baseline="30000" dirty="0">
                <a:solidFill>
                  <a:srgbClr val="008000"/>
                </a:solidFill>
              </a:rPr>
              <a:t>-4</a:t>
            </a:r>
            <a:r>
              <a:rPr lang="en-US" sz="1600" b="1" dirty="0">
                <a:solidFill>
                  <a:srgbClr val="008000"/>
                </a:solidFill>
              </a:rPr>
              <a:t> 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endParaRPr lang="en-US" sz="1600" dirty="0" smtClean="0"/>
          </a:p>
          <a:p>
            <a:pPr lvl="1"/>
            <a:r>
              <a:rPr lang="en-US" sz="1600" dirty="0" smtClean="0"/>
              <a:t>Outer cylindrical wall: </a:t>
            </a:r>
            <a:r>
              <a:rPr lang="en-US" sz="1600" b="1" dirty="0" smtClean="0">
                <a:solidFill>
                  <a:srgbClr val="008000"/>
                </a:solidFill>
              </a:rPr>
              <a:t>8.0×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>
                <a:solidFill>
                  <a:srgbClr val="008000"/>
                </a:solidFill>
              </a:rPr>
              <a:t>-3</a:t>
            </a:r>
            <a:r>
              <a:rPr lang="en-US" sz="1600" b="1" dirty="0">
                <a:solidFill>
                  <a:srgbClr val="008000"/>
                </a:solidFill>
              </a:rPr>
              <a:t> 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endParaRPr lang="en-US" sz="1600" dirty="0" smtClean="0"/>
          </a:p>
          <a:p>
            <a:pPr lvl="1"/>
            <a:r>
              <a:rPr lang="en-US" sz="1600" dirty="0" smtClean="0"/>
              <a:t>End plates (fully instrumented): </a:t>
            </a:r>
            <a:r>
              <a:rPr lang="en-US" sz="1600" b="1" dirty="0" smtClean="0">
                <a:solidFill>
                  <a:srgbClr val="008000"/>
                </a:solidFill>
              </a:rPr>
              <a:t>3.3×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>
                <a:solidFill>
                  <a:srgbClr val="008000"/>
                </a:solidFill>
              </a:rPr>
              <a:t>-2</a:t>
            </a:r>
            <a:r>
              <a:rPr lang="en-US" sz="1600" b="1" dirty="0">
                <a:solidFill>
                  <a:srgbClr val="008000"/>
                </a:solidFill>
              </a:rPr>
              <a:t> 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b="1" dirty="0">
                <a:solidFill>
                  <a:srgbClr val="008000"/>
                </a:solidFill>
              </a:rPr>
              <a:t> </a:t>
            </a:r>
            <a:endParaRPr lang="en-US" sz="1600" dirty="0" smtClean="0"/>
          </a:p>
          <a:p>
            <a:pPr lvl="1"/>
            <a:r>
              <a:rPr lang="en-US" sz="1600" dirty="0" smtClean="0"/>
              <a:t>Gas + wires: </a:t>
            </a:r>
            <a:r>
              <a:rPr lang="en-US" sz="1600" b="1" dirty="0" smtClean="0">
                <a:solidFill>
                  <a:srgbClr val="008000"/>
                </a:solidFill>
              </a:rPr>
              <a:t>.47</a:t>
            </a:r>
            <a:r>
              <a:rPr lang="en-US" sz="1600" b="1" dirty="0">
                <a:solidFill>
                  <a:srgbClr val="008000"/>
                </a:solidFill>
              </a:rPr>
              <a:t>×10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-3 </a:t>
            </a:r>
            <a:r>
              <a:rPr lang="en-US" sz="1600" b="1" dirty="0">
                <a:solidFill>
                  <a:srgbClr val="008000"/>
                </a:solidFill>
              </a:rPr>
              <a:t>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b="1" dirty="0">
                <a:solidFill>
                  <a:srgbClr val="008000"/>
                </a:solidFill>
              </a:rPr>
              <a:t>/1m </a:t>
            </a:r>
            <a:r>
              <a:rPr lang="en-US" sz="1600" b="1" dirty="0" smtClean="0">
                <a:solidFill>
                  <a:srgbClr val="008000"/>
                </a:solidFill>
              </a:rPr>
              <a:t>track + </a:t>
            </a:r>
            <a:r>
              <a:rPr lang="en-US" sz="1600" b="1" dirty="0" smtClean="0">
                <a:solidFill>
                  <a:srgbClr val="008000"/>
                </a:solidFill>
              </a:rPr>
              <a:t>1.34×</a:t>
            </a:r>
            <a:r>
              <a:rPr lang="en-US" sz="1600" b="1" dirty="0">
                <a:solidFill>
                  <a:srgbClr val="008000"/>
                </a:solidFill>
              </a:rPr>
              <a:t>10</a:t>
            </a:r>
            <a:r>
              <a:rPr lang="en-US" sz="1600" b="1" baseline="30000" dirty="0" smtClean="0">
                <a:solidFill>
                  <a:srgbClr val="008000"/>
                </a:solidFill>
              </a:rPr>
              <a:t>-3 </a:t>
            </a:r>
            <a:r>
              <a:rPr lang="en-US" sz="1600" b="1" dirty="0">
                <a:solidFill>
                  <a:srgbClr val="008000"/>
                </a:solidFill>
              </a:rPr>
              <a:t>X</a:t>
            </a:r>
            <a:r>
              <a:rPr lang="en-US" sz="1600" b="1" baseline="-25000" dirty="0">
                <a:solidFill>
                  <a:srgbClr val="008000"/>
                </a:solidFill>
              </a:rPr>
              <a:t>0</a:t>
            </a:r>
            <a:r>
              <a:rPr lang="en-US" sz="1600" b="1" dirty="0">
                <a:solidFill>
                  <a:srgbClr val="008000"/>
                </a:solidFill>
              </a:rPr>
              <a:t>/1m </a:t>
            </a:r>
            <a:r>
              <a:rPr lang="en-US" sz="1600" b="1" dirty="0" smtClean="0">
                <a:solidFill>
                  <a:srgbClr val="008000"/>
                </a:solidFill>
              </a:rPr>
              <a:t>track</a:t>
            </a:r>
          </a:p>
          <a:p>
            <a:r>
              <a:rPr lang="en-US" sz="2000" dirty="0" smtClean="0"/>
              <a:t>Expected spatial resolutions: </a:t>
            </a:r>
            <a:r>
              <a:rPr lang="en-US" sz="2000" b="1" dirty="0" err="1" smtClean="0">
                <a:solidFill>
                  <a:srgbClr val="008000"/>
                </a:solidFill>
              </a:rPr>
              <a:t>σ</a:t>
            </a:r>
            <a:r>
              <a:rPr lang="en-US" sz="2000" b="1" baseline="-25000" dirty="0" err="1" smtClean="0">
                <a:solidFill>
                  <a:srgbClr val="008000"/>
                </a:solidFill>
              </a:rPr>
              <a:t>rϕ</a:t>
            </a:r>
            <a:r>
              <a:rPr lang="en-US" sz="2000" b="1" dirty="0" smtClean="0">
                <a:solidFill>
                  <a:srgbClr val="008000"/>
                </a:solidFill>
              </a:rPr>
              <a:t> &lt; 100 </a:t>
            </a:r>
            <a:r>
              <a:rPr lang="en-US" sz="2000" b="1" dirty="0" err="1" smtClean="0">
                <a:solidFill>
                  <a:srgbClr val="008000"/>
                </a:solidFill>
              </a:rPr>
              <a:t>μm</a:t>
            </a:r>
            <a:r>
              <a:rPr lang="en-US" sz="2000" b="1" dirty="0" smtClean="0">
                <a:solidFill>
                  <a:srgbClr val="008000"/>
                </a:solidFill>
              </a:rPr>
              <a:t>, </a:t>
            </a:r>
            <a:r>
              <a:rPr lang="en-US" sz="2000" b="1" dirty="0" err="1" smtClean="0">
                <a:solidFill>
                  <a:srgbClr val="008000"/>
                </a:solidFill>
              </a:rPr>
              <a:t>σ</a:t>
            </a:r>
            <a:r>
              <a:rPr lang="en-US" sz="2000" b="1" baseline="-25000" dirty="0" err="1" smtClean="0">
                <a:solidFill>
                  <a:srgbClr val="008000"/>
                </a:solidFill>
              </a:rPr>
              <a:t>z</a:t>
            </a:r>
            <a:r>
              <a:rPr lang="en-US" sz="2000" b="1" dirty="0" smtClean="0">
                <a:solidFill>
                  <a:srgbClr val="008000"/>
                </a:solidFill>
              </a:rPr>
              <a:t> &lt; 1 mm</a:t>
            </a:r>
          </a:p>
          <a:p>
            <a:r>
              <a:rPr lang="en-US" sz="2000" dirty="0" smtClean="0"/>
              <a:t>Expected momentum resolution</a:t>
            </a:r>
            <a:r>
              <a:rPr lang="en-US" sz="2000" dirty="0" smtClean="0"/>
              <a:t>: </a:t>
            </a:r>
            <a:r>
              <a:rPr lang="en-US" sz="2000" b="1" dirty="0" err="1" smtClean="0">
                <a:solidFill>
                  <a:srgbClr val="008000"/>
                </a:solidFill>
              </a:rPr>
              <a:t>Δp</a:t>
            </a:r>
            <a:r>
              <a:rPr lang="en-US" sz="2000" b="1" dirty="0" smtClean="0">
                <a:solidFill>
                  <a:srgbClr val="008000"/>
                </a:solidFill>
              </a:rPr>
              <a:t>/p = </a:t>
            </a:r>
            <a:r>
              <a:rPr lang="en-US" sz="2000" b="1" dirty="0" smtClean="0">
                <a:solidFill>
                  <a:srgbClr val="008000"/>
                </a:solidFill>
              </a:rPr>
              <a:t>4.9×</a:t>
            </a:r>
            <a:r>
              <a:rPr lang="en-US" sz="2000" b="1" dirty="0" smtClean="0">
                <a:solidFill>
                  <a:srgbClr val="008000"/>
                </a:solidFill>
              </a:rPr>
              <a:t>10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-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4</a:t>
            </a:r>
            <a:r>
              <a:rPr lang="en-US" sz="2000" b="1" dirty="0" smtClean="0">
                <a:solidFill>
                  <a:srgbClr val="008000"/>
                </a:solidFill>
              </a:rPr>
              <a:t>, </a:t>
            </a:r>
            <a:r>
              <a:rPr lang="en-US" sz="2000" b="1" dirty="0" err="1" smtClean="0">
                <a:solidFill>
                  <a:srgbClr val="008000"/>
                </a:solidFill>
              </a:rPr>
              <a:t>Δϑ</a:t>
            </a:r>
            <a:r>
              <a:rPr lang="en-US" sz="2000" b="1" dirty="0" smtClean="0">
                <a:solidFill>
                  <a:srgbClr val="008000"/>
                </a:solidFill>
              </a:rPr>
              <a:t> </a:t>
            </a:r>
            <a:r>
              <a:rPr lang="en-US" sz="2000" b="1" dirty="0">
                <a:solidFill>
                  <a:srgbClr val="008000"/>
                </a:solidFill>
              </a:rPr>
              <a:t>= </a:t>
            </a:r>
            <a:r>
              <a:rPr lang="en-US" sz="2000" b="1" dirty="0" smtClean="0">
                <a:solidFill>
                  <a:srgbClr val="008000"/>
                </a:solidFill>
              </a:rPr>
              <a:t>0.9</a:t>
            </a:r>
            <a:r>
              <a:rPr lang="en-US" sz="2000" b="1" dirty="0">
                <a:solidFill>
                  <a:srgbClr val="008000"/>
                </a:solidFill>
              </a:rPr>
              <a:t>×10</a:t>
            </a:r>
            <a:r>
              <a:rPr lang="en-US" sz="2000" b="1" baseline="30000" dirty="0">
                <a:solidFill>
                  <a:srgbClr val="008000"/>
                </a:solidFill>
              </a:rPr>
              <a:t>-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4</a:t>
            </a:r>
            <a:r>
              <a:rPr lang="en-US" sz="2000" b="1" dirty="0" smtClean="0">
                <a:solidFill>
                  <a:srgbClr val="008000"/>
                </a:solidFill>
              </a:rPr>
              <a:t>,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 </a:t>
            </a:r>
            <a:r>
              <a:rPr lang="en-US" sz="2000" b="1" dirty="0" err="1" smtClean="0">
                <a:solidFill>
                  <a:srgbClr val="008000"/>
                </a:solidFill>
              </a:rPr>
              <a:t>Δϕ</a:t>
            </a:r>
            <a:r>
              <a:rPr lang="en-US" sz="2000" b="1" dirty="0">
                <a:solidFill>
                  <a:srgbClr val="008000"/>
                </a:solidFill>
              </a:rPr>
              <a:t> = </a:t>
            </a:r>
            <a:r>
              <a:rPr lang="en-US" sz="2000" b="1" dirty="0" smtClean="0">
                <a:solidFill>
                  <a:srgbClr val="008000"/>
                </a:solidFill>
              </a:rPr>
              <a:t>0.5×</a:t>
            </a:r>
            <a:r>
              <a:rPr lang="en-US" sz="2000" b="1" dirty="0">
                <a:solidFill>
                  <a:srgbClr val="008000"/>
                </a:solidFill>
              </a:rPr>
              <a:t>10</a:t>
            </a:r>
            <a:r>
              <a:rPr lang="en-US" sz="2000" b="1" baseline="30000" dirty="0">
                <a:solidFill>
                  <a:srgbClr val="008000"/>
                </a:solidFill>
              </a:rPr>
              <a:t>-</a:t>
            </a:r>
            <a:r>
              <a:rPr lang="en-US" sz="2000" b="1" baseline="30000" dirty="0" smtClean="0">
                <a:solidFill>
                  <a:srgbClr val="008000"/>
                </a:solidFill>
              </a:rPr>
              <a:t>4 </a:t>
            </a:r>
            <a:r>
              <a:rPr lang="en-US" sz="2000" dirty="0" smtClean="0"/>
              <a:t>for p = 10 </a:t>
            </a:r>
            <a:r>
              <a:rPr lang="en-US" sz="2000" dirty="0" err="1" smtClean="0"/>
              <a:t>GeV</a:t>
            </a:r>
            <a:r>
              <a:rPr lang="en-US" sz="2000" dirty="0" smtClean="0"/>
              <a:t>/c and </a:t>
            </a:r>
            <a:r>
              <a:rPr lang="en-US" sz="2000" dirty="0" err="1" smtClean="0"/>
              <a:t>ϑ</a:t>
            </a:r>
            <a:r>
              <a:rPr lang="en-US" sz="2000" dirty="0" smtClean="0"/>
              <a:t> = 45</a:t>
            </a:r>
            <a:r>
              <a:rPr lang="en-US" sz="2000" dirty="0" smtClean="0"/>
              <a:t>°</a:t>
            </a:r>
          </a:p>
          <a:p>
            <a:r>
              <a:rPr lang="en-US" sz="2000" dirty="0" smtClean="0"/>
              <a:t>Expected p. id.: π/</a:t>
            </a:r>
            <a:r>
              <a:rPr lang="en-US" sz="2000" dirty="0" err="1" smtClean="0"/>
              <a:t>κ</a:t>
            </a:r>
            <a:r>
              <a:rPr lang="en-US" sz="2000" dirty="0" smtClean="0"/>
              <a:t> separation </a:t>
            </a:r>
            <a:r>
              <a:rPr lang="en-US" sz="2000" b="1" dirty="0" smtClean="0">
                <a:solidFill>
                  <a:srgbClr val="008000"/>
                </a:solidFill>
              </a:rPr>
              <a:t>&gt; 3σ for p &lt; </a:t>
            </a:r>
            <a:r>
              <a:rPr lang="en-US" sz="2000" b="1" dirty="0" smtClean="0">
                <a:solidFill>
                  <a:srgbClr val="008000"/>
                </a:solidFill>
              </a:rPr>
              <a:t>850 </a:t>
            </a:r>
            <a:r>
              <a:rPr lang="en-US" sz="2000" b="1" dirty="0" smtClean="0">
                <a:solidFill>
                  <a:srgbClr val="008000"/>
                </a:solidFill>
              </a:rPr>
              <a:t>MeV/c and p &gt; </a:t>
            </a:r>
            <a:r>
              <a:rPr lang="en-US" sz="2000" b="1" dirty="0" smtClean="0">
                <a:solidFill>
                  <a:srgbClr val="008000"/>
                </a:solidFill>
              </a:rPr>
              <a:t>1070 </a:t>
            </a:r>
            <a:r>
              <a:rPr lang="en-US" sz="2000" b="1" dirty="0" smtClean="0">
                <a:solidFill>
                  <a:srgbClr val="008000"/>
                </a:solidFill>
              </a:rPr>
              <a:t>MeV/c</a:t>
            </a:r>
          </a:p>
          <a:p>
            <a:pPr marL="0" indent="0">
              <a:buNone/>
            </a:pPr>
            <a:r>
              <a:rPr lang="en-US" sz="2800" b="1" dirty="0" smtClean="0">
                <a:solidFill>
                  <a:srgbClr val="FF0000"/>
                </a:solidFill>
              </a:rPr>
              <a:t>     </a:t>
            </a:r>
            <a:r>
              <a:rPr lang="en-US" sz="3000" b="1" dirty="0" smtClean="0">
                <a:solidFill>
                  <a:srgbClr val="FF0000"/>
                </a:solidFill>
              </a:rPr>
              <a:t>At </a:t>
            </a:r>
            <a:r>
              <a:rPr lang="en-US" sz="3000" b="1" dirty="0" smtClean="0">
                <a:solidFill>
                  <a:srgbClr val="FF0000"/>
                </a:solidFill>
              </a:rPr>
              <a:t>current status of </a:t>
            </a:r>
            <a:r>
              <a:rPr lang="en-US" sz="3000" b="1" dirty="0" smtClean="0">
                <a:solidFill>
                  <a:srgbClr val="FF0000"/>
                </a:solidFill>
              </a:rPr>
              <a:t>the art no need for major </a:t>
            </a:r>
            <a:r>
              <a:rPr lang="en-US" sz="3000" b="1" dirty="0" smtClean="0">
                <a:solidFill>
                  <a:srgbClr val="FF0000"/>
                </a:solidFill>
              </a:rPr>
              <a:t>R&amp;D</a:t>
            </a:r>
            <a:endParaRPr lang="en-US" sz="3000" b="1" dirty="0">
              <a:solidFill>
                <a:srgbClr val="FF0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05692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71" y="883115"/>
            <a:ext cx="9144000" cy="599498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35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The KLOE Drift Chamber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8893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6335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The KLOE Drift Chamber</a:t>
            </a:r>
            <a:endParaRPr lang="en-US" dirty="0">
              <a:latin typeface="Arial"/>
              <a:cs typeface="Arial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64975" y="3170100"/>
            <a:ext cx="2730508" cy="2187474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156977" y="1514013"/>
            <a:ext cx="5553679" cy="3569014"/>
            <a:chOff x="156978" y="3170100"/>
            <a:chExt cx="4595190" cy="295305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56978" y="3170100"/>
              <a:ext cx="4595190" cy="2953051"/>
            </a:xfrm>
            <a:prstGeom prst="rect">
              <a:avLst/>
            </a:prstGeom>
          </p:spPr>
        </p:pic>
        <p:sp>
          <p:nvSpPr>
            <p:cNvPr id="8" name="Oval 7"/>
            <p:cNvSpPr/>
            <p:nvPr/>
          </p:nvSpPr>
          <p:spPr>
            <a:xfrm>
              <a:off x="3482067" y="4509764"/>
              <a:ext cx="1255829" cy="294556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Oval 8"/>
            <p:cNvSpPr/>
            <p:nvPr/>
          </p:nvSpPr>
          <p:spPr>
            <a:xfrm>
              <a:off x="3489756" y="5742826"/>
              <a:ext cx="818015" cy="251842"/>
            </a:xfrm>
            <a:prstGeom prst="ellipse">
              <a:avLst/>
            </a:prstGeom>
            <a:noFill/>
            <a:ln w="38100" cmpd="sng">
              <a:solidFill>
                <a:srgbClr val="FF0000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50496" y="1082359"/>
            <a:ext cx="2544988" cy="2087741"/>
          </a:xfrm>
          <a:prstGeom prst="rect">
            <a:avLst/>
          </a:prstGeom>
        </p:spPr>
      </p:pic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0798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646"/>
            <a:ext cx="8229600" cy="1143000"/>
          </a:xfrm>
        </p:spPr>
        <p:txBody>
          <a:bodyPr/>
          <a:lstStyle/>
          <a:p>
            <a:r>
              <a:rPr lang="en-US" dirty="0" smtClean="0">
                <a:latin typeface="Arial"/>
                <a:cs typeface="Arial"/>
              </a:rPr>
              <a:t>Drift Chamber "Innovations" </a:t>
            </a:r>
            <a:endParaRPr lang="en-US" dirty="0">
              <a:latin typeface="Arial"/>
              <a:cs typeface="Arial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222809"/>
            <a:ext cx="8229600" cy="4987688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Separating </a:t>
            </a:r>
            <a:r>
              <a:rPr lang="en-US" b="1" dirty="0" smtClean="0">
                <a:solidFill>
                  <a:srgbClr val="3366FF"/>
                </a:solidFill>
              </a:rPr>
              <a:t>gas containment </a:t>
            </a:r>
            <a:r>
              <a:rPr lang="en-US" dirty="0" smtClean="0"/>
              <a:t>from </a:t>
            </a:r>
            <a:r>
              <a:rPr lang="en-US" b="1" dirty="0" smtClean="0">
                <a:solidFill>
                  <a:srgbClr val="FF6600"/>
                </a:solidFill>
              </a:rPr>
              <a:t>wire support </a:t>
            </a:r>
            <a:r>
              <a:rPr lang="en-US" dirty="0" smtClean="0"/>
              <a:t>functions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</a:t>
            </a:r>
            <a:r>
              <a:rPr lang="en-US" b="1" dirty="0" smtClean="0">
                <a:solidFill>
                  <a:srgbClr val="008000"/>
                </a:solidFill>
              </a:rPr>
              <a:t>a larger number </a:t>
            </a:r>
            <a:r>
              <a:rPr lang="en-US" dirty="0" smtClean="0"/>
              <a:t>of </a:t>
            </a:r>
            <a:r>
              <a:rPr lang="en-US" b="1" dirty="0" smtClean="0">
                <a:solidFill>
                  <a:srgbClr val="008000"/>
                </a:solidFill>
              </a:rPr>
              <a:t>thinner </a:t>
            </a:r>
            <a:r>
              <a:rPr lang="en-US" dirty="0" smtClean="0"/>
              <a:t>(</a:t>
            </a:r>
            <a:r>
              <a:rPr lang="en-US" dirty="0" smtClean="0">
                <a:solidFill>
                  <a:srgbClr val="000000"/>
                </a:solidFill>
              </a:rPr>
              <a:t>and </a:t>
            </a:r>
            <a:r>
              <a:rPr lang="en-US" b="1" dirty="0" smtClean="0">
                <a:solidFill>
                  <a:srgbClr val="00FF00"/>
                </a:solidFill>
              </a:rPr>
              <a:t>lighter</a:t>
            </a:r>
            <a:r>
              <a:rPr lang="en-US" dirty="0" smtClean="0">
                <a:solidFill>
                  <a:srgbClr val="000000"/>
                </a:solidFill>
              </a:rPr>
              <a:t> wires)</a:t>
            </a:r>
            <a:r>
              <a:rPr lang="en-US" b="1" dirty="0" smtClean="0">
                <a:solidFill>
                  <a:srgbClr val="008000"/>
                </a:solidFill>
              </a:rPr>
              <a:t> </a:t>
            </a: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No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feed-through </a:t>
            </a:r>
            <a:r>
              <a:rPr lang="en-US" dirty="0" smtClean="0"/>
              <a:t>wiring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</a:t>
            </a:r>
            <a:r>
              <a:rPr lang="en-US" b="1" dirty="0" smtClean="0">
                <a:solidFill>
                  <a:srgbClr val="FF0080"/>
                </a:solidFill>
              </a:rPr>
              <a:t>cluster timing </a:t>
            </a:r>
            <a:r>
              <a:rPr lang="en-US" dirty="0" smtClean="0"/>
              <a:t>for improved spatial resolution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Using </a:t>
            </a:r>
            <a:r>
              <a:rPr lang="en-US" b="1" dirty="0" smtClean="0">
                <a:solidFill>
                  <a:srgbClr val="800040"/>
                </a:solidFill>
              </a:rPr>
              <a:t>cluster counting </a:t>
            </a:r>
            <a:r>
              <a:rPr lang="en-US" dirty="0" smtClean="0"/>
              <a:t>for particle identification</a:t>
            </a:r>
            <a:endParaRPr lang="en-US" b="1" dirty="0">
              <a:solidFill>
                <a:srgbClr val="0080FF"/>
              </a:solidFill>
            </a:endParaRPr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2296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-109538"/>
            <a:ext cx="9144000" cy="944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dirty="0" smtClean="0">
                <a:solidFill>
                  <a:srgbClr val="3366FF"/>
                </a:solidFill>
                <a:cs typeface="Arial"/>
              </a:rPr>
              <a:t>Gas containment </a:t>
            </a:r>
            <a:r>
              <a:rPr lang="en-US" dirty="0" smtClean="0">
                <a:cs typeface="Arial"/>
              </a:rPr>
              <a:t>and </a:t>
            </a:r>
            <a:r>
              <a:rPr lang="en-US" dirty="0" smtClean="0">
                <a:solidFill>
                  <a:srgbClr val="FF6600"/>
                </a:solidFill>
                <a:cs typeface="Arial"/>
              </a:rPr>
              <a:t>Wire support</a:t>
            </a:r>
            <a:endParaRPr lang="en-US" dirty="0">
              <a:solidFill>
                <a:srgbClr val="FF6600"/>
              </a:solidFill>
              <a:cs typeface="Arial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7788" y="820738"/>
            <a:ext cx="6718300" cy="3532187"/>
          </a:xfrm>
          <a:prstGeom prst="rect">
            <a:avLst/>
          </a:prstGeom>
          <a:noFill/>
          <a:ln w="9525">
            <a:solidFill>
              <a:srgbClr val="3366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59278" y="1856410"/>
            <a:ext cx="1569660" cy="307777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spc="150" dirty="0">
                <a:ln w="11430">
                  <a:solidFill>
                    <a:srgbClr val="3366FF"/>
                  </a:solidFill>
                </a:ln>
                <a:solidFill>
                  <a:srgbClr val="3366FF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Arial"/>
              </a:rPr>
              <a:t>Gas envelope</a:t>
            </a:r>
          </a:p>
        </p:txBody>
      </p:sp>
      <p:cxnSp>
        <p:nvCxnSpPr>
          <p:cNvPr id="11" name="Straight Arrow Connector 10"/>
          <p:cNvCxnSpPr/>
          <p:nvPr/>
        </p:nvCxnSpPr>
        <p:spPr>
          <a:xfrm>
            <a:off x="2144108" y="2164187"/>
            <a:ext cx="376842" cy="626638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347207" y="1076466"/>
            <a:ext cx="1236236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spc="150" dirty="0">
                <a:ln w="11430">
                  <a:solidFill>
                    <a:srgbClr val="FFFF00"/>
                  </a:solidFill>
                </a:ln>
                <a:solidFill>
                  <a:srgbClr val="FFFF00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Arial"/>
              </a:rPr>
              <a:t>Wire Cage</a:t>
            </a:r>
          </a:p>
        </p:txBody>
      </p:sp>
      <p:cxnSp>
        <p:nvCxnSpPr>
          <p:cNvPr id="13" name="Straight Arrow Connector 12"/>
          <p:cNvCxnSpPr>
            <a:stCxn id="12" idx="2"/>
          </p:cNvCxnSpPr>
          <p:nvPr/>
        </p:nvCxnSpPr>
        <p:spPr>
          <a:xfrm>
            <a:off x="1965325" y="1384243"/>
            <a:ext cx="2400300" cy="320732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6285720" y="3309966"/>
            <a:ext cx="1780368" cy="307777"/>
          </a:xfrm>
          <a:prstGeom prst="rect">
            <a:avLst/>
          </a:prstGeom>
          <a:noFill/>
          <a:ln>
            <a:noFill/>
          </a:ln>
        </p:spPr>
        <p:txBody>
          <a:bodyPr wrap="none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spc="150" dirty="0">
                <a:ln w="11430">
                  <a:solidFill>
                    <a:schemeClr val="accent3"/>
                  </a:solidFill>
                </a:ln>
                <a:solidFill>
                  <a:schemeClr val="accent3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  <a:latin typeface="Arial"/>
                <a:ea typeface="+mn-ea"/>
                <a:cs typeface="Arial"/>
              </a:rPr>
              <a:t>F.E. electronics</a:t>
            </a:r>
          </a:p>
        </p:txBody>
      </p:sp>
      <p:cxnSp>
        <p:nvCxnSpPr>
          <p:cNvPr id="16" name="Straight Arrow Connector 15"/>
          <p:cNvCxnSpPr>
            <a:stCxn id="15" idx="0"/>
          </p:cNvCxnSpPr>
          <p:nvPr/>
        </p:nvCxnSpPr>
        <p:spPr>
          <a:xfrm flipH="1" flipV="1">
            <a:off x="4740276" y="2841626"/>
            <a:ext cx="2435628" cy="468340"/>
          </a:xfrm>
          <a:prstGeom prst="straightConnector1">
            <a:avLst/>
          </a:prstGeom>
          <a:ln>
            <a:solidFill>
              <a:schemeClr val="accent3"/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Box 72"/>
          <p:cNvSpPr txBox="1">
            <a:spLocks noChangeArrowheads="1"/>
          </p:cNvSpPr>
          <p:nvPr/>
        </p:nvSpPr>
        <p:spPr bwMode="auto">
          <a:xfrm>
            <a:off x="207963" y="4557713"/>
            <a:ext cx="2682875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3366FF"/>
                </a:solidFill>
                <a:latin typeface="Arial" charset="0"/>
                <a:cs typeface="Arial" charset="0"/>
              </a:rPr>
              <a:t>Gas containment</a:t>
            </a:r>
          </a:p>
        </p:txBody>
      </p:sp>
      <p:sp>
        <p:nvSpPr>
          <p:cNvPr id="18" name="TextBox 73"/>
          <p:cNvSpPr txBox="1">
            <a:spLocks noChangeArrowheads="1"/>
          </p:cNvSpPr>
          <p:nvPr/>
        </p:nvSpPr>
        <p:spPr bwMode="auto">
          <a:xfrm>
            <a:off x="217488" y="5464175"/>
            <a:ext cx="2122487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b="1" dirty="0">
                <a:solidFill>
                  <a:srgbClr val="FF6600"/>
                </a:solidFill>
                <a:latin typeface="Arial" charset="0"/>
                <a:cs typeface="Arial" charset="0"/>
              </a:rPr>
              <a:t>Wire support</a:t>
            </a:r>
          </a:p>
        </p:txBody>
      </p:sp>
      <p:sp>
        <p:nvSpPr>
          <p:cNvPr id="19" name="TextBox 74"/>
          <p:cNvSpPr txBox="1">
            <a:spLocks noChangeArrowheads="1"/>
          </p:cNvSpPr>
          <p:nvPr/>
        </p:nvSpPr>
        <p:spPr bwMode="auto">
          <a:xfrm>
            <a:off x="2928938" y="4460875"/>
            <a:ext cx="582453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3366FF"/>
                </a:solidFill>
                <a:latin typeface="Arial" charset="0"/>
                <a:cs typeface="Arial" charset="0"/>
              </a:rPr>
              <a:t>Gas envelope </a:t>
            </a:r>
            <a:r>
              <a:rPr lang="en-US" sz="2000" dirty="0">
                <a:latin typeface="Arial" charset="0"/>
                <a:cs typeface="Arial" charset="0"/>
              </a:rPr>
              <a:t>can freely deform without affecting </a:t>
            </a:r>
          </a:p>
          <a:p>
            <a:pPr eaLnBrk="1" hangingPunct="1"/>
            <a:r>
              <a:rPr lang="en-US" sz="2000" dirty="0">
                <a:latin typeface="Arial" charset="0"/>
                <a:cs typeface="Arial" charset="0"/>
              </a:rPr>
              <a:t>the internal wire position and tension.</a:t>
            </a:r>
          </a:p>
        </p:txBody>
      </p:sp>
      <p:sp>
        <p:nvSpPr>
          <p:cNvPr id="20" name="TextBox 75"/>
          <p:cNvSpPr txBox="1">
            <a:spLocks noChangeArrowheads="1"/>
          </p:cNvSpPr>
          <p:nvPr/>
        </p:nvSpPr>
        <p:spPr bwMode="auto">
          <a:xfrm>
            <a:off x="2928938" y="5372100"/>
            <a:ext cx="53101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2000" b="1" dirty="0">
                <a:solidFill>
                  <a:srgbClr val="FF6600"/>
                </a:solidFill>
                <a:latin typeface="Arial" charset="0"/>
                <a:cs typeface="Arial" charset="0"/>
              </a:rPr>
              <a:t>Wire cage </a:t>
            </a:r>
            <a:r>
              <a:rPr lang="en-US" sz="2000" dirty="0">
                <a:latin typeface="Arial" charset="0"/>
                <a:cs typeface="Arial" charset="0"/>
              </a:rPr>
              <a:t>structure not subject to differential </a:t>
            </a:r>
          </a:p>
          <a:p>
            <a:pPr eaLnBrk="1" hangingPunct="1"/>
            <a:r>
              <a:rPr lang="en-US" sz="2000" dirty="0">
                <a:latin typeface="Arial" charset="0"/>
                <a:cs typeface="Arial" charset="0"/>
              </a:rPr>
              <a:t>pressure can be light and feed-through-less.</a:t>
            </a:r>
          </a:p>
        </p:txBody>
      </p:sp>
      <p:cxnSp>
        <p:nvCxnSpPr>
          <p:cNvPr id="23" name="Straight Arrow Connector 22"/>
          <p:cNvCxnSpPr>
            <a:stCxn id="9" idx="2"/>
          </p:cNvCxnSpPr>
          <p:nvPr/>
        </p:nvCxnSpPr>
        <p:spPr>
          <a:xfrm>
            <a:off x="2144108" y="2164187"/>
            <a:ext cx="52992" cy="921913"/>
          </a:xfrm>
          <a:prstGeom prst="straightConnector1">
            <a:avLst/>
          </a:prstGeom>
          <a:ln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8" name="Date Placeholder 4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50" name="Slide Number Placeholder 4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030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54013" y="919163"/>
            <a:ext cx="4217987" cy="2062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200" b="1" dirty="0">
                <a:solidFill>
                  <a:srgbClr val="FFFF00"/>
                </a:solidFill>
                <a:latin typeface="Arial" charset="0"/>
                <a:cs typeface="Arial" charset="0"/>
              </a:rPr>
              <a:t>    </a:t>
            </a:r>
            <a:r>
              <a:rPr lang="en-US" sz="3200" b="1" dirty="0">
                <a:solidFill>
                  <a:srgbClr val="3366FF"/>
                </a:solidFill>
                <a:latin typeface="Arial" charset="0"/>
                <a:cs typeface="Arial" charset="0"/>
              </a:rPr>
              <a:t>Gas Envelope</a:t>
            </a:r>
          </a:p>
          <a:p>
            <a:pPr eaLnBrk="1" hangingPunct="1"/>
            <a:r>
              <a:rPr lang="en-US" sz="1600" dirty="0">
                <a:latin typeface="Arial" charset="0"/>
                <a:cs typeface="Arial" charset="0"/>
              </a:rPr>
              <a:t> </a:t>
            </a:r>
          </a:p>
          <a:p>
            <a:pPr eaLnBrk="1" hangingPunct="1"/>
            <a:r>
              <a:rPr lang="en-US" sz="1600" dirty="0">
                <a:latin typeface="Arial" charset="0"/>
                <a:cs typeface="Arial" charset="0"/>
              </a:rPr>
              <a:t>A structural multivariate analysis software  (</a:t>
            </a:r>
            <a:r>
              <a:rPr lang="en-US" sz="1600" b="1" dirty="0" err="1">
                <a:solidFill>
                  <a:srgbClr val="FF0000"/>
                </a:solidFill>
                <a:latin typeface="Arial" charset="0"/>
                <a:cs typeface="Arial" charset="0"/>
              </a:rPr>
              <a:t>ModeFrontier</a:t>
            </a:r>
            <a:r>
              <a:rPr lang="en-US" sz="1600" dirty="0">
                <a:solidFill>
                  <a:srgbClr val="FF0000"/>
                </a:solidFill>
                <a:latin typeface="Arial" charset="0"/>
                <a:cs typeface="Arial" charset="0"/>
              </a:rPr>
              <a:t>®</a:t>
            </a:r>
            <a:r>
              <a:rPr lang="en-US" sz="1600" dirty="0">
                <a:latin typeface="Arial" charset="0"/>
                <a:cs typeface="Arial" charset="0"/>
              </a:rPr>
              <a:t>) has enabled to find the optimal shape for the</a:t>
            </a:r>
            <a:r>
              <a:rPr lang="en-US" sz="1600" b="1" dirty="0">
                <a:latin typeface="Arial" charset="0"/>
                <a:cs typeface="Arial" charset="0"/>
              </a:rPr>
              <a:t>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profile of the end plates</a:t>
            </a:r>
            <a:r>
              <a:rPr lang="en-US" sz="1600" dirty="0">
                <a:latin typeface="Arial" charset="0"/>
                <a:cs typeface="Arial" charset="0"/>
              </a:rPr>
              <a:t> by minimizing maximum stress and stress on inner cylinder</a:t>
            </a:r>
          </a:p>
        </p:txBody>
      </p:sp>
      <p:pic>
        <p:nvPicPr>
          <p:cNvPr id="8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13" y="906463"/>
            <a:ext cx="3835400" cy="209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41"/>
          <p:cNvGrpSpPr>
            <a:grpSpLocks/>
          </p:cNvGrpSpPr>
          <p:nvPr/>
        </p:nvGrpSpPr>
        <p:grpSpPr bwMode="auto">
          <a:xfrm>
            <a:off x="4926013" y="3116263"/>
            <a:ext cx="3667125" cy="1514475"/>
            <a:chOff x="303213" y="1928813"/>
            <a:chExt cx="8516937" cy="4537075"/>
          </a:xfrm>
        </p:grpSpPr>
        <p:pic>
          <p:nvPicPr>
            <p:cNvPr id="10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7500" y="1933575"/>
              <a:ext cx="2741613" cy="1681163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1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190875" y="1933575"/>
              <a:ext cx="2736850" cy="167957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Picture 1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3213" y="3789363"/>
              <a:ext cx="2349500" cy="26638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3" name="Picture 15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084888" y="1928813"/>
              <a:ext cx="2735262" cy="1684337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4" name="Picture 14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8775" y="3789363"/>
              <a:ext cx="5913438" cy="2676525"/>
            </a:xfrm>
            <a:prstGeom prst="rect">
              <a:avLst/>
            </a:prstGeom>
            <a:noFill/>
            <a:ln w="19050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Picture 4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4630738"/>
            <a:ext cx="1819275" cy="156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1"/>
          <p:cNvSpPr>
            <a:spLocks noChangeArrowheads="1"/>
          </p:cNvSpPr>
          <p:nvPr/>
        </p:nvSpPr>
        <p:spPr bwMode="auto">
          <a:xfrm>
            <a:off x="-87313" y="3197225"/>
            <a:ext cx="4378326" cy="2862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lvl="1"/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ANSYS ACP</a:t>
            </a:r>
            <a:r>
              <a:rPr lang="en-US" sz="1600" dirty="0">
                <a:solidFill>
                  <a:srgbClr val="FF0000"/>
                </a:solidFill>
                <a:latin typeface="Arial" charset="0"/>
                <a:cs typeface="Arial" charset="0"/>
              </a:rPr>
              <a:t>®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  <a:r>
              <a:rPr lang="en-US" sz="1600" dirty="0">
                <a:latin typeface="Arial" charset="0"/>
                <a:cs typeface="Arial" charset="0"/>
              </a:rPr>
              <a:t>has chosen the proper unidirectional </a:t>
            </a:r>
            <a:r>
              <a:rPr lang="en-US" sz="1600" dirty="0" err="1">
                <a:latin typeface="Arial" charset="0"/>
                <a:cs typeface="Arial" charset="0"/>
              </a:rPr>
              <a:t>prepreg</a:t>
            </a:r>
            <a:r>
              <a:rPr lang="en-US" sz="1600" dirty="0">
                <a:latin typeface="Arial" charset="0"/>
                <a:cs typeface="Arial" charset="0"/>
              </a:rPr>
              <a:t> to form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ply</a:t>
            </a:r>
            <a:r>
              <a:rPr lang="en-US" sz="1600" dirty="0">
                <a:latin typeface="Arial" charset="0"/>
                <a:cs typeface="Arial" charset="0"/>
              </a:rPr>
              <a:t>,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draping</a:t>
            </a:r>
            <a:r>
              <a:rPr lang="en-US" sz="1600" dirty="0">
                <a:latin typeface="Arial" charset="0"/>
                <a:cs typeface="Arial" charset="0"/>
              </a:rPr>
              <a:t> of the laminates and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flat-wrap </a:t>
            </a:r>
            <a:r>
              <a:rPr lang="en-US" sz="1600" dirty="0">
                <a:latin typeface="Arial" charset="0"/>
                <a:cs typeface="Arial" charset="0"/>
              </a:rPr>
              <a:t>of the optimized model</a:t>
            </a:r>
          </a:p>
          <a:p>
            <a:pPr lvl="1"/>
            <a:r>
              <a:rPr lang="en-US" sz="1400" dirty="0">
                <a:latin typeface="Arial" charset="0"/>
                <a:cs typeface="Arial" charset="0"/>
              </a:rPr>
              <a:t> </a:t>
            </a:r>
          </a:p>
          <a:p>
            <a:pPr lvl="1"/>
            <a:r>
              <a:rPr lang="en-US" sz="1600" dirty="0">
                <a:latin typeface="Arial" charset="0"/>
                <a:cs typeface="Arial" charset="0"/>
              </a:rPr>
              <a:t>Solve buckling problems</a:t>
            </a:r>
          </a:p>
          <a:p>
            <a:pPr lvl="1"/>
            <a:r>
              <a:rPr lang="en-US" sz="1600" dirty="0">
                <a:latin typeface="Arial" charset="0"/>
                <a:cs typeface="Arial" charset="0"/>
              </a:rPr>
              <a:t>of inner cylinder by</a:t>
            </a:r>
          </a:p>
          <a:p>
            <a:pPr lvl="1"/>
            <a:r>
              <a:rPr lang="en-US" sz="1600" dirty="0">
                <a:latin typeface="Arial" charset="0"/>
                <a:cs typeface="Arial" charset="0"/>
              </a:rPr>
              <a:t>increasing the </a:t>
            </a:r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moment of</a:t>
            </a:r>
          </a:p>
          <a:p>
            <a:pPr lvl="1"/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inertia</a:t>
            </a:r>
            <a:r>
              <a:rPr lang="en-US" sz="1600" dirty="0">
                <a:latin typeface="Arial" charset="0"/>
                <a:cs typeface="Arial" charset="0"/>
              </a:rPr>
              <a:t> with use of proper</a:t>
            </a:r>
          </a:p>
          <a:p>
            <a:pPr lvl="1"/>
            <a:r>
              <a:rPr lang="en-US" sz="1600" dirty="0">
                <a:latin typeface="Arial" charset="0"/>
                <a:cs typeface="Arial" charset="0"/>
              </a:rPr>
              <a:t>light core composite</a:t>
            </a:r>
          </a:p>
          <a:p>
            <a:pPr lvl="1"/>
            <a:r>
              <a:rPr lang="en-US" sz="1600" dirty="0">
                <a:latin typeface="Arial" charset="0"/>
                <a:cs typeface="Arial" charset="0"/>
              </a:rPr>
              <a:t>sandwich</a:t>
            </a:r>
          </a:p>
        </p:txBody>
      </p:sp>
      <p:sp>
        <p:nvSpPr>
          <p:cNvPr id="17" name="TextBox 49"/>
          <p:cNvSpPr txBox="1">
            <a:spLocks noChangeArrowheads="1"/>
          </p:cNvSpPr>
          <p:nvPr/>
        </p:nvSpPr>
        <p:spPr bwMode="auto">
          <a:xfrm>
            <a:off x="6789932" y="4779375"/>
            <a:ext cx="1951977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 dirty="0">
                <a:solidFill>
                  <a:srgbClr val="FF6600"/>
                </a:solidFill>
                <a:latin typeface="Arial" charset="0"/>
                <a:cs typeface="Arial" charset="0"/>
              </a:rPr>
              <a:t>Inner cylinder</a:t>
            </a:r>
            <a:r>
              <a:rPr lang="en-US" sz="2000" b="1" dirty="0">
                <a:solidFill>
                  <a:srgbClr val="FFFF00"/>
                </a:solidFill>
                <a:latin typeface="Arial" charset="0"/>
                <a:cs typeface="Arial" charset="0"/>
              </a:rPr>
              <a:t>:</a:t>
            </a:r>
          </a:p>
          <a:p>
            <a:pPr algn="ctr" eaLnBrk="1" hangingPunct="1"/>
            <a:r>
              <a:rPr lang="en-US" sz="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endParaRPr lang="en-US" sz="8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 eaLnBrk="1" hangingPunct="1"/>
            <a:r>
              <a:rPr lang="en-US" sz="1400" dirty="0">
                <a:latin typeface="Arial" charset="0"/>
                <a:cs typeface="Arial" charset="0"/>
              </a:rPr>
              <a:t>2 C-fiber skins, 2-ply, </a:t>
            </a:r>
          </a:p>
          <a:p>
            <a:pPr algn="ctr" eaLnBrk="1" hangingPunct="1"/>
            <a:r>
              <a:rPr lang="en-US" sz="1400" dirty="0">
                <a:latin typeface="Arial" charset="0"/>
                <a:cs typeface="Arial" charset="0"/>
              </a:rPr>
              <a:t>C-foam core, 5 mm </a:t>
            </a:r>
          </a:p>
          <a:p>
            <a:pPr algn="ctr" eaLnBrk="1" hangingPunct="1"/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0.036 g/cm</a:t>
            </a:r>
            <a:r>
              <a:rPr lang="en-US" sz="1400" b="1" baseline="30000" dirty="0">
                <a:solidFill>
                  <a:srgbClr val="FF0000"/>
                </a:solidFill>
                <a:latin typeface="Arial" charset="0"/>
                <a:cs typeface="Arial" charset="0"/>
              </a:rPr>
              <a:t>2</a:t>
            </a:r>
          </a:p>
          <a:p>
            <a:pPr algn="ctr" eaLnBrk="1" hangingPunct="1"/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9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ＭＳ ゴシック" charset="0"/>
                <a:cs typeface="ＭＳ ゴシック" charset="0"/>
              </a:rPr>
              <a:t>×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10</a:t>
            </a:r>
            <a:r>
              <a:rPr lang="en-US" sz="1400" b="1" baseline="30000" dirty="0">
                <a:solidFill>
                  <a:srgbClr val="FF0000"/>
                </a:solidFill>
                <a:latin typeface="Arial" charset="0"/>
                <a:cs typeface="Arial" charset="0"/>
              </a:rPr>
              <a:t>-4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X</a:t>
            </a:r>
            <a:r>
              <a:rPr lang="en-US" sz="1400" b="1" baseline="-25000" dirty="0">
                <a:solidFill>
                  <a:srgbClr val="FF0000"/>
                </a:solidFill>
                <a:latin typeface="Arial" charset="0"/>
                <a:cs typeface="Arial" charset="0"/>
              </a:rPr>
              <a:t>0</a:t>
            </a:r>
            <a:endParaRPr lang="en-US" sz="14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8" name="TextBox 50"/>
          <p:cNvSpPr txBox="1">
            <a:spLocks noChangeArrowheads="1"/>
          </p:cNvSpPr>
          <p:nvPr/>
        </p:nvSpPr>
        <p:spPr bwMode="auto">
          <a:xfrm>
            <a:off x="4682995" y="4800263"/>
            <a:ext cx="2111375" cy="13849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2000" b="1" dirty="0">
                <a:solidFill>
                  <a:srgbClr val="FF6600"/>
                </a:solidFill>
                <a:latin typeface="Arial" charset="0"/>
                <a:cs typeface="Arial" charset="0"/>
              </a:rPr>
              <a:t>End plates</a:t>
            </a:r>
            <a:r>
              <a:rPr lang="en-US" sz="1800" b="1" dirty="0">
                <a:solidFill>
                  <a:srgbClr val="FFFF00"/>
                </a:solidFill>
                <a:latin typeface="Arial" charset="0"/>
                <a:cs typeface="Arial" charset="0"/>
              </a:rPr>
              <a:t>:</a:t>
            </a:r>
          </a:p>
          <a:p>
            <a:pPr algn="ctr" eaLnBrk="1" hangingPunct="1"/>
            <a:r>
              <a:rPr lang="en-US" sz="800" b="1" dirty="0" smtClean="0">
                <a:solidFill>
                  <a:srgbClr val="FFFF00"/>
                </a:solidFill>
                <a:latin typeface="Arial" charset="0"/>
                <a:cs typeface="Arial" charset="0"/>
              </a:rPr>
              <a:t> </a:t>
            </a:r>
            <a:endParaRPr lang="en-US" sz="800" b="1" dirty="0">
              <a:solidFill>
                <a:srgbClr val="FFFF00"/>
              </a:solidFill>
              <a:latin typeface="Arial" charset="0"/>
              <a:cs typeface="Arial" charset="0"/>
            </a:endParaRPr>
          </a:p>
          <a:p>
            <a:pPr algn="ctr" eaLnBrk="1" hangingPunct="1"/>
            <a:r>
              <a:rPr lang="en-US" sz="1400" dirty="0">
                <a:latin typeface="Arial" charset="0"/>
                <a:cs typeface="Arial" charset="0"/>
              </a:rPr>
              <a:t>4-ply 38μm/ply </a:t>
            </a:r>
          </a:p>
          <a:p>
            <a:pPr algn="ctr" eaLnBrk="1" hangingPunct="1"/>
            <a:r>
              <a:rPr lang="en-US" sz="1400" dirty="0">
                <a:latin typeface="Arial" charset="0"/>
                <a:cs typeface="Arial" charset="0"/>
              </a:rPr>
              <a:t>orthotropic (0/90/90/0) </a:t>
            </a:r>
          </a:p>
          <a:p>
            <a:pPr algn="ctr" eaLnBrk="1" hangingPunct="1"/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0.021 g/cm</a:t>
            </a:r>
            <a:r>
              <a:rPr lang="en-US" sz="1400" b="1" baseline="30000" dirty="0">
                <a:solidFill>
                  <a:srgbClr val="FF0000"/>
                </a:solidFill>
                <a:latin typeface="Arial" charset="0"/>
                <a:cs typeface="Arial" charset="0"/>
              </a:rPr>
              <a:t>2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</a:t>
            </a:r>
          </a:p>
          <a:p>
            <a:pPr algn="ctr" eaLnBrk="1" hangingPunct="1"/>
            <a:r>
              <a:rPr lang="en-US" sz="14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5</a:t>
            </a:r>
            <a:r>
              <a:rPr lang="en-US" sz="1400" b="1" dirty="0" smtClean="0">
                <a:solidFill>
                  <a:srgbClr val="FF0000"/>
                </a:solidFill>
                <a:latin typeface="Arial" charset="0"/>
                <a:ea typeface="ＭＳ ゴシック" charset="0"/>
                <a:cs typeface="ＭＳ ゴシック" charset="0"/>
              </a:rPr>
              <a:t>×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10</a:t>
            </a:r>
            <a:r>
              <a:rPr lang="en-US" sz="1400" b="1" baseline="30000" dirty="0">
                <a:solidFill>
                  <a:srgbClr val="FF0000"/>
                </a:solidFill>
                <a:latin typeface="Arial" charset="0"/>
                <a:cs typeface="Arial" charset="0"/>
              </a:rPr>
              <a:t>-4</a:t>
            </a:r>
            <a:r>
              <a:rPr lang="en-US" sz="1400" b="1" dirty="0">
                <a:solidFill>
                  <a:srgbClr val="FF0000"/>
                </a:solidFill>
                <a:latin typeface="Arial" charset="0"/>
                <a:cs typeface="Arial" charset="0"/>
              </a:rPr>
              <a:t> X</a:t>
            </a:r>
            <a:r>
              <a:rPr lang="en-US" sz="1400" b="1" baseline="-25000" dirty="0">
                <a:solidFill>
                  <a:srgbClr val="FF0000"/>
                </a:solidFill>
                <a:latin typeface="Arial" charset="0"/>
                <a:cs typeface="Arial" charset="0"/>
              </a:rPr>
              <a:t>0</a:t>
            </a:r>
            <a:endParaRPr lang="en-US" sz="1400" baseline="-25000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0" y="-109538"/>
            <a:ext cx="9144000" cy="944563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effectLst/>
                <a:cs typeface="Arial"/>
              </a:rPr>
              <a:t>Example: The Mu2e I-Tracker proposal</a:t>
            </a:r>
            <a:endParaRPr lang="en-US" sz="4400" dirty="0">
              <a:effectLst/>
              <a:cs typeface="Arial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4817932" y="4800263"/>
            <a:ext cx="1883493" cy="1398925"/>
          </a:xfrm>
          <a:prstGeom prst="rect">
            <a:avLst/>
          </a:prstGeom>
          <a:noFill/>
          <a:ln w="76200" cmpd="sng">
            <a:solidFill>
              <a:srgbClr val="00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6813280" y="4800262"/>
            <a:ext cx="1883493" cy="1398926"/>
          </a:xfrm>
          <a:prstGeom prst="rect">
            <a:avLst/>
          </a:prstGeom>
          <a:noFill/>
          <a:ln w="76200" cmpd="sng">
            <a:solidFill>
              <a:srgbClr val="00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Date Placeholder 2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24" name="Slide Number Placeholder 2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34134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1008063" y="1143000"/>
            <a:ext cx="4673275" cy="584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3200" b="1" dirty="0">
                <a:solidFill>
                  <a:srgbClr val="FF6600"/>
                </a:solidFill>
                <a:latin typeface="Arial" charset="0"/>
                <a:cs typeface="Arial" charset="0"/>
              </a:rPr>
              <a:t>Wire </a:t>
            </a:r>
            <a:r>
              <a:rPr lang="en-US" sz="3200" b="1" dirty="0" smtClean="0">
                <a:solidFill>
                  <a:srgbClr val="FF6600"/>
                </a:solidFill>
                <a:latin typeface="Arial" charset="0"/>
                <a:cs typeface="Arial" charset="0"/>
              </a:rPr>
              <a:t>cage (conceptual) </a:t>
            </a:r>
            <a:endParaRPr lang="en-US" sz="3200" dirty="0">
              <a:solidFill>
                <a:srgbClr val="FF6600"/>
              </a:solidFill>
              <a:latin typeface="Arial" charset="0"/>
              <a:cs typeface="Arial" charset="0"/>
            </a:endParaRPr>
          </a:p>
        </p:txBody>
      </p:sp>
      <p:pic>
        <p:nvPicPr>
          <p:cNvPr id="9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013" y="2146300"/>
            <a:ext cx="4713287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1763" y="2146300"/>
            <a:ext cx="3724275" cy="3925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5451475" y="2497138"/>
            <a:ext cx="612775" cy="27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>
                <a:solidFill>
                  <a:srgbClr val="0000FF"/>
                </a:solidFill>
                <a:latin typeface="Arial" charset="0"/>
                <a:cs typeface="Arial" charset="0"/>
              </a:rPr>
              <a:t>struts</a:t>
            </a:r>
          </a:p>
        </p:txBody>
      </p:sp>
      <p:sp>
        <p:nvSpPr>
          <p:cNvPr id="12" name="TextBox 6"/>
          <p:cNvSpPr txBox="1">
            <a:spLocks noChangeArrowheads="1"/>
          </p:cNvSpPr>
          <p:nvPr/>
        </p:nvSpPr>
        <p:spPr bwMode="auto">
          <a:xfrm>
            <a:off x="2185988" y="2154238"/>
            <a:ext cx="665162" cy="3397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 b="1" dirty="0">
                <a:solidFill>
                  <a:srgbClr val="FF0000"/>
                </a:solidFill>
                <a:latin typeface="Arial" charset="0"/>
                <a:cs typeface="Arial" charset="0"/>
              </a:rPr>
              <a:t>strut</a:t>
            </a:r>
          </a:p>
        </p:txBody>
      </p:sp>
      <p:sp>
        <p:nvSpPr>
          <p:cNvPr id="13" name="TextBox 11"/>
          <p:cNvSpPr txBox="1">
            <a:spLocks noChangeArrowheads="1"/>
          </p:cNvSpPr>
          <p:nvPr/>
        </p:nvSpPr>
        <p:spPr bwMode="auto">
          <a:xfrm>
            <a:off x="3611563" y="2154238"/>
            <a:ext cx="1290637" cy="5857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>
                <a:solidFill>
                  <a:srgbClr val="FF0000"/>
                </a:solidFill>
                <a:latin typeface="Arial" charset="0"/>
                <a:cs typeface="Arial" charset="0"/>
              </a:rPr>
              <a:t>“L” shaped</a:t>
            </a:r>
          </a:p>
          <a:p>
            <a:pPr algn="ctr" eaLnBrk="1" hangingPunct="1"/>
            <a:r>
              <a:rPr lang="en-US" sz="1600" b="1">
                <a:solidFill>
                  <a:srgbClr val="FF0000"/>
                </a:solidFill>
                <a:latin typeface="Arial" charset="0"/>
                <a:cs typeface="Arial" charset="0"/>
              </a:rPr>
              <a:t>end ring</a:t>
            </a:r>
          </a:p>
        </p:txBody>
      </p:sp>
      <p:sp>
        <p:nvSpPr>
          <p:cNvPr id="14" name="TextBox 14"/>
          <p:cNvSpPr txBox="1">
            <a:spLocks noChangeArrowheads="1"/>
          </p:cNvSpPr>
          <p:nvPr/>
        </p:nvSpPr>
        <p:spPr bwMode="auto">
          <a:xfrm>
            <a:off x="639763" y="5441950"/>
            <a:ext cx="1919287" cy="5857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>
                <a:solidFill>
                  <a:srgbClr val="FF0000"/>
                </a:solidFill>
                <a:latin typeface="Arial" charset="0"/>
                <a:cs typeface="Arial" charset="0"/>
              </a:rPr>
              <a:t>spider web:</a:t>
            </a:r>
          </a:p>
          <a:p>
            <a:pPr algn="ctr" eaLnBrk="1" hangingPunct="1"/>
            <a:r>
              <a:rPr lang="en-US" sz="1600" b="1">
                <a:solidFill>
                  <a:srgbClr val="FF0000"/>
                </a:solidFill>
                <a:latin typeface="Arial" charset="0"/>
                <a:cs typeface="Arial" charset="0"/>
              </a:rPr>
              <a:t>spokes and stays</a:t>
            </a:r>
          </a:p>
        </p:txBody>
      </p:sp>
      <p:sp>
        <p:nvSpPr>
          <p:cNvPr id="15" name="TextBox 6"/>
          <p:cNvSpPr txBox="1">
            <a:spLocks noChangeArrowheads="1"/>
          </p:cNvSpPr>
          <p:nvPr/>
        </p:nvSpPr>
        <p:spPr bwMode="auto">
          <a:xfrm>
            <a:off x="3922415" y="5772337"/>
            <a:ext cx="1107895" cy="584776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stiffening </a:t>
            </a:r>
          </a:p>
          <a:p>
            <a:pPr algn="ctr" eaLnBrk="1" hangingPunct="1"/>
            <a:r>
              <a:rPr lang="en-US" sz="1600" b="1" dirty="0" smtClean="0">
                <a:solidFill>
                  <a:srgbClr val="FF0000"/>
                </a:solidFill>
                <a:latin typeface="Arial" charset="0"/>
                <a:cs typeface="Arial" charset="0"/>
              </a:rPr>
              <a:t>polygon</a:t>
            </a:r>
            <a:endParaRPr lang="en-US" sz="1600" b="1" dirty="0">
              <a:solidFill>
                <a:srgbClr val="FF0000"/>
              </a:solidFill>
              <a:latin typeface="Arial" charset="0"/>
              <a:cs typeface="Arial" charset="0"/>
            </a:endParaRPr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H="1" flipV="1">
            <a:off x="4266069" y="4586384"/>
            <a:ext cx="210294" cy="1185953"/>
          </a:xfrm>
          <a:prstGeom prst="straightConnector1">
            <a:avLst/>
          </a:prstGeom>
          <a:ln w="34925">
            <a:solidFill>
              <a:srgbClr val="FF0000"/>
            </a:solidFill>
            <a:headEnd type="none"/>
            <a:tailEnd type="stealth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extBox 13"/>
          <p:cNvSpPr txBox="1">
            <a:spLocks noChangeArrowheads="1"/>
          </p:cNvSpPr>
          <p:nvPr/>
        </p:nvSpPr>
        <p:spPr bwMode="auto">
          <a:xfrm>
            <a:off x="7481134" y="2347845"/>
            <a:ext cx="71941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sto MT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tie-rod</a:t>
            </a:r>
          </a:p>
          <a:p>
            <a:pPr eaLnBrk="1" hangingPunct="1"/>
            <a:r>
              <a:rPr lang="en-US" sz="1200" b="1" dirty="0" smtClean="0">
                <a:solidFill>
                  <a:srgbClr val="0000FF"/>
                </a:solidFill>
                <a:latin typeface="Arial" charset="0"/>
                <a:cs typeface="Arial" charset="0"/>
              </a:rPr>
              <a:t>screws</a:t>
            </a:r>
            <a:endParaRPr lang="en-US" sz="1200" b="1" dirty="0">
              <a:solidFill>
                <a:srgbClr val="0000FF"/>
              </a:solidFill>
              <a:latin typeface="Arial" charset="0"/>
              <a:cs typeface="Arial" charset="0"/>
            </a:endParaRPr>
          </a:p>
        </p:txBody>
      </p:sp>
      <p:sp>
        <p:nvSpPr>
          <p:cNvPr id="28" name="Title 1"/>
          <p:cNvSpPr txBox="1">
            <a:spLocks/>
          </p:cNvSpPr>
          <p:nvPr/>
        </p:nvSpPr>
        <p:spPr>
          <a:xfrm>
            <a:off x="0" y="-109538"/>
            <a:ext cx="9144000" cy="944563"/>
          </a:xfrm>
          <a:prstGeom prst="rect">
            <a:avLst/>
          </a:prstGeom>
        </p:spPr>
        <p:txBody>
          <a:bodyPr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1"/>
                </a:solidFill>
                <a:effectLst>
                  <a:outerShdw blurRad="50800" dist="50800" dir="5400000" sx="101000" sy="101000" algn="t" rotWithShape="0">
                    <a:prstClr val="black">
                      <a:alpha val="40000"/>
                    </a:prstClr>
                  </a:outerShdw>
                </a:effectLst>
                <a:latin typeface="Arial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en-US" sz="4400" dirty="0" smtClean="0">
                <a:effectLst/>
                <a:cs typeface="Arial"/>
              </a:rPr>
              <a:t>Example: The Mu2e I-Tracker proposal</a:t>
            </a:r>
            <a:endParaRPr lang="en-US" sz="4400" dirty="0">
              <a:effectLst/>
              <a:cs typeface="Arial"/>
            </a:endParaRPr>
          </a:p>
        </p:txBody>
      </p:sp>
      <p:sp>
        <p:nvSpPr>
          <p:cNvPr id="33" name="Date Placeholder 3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it-IT" smtClean="0"/>
              <a:t>17 October 2016</a:t>
            </a:r>
            <a:endParaRPr lang="en-US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WG11 Detector Design Meeting</a:t>
            </a:r>
            <a:endParaRPr lang="en-US"/>
          </a:p>
        </p:txBody>
      </p:sp>
      <p:sp>
        <p:nvSpPr>
          <p:cNvPr id="35" name="Slide Number Placeholder 3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F661A8-756B-0D47-B135-C20451E312A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37092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60114</TotalTime>
  <Words>2894</Words>
  <Application>Microsoft Macintosh PowerPoint</Application>
  <PresentationFormat>On-screen Show (4:3)</PresentationFormat>
  <Paragraphs>510</Paragraphs>
  <Slides>37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37</vt:i4>
      </vt:variant>
    </vt:vector>
  </HeadingPairs>
  <TitlesOfParts>
    <vt:vector size="40" baseType="lpstr">
      <vt:lpstr>Office Theme</vt:lpstr>
      <vt:lpstr>Equation</vt:lpstr>
      <vt:lpstr>Microsoft Equation</vt:lpstr>
      <vt:lpstr>An ultra-light drift chamber with particle identification capabilities</vt:lpstr>
      <vt:lpstr>Road to proposal</vt:lpstr>
      <vt:lpstr>"Traditional" Drift Chamber</vt:lpstr>
      <vt:lpstr>The KLOE Drift Chamber</vt:lpstr>
      <vt:lpstr>The KLOE Drift Chamber</vt:lpstr>
      <vt:lpstr>Drift Chamber "Innovations" </vt:lpstr>
      <vt:lpstr>PowerPoint Presentation</vt:lpstr>
      <vt:lpstr>PowerPoint Presentation</vt:lpstr>
      <vt:lpstr>PowerPoint Presentation</vt:lpstr>
      <vt:lpstr>Verification of validity of principle</vt:lpstr>
      <vt:lpstr>PowerPoint Presentation</vt:lpstr>
      <vt:lpstr>DC stringing: the old way</vt:lpstr>
      <vt:lpstr>DC stringing: the novel way</vt:lpstr>
      <vt:lpstr>MEG2 DC EndPlates</vt:lpstr>
      <vt:lpstr>MEG2 DC Wiring</vt:lpstr>
      <vt:lpstr>MEG2 DC Wiring</vt:lpstr>
      <vt:lpstr>MEG2 DC Assembly</vt:lpstr>
      <vt:lpstr>MEG2 DC Spatial resolution</vt:lpstr>
      <vt:lpstr>MEG2 DC Expected Perf.</vt:lpstr>
      <vt:lpstr>MEG2 DC Expected Perf.</vt:lpstr>
      <vt:lpstr>Cluster Timing</vt:lpstr>
      <vt:lpstr>Cluster Counting</vt:lpstr>
      <vt:lpstr>"Innovative DC" advantages</vt:lpstr>
      <vt:lpstr>MEG2 DC Front End El.</vt:lpstr>
      <vt:lpstr>MEG2 DC Front End El.</vt:lpstr>
      <vt:lpstr>MEG2 DC Front End El.</vt:lpstr>
      <vt:lpstr>MEG2 DC Read Out</vt:lpstr>
      <vt:lpstr>Clu-Tim/Cou Read Out</vt:lpstr>
      <vt:lpstr>How long a drift chamber can be?</vt:lpstr>
      <vt:lpstr>How long a drift chamber can be?</vt:lpstr>
      <vt:lpstr>How long a drift chamber can be?</vt:lpstr>
      <vt:lpstr>A proposal for FCCee</vt:lpstr>
      <vt:lpstr>Expected spatial resolution </vt:lpstr>
      <vt:lpstr>Expected spatial resolution </vt:lpstr>
      <vt:lpstr>Expected spatial resolution </vt:lpstr>
      <vt:lpstr>Expected p. id. capabilities </vt:lpstr>
      <vt:lpstr>Conclusions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Franco Grancagnolo</dc:creator>
  <cp:lastModifiedBy>Franco Grancagnolo</cp:lastModifiedBy>
  <cp:revision>259</cp:revision>
  <cp:lastPrinted>2016-09-02T02:36:37Z</cp:lastPrinted>
  <dcterms:created xsi:type="dcterms:W3CDTF">2016-07-22T13:28:21Z</dcterms:created>
  <dcterms:modified xsi:type="dcterms:W3CDTF">2016-10-16T20:20:54Z</dcterms:modified>
</cp:coreProperties>
</file>