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413" r:id="rId3"/>
    <p:sldId id="421" r:id="rId4"/>
    <p:sldId id="414" r:id="rId5"/>
    <p:sldId id="415" r:id="rId6"/>
    <p:sldId id="417" r:id="rId7"/>
    <p:sldId id="416" r:id="rId8"/>
    <p:sldId id="419" r:id="rId9"/>
    <p:sldId id="423" r:id="rId10"/>
    <p:sldId id="426" r:id="rId11"/>
    <p:sldId id="424" r:id="rId1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EBEBFF"/>
    <a:srgbClr val="FFFFCC"/>
    <a:srgbClr val="007A37"/>
    <a:srgbClr val="E5E5FF"/>
    <a:srgbClr val="F7F7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87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F9E92B3-03F6-458E-97E7-F662FB24E28E}" type="datetimeFigureOut">
              <a:rPr lang="en-US" smtClean="0"/>
              <a:pPr/>
              <a:t>7/20/2016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2EB4C3D-16FB-4D94-8459-52FA44EFB9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5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36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58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00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48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72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47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88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9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55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3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27.04.2016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27.04.2016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jp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48" y="212744"/>
            <a:ext cx="8859795" cy="215308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Arial Rounded MT Bold" panose="020F0704030504030204" pitchFamily="34" charset="0"/>
              </a:rPr>
              <a:t>Copper Laser-Engineered    Surface Structures (LESS)</a:t>
            </a:r>
            <a:endParaRPr lang="en-US" sz="4000" dirty="0">
              <a:latin typeface="Arial Rounded MT Bold" panose="020F07040305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99766" y="2735943"/>
            <a:ext cx="8699158" cy="3149599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sz="1600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FOLLOW-UP MEETING</a:t>
            </a:r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r>
              <a:rPr lang="en-US" sz="2000" dirty="0" smtClean="0">
                <a:latin typeface="Arial Rounded MT Bold" panose="020F0704030504030204" pitchFamily="34" charset="0"/>
              </a:rPr>
              <a:t>Elisa García-Tabarés Valdivieso </a:t>
            </a:r>
          </a:p>
          <a:p>
            <a:pPr algn="ctr"/>
            <a:endParaRPr lang="en-US" sz="1600" dirty="0" smtClean="0">
              <a:latin typeface="Arial Rounded MT Bold" panose="020F0704030504030204" pitchFamily="34" charset="0"/>
            </a:endParaRPr>
          </a:p>
          <a:p>
            <a:pPr algn="ctr"/>
            <a:endParaRPr lang="en-US" sz="1600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en-US" sz="1600" dirty="0" smtClean="0">
                <a:latin typeface="Arial Rounded MT Bold" panose="020F0704030504030204" pitchFamily="34" charset="0"/>
              </a:rPr>
              <a:t>TE-VSC-SCC</a:t>
            </a:r>
          </a:p>
          <a:p>
            <a:pPr algn="ctr"/>
            <a:endParaRPr lang="en-US" dirty="0" smtClean="0"/>
          </a:p>
          <a:p>
            <a:pPr algn="ctr"/>
            <a:endParaRPr lang="en-US" sz="1600" dirty="0" smtClean="0"/>
          </a:p>
          <a:p>
            <a:pPr algn="ctr"/>
            <a:r>
              <a:rPr lang="en-GB" sz="2000" dirty="0" smtClean="0">
                <a:latin typeface="Arial Rounded MT Bold" panose="020F0704030504030204" pitchFamily="34" charset="0"/>
              </a:rPr>
              <a:t>19</a:t>
            </a:r>
            <a:r>
              <a:rPr lang="en-GB" sz="2000" baseline="30000" dirty="0" smtClean="0">
                <a:latin typeface="Arial Rounded MT Bold" panose="020F0704030504030204" pitchFamily="34" charset="0"/>
              </a:rPr>
              <a:t>th</a:t>
            </a:r>
            <a:r>
              <a:rPr lang="en-GB" sz="2000" dirty="0" smtClean="0">
                <a:latin typeface="Arial Rounded MT Bold" panose="020F0704030504030204" pitchFamily="34" charset="0"/>
              </a:rPr>
              <a:t> July 2016</a:t>
            </a:r>
            <a:endParaRPr lang="en-GB" sz="2000" dirty="0">
              <a:latin typeface="Arial Rounded MT Bold" panose="020F0704030504030204" pitchFamily="34" charset="0"/>
            </a:endParaRPr>
          </a:p>
          <a:p>
            <a:pPr algn="ctr"/>
            <a:endParaRPr lang="en-US" sz="1600" dirty="0" smtClean="0"/>
          </a:p>
        </p:txBody>
      </p:sp>
      <p:pic>
        <p:nvPicPr>
          <p:cNvPr id="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583" y="5889406"/>
            <a:ext cx="906095" cy="90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V="1">
            <a:off x="268514" y="2307771"/>
            <a:ext cx="863041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6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0" y="769515"/>
            <a:ext cx="2447029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SEY after solvent MC20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8" b="2396"/>
          <a:stretch/>
        </p:blipFill>
        <p:spPr>
          <a:xfrm>
            <a:off x="0" y="1089392"/>
            <a:ext cx="3870628" cy="505063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618707" y="765033"/>
            <a:ext cx="2400709" cy="5387697"/>
            <a:chOff x="3565913" y="791375"/>
            <a:chExt cx="2400709" cy="53876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5913" y="791375"/>
              <a:ext cx="2400709" cy="180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5913" y="2587274"/>
              <a:ext cx="2400709" cy="180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66622" y="4379072"/>
              <a:ext cx="2400000" cy="1800000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6433656" y="767293"/>
            <a:ext cx="2411427" cy="5400000"/>
            <a:chOff x="3959621" y="765797"/>
            <a:chExt cx="2411427" cy="5400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59621" y="765797"/>
              <a:ext cx="2411427" cy="1800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59621" y="2565797"/>
              <a:ext cx="2411427" cy="1800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59621" y="4365797"/>
              <a:ext cx="2411427" cy="1800000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6715892" y="761696"/>
            <a:ext cx="1846954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“Type c” LESS Cu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727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03440" y="710376"/>
            <a:ext cx="1732654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LESS Copper_2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4" b="2193"/>
          <a:stretch/>
        </p:blipFill>
        <p:spPr>
          <a:xfrm>
            <a:off x="168900" y="1073753"/>
            <a:ext cx="3867235" cy="50792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5" b="2291"/>
          <a:stretch/>
        </p:blipFill>
        <p:spPr>
          <a:xfrm>
            <a:off x="4036135" y="1073753"/>
            <a:ext cx="3926075" cy="5076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249171" y="705100"/>
            <a:ext cx="1732654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LESS Copper_1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078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</a:t>
            </a:r>
            <a:r>
              <a:rPr lang="en-US" sz="2400" dirty="0">
                <a:latin typeface="Arial Rounded MT Bold" panose="020F0704030504030204" pitchFamily="34" charset="0"/>
              </a:rPr>
              <a:t>: 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9" name="Rectangle 8"/>
          <p:cNvSpPr/>
          <p:nvPr/>
        </p:nvSpPr>
        <p:spPr>
          <a:xfrm>
            <a:off x="296171" y="939556"/>
            <a:ext cx="1197349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SEY at RT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5" t="10085" r="12735" b="5220"/>
          <a:stretch/>
        </p:blipFill>
        <p:spPr>
          <a:xfrm>
            <a:off x="1532906" y="1157288"/>
            <a:ext cx="6207443" cy="479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8" b="1853"/>
          <a:stretch/>
        </p:blipFill>
        <p:spPr>
          <a:xfrm>
            <a:off x="4739422" y="750236"/>
            <a:ext cx="4105661" cy="5362575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735523" y="3211551"/>
            <a:ext cx="3901105" cy="2663749"/>
          </a:xfrm>
          <a:prstGeom prst="roundRect">
            <a:avLst/>
          </a:prstGeom>
          <a:solidFill>
            <a:srgbClr val="EBE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SEY goes down during SEY measurement.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It goes up immediately after the measurement.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SEY dispersion is reduced as we increase the temperature.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Conditioning of the sample? </a:t>
            </a:r>
          </a:p>
        </p:txBody>
      </p:sp>
      <p:sp>
        <p:nvSpPr>
          <p:cNvPr id="9" name="Rectangle 8"/>
          <p:cNvSpPr/>
          <p:nvPr/>
        </p:nvSpPr>
        <p:spPr>
          <a:xfrm>
            <a:off x="296171" y="939556"/>
            <a:ext cx="1281169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SEY at cold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19"/>
          <a:stretch/>
        </p:blipFill>
        <p:spPr>
          <a:xfrm>
            <a:off x="582535" y="1429473"/>
            <a:ext cx="4105490" cy="17680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71238" y="1463264"/>
            <a:ext cx="765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300K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51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603169" y="22182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27.06.2016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96171" y="939556"/>
            <a:ext cx="1464049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Conditioning?</a:t>
            </a:r>
            <a:endParaRPr lang="en-US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0"/>
          <a:stretch/>
        </p:blipFill>
        <p:spPr>
          <a:xfrm>
            <a:off x="-121533" y="1442374"/>
            <a:ext cx="5094915" cy="3253702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-121533" y="1083526"/>
            <a:ext cx="9241314" cy="3608294"/>
            <a:chOff x="-50031" y="471656"/>
            <a:chExt cx="9241314" cy="360829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6368" y="471656"/>
              <a:ext cx="5094915" cy="360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02" r="10926"/>
            <a:stretch/>
          </p:blipFill>
          <p:spPr>
            <a:xfrm>
              <a:off x="-50031" y="807644"/>
              <a:ext cx="4538211" cy="3272306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-121533" y="1097600"/>
            <a:ext cx="9262948" cy="3600000"/>
            <a:chOff x="-84935" y="1028943"/>
            <a:chExt cx="9262948" cy="360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098" y="1028943"/>
              <a:ext cx="5094915" cy="360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34" r="10989"/>
            <a:stretch/>
          </p:blipFill>
          <p:spPr>
            <a:xfrm>
              <a:off x="-84935" y="1350857"/>
              <a:ext cx="4535015" cy="3271158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-121533" y="1082360"/>
            <a:ext cx="9241314" cy="3606454"/>
            <a:chOff x="-63301" y="2441575"/>
            <a:chExt cx="9241314" cy="36064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097" y="2441575"/>
              <a:ext cx="5094916" cy="3600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6" r="10666"/>
            <a:stretch/>
          </p:blipFill>
          <p:spPr>
            <a:xfrm>
              <a:off x="-63301" y="2778729"/>
              <a:ext cx="4551481" cy="326930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-28031" y="1094910"/>
            <a:ext cx="9166861" cy="3600000"/>
            <a:chOff x="-36769" y="3191783"/>
            <a:chExt cx="9166861" cy="3600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8"/>
            <a:stretch/>
          </p:blipFill>
          <p:spPr>
            <a:xfrm>
              <a:off x="4036136" y="3191783"/>
              <a:ext cx="5093956" cy="36000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8" t="9434" r="10686"/>
            <a:stretch/>
          </p:blipFill>
          <p:spPr>
            <a:xfrm>
              <a:off x="-36769" y="3524007"/>
              <a:ext cx="4455326" cy="3260374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-124118" y="1078547"/>
            <a:ext cx="9262948" cy="3607401"/>
            <a:chOff x="-131899" y="3862413"/>
            <a:chExt cx="9262948" cy="360740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34" y="3862413"/>
              <a:ext cx="5094915" cy="360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42" r="10712"/>
            <a:stretch/>
          </p:blipFill>
          <p:spPr>
            <a:xfrm>
              <a:off x="-131899" y="4188139"/>
              <a:ext cx="4549139" cy="3281675"/>
            </a:xfrm>
            <a:prstGeom prst="rect">
              <a:avLst/>
            </a:prstGeom>
          </p:spPr>
        </p:pic>
      </p:grpSp>
      <p:sp>
        <p:nvSpPr>
          <p:cNvPr id="2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29" name="Date Placeholder 1"/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27.06.2016</a:t>
            </a:r>
            <a:endParaRPr lang="en-US" dirty="0"/>
          </a:p>
        </p:txBody>
      </p:sp>
      <p:sp>
        <p:nvSpPr>
          <p:cNvPr id="3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02690" y="4669913"/>
            <a:ext cx="8384680" cy="1296352"/>
          </a:xfrm>
          <a:prstGeom prst="roundRect">
            <a:avLst/>
          </a:prstGeom>
          <a:solidFill>
            <a:srgbClr val="EBE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SEY goes down during the measurement.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During conditioning, instead of going down, SEY increases.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 Is the sample charging due to the presence of copper oxide</a:t>
            </a:r>
            <a:r>
              <a:rPr lang="en-US" b="1" dirty="0" smtClean="0">
                <a:solidFill>
                  <a:schemeClr val="tx1"/>
                </a:solidFill>
              </a:rPr>
              <a:t>?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9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5328" r="12520" b="4810"/>
          <a:stretch/>
        </p:blipFill>
        <p:spPr>
          <a:xfrm>
            <a:off x="108134" y="1220511"/>
            <a:ext cx="5768897" cy="48813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6" t="10390" r="11220" b="4810"/>
          <a:stretch/>
        </p:blipFill>
        <p:spPr>
          <a:xfrm>
            <a:off x="5877030" y="3562463"/>
            <a:ext cx="3266969" cy="2600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6" t="10736" r="12764" b="5039"/>
          <a:stretch/>
        </p:blipFill>
        <p:spPr>
          <a:xfrm>
            <a:off x="5877031" y="993320"/>
            <a:ext cx="3167162" cy="2536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1" y="869166"/>
            <a:ext cx="3165924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Oxide removal (SPECS system)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8324850" y="3705986"/>
            <a:ext cx="652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8342270" y="1220511"/>
            <a:ext cx="652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1s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4400550" y="2809875"/>
            <a:ext cx="314325" cy="2466975"/>
          </a:xfrm>
          <a:prstGeom prst="rect">
            <a:avLst/>
          </a:prstGeom>
          <a:noFill/>
          <a:ln w="28575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urved Up Arrow 23"/>
          <p:cNvSpPr/>
          <p:nvPr/>
        </p:nvSpPr>
        <p:spPr>
          <a:xfrm rot="1224974">
            <a:off x="4511345" y="4856341"/>
            <a:ext cx="1688074" cy="556060"/>
          </a:xfrm>
          <a:prstGeom prst="curved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66935" y="2790825"/>
            <a:ext cx="257662" cy="2466975"/>
          </a:xfrm>
          <a:prstGeom prst="rect">
            <a:avLst/>
          </a:prstGeom>
          <a:noFill/>
          <a:ln w="28575">
            <a:solidFill>
              <a:srgbClr val="0055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urved Down Arrow 25"/>
          <p:cNvSpPr/>
          <p:nvPr/>
        </p:nvSpPr>
        <p:spPr>
          <a:xfrm rot="20986684">
            <a:off x="3488641" y="2422647"/>
            <a:ext cx="2721944" cy="542636"/>
          </a:xfrm>
          <a:prstGeom prst="curved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07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1" t="10573" r="11509" b="4744"/>
          <a:stretch/>
        </p:blipFill>
        <p:spPr>
          <a:xfrm>
            <a:off x="3605561" y="1308410"/>
            <a:ext cx="5478966" cy="4378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1" y="761696"/>
            <a:ext cx="8548912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Oxide removal (SPECS system)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71" y="1336844"/>
            <a:ext cx="3123351" cy="4172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0" t="10288" r="11816" b="4867"/>
          <a:stretch/>
        </p:blipFill>
        <p:spPr>
          <a:xfrm>
            <a:off x="3598127" y="1293541"/>
            <a:ext cx="5464097" cy="43861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0" t="10598" r="11285" b="4557"/>
          <a:stretch/>
        </p:blipFill>
        <p:spPr>
          <a:xfrm>
            <a:off x="3583259" y="1308410"/>
            <a:ext cx="5516136" cy="438614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61372" y="5556578"/>
            <a:ext cx="49213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accent6"/>
                </a:solidFill>
              </a:rPr>
              <a:t>http://xpssimplified.com/elements/copper.php</a:t>
            </a:r>
          </a:p>
        </p:txBody>
      </p:sp>
    </p:spTree>
    <p:extLst>
      <p:ext uri="{BB962C8B-B14F-4D97-AF65-F5344CB8AC3E}">
        <p14:creationId xmlns:p14="http://schemas.microsoft.com/office/powerpoint/2010/main" val="283679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1" y="761696"/>
            <a:ext cx="8548912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Oxide removal (SPECS system)</a:t>
            </a:r>
            <a:endParaRPr lang="en-US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1571574"/>
            <a:ext cx="9144000" cy="3547336"/>
            <a:chOff x="0" y="1571574"/>
            <a:chExt cx="9144000" cy="354733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28" t="10620" r="11707" b="9988"/>
            <a:stretch/>
          </p:blipFill>
          <p:spPr>
            <a:xfrm>
              <a:off x="0" y="1571574"/>
              <a:ext cx="4606701" cy="348915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03999" y="1682226"/>
              <a:ext cx="9856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CuLMM</a:t>
              </a:r>
              <a:endParaRPr lang="en-GB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8401" y="1611887"/>
              <a:ext cx="4445599" cy="3507023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4698401" y="5257409"/>
            <a:ext cx="49213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accent6"/>
                </a:solidFill>
              </a:rPr>
              <a:t>http://xpssimplified.com/elements/copper.php</a:t>
            </a:r>
          </a:p>
        </p:txBody>
      </p:sp>
    </p:spTree>
    <p:extLst>
      <p:ext uri="{BB962C8B-B14F-4D97-AF65-F5344CB8AC3E}">
        <p14:creationId xmlns:p14="http://schemas.microsoft.com/office/powerpoint/2010/main" val="17340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1" y="761696"/>
            <a:ext cx="8548912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Oxide removal (SPECS system)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7" t="9956" r="10767" b="4068"/>
          <a:stretch/>
        </p:blipFill>
        <p:spPr>
          <a:xfrm>
            <a:off x="1336007" y="1210509"/>
            <a:ext cx="6469238" cy="488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LESS Copper: </a:t>
            </a:r>
            <a:r>
              <a:rPr lang="en-US" sz="2400" dirty="0">
                <a:latin typeface="Arial Rounded MT Bold" panose="020F0704030504030204" pitchFamily="34" charset="0"/>
              </a:rPr>
              <a:t>University of Dundee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19.07.2016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171" y="761696"/>
            <a:ext cx="3189979" cy="312057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SEY at cold after oxide removal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9" t="4730" r="6955" b="2004"/>
          <a:stretch/>
        </p:blipFill>
        <p:spPr>
          <a:xfrm>
            <a:off x="303315" y="1100138"/>
            <a:ext cx="3207544" cy="50363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5023" r="7334" b="2109"/>
          <a:stretch/>
        </p:blipFill>
        <p:spPr>
          <a:xfrm>
            <a:off x="296171" y="1114425"/>
            <a:ext cx="3200401" cy="5014913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284271" y="1723835"/>
            <a:ext cx="3901105" cy="3482061"/>
          </a:xfrm>
          <a:prstGeom prst="roundRect">
            <a:avLst/>
          </a:prstGeom>
          <a:solidFill>
            <a:srgbClr val="EBEB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SEY goes down during SEY measurement.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It goes up immediately after the measurement.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SEY dispersion is reduced as we increase the temperature.</a:t>
            </a:r>
          </a:p>
          <a:p>
            <a:pPr marL="85725" indent="-85725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Same behavior as before oxide “removal” but, dispersion has been reduced.</a:t>
            </a:r>
          </a:p>
        </p:txBody>
      </p:sp>
    </p:spTree>
    <p:extLst>
      <p:ext uri="{BB962C8B-B14F-4D97-AF65-F5344CB8AC3E}">
        <p14:creationId xmlns:p14="http://schemas.microsoft.com/office/powerpoint/2010/main" val="6549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19321</TotalTime>
  <Words>305</Words>
  <Application>Microsoft Office PowerPoint</Application>
  <PresentationFormat>On-screen Show (4:3)</PresentationFormat>
  <Paragraphs>94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Rounded MT Bold</vt:lpstr>
      <vt:lpstr>Calibri</vt:lpstr>
      <vt:lpstr>CERNCorporate4-3</vt:lpstr>
      <vt:lpstr>Copper Laser-Engineered    Surface Structures (LESS)</vt:lpstr>
      <vt:lpstr>LESS Copper: University of Dundee </vt:lpstr>
      <vt:lpstr>LESS Copper: University of Dundee </vt:lpstr>
      <vt:lpstr>LESS Copper: University of Dundee </vt:lpstr>
      <vt:lpstr>LESS Copper: University of Dundee </vt:lpstr>
      <vt:lpstr>LESS Copper: University of Dundee </vt:lpstr>
      <vt:lpstr>LESS Copper</vt:lpstr>
      <vt:lpstr>LESS Copper: University of Dundee </vt:lpstr>
      <vt:lpstr>LESS Copper: University of Dundee </vt:lpstr>
      <vt:lpstr>LESS Copper: University of Dundee </vt:lpstr>
      <vt:lpstr>LESS Copper: University of Dundee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 Rene Maurice Sublet</dc:creator>
  <cp:lastModifiedBy>Mauro Taborelli</cp:lastModifiedBy>
  <cp:revision>849</cp:revision>
  <cp:lastPrinted>2015-11-26T18:13:28Z</cp:lastPrinted>
  <dcterms:created xsi:type="dcterms:W3CDTF">2015-06-19T07:52:30Z</dcterms:created>
  <dcterms:modified xsi:type="dcterms:W3CDTF">2016-07-20T09:25:17Z</dcterms:modified>
</cp:coreProperties>
</file>