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9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ctr">
            <a:normAutofit/>
          </a:bodyPr>
          <a:lstStyle>
            <a:lvl1pPr algn="ctr"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223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732247"/>
            <a:ext cx="2057400" cy="114981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721476"/>
            <a:ext cx="3086100" cy="136524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2352" y="6359979"/>
            <a:ext cx="2057400" cy="387577"/>
          </a:xfrm>
          <a:prstGeom prst="rect">
            <a:avLst/>
          </a:prstGeom>
        </p:spPr>
        <p:txBody>
          <a:bodyPr/>
          <a:lstStyle/>
          <a:p>
            <a:fld id="{EE404A54-3FF4-4529-A0D2-8E5416EC1EE8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55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732247"/>
            <a:ext cx="2057400" cy="114981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721476"/>
            <a:ext cx="3086100" cy="136524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2352" y="6359979"/>
            <a:ext cx="2057400" cy="387577"/>
          </a:xfrm>
          <a:prstGeom prst="rect">
            <a:avLst/>
          </a:prstGeom>
        </p:spPr>
        <p:txBody>
          <a:bodyPr/>
          <a:lstStyle/>
          <a:p>
            <a:fld id="{EE404A54-3FF4-4529-A0D2-8E5416EC1EE8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70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271" y="633527"/>
            <a:ext cx="7886700" cy="522514"/>
          </a:xfrm>
        </p:spPr>
        <p:txBody>
          <a:bodyPr>
            <a:normAutofit/>
          </a:bodyPr>
          <a:lstStyle>
            <a:lvl1pPr>
              <a:defRPr sz="2000">
                <a:solidFill>
                  <a:srgbClr val="22529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28600" indent="-228600">
              <a:buFont typeface="Courier New" panose="02070309020205020404" pitchFamily="49" charset="0"/>
              <a:buChar char="o"/>
              <a:defRPr sz="1800">
                <a:latin typeface="+mn-lt"/>
                <a:cs typeface="Arial" panose="020B0604020202020204" pitchFamily="34" charset="0"/>
              </a:defRPr>
            </a:lvl1pPr>
            <a:lvl2pPr>
              <a:defRPr sz="1600">
                <a:latin typeface="+mn-lt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732247"/>
            <a:ext cx="2057400" cy="114981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721476"/>
            <a:ext cx="3086100" cy="136524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3121" y="6470423"/>
            <a:ext cx="2057400" cy="3875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E404A54-3FF4-4529-A0D2-8E5416EC1EE8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105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732247"/>
            <a:ext cx="2057400" cy="114981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721476"/>
            <a:ext cx="3086100" cy="136524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793" y="6459651"/>
            <a:ext cx="2057400" cy="3875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E404A54-3FF4-4529-A0D2-8E5416EC1EE8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779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000" b="1" kern="1200" dirty="0">
                <a:solidFill>
                  <a:srgbClr val="22529E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72352" y="6359979"/>
            <a:ext cx="2057400" cy="3875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E404A54-3FF4-4529-A0D2-8E5416EC1EE8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28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557" y="796868"/>
            <a:ext cx="7886700" cy="613003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rgbClr val="22529E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732247"/>
            <a:ext cx="2057400" cy="114981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721476"/>
            <a:ext cx="3086100" cy="136524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72352" y="6359979"/>
            <a:ext cx="2057400" cy="3875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E404A54-3FF4-4529-A0D2-8E5416EC1EE8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10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732247"/>
            <a:ext cx="2057400" cy="114981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721476"/>
            <a:ext cx="3086100" cy="136524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72352" y="6359979"/>
            <a:ext cx="2057400" cy="387577"/>
          </a:xfrm>
          <a:prstGeom prst="rect">
            <a:avLst/>
          </a:prstGeom>
        </p:spPr>
        <p:txBody>
          <a:bodyPr/>
          <a:lstStyle/>
          <a:p>
            <a:fld id="{EE404A54-3FF4-4529-A0D2-8E5416EC1EE8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9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30679"/>
            <a:ext cx="9144000" cy="6327321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732247"/>
            <a:ext cx="2057400" cy="114981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721476"/>
            <a:ext cx="3086100" cy="136524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72352" y="6359979"/>
            <a:ext cx="2057400" cy="3875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E404A54-3FF4-4529-A0D2-8E5416EC1EE8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28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732247"/>
            <a:ext cx="2057400" cy="114981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721476"/>
            <a:ext cx="3086100" cy="136524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72352" y="6359979"/>
            <a:ext cx="2057400" cy="387577"/>
          </a:xfrm>
          <a:prstGeom prst="rect">
            <a:avLst/>
          </a:prstGeom>
        </p:spPr>
        <p:txBody>
          <a:bodyPr/>
          <a:lstStyle/>
          <a:p>
            <a:fld id="{EE404A54-3FF4-4529-A0D2-8E5416EC1EE8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8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732247"/>
            <a:ext cx="2057400" cy="114981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721476"/>
            <a:ext cx="3086100" cy="136524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72352" y="6359979"/>
            <a:ext cx="2057400" cy="387577"/>
          </a:xfrm>
          <a:prstGeom prst="rect">
            <a:avLst/>
          </a:prstGeom>
        </p:spPr>
        <p:txBody>
          <a:bodyPr/>
          <a:lstStyle/>
          <a:p>
            <a:fld id="{EE404A54-3FF4-4529-A0D2-8E5416EC1EE8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542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789395"/>
            <a:ext cx="9144000" cy="72000"/>
          </a:xfrm>
          <a:prstGeom prst="rect">
            <a:avLst/>
          </a:prstGeom>
          <a:solidFill>
            <a:srgbClr val="22529E"/>
          </a:solidFill>
          <a:ln>
            <a:solidFill>
              <a:srgbClr val="005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73579"/>
            <a:ext cx="7886700" cy="522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540000"/>
          </a:xfrm>
          <a:prstGeom prst="rect">
            <a:avLst/>
          </a:prstGeom>
          <a:solidFill>
            <a:srgbClr val="22529E"/>
          </a:solidFill>
          <a:ln>
            <a:solidFill>
              <a:srgbClr val="005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697" b="1064"/>
          <a:stretch/>
        </p:blipFill>
        <p:spPr>
          <a:xfrm>
            <a:off x="24493" y="1"/>
            <a:ext cx="542903" cy="540000"/>
          </a:xfrm>
          <a:prstGeom prst="rect">
            <a:avLst/>
          </a:prstGeom>
          <a:ln>
            <a:solidFill>
              <a:srgbClr val="0053A1"/>
            </a:solidFill>
          </a:ln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252" y="-1"/>
            <a:ext cx="9135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78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22529E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Function measurements and low energy SEY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04A54-3FF4-4529-A0D2-8E5416EC1EE8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212271" y="1763130"/>
          <a:ext cx="3744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20000"/>
                <a:gridCol w="720000"/>
                <a:gridCol w="720000"/>
                <a:gridCol w="720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Sample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PLD_1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PLD_2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PLD_3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DC_sp</a:t>
                      </a:r>
                      <a:r>
                        <a:rPr lang="en-GB" sz="1400" dirty="0" smtClean="0"/>
                        <a:t>.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sz="1400" b="1" dirty="0" smtClean="0"/>
                        <a:t>Φ</a:t>
                      </a:r>
                      <a:r>
                        <a:rPr lang="fr-FR" sz="1400" b="1" baseline="-25000" dirty="0" err="1" smtClean="0"/>
                        <a:t>Kel</a:t>
                      </a:r>
                      <a:r>
                        <a:rPr lang="fr-FR" sz="1400" b="1" baseline="-25000" dirty="0" smtClean="0"/>
                        <a:t> </a:t>
                      </a:r>
                      <a:r>
                        <a:rPr lang="fr-FR" sz="1400" b="1" baseline="0" dirty="0" smtClean="0"/>
                        <a:t> (eV)</a:t>
                      </a:r>
                      <a:endParaRPr lang="en-GB" sz="1400" b="1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131FF"/>
                          </a:solidFill>
                          <a:effectLst/>
                          <a:latin typeface="Calibri" panose="020F0502020204030204" pitchFamily="34" charset="0"/>
                        </a:rPr>
                        <a:t>5.53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CC00FF"/>
                          </a:solidFill>
                          <a:effectLst/>
                          <a:latin typeface="Calibri" panose="020F0502020204030204" pitchFamily="34" charset="0"/>
                        </a:rPr>
                        <a:t>5.87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Max SEY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1.8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1.6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0131FF"/>
                          </a:solidFill>
                        </a:rPr>
                        <a:t>1.0</a:t>
                      </a:r>
                      <a:endParaRPr lang="en-GB" sz="1400" b="1" dirty="0">
                        <a:solidFill>
                          <a:srgbClr val="0131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CC00FF"/>
                          </a:solidFill>
                        </a:rPr>
                        <a:t>0.95</a:t>
                      </a:r>
                      <a:endParaRPr lang="en-GB" sz="1400" b="1" dirty="0">
                        <a:solidFill>
                          <a:srgbClr val="CC00FF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34410" y="1256171"/>
            <a:ext cx="4176000" cy="406829"/>
          </a:xfrm>
        </p:spPr>
        <p:txBody>
          <a:bodyPr>
            <a:normAutofit/>
          </a:bodyPr>
          <a:lstStyle/>
          <a:p>
            <a:r>
              <a:rPr lang="en-GB" dirty="0" smtClean="0"/>
              <a:t>Work Function measurements</a:t>
            </a:r>
            <a:endParaRPr lang="en-GB" dirty="0"/>
          </a:p>
        </p:txBody>
      </p:sp>
      <p:sp>
        <p:nvSpPr>
          <p:cNvPr id="16" name="Rectangle à coins arrondis 11"/>
          <p:cNvSpPr/>
          <p:nvPr/>
        </p:nvSpPr>
        <p:spPr>
          <a:xfrm>
            <a:off x="3855308" y="4897486"/>
            <a:ext cx="5150356" cy="1654061"/>
          </a:xfrm>
          <a:prstGeom prst="roundRect">
            <a:avLst/>
          </a:prstGeom>
          <a:noFill/>
          <a:ln>
            <a:solidFill>
              <a:srgbClr val="22529E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216000" indent="-2160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600" b="1" dirty="0">
                <a:solidFill>
                  <a:srgbClr val="22529E"/>
                </a:solidFill>
                <a:cs typeface="Arial" panose="020B0604020202020204" pitchFamily="34" charset="0"/>
              </a:rPr>
              <a:t>Work function increases → maximum SEY decreases</a:t>
            </a:r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cs typeface="Arial" panose="020B0604020202020204" pitchFamily="34" charset="0"/>
              </a:rPr>
              <a:t>Low energy electron not able to escape</a:t>
            </a:r>
          </a:p>
          <a:p>
            <a:pPr marL="216000" indent="-2160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600" b="1" dirty="0">
                <a:solidFill>
                  <a:srgbClr val="22529E"/>
                </a:solidFill>
                <a:cs typeface="Arial" panose="020B0604020202020204" pitchFamily="34" charset="0"/>
              </a:rPr>
              <a:t>SEY drop shift ↔ Differences between work functions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cs typeface="Arial" panose="020B0604020202020204" pitchFamily="34" charset="0"/>
              </a:rPr>
              <a:t>More energy needed to overcome the barrier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234410" y="3452076"/>
            <a:ext cx="2323027" cy="406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/>
                </a:solidFill>
              </a:rPr>
              <a:t>Low Energy SEY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965426" y="1239213"/>
            <a:ext cx="4176000" cy="406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prstClr val="black"/>
                </a:solidFill>
              </a:rPr>
              <a:t>Comparison : SEY drop shift / ∆</a:t>
            </a:r>
            <a:r>
              <a:rPr lang="el-GR" sz="2000" dirty="0" smtClean="0">
                <a:solidFill>
                  <a:prstClr val="black"/>
                </a:solidFill>
              </a:rPr>
              <a:t>Φ</a:t>
            </a:r>
            <a:endParaRPr lang="en-GB" sz="2000" dirty="0">
              <a:solidFill>
                <a:prstClr val="black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4199079" y="3253257"/>
            <a:ext cx="809891" cy="436329"/>
          </a:xfrm>
          <a:prstGeom prst="rightArrow">
            <a:avLst/>
          </a:prstGeom>
          <a:solidFill>
            <a:srgbClr val="22529E"/>
          </a:solidFill>
          <a:ln>
            <a:solidFill>
              <a:srgbClr val="2252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5220301" y="1590658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20301" y="1590658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35146" y="3663836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146" y="3663836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49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72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1_Office Theme</vt:lpstr>
      <vt:lpstr>Graph</vt:lpstr>
      <vt:lpstr>Work Function measurements and low energy SEY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Function measurements and low energy SEY</dc:title>
  <dc:creator>Valentine Petit</dc:creator>
  <cp:lastModifiedBy>Mauro Taborelli</cp:lastModifiedBy>
  <cp:revision>1</cp:revision>
  <dcterms:created xsi:type="dcterms:W3CDTF">2016-07-20T06:21:00Z</dcterms:created>
  <dcterms:modified xsi:type="dcterms:W3CDTF">2016-07-20T09:28:00Z</dcterms:modified>
</cp:coreProperties>
</file>