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3"/>
  </p:notesMasterIdLst>
  <p:handoutMasterIdLst>
    <p:handoutMasterId r:id="rId24"/>
  </p:handoutMasterIdLst>
  <p:sldIdLst>
    <p:sldId id="671" r:id="rId2"/>
    <p:sldId id="673" r:id="rId3"/>
    <p:sldId id="678" r:id="rId4"/>
    <p:sldId id="681" r:id="rId5"/>
    <p:sldId id="694" r:id="rId6"/>
    <p:sldId id="707" r:id="rId7"/>
    <p:sldId id="726" r:id="rId8"/>
    <p:sldId id="709" r:id="rId9"/>
    <p:sldId id="710" r:id="rId10"/>
    <p:sldId id="724" r:id="rId11"/>
    <p:sldId id="711" r:id="rId12"/>
    <p:sldId id="712" r:id="rId13"/>
    <p:sldId id="714" r:id="rId14"/>
    <p:sldId id="715" r:id="rId15"/>
    <p:sldId id="716" r:id="rId16"/>
    <p:sldId id="717" r:id="rId17"/>
    <p:sldId id="718" r:id="rId18"/>
    <p:sldId id="721" r:id="rId19"/>
    <p:sldId id="696" r:id="rId20"/>
    <p:sldId id="725" r:id="rId21"/>
    <p:sldId id="723" r:id="rId22"/>
  </p:sldIdLst>
  <p:sldSz cx="9144000" cy="6858000" type="screen4x3"/>
  <p:notesSz cx="6796088" cy="9925050"/>
  <p:defaultTextStyle>
    <a:defPPr>
      <a:defRPr lang="en-GB"/>
    </a:defPPr>
    <a:lvl1pPr algn="l" rtl="0" fontAlgn="base">
      <a:spcBef>
        <a:spcPct val="0"/>
      </a:spcBef>
      <a:spcAft>
        <a:spcPct val="0"/>
      </a:spcAft>
      <a:defRPr sz="2400" kern="1200">
        <a:solidFill>
          <a:schemeClr val="bg1"/>
        </a:solidFill>
        <a:latin typeface="Times New Roman" pitchFamily="27" charset="0"/>
        <a:ea typeface="ＭＳ Ｐゴシック" pitchFamily="27" charset="-128"/>
        <a:cs typeface="ＭＳ Ｐゴシック" pitchFamily="27" charset="-128"/>
      </a:defRPr>
    </a:lvl1pPr>
    <a:lvl2pPr marL="457200" algn="l" rtl="0" fontAlgn="base">
      <a:spcBef>
        <a:spcPct val="0"/>
      </a:spcBef>
      <a:spcAft>
        <a:spcPct val="0"/>
      </a:spcAft>
      <a:defRPr sz="2400" kern="1200">
        <a:solidFill>
          <a:schemeClr val="bg1"/>
        </a:solidFill>
        <a:latin typeface="Times New Roman" pitchFamily="27" charset="0"/>
        <a:ea typeface="ＭＳ Ｐゴシック" pitchFamily="27" charset="-128"/>
        <a:cs typeface="ＭＳ Ｐゴシック" pitchFamily="27" charset="-128"/>
      </a:defRPr>
    </a:lvl2pPr>
    <a:lvl3pPr marL="914400" algn="l" rtl="0" fontAlgn="base">
      <a:spcBef>
        <a:spcPct val="0"/>
      </a:spcBef>
      <a:spcAft>
        <a:spcPct val="0"/>
      </a:spcAft>
      <a:defRPr sz="2400" kern="1200">
        <a:solidFill>
          <a:schemeClr val="bg1"/>
        </a:solidFill>
        <a:latin typeface="Times New Roman" pitchFamily="27" charset="0"/>
        <a:ea typeface="ＭＳ Ｐゴシック" pitchFamily="27" charset="-128"/>
        <a:cs typeface="ＭＳ Ｐゴシック" pitchFamily="27" charset="-128"/>
      </a:defRPr>
    </a:lvl3pPr>
    <a:lvl4pPr marL="1371600" algn="l" rtl="0" fontAlgn="base">
      <a:spcBef>
        <a:spcPct val="0"/>
      </a:spcBef>
      <a:spcAft>
        <a:spcPct val="0"/>
      </a:spcAft>
      <a:defRPr sz="2400" kern="1200">
        <a:solidFill>
          <a:schemeClr val="bg1"/>
        </a:solidFill>
        <a:latin typeface="Times New Roman" pitchFamily="27" charset="0"/>
        <a:ea typeface="ＭＳ Ｐゴシック" pitchFamily="27" charset="-128"/>
        <a:cs typeface="ＭＳ Ｐゴシック" pitchFamily="27" charset="-128"/>
      </a:defRPr>
    </a:lvl4pPr>
    <a:lvl5pPr marL="1828800" algn="l" rtl="0" fontAlgn="base">
      <a:spcBef>
        <a:spcPct val="0"/>
      </a:spcBef>
      <a:spcAft>
        <a:spcPct val="0"/>
      </a:spcAft>
      <a:defRPr sz="2400" kern="1200">
        <a:solidFill>
          <a:schemeClr val="bg1"/>
        </a:solidFill>
        <a:latin typeface="Times New Roman" pitchFamily="27" charset="0"/>
        <a:ea typeface="ＭＳ Ｐゴシック" pitchFamily="27" charset="-128"/>
        <a:cs typeface="ＭＳ Ｐゴシック" pitchFamily="27" charset="-128"/>
      </a:defRPr>
    </a:lvl5pPr>
    <a:lvl6pPr marL="2286000" algn="l" defTabSz="457200" rtl="0" eaLnBrk="1" latinLnBrk="0" hangingPunct="1">
      <a:defRPr sz="2400" kern="1200">
        <a:solidFill>
          <a:schemeClr val="bg1"/>
        </a:solidFill>
        <a:latin typeface="Times New Roman" pitchFamily="27" charset="0"/>
        <a:ea typeface="ＭＳ Ｐゴシック" pitchFamily="27" charset="-128"/>
        <a:cs typeface="ＭＳ Ｐゴシック" pitchFamily="27" charset="-128"/>
      </a:defRPr>
    </a:lvl6pPr>
    <a:lvl7pPr marL="2743200" algn="l" defTabSz="457200" rtl="0" eaLnBrk="1" latinLnBrk="0" hangingPunct="1">
      <a:defRPr sz="2400" kern="1200">
        <a:solidFill>
          <a:schemeClr val="bg1"/>
        </a:solidFill>
        <a:latin typeface="Times New Roman" pitchFamily="27" charset="0"/>
        <a:ea typeface="ＭＳ Ｐゴシック" pitchFamily="27" charset="-128"/>
        <a:cs typeface="ＭＳ Ｐゴシック" pitchFamily="27" charset="-128"/>
      </a:defRPr>
    </a:lvl7pPr>
    <a:lvl8pPr marL="3200400" algn="l" defTabSz="457200" rtl="0" eaLnBrk="1" latinLnBrk="0" hangingPunct="1">
      <a:defRPr sz="2400" kern="1200">
        <a:solidFill>
          <a:schemeClr val="bg1"/>
        </a:solidFill>
        <a:latin typeface="Times New Roman" pitchFamily="27" charset="0"/>
        <a:ea typeface="ＭＳ Ｐゴシック" pitchFamily="27" charset="-128"/>
        <a:cs typeface="ＭＳ Ｐゴシック" pitchFamily="27" charset="-128"/>
      </a:defRPr>
    </a:lvl8pPr>
    <a:lvl9pPr marL="3657600" algn="l" defTabSz="457200" rtl="0" eaLnBrk="1" latinLnBrk="0" hangingPunct="1">
      <a:defRPr sz="2400" kern="1200">
        <a:solidFill>
          <a:schemeClr val="bg1"/>
        </a:solidFill>
        <a:latin typeface="Times New Roman" pitchFamily="27" charset="0"/>
        <a:ea typeface="ＭＳ Ｐゴシック" pitchFamily="27" charset="-128"/>
        <a:cs typeface="ＭＳ Ｐゴシック" pitchFamily="27"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A2FF"/>
    <a:srgbClr val="A6FFF2"/>
    <a:srgbClr val="ABF7FF"/>
    <a:srgbClr val="22F3DC"/>
    <a:srgbClr val="FFFF00"/>
    <a:srgbClr val="F2F200"/>
    <a:srgbClr val="37CCCC"/>
    <a:srgbClr val="00E900"/>
    <a:srgbClr val="800000"/>
    <a:srgbClr val="D64F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96" autoAdjust="0"/>
    <p:restoredTop sz="94688" autoAdjust="0"/>
  </p:normalViewPr>
  <p:slideViewPr>
    <p:cSldViewPr>
      <p:cViewPr>
        <p:scale>
          <a:sx n="100" d="100"/>
          <a:sy n="100" d="100"/>
        </p:scale>
        <p:origin x="-1400" y="-432"/>
      </p:cViewPr>
      <p:guideLst>
        <p:guide orient="horz" pos="2160"/>
        <p:guide pos="2880"/>
      </p:guideLst>
    </p:cSldViewPr>
  </p:slideViewPr>
  <p:outlineViewPr>
    <p:cViewPr varScale="1">
      <p:scale>
        <a:sx n="170" d="200"/>
        <a:sy n="170" d="200"/>
      </p:scale>
      <p:origin x="0" y="1937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936"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solidFill>
                  <a:schemeClr val="tx1"/>
                </a:solidFill>
                <a:latin typeface="Times New Roman" pitchFamily="-112" charset="0"/>
                <a:ea typeface="+mn-ea"/>
                <a:cs typeface="+mn-cs"/>
              </a:defRPr>
            </a:lvl1pPr>
          </a:lstStyle>
          <a:p>
            <a:pPr>
              <a:defRPr/>
            </a:pPr>
            <a:endParaRPr lang="de-DE"/>
          </a:p>
        </p:txBody>
      </p:sp>
      <p:sp>
        <p:nvSpPr>
          <p:cNvPr id="61443" name="Rectangle 3"/>
          <p:cNvSpPr>
            <a:spLocks noGrp="1" noChangeArrowheads="1"/>
          </p:cNvSpPr>
          <p:nvPr>
            <p:ph type="dt" sz="quarter" idx="1"/>
          </p:nvPr>
        </p:nvSpPr>
        <p:spPr bwMode="auto">
          <a:xfrm>
            <a:off x="3849688" y="0"/>
            <a:ext cx="2944812"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solidFill>
                  <a:schemeClr val="tx1"/>
                </a:solidFill>
                <a:latin typeface="Times New Roman" pitchFamily="-112" charset="0"/>
                <a:ea typeface="+mn-ea"/>
                <a:cs typeface="+mn-cs"/>
              </a:defRPr>
            </a:lvl1pPr>
          </a:lstStyle>
          <a:p>
            <a:pPr>
              <a:defRPr/>
            </a:pPr>
            <a:r>
              <a:rPr lang="de-DE"/>
              <a:t>April 32,3020</a:t>
            </a:r>
          </a:p>
        </p:txBody>
      </p:sp>
      <p:sp>
        <p:nvSpPr>
          <p:cNvPr id="61444" name="Rectangle 4"/>
          <p:cNvSpPr>
            <a:spLocks noGrp="1" noChangeArrowheads="1"/>
          </p:cNvSpPr>
          <p:nvPr>
            <p:ph type="ftr" sz="quarter" idx="2"/>
          </p:nvPr>
        </p:nvSpPr>
        <p:spPr bwMode="auto">
          <a:xfrm>
            <a:off x="0" y="942657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solidFill>
                  <a:schemeClr val="tx1"/>
                </a:solidFill>
                <a:latin typeface="Times New Roman" pitchFamily="-112" charset="0"/>
                <a:ea typeface="+mn-ea"/>
                <a:cs typeface="+mn-cs"/>
              </a:defRPr>
            </a:lvl1pPr>
          </a:lstStyle>
          <a:p>
            <a:pPr>
              <a:defRPr/>
            </a:pPr>
            <a:endParaRPr lang="de-DE"/>
          </a:p>
        </p:txBody>
      </p:sp>
      <p:sp>
        <p:nvSpPr>
          <p:cNvPr id="61445" name="Rectangle 5"/>
          <p:cNvSpPr>
            <a:spLocks noGrp="1" noChangeArrowheads="1"/>
          </p:cNvSpPr>
          <p:nvPr>
            <p:ph type="sldNum" sz="quarter" idx="3"/>
          </p:nvPr>
        </p:nvSpPr>
        <p:spPr bwMode="auto">
          <a:xfrm>
            <a:off x="3849688" y="9426575"/>
            <a:ext cx="2944812"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solidFill>
                  <a:schemeClr val="tx1"/>
                </a:solidFill>
                <a:latin typeface="Times New Roman" pitchFamily="-112" charset="0"/>
                <a:ea typeface="+mn-ea"/>
                <a:cs typeface="+mn-cs"/>
              </a:defRPr>
            </a:lvl1pPr>
          </a:lstStyle>
          <a:p>
            <a:pPr>
              <a:defRPr/>
            </a:pPr>
            <a:fld id="{8B948DEA-8869-2D45-BAB5-32EBD221D0A0}" type="slidenum">
              <a:rPr lang="de-DE"/>
              <a:pPr>
                <a:defRPr/>
              </a:pPr>
              <a:t>‹#›</a:t>
            </a:fld>
            <a:endParaRPr lang="de-DE"/>
          </a:p>
        </p:txBody>
      </p:sp>
    </p:spTree>
    <p:extLst>
      <p:ext uri="{BB962C8B-B14F-4D97-AF65-F5344CB8AC3E}">
        <p14:creationId xmlns:p14="http://schemas.microsoft.com/office/powerpoint/2010/main" val="7823524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AutoShape 1"/>
          <p:cNvSpPr>
            <a:spLocks noChangeArrowheads="1"/>
          </p:cNvSpPr>
          <p:nvPr/>
        </p:nvSpPr>
        <p:spPr bwMode="auto">
          <a:xfrm>
            <a:off x="0" y="0"/>
            <a:ext cx="6797675" cy="9925050"/>
          </a:xfrm>
          <a:prstGeom prst="roundRect">
            <a:avLst>
              <a:gd name="adj" fmla="val 23"/>
            </a:avLst>
          </a:prstGeom>
          <a:solidFill>
            <a:srgbClr val="FFFFFF"/>
          </a:solidFill>
          <a:ln w="9525">
            <a:noFill/>
            <a:round/>
            <a:headEnd/>
            <a:tailEnd/>
          </a:ln>
        </p:spPr>
        <p:txBody>
          <a:bodyPr wrap="none" anchor="ctr">
            <a:prstTxWarp prst="textNoShape">
              <a:avLst/>
            </a:prstTxWarp>
          </a:bodyPr>
          <a:lstStyle/>
          <a:p>
            <a:pPr eaLnBrk="0" hangingPunct="0">
              <a:defRPr/>
            </a:pPr>
            <a:endParaRPr lang="en-US" sz="1800">
              <a:latin typeface="Times New Roman" pitchFamily="-112" charset="0"/>
              <a:ea typeface="+mn-ea"/>
              <a:cs typeface="+mn-cs"/>
            </a:endParaRPr>
          </a:p>
        </p:txBody>
      </p:sp>
      <p:sp>
        <p:nvSpPr>
          <p:cNvPr id="15363" name="Rectangle 2"/>
          <p:cNvSpPr>
            <a:spLocks noGrp="1" noRot="1" noChangeAspect="1" noChangeArrowheads="1" noTextEdit="1"/>
          </p:cNvSpPr>
          <p:nvPr>
            <p:ph type="sldImg"/>
          </p:nvPr>
        </p:nvSpPr>
        <p:spPr bwMode="auto">
          <a:xfrm>
            <a:off x="917575" y="744538"/>
            <a:ext cx="4962525" cy="3722687"/>
          </a:xfrm>
          <a:prstGeom prst="rect">
            <a:avLst/>
          </a:prstGeom>
          <a:solidFill>
            <a:srgbClr val="FFFFFF"/>
          </a:solidFill>
          <a:ln w="9525">
            <a:solidFill>
              <a:srgbClr val="000000"/>
            </a:solidFill>
            <a:miter lim="800000"/>
            <a:headEnd/>
            <a:tailEnd/>
          </a:ln>
        </p:spPr>
      </p:sp>
      <p:sp>
        <p:nvSpPr>
          <p:cNvPr id="2" name="Text Box 3"/>
          <p:cNvSpPr txBox="1">
            <a:spLocks noGrp="1" noChangeArrowheads="1"/>
          </p:cNvSpPr>
          <p:nvPr>
            <p:ph type="body" idx="1"/>
          </p:nvPr>
        </p:nvSpPr>
        <p:spPr bwMode="auto">
          <a:xfrm>
            <a:off x="679450" y="4714875"/>
            <a:ext cx="5438775" cy="4467225"/>
          </a:xfrm>
          <a:prstGeom prst="rect">
            <a:avLst/>
          </a:prstGeom>
          <a:noFill/>
          <a:ln w="9525">
            <a:noFill/>
            <a:miter lim="800000"/>
            <a:headEnd/>
            <a:tailEnd/>
          </a:ln>
        </p:spPr>
        <p:txBody>
          <a:bodyPr vert="horz" wrap="square" lIns="90000" tIns="46800" rIns="90000" bIns="46800" numCol="1" anchor="t" anchorCtr="0" compatLnSpc="1">
            <a:prstTxWarp prst="textNoShape">
              <a:avLst/>
            </a:prstTxWarp>
          </a:bodyPr>
          <a:lstStyle/>
          <a:p>
            <a:pPr lvl="0"/>
            <a:endParaRPr lang="de-DE" noProof="0"/>
          </a:p>
        </p:txBody>
      </p:sp>
    </p:spTree>
    <p:extLst>
      <p:ext uri="{BB962C8B-B14F-4D97-AF65-F5344CB8AC3E}">
        <p14:creationId xmlns:p14="http://schemas.microsoft.com/office/powerpoint/2010/main" val="422036781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buClr>
        <a:srgbClr val="000000"/>
      </a:buClr>
      <a:buSzPct val="100000"/>
      <a:buFont typeface="Times New Roman" pitchFamily="27" charset="0"/>
      <a:defRPr sz="1200" kern="1200">
        <a:solidFill>
          <a:srgbClr val="000000"/>
        </a:solidFill>
        <a:latin typeface="Times New Roman" pitchFamily="-112" charset="0"/>
        <a:ea typeface="ＭＳ Ｐゴシック" pitchFamily="27" charset="-128"/>
        <a:cs typeface="ＭＳ Ｐゴシック" pitchFamily="27" charset="-128"/>
      </a:defRPr>
    </a:lvl1pPr>
    <a:lvl2pPr marL="37931725" indent="-37474525" algn="l" defTabSz="457200" rtl="0" eaLnBrk="0" fontAlgn="base" hangingPunct="0">
      <a:spcBef>
        <a:spcPct val="30000"/>
      </a:spcBef>
      <a:spcAft>
        <a:spcPct val="0"/>
      </a:spcAft>
      <a:buClr>
        <a:srgbClr val="000000"/>
      </a:buClr>
      <a:buSzPct val="100000"/>
      <a:buFont typeface="Times New Roman" pitchFamily="27" charset="0"/>
      <a:defRPr sz="1200" kern="1200">
        <a:solidFill>
          <a:srgbClr val="000000"/>
        </a:solidFill>
        <a:latin typeface="Times New Roman" pitchFamily="-112" charset="0"/>
        <a:ea typeface="ＭＳ Ｐゴシック" pitchFamily="-112" charset="-128"/>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12" charset="0"/>
      <a:defRPr sz="1200" kern="1200">
        <a:solidFill>
          <a:srgbClr val="000000"/>
        </a:solidFill>
        <a:latin typeface="Times New Roman" pitchFamily="-112" charset="0"/>
        <a:ea typeface="ＭＳ Ｐゴシック" pitchFamily="-112" charset="-128"/>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12" charset="0"/>
      <a:defRPr sz="1200" kern="1200">
        <a:solidFill>
          <a:srgbClr val="000000"/>
        </a:solidFill>
        <a:latin typeface="Times New Roman" pitchFamily="-112" charset="0"/>
        <a:ea typeface="ＭＳ Ｐゴシック" pitchFamily="-112" charset="-128"/>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12" charset="0"/>
      <a:defRPr sz="1200" kern="1200">
        <a:solidFill>
          <a:srgbClr val="000000"/>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Text Box 1"/>
          <p:cNvSpPr txBox="1">
            <a:spLocks noChangeArrowheads="1"/>
          </p:cNvSpPr>
          <p:nvPr/>
        </p:nvSpPr>
        <p:spPr bwMode="auto">
          <a:xfrm>
            <a:off x="3849688" y="9428163"/>
            <a:ext cx="2946400" cy="496887"/>
          </a:xfrm>
          <a:prstGeom prst="rect">
            <a:avLst/>
          </a:prstGeom>
          <a:noFill/>
          <a:ln w="9525">
            <a:noFill/>
            <a:miter lim="800000"/>
            <a:headEnd/>
            <a:tailEnd/>
          </a:ln>
        </p:spPr>
        <p:txBody>
          <a:bodyPr lIns="90000" tIns="46800" rIns="90000" bIns="46800" anchor="b">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154C5425-B7EA-BB45-A00D-804F842A8BC8}" type="slidenum">
              <a:rPr lang="en-GB" sz="1200">
                <a:solidFill>
                  <a:srgbClr val="000000"/>
                </a:solidFill>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a:t>
            </a:fld>
            <a:endParaRPr lang="en-GB" sz="1200">
              <a:solidFill>
                <a:srgbClr val="000000"/>
              </a:solidFill>
            </a:endParaRPr>
          </a:p>
        </p:txBody>
      </p:sp>
      <p:sp>
        <p:nvSpPr>
          <p:cNvPr id="17411" name="Text Box 2"/>
          <p:cNvSpPr txBox="1">
            <a:spLocks noChangeArrowheads="1"/>
          </p:cNvSpPr>
          <p:nvPr/>
        </p:nvSpPr>
        <p:spPr bwMode="auto">
          <a:xfrm>
            <a:off x="3849688" y="9428163"/>
            <a:ext cx="2946400" cy="496887"/>
          </a:xfrm>
          <a:prstGeom prst="rect">
            <a:avLst/>
          </a:prstGeom>
          <a:noFill/>
          <a:ln w="9525">
            <a:noFill/>
            <a:miter lim="800000"/>
            <a:headEnd/>
            <a:tailEnd/>
          </a:ln>
        </p:spPr>
        <p:txBody>
          <a:bodyPr lIns="90000" tIns="46800" rIns="90000" bIns="46800" anchor="b">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F5F48808-3C64-7145-B7FB-D847872439C7}" type="slidenum">
              <a:rPr lang="en-GB" sz="1200">
                <a:solidFill>
                  <a:srgbClr val="000000"/>
                </a:solidFill>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a:t>
            </a:fld>
            <a:endParaRPr lang="en-GB" sz="1200">
              <a:solidFill>
                <a:srgbClr val="000000"/>
              </a:solidFill>
            </a:endParaRPr>
          </a:p>
        </p:txBody>
      </p:sp>
      <p:sp>
        <p:nvSpPr>
          <p:cNvPr id="17412" name="Rectangle 3"/>
          <p:cNvSpPr>
            <a:spLocks noGrp="1" noRot="1" noChangeAspect="1" noChangeArrowheads="1" noTextEdit="1"/>
          </p:cNvSpPr>
          <p:nvPr>
            <p:ph type="sldImg"/>
          </p:nvPr>
        </p:nvSpPr>
        <p:spPr>
          <a:ln/>
        </p:spPr>
      </p:sp>
      <p:sp>
        <p:nvSpPr>
          <p:cNvPr id="17413" name="Text Box 4"/>
          <p:cNvSpPr txBox="1">
            <a:spLocks noGrp="1" noChangeArrowheads="1"/>
          </p:cNvSpPr>
          <p:nvPr>
            <p:ph type="body" idx="1"/>
          </p:nvPr>
        </p:nvSpPr>
        <p:spPr>
          <a:noFill/>
          <a:ln w="9360">
            <a:solidFill>
              <a:srgbClr val="000000"/>
            </a:solidFill>
          </a:ln>
        </p:spPr>
        <p:txBody>
          <a:bodyPr wrap="none" anchor="ctr"/>
          <a:lstStyle/>
          <a:p>
            <a:endParaRPr lang="de-DE">
              <a:latin typeface="Times New Roman" pitchFamily="27"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26588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49544" y="9427075"/>
            <a:ext cx="2944971" cy="496253"/>
          </a:xfrm>
          <a:prstGeom prst="rect">
            <a:avLst/>
          </a:prstGeom>
        </p:spPr>
        <p:txBody>
          <a:bodyPr/>
          <a:lstStyle/>
          <a:p>
            <a:fld id="{F044A0B8-EC3B-4511-9A8B-7FBCE64EB1FF}" type="slidenum">
              <a:rPr lang="en-US" smtClean="0"/>
              <a:t>3</a:t>
            </a:fld>
            <a:endParaRPr lang="en-US"/>
          </a:p>
        </p:txBody>
      </p:sp>
    </p:spTree>
    <p:extLst>
      <p:ext uri="{BB962C8B-B14F-4D97-AF65-F5344CB8AC3E}">
        <p14:creationId xmlns:p14="http://schemas.microsoft.com/office/powerpoint/2010/main" val="1523088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49544" y="9427075"/>
            <a:ext cx="2944971" cy="496253"/>
          </a:xfrm>
          <a:prstGeom prst="rect">
            <a:avLst/>
          </a:prstGeom>
        </p:spPr>
        <p:txBody>
          <a:bodyPr/>
          <a:lstStyle/>
          <a:p>
            <a:fld id="{F044A0B8-EC3B-4511-9A8B-7FBCE64EB1FF}" type="slidenum">
              <a:rPr lang="en-US" smtClean="0"/>
              <a:t>5</a:t>
            </a:fld>
            <a:endParaRPr lang="en-US"/>
          </a:p>
        </p:txBody>
      </p:sp>
    </p:spTree>
    <p:extLst>
      <p:ext uri="{BB962C8B-B14F-4D97-AF65-F5344CB8AC3E}">
        <p14:creationId xmlns:p14="http://schemas.microsoft.com/office/powerpoint/2010/main" val="2750972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49544" y="9427075"/>
            <a:ext cx="2944971" cy="496253"/>
          </a:xfrm>
          <a:prstGeom prst="rect">
            <a:avLst/>
          </a:prstGeom>
        </p:spPr>
        <p:txBody>
          <a:bodyPr/>
          <a:lstStyle/>
          <a:p>
            <a:fld id="{F044A0B8-EC3B-4511-9A8B-7FBCE64EB1FF}" type="slidenum">
              <a:rPr lang="en-US" smtClean="0"/>
              <a:t>19</a:t>
            </a:fld>
            <a:endParaRPr lang="en-US"/>
          </a:p>
        </p:txBody>
      </p:sp>
    </p:spTree>
    <p:extLst>
      <p:ext uri="{BB962C8B-B14F-4D97-AF65-F5344CB8AC3E}">
        <p14:creationId xmlns:p14="http://schemas.microsoft.com/office/powerpoint/2010/main" val="2750972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4025" y="115888"/>
            <a:ext cx="2208213" cy="62087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9388" y="115888"/>
            <a:ext cx="6472237" cy="62087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8" y="115888"/>
            <a:ext cx="8783637" cy="10080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143000"/>
            <a:ext cx="4314825"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95825" y="1143000"/>
            <a:ext cx="4316413"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95825" y="3810000"/>
            <a:ext cx="4316413"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143000"/>
            <a:ext cx="4314825"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95825" y="1143000"/>
            <a:ext cx="4316413"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Line 1"/>
          <p:cNvSpPr>
            <a:spLocks noChangeShapeType="1"/>
          </p:cNvSpPr>
          <p:nvPr/>
        </p:nvSpPr>
        <p:spPr bwMode="auto">
          <a:xfrm>
            <a:off x="0" y="6381750"/>
            <a:ext cx="9144000" cy="1588"/>
          </a:xfrm>
          <a:prstGeom prst="line">
            <a:avLst/>
          </a:prstGeom>
          <a:noFill/>
          <a:ln w="9360">
            <a:solidFill>
              <a:srgbClr val="000000"/>
            </a:solidFill>
            <a:round/>
            <a:headEnd/>
            <a:tailEnd/>
          </a:ln>
        </p:spPr>
        <p:txBody>
          <a:bodyPr>
            <a:prstTxWarp prst="textNoShape">
              <a:avLst/>
            </a:prstTxWarp>
          </a:bodyPr>
          <a:lstStyle/>
          <a:p>
            <a:pPr eaLnBrk="0" hangingPunct="0">
              <a:defRPr/>
            </a:pPr>
            <a:endParaRPr lang="en-US" sz="1800">
              <a:latin typeface="Times New Roman" pitchFamily="-112" charset="0"/>
              <a:ea typeface="+mn-ea"/>
              <a:cs typeface="+mn-cs"/>
            </a:endParaRPr>
          </a:p>
        </p:txBody>
      </p:sp>
      <p:sp>
        <p:nvSpPr>
          <p:cNvPr id="8194" name="AutoShape 2"/>
          <p:cNvSpPr>
            <a:spLocks noChangeArrowheads="1"/>
          </p:cNvSpPr>
          <p:nvPr/>
        </p:nvSpPr>
        <p:spPr bwMode="auto">
          <a:xfrm>
            <a:off x="179512" y="0"/>
            <a:ext cx="8857109" cy="908720"/>
          </a:xfrm>
          <a:prstGeom prst="roundRect">
            <a:avLst>
              <a:gd name="adj" fmla="val 157"/>
            </a:avLst>
          </a:prstGeom>
          <a:solidFill>
            <a:srgbClr val="44A2FF"/>
          </a:solidFill>
          <a:ln w="9525">
            <a:noFill/>
            <a:round/>
            <a:headEnd/>
            <a:tailEnd/>
          </a:ln>
        </p:spPr>
        <p:txBody>
          <a:bodyPr wrap="none" anchor="ctr">
            <a:prstTxWarp prst="textNoShape">
              <a:avLst/>
            </a:prstTxWarp>
          </a:bodyPr>
          <a:lstStyle/>
          <a:p>
            <a:pPr eaLnBrk="0" hangingPunct="0">
              <a:defRPr/>
            </a:pPr>
            <a:endParaRPr lang="en-US" sz="1800">
              <a:latin typeface="Times New Roman" pitchFamily="-112" charset="0"/>
              <a:ea typeface="+mn-ea"/>
              <a:cs typeface="+mn-cs"/>
            </a:endParaRPr>
          </a:p>
        </p:txBody>
      </p:sp>
      <p:sp>
        <p:nvSpPr>
          <p:cNvPr id="8200" name="Line 8"/>
          <p:cNvSpPr>
            <a:spLocks noChangeShapeType="1"/>
          </p:cNvSpPr>
          <p:nvPr/>
        </p:nvSpPr>
        <p:spPr bwMode="auto">
          <a:xfrm>
            <a:off x="0" y="908720"/>
            <a:ext cx="9144000" cy="1587"/>
          </a:xfrm>
          <a:prstGeom prst="line">
            <a:avLst/>
          </a:prstGeom>
          <a:noFill/>
          <a:ln w="9360">
            <a:solidFill>
              <a:srgbClr val="000000"/>
            </a:solidFill>
            <a:round/>
            <a:headEnd/>
            <a:tailEnd/>
          </a:ln>
        </p:spPr>
        <p:txBody>
          <a:bodyPr>
            <a:prstTxWarp prst="textNoShape">
              <a:avLst/>
            </a:prstTxWarp>
          </a:bodyPr>
          <a:lstStyle/>
          <a:p>
            <a:pPr eaLnBrk="0" hangingPunct="0">
              <a:defRPr/>
            </a:pPr>
            <a:endParaRPr lang="en-US" sz="1800">
              <a:latin typeface="Times New Roman" pitchFamily="-112" charset="0"/>
              <a:ea typeface="+mn-ea"/>
              <a:cs typeface="+mn-cs"/>
            </a:endParaRPr>
          </a:p>
        </p:txBody>
      </p:sp>
      <p:sp>
        <p:nvSpPr>
          <p:cNvPr id="1031" name="Rectangle 11"/>
          <p:cNvSpPr>
            <a:spLocks noGrp="1" noChangeArrowheads="1"/>
          </p:cNvSpPr>
          <p:nvPr>
            <p:ph type="title"/>
          </p:nvPr>
        </p:nvSpPr>
        <p:spPr bwMode="auto">
          <a:xfrm>
            <a:off x="179512" y="11212"/>
            <a:ext cx="8783513" cy="897508"/>
          </a:xfrm>
          <a:prstGeom prst="rect">
            <a:avLst/>
          </a:prstGeom>
          <a:noFill/>
          <a:ln w="9525">
            <a:noFill/>
            <a:miter lim="800000"/>
            <a:headEnd/>
            <a:tailEnd/>
          </a:ln>
        </p:spPr>
        <p:txBody>
          <a:bodyPr vert="horz" wrap="square" lIns="90000" tIns="46800" rIns="90000" bIns="46800" numCol="1" anchor="ctr" anchorCtr="0" compatLnSpc="1">
            <a:prstTxWarp prst="textNoShape">
              <a:avLst/>
            </a:prstTxWarp>
          </a:bodyPr>
          <a:lstStyle/>
          <a:p>
            <a:pPr lvl="0"/>
            <a:r>
              <a:rPr lang="en-GB" dirty="0"/>
              <a:t>Click to edit the title text format</a:t>
            </a:r>
          </a:p>
        </p:txBody>
      </p:sp>
      <p:sp>
        <p:nvSpPr>
          <p:cNvPr id="1032" name="Rectangle 12"/>
          <p:cNvSpPr>
            <a:spLocks noGrp="1" noChangeArrowheads="1"/>
          </p:cNvSpPr>
          <p:nvPr>
            <p:ph type="body" idx="1"/>
          </p:nvPr>
        </p:nvSpPr>
        <p:spPr bwMode="auto">
          <a:xfrm>
            <a:off x="228600" y="980728"/>
            <a:ext cx="8783638" cy="5343872"/>
          </a:xfrm>
          <a:prstGeom prst="rect">
            <a:avLst/>
          </a:prstGeom>
          <a:noFill/>
          <a:ln w="9525">
            <a:noFill/>
            <a:miter lim="800000"/>
            <a:headEnd/>
            <a:tailEnd/>
          </a:ln>
        </p:spPr>
        <p:txBody>
          <a:bodyPr vert="horz" wrap="square" lIns="90000" tIns="46800" rIns="90000" bIns="4680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8206" name="Text Box 14"/>
          <p:cNvSpPr txBox="1">
            <a:spLocks noChangeArrowheads="1"/>
          </p:cNvSpPr>
          <p:nvPr userDrawn="1"/>
        </p:nvSpPr>
        <p:spPr bwMode="auto">
          <a:xfrm>
            <a:off x="179388" y="6381750"/>
            <a:ext cx="2736850" cy="366713"/>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defRPr/>
            </a:pPr>
            <a:endParaRPr lang="de-DE" sz="1800">
              <a:latin typeface="Times New Roman" pitchFamily="-112" charset="0"/>
              <a:ea typeface="+mn-ea"/>
              <a:cs typeface="+mn-cs"/>
            </a:endParaRPr>
          </a:p>
        </p:txBody>
      </p:sp>
      <p:sp>
        <p:nvSpPr>
          <p:cNvPr id="8207" name="Text Box 15"/>
          <p:cNvSpPr txBox="1">
            <a:spLocks noChangeArrowheads="1"/>
          </p:cNvSpPr>
          <p:nvPr userDrawn="1"/>
        </p:nvSpPr>
        <p:spPr bwMode="auto">
          <a:xfrm>
            <a:off x="228600" y="6334125"/>
            <a:ext cx="2471192" cy="523220"/>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defRPr/>
            </a:pPr>
            <a:r>
              <a:rPr lang="en-US" sz="1400" kern="1200" baseline="0" dirty="0" smtClean="0">
                <a:solidFill>
                  <a:schemeClr val="tx1"/>
                </a:solidFill>
                <a:latin typeface="Times New Roman" pitchFamily="27" charset="0"/>
                <a:ea typeface="ＭＳ Ｐゴシック" pitchFamily="27" charset="-128"/>
                <a:cs typeface="ＭＳ Ｐゴシック" pitchFamily="27" charset="-128"/>
              </a:rPr>
              <a:t>Detector Optimization Meeting</a:t>
            </a:r>
            <a:r>
              <a:rPr lang="de-DE" sz="1400" baseline="0" dirty="0" smtClean="0">
                <a:solidFill>
                  <a:schemeClr val="tx1"/>
                </a:solidFill>
                <a:latin typeface="Times New Roman" pitchFamily="-112" charset="0"/>
                <a:ea typeface="+mn-ea"/>
                <a:cs typeface="+mn-cs"/>
              </a:rPr>
              <a:t>, August 9</a:t>
            </a:r>
            <a:r>
              <a:rPr lang="de-DE" sz="1400" dirty="0" smtClean="0">
                <a:solidFill>
                  <a:schemeClr val="tx1"/>
                </a:solidFill>
                <a:latin typeface="Times New Roman" pitchFamily="-112" charset="0"/>
                <a:ea typeface="+mn-ea"/>
                <a:cs typeface="+mn-cs"/>
              </a:rPr>
              <a:t>, 2016</a:t>
            </a:r>
            <a:endParaRPr lang="de-DE" sz="1400" dirty="0">
              <a:solidFill>
                <a:schemeClr val="tx1"/>
              </a:solidFill>
              <a:latin typeface="Times New Roman" pitchFamily="-112" charset="0"/>
              <a:ea typeface="+mn-ea"/>
              <a:cs typeface="+mn-cs"/>
            </a:endParaRPr>
          </a:p>
        </p:txBody>
      </p:sp>
      <p:sp>
        <p:nvSpPr>
          <p:cNvPr id="8208" name="Text Box 16"/>
          <p:cNvSpPr txBox="1">
            <a:spLocks noChangeArrowheads="1"/>
          </p:cNvSpPr>
          <p:nvPr userDrawn="1"/>
        </p:nvSpPr>
        <p:spPr bwMode="auto">
          <a:xfrm>
            <a:off x="7467600" y="6334125"/>
            <a:ext cx="1676400" cy="523220"/>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defRPr/>
            </a:pPr>
            <a:r>
              <a:rPr lang="de-DE" sz="1400" dirty="0" smtClean="0">
                <a:solidFill>
                  <a:schemeClr val="tx1"/>
                </a:solidFill>
                <a:latin typeface="Times New Roman" pitchFamily="-112" charset="0"/>
                <a:ea typeface="+mn-ea"/>
                <a:cs typeface="+mn-cs"/>
              </a:rPr>
              <a:t>Matthias Weber CERN</a:t>
            </a:r>
          </a:p>
        </p:txBody>
      </p:sp>
      <p:pic>
        <p:nvPicPr>
          <p:cNvPr id="10" name="Picture 10"/>
          <p:cNvPicPr>
            <a:picLocks noChangeAspect="1" noChangeArrowheads="1"/>
          </p:cNvPicPr>
          <p:nvPr userDrawn="1"/>
        </p:nvPicPr>
        <p:blipFill>
          <a:blip r:embed="rId14">
            <a:extLst>
              <a:ext uri="{28A0092B-C50C-407E-A947-70E740481C1C}">
                <a14:useLocalDpi xmlns:a14="http://schemas.microsoft.com/office/drawing/2010/main" val="0"/>
              </a:ext>
            </a:extLst>
          </a:blip>
          <a:stretch>
            <a:fillRect/>
          </a:stretch>
        </p:blipFill>
        <p:spPr bwMode="auto">
          <a:xfrm>
            <a:off x="8232340" y="1"/>
            <a:ext cx="922275" cy="908719"/>
          </a:xfrm>
          <a:prstGeom prst="rect">
            <a:avLst/>
          </a:prstGeom>
          <a:solidFill>
            <a:schemeClr val="bg1"/>
          </a:solid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457200" rtl="0" eaLnBrk="0" fontAlgn="base" hangingPunct="0">
        <a:lnSpc>
          <a:spcPct val="101000"/>
        </a:lnSpc>
        <a:spcBef>
          <a:spcPct val="0"/>
        </a:spcBef>
        <a:spcAft>
          <a:spcPct val="0"/>
        </a:spcAft>
        <a:buClr>
          <a:srgbClr val="800000"/>
        </a:buClr>
        <a:buSzPct val="100000"/>
        <a:buFont typeface="Arial" pitchFamily="27" charset="0"/>
        <a:defRPr sz="3600">
          <a:solidFill>
            <a:srgbClr val="800000"/>
          </a:solidFill>
          <a:latin typeface="+mj-lt"/>
          <a:ea typeface="+mj-ea"/>
          <a:cs typeface="+mj-cs"/>
        </a:defRPr>
      </a:lvl1pPr>
      <a:lvl2pPr algn="ctr" defTabSz="457200" rtl="0" eaLnBrk="0" fontAlgn="base" hangingPunct="0">
        <a:lnSpc>
          <a:spcPct val="101000"/>
        </a:lnSpc>
        <a:spcBef>
          <a:spcPct val="0"/>
        </a:spcBef>
        <a:spcAft>
          <a:spcPct val="0"/>
        </a:spcAft>
        <a:buClr>
          <a:srgbClr val="800000"/>
        </a:buClr>
        <a:buSzPct val="100000"/>
        <a:buFont typeface="Arial" pitchFamily="27" charset="0"/>
        <a:defRPr sz="3600">
          <a:solidFill>
            <a:srgbClr val="800000"/>
          </a:solidFill>
          <a:latin typeface="Arial" pitchFamily="27" charset="0"/>
          <a:ea typeface="Arial" pitchFamily="-112" charset="0"/>
          <a:cs typeface="Arial" pitchFamily="-112" charset="0"/>
        </a:defRPr>
      </a:lvl2pPr>
      <a:lvl3pPr algn="ctr" defTabSz="457200" rtl="0" eaLnBrk="0" fontAlgn="base" hangingPunct="0">
        <a:lnSpc>
          <a:spcPct val="101000"/>
        </a:lnSpc>
        <a:spcBef>
          <a:spcPct val="0"/>
        </a:spcBef>
        <a:spcAft>
          <a:spcPct val="0"/>
        </a:spcAft>
        <a:buClr>
          <a:srgbClr val="800000"/>
        </a:buClr>
        <a:buSzPct val="100000"/>
        <a:buFont typeface="Arial" pitchFamily="27" charset="0"/>
        <a:defRPr sz="3600">
          <a:solidFill>
            <a:srgbClr val="800000"/>
          </a:solidFill>
          <a:latin typeface="Arial" pitchFamily="27" charset="0"/>
          <a:ea typeface="Arial" pitchFamily="-112" charset="0"/>
          <a:cs typeface="Arial" pitchFamily="-112" charset="0"/>
        </a:defRPr>
      </a:lvl3pPr>
      <a:lvl4pPr algn="ctr" defTabSz="457200" rtl="0" eaLnBrk="0" fontAlgn="base" hangingPunct="0">
        <a:lnSpc>
          <a:spcPct val="101000"/>
        </a:lnSpc>
        <a:spcBef>
          <a:spcPct val="0"/>
        </a:spcBef>
        <a:spcAft>
          <a:spcPct val="0"/>
        </a:spcAft>
        <a:buClr>
          <a:srgbClr val="800000"/>
        </a:buClr>
        <a:buSzPct val="100000"/>
        <a:buFont typeface="Arial" pitchFamily="27" charset="0"/>
        <a:defRPr sz="3600">
          <a:solidFill>
            <a:srgbClr val="800000"/>
          </a:solidFill>
          <a:latin typeface="Arial" pitchFamily="27" charset="0"/>
          <a:ea typeface="Arial" pitchFamily="-112" charset="0"/>
          <a:cs typeface="Arial" pitchFamily="-112" charset="0"/>
        </a:defRPr>
      </a:lvl4pPr>
      <a:lvl5pPr algn="ctr" defTabSz="457200" rtl="0" eaLnBrk="0" fontAlgn="base" hangingPunct="0">
        <a:lnSpc>
          <a:spcPct val="101000"/>
        </a:lnSpc>
        <a:spcBef>
          <a:spcPct val="0"/>
        </a:spcBef>
        <a:spcAft>
          <a:spcPct val="0"/>
        </a:spcAft>
        <a:buClr>
          <a:srgbClr val="800000"/>
        </a:buClr>
        <a:buSzPct val="100000"/>
        <a:buFont typeface="Arial" pitchFamily="27" charset="0"/>
        <a:defRPr sz="3600">
          <a:solidFill>
            <a:srgbClr val="800000"/>
          </a:solidFill>
          <a:latin typeface="Arial" pitchFamily="27" charset="0"/>
          <a:ea typeface="Arial" pitchFamily="-112" charset="0"/>
          <a:cs typeface="Arial" pitchFamily="-112" charset="0"/>
        </a:defRPr>
      </a:lvl5pPr>
      <a:lvl6pPr marL="457200" algn="l" defTabSz="457200" rtl="0" eaLnBrk="0" fontAlgn="base" hangingPunct="0">
        <a:spcBef>
          <a:spcPct val="0"/>
        </a:spcBef>
        <a:spcAft>
          <a:spcPct val="0"/>
        </a:spcAft>
        <a:buClr>
          <a:srgbClr val="800000"/>
        </a:buClr>
        <a:buSzPct val="100000"/>
        <a:buFont typeface="Arial" pitchFamily="-112" charset="0"/>
        <a:defRPr sz="4400">
          <a:solidFill>
            <a:srgbClr val="000000"/>
          </a:solidFill>
          <a:latin typeface="Times New Roman" pitchFamily="-112" charset="0"/>
          <a:ea typeface="Arial" pitchFamily="-112" charset="0"/>
          <a:cs typeface="Arial" pitchFamily="-112" charset="0"/>
        </a:defRPr>
      </a:lvl6pPr>
      <a:lvl7pPr marL="914400" algn="l" defTabSz="457200" rtl="0" eaLnBrk="0" fontAlgn="base" hangingPunct="0">
        <a:spcBef>
          <a:spcPct val="0"/>
        </a:spcBef>
        <a:spcAft>
          <a:spcPct val="0"/>
        </a:spcAft>
        <a:buClr>
          <a:srgbClr val="800000"/>
        </a:buClr>
        <a:buSzPct val="100000"/>
        <a:buFont typeface="Arial" pitchFamily="-112" charset="0"/>
        <a:defRPr sz="4400">
          <a:solidFill>
            <a:srgbClr val="000000"/>
          </a:solidFill>
          <a:latin typeface="Times New Roman" pitchFamily="-112" charset="0"/>
          <a:ea typeface="Arial" pitchFamily="-112" charset="0"/>
          <a:cs typeface="Arial" pitchFamily="-112" charset="0"/>
        </a:defRPr>
      </a:lvl7pPr>
      <a:lvl8pPr marL="1371600" algn="l" defTabSz="457200" rtl="0" eaLnBrk="0" fontAlgn="base" hangingPunct="0">
        <a:spcBef>
          <a:spcPct val="0"/>
        </a:spcBef>
        <a:spcAft>
          <a:spcPct val="0"/>
        </a:spcAft>
        <a:buClr>
          <a:srgbClr val="800000"/>
        </a:buClr>
        <a:buSzPct val="100000"/>
        <a:buFont typeface="Arial" pitchFamily="-112" charset="0"/>
        <a:defRPr sz="4400">
          <a:solidFill>
            <a:srgbClr val="000000"/>
          </a:solidFill>
          <a:latin typeface="Times New Roman" pitchFamily="-112" charset="0"/>
          <a:ea typeface="Arial" pitchFamily="-112" charset="0"/>
          <a:cs typeface="Arial" pitchFamily="-112" charset="0"/>
        </a:defRPr>
      </a:lvl8pPr>
      <a:lvl9pPr marL="1828800" algn="l" defTabSz="457200" rtl="0" eaLnBrk="0" fontAlgn="base" hangingPunct="0">
        <a:spcBef>
          <a:spcPct val="0"/>
        </a:spcBef>
        <a:spcAft>
          <a:spcPct val="0"/>
        </a:spcAft>
        <a:buClr>
          <a:srgbClr val="800000"/>
        </a:buClr>
        <a:buSzPct val="100000"/>
        <a:buFont typeface="Arial" pitchFamily="-112" charset="0"/>
        <a:defRPr sz="4400">
          <a:solidFill>
            <a:srgbClr val="000000"/>
          </a:solidFill>
          <a:latin typeface="Times New Roman" pitchFamily="-112" charset="0"/>
          <a:ea typeface="Arial" pitchFamily="-112" charset="0"/>
          <a:cs typeface="Arial" pitchFamily="-112" charset="0"/>
        </a:defRPr>
      </a:lvl9pPr>
    </p:titleStyle>
    <p:bodyStyle>
      <a:lvl1pPr marL="341313" indent="-341313" algn="l" defTabSz="457200" rtl="0" eaLnBrk="0" fontAlgn="base" hangingPunct="0">
        <a:spcBef>
          <a:spcPts val="800"/>
        </a:spcBef>
        <a:spcAft>
          <a:spcPct val="0"/>
        </a:spcAft>
        <a:buClr>
          <a:srgbClr val="000000"/>
        </a:buClr>
        <a:buSzPct val="100000"/>
        <a:buFont typeface="Times New Roman" pitchFamily="27" charset="0"/>
        <a:buChar char="•"/>
        <a:defRPr sz="3200">
          <a:solidFill>
            <a:srgbClr val="000000"/>
          </a:solidFill>
          <a:latin typeface="+mn-lt"/>
          <a:ea typeface="+mn-ea"/>
          <a:cs typeface="+mn-cs"/>
        </a:defRPr>
      </a:lvl1pPr>
      <a:lvl2pPr marL="741363" indent="-284163" algn="l" defTabSz="457200" rtl="0" eaLnBrk="0" fontAlgn="base" hangingPunct="0">
        <a:lnSpc>
          <a:spcPct val="101000"/>
        </a:lnSpc>
        <a:spcBef>
          <a:spcPts val="700"/>
        </a:spcBef>
        <a:spcAft>
          <a:spcPct val="0"/>
        </a:spcAft>
        <a:buClr>
          <a:srgbClr val="000000"/>
        </a:buClr>
        <a:buSzPct val="100000"/>
        <a:buFont typeface="Arial" pitchFamily="27" charset="0"/>
        <a:buChar char="–"/>
        <a:defRPr sz="2800">
          <a:solidFill>
            <a:srgbClr val="000000"/>
          </a:solidFill>
          <a:latin typeface="+mj-lt"/>
          <a:ea typeface="+mn-ea"/>
          <a:cs typeface="+mn-cs"/>
        </a:defRPr>
      </a:lvl2pPr>
      <a:lvl3pPr marL="1143000" indent="-228600" algn="l" defTabSz="457200" rtl="0" eaLnBrk="0" fontAlgn="base" hangingPunct="0">
        <a:lnSpc>
          <a:spcPct val="101000"/>
        </a:lnSpc>
        <a:spcBef>
          <a:spcPts val="550"/>
        </a:spcBef>
        <a:spcAft>
          <a:spcPct val="0"/>
        </a:spcAft>
        <a:buClr>
          <a:srgbClr val="000000"/>
        </a:buClr>
        <a:buSzPct val="100000"/>
        <a:buFont typeface="Arial" pitchFamily="27" charset="0"/>
        <a:buChar char="•"/>
        <a:defRPr sz="2200" b="1">
          <a:solidFill>
            <a:srgbClr val="000000"/>
          </a:solidFill>
          <a:latin typeface="+mj-lt"/>
          <a:ea typeface="+mn-ea"/>
          <a:cs typeface="+mn-cs"/>
        </a:defRPr>
      </a:lvl3pPr>
      <a:lvl4pPr marL="1600200" indent="-228600" algn="l" defTabSz="457200" rtl="0" eaLnBrk="0" fontAlgn="base" hangingPunct="0">
        <a:lnSpc>
          <a:spcPct val="101000"/>
        </a:lnSpc>
        <a:spcBef>
          <a:spcPts val="500"/>
        </a:spcBef>
        <a:spcAft>
          <a:spcPct val="0"/>
        </a:spcAft>
        <a:buClr>
          <a:srgbClr val="000000"/>
        </a:buClr>
        <a:buSzPct val="100000"/>
        <a:buFont typeface="Arial" pitchFamily="27" charset="0"/>
        <a:buChar char="–"/>
        <a:defRPr sz="2000">
          <a:solidFill>
            <a:srgbClr val="000000"/>
          </a:solidFill>
          <a:latin typeface="+mj-lt"/>
          <a:ea typeface="+mn-ea"/>
          <a:cs typeface="+mn-cs"/>
        </a:defRPr>
      </a:lvl4pPr>
      <a:lvl5pPr marL="2057400" indent="-228600" algn="l" defTabSz="457200" rtl="0" eaLnBrk="0" fontAlgn="base" hangingPunct="0">
        <a:spcBef>
          <a:spcPts val="550"/>
        </a:spcBef>
        <a:spcAft>
          <a:spcPct val="0"/>
        </a:spcAft>
        <a:buClr>
          <a:srgbClr val="000000"/>
        </a:buClr>
        <a:buSzPct val="100000"/>
        <a:buFont typeface="Times New Roman" pitchFamily="27" charset="0"/>
        <a:buChar char="»"/>
        <a:defRPr sz="2200">
          <a:solidFill>
            <a:srgbClr val="000000"/>
          </a:solidFill>
          <a:latin typeface="+mn-lt"/>
          <a:ea typeface="+mn-ea"/>
          <a:cs typeface="+mn-cs"/>
        </a:defRPr>
      </a:lvl5pPr>
      <a:lvl6pPr marL="25146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6pPr>
      <a:lvl7pPr marL="29718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7pPr>
      <a:lvl8pPr marL="34290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8pPr>
      <a:lvl9pPr marL="38862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 Id="rId3" Type="http://schemas.openxmlformats.org/officeDocument/2006/relationships/image" Target="../media/image1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emf"/><Relationship Id="rId3" Type="http://schemas.openxmlformats.org/officeDocument/2006/relationships/image" Target="../media/image16.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emf"/><Relationship Id="rId3" Type="http://schemas.openxmlformats.org/officeDocument/2006/relationships/image" Target="../media/image18.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emf"/><Relationship Id="rId3" Type="http://schemas.openxmlformats.org/officeDocument/2006/relationships/image" Target="../media/image20.emf"/></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4" Type="http://schemas.openxmlformats.org/officeDocument/2006/relationships/image" Target="../media/image23.emf"/><Relationship Id="rId1" Type="http://schemas.openxmlformats.org/officeDocument/2006/relationships/slideLayout" Target="../slideLayouts/slideLayout2.xml"/><Relationship Id="rId2" Type="http://schemas.openxmlformats.org/officeDocument/2006/relationships/image" Target="../media/image21.emf"/></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a:t>
            </a:fld>
            <a:endParaRPr lang="en-GB" sz="1400" dirty="0">
              <a:solidFill>
                <a:srgbClr val="000000"/>
              </a:solidFill>
              <a:ea typeface="Arial" pitchFamily="27" charset="0"/>
              <a:cs typeface="Arial" pitchFamily="27" charset="0"/>
            </a:endParaRPr>
          </a:p>
        </p:txBody>
      </p:sp>
      <p:sp>
        <p:nvSpPr>
          <p:cNvPr id="16389" name="Text Box 5"/>
          <p:cNvSpPr txBox="1">
            <a:spLocks noChangeArrowheads="1"/>
          </p:cNvSpPr>
          <p:nvPr/>
        </p:nvSpPr>
        <p:spPr bwMode="auto">
          <a:xfrm>
            <a:off x="0" y="1219200"/>
            <a:ext cx="9144000" cy="3875420"/>
          </a:xfrm>
          <a:prstGeom prst="rect">
            <a:avLst/>
          </a:prstGeom>
          <a:noFill/>
          <a:ln w="9525">
            <a:noFill/>
            <a:miter lim="800000"/>
            <a:headEnd/>
            <a:tailEnd/>
          </a:ln>
        </p:spPr>
        <p:txBody>
          <a:bodyPr wrap="square">
            <a:prstTxWarp prst="textNoShape">
              <a:avLst/>
            </a:prstTxWarp>
            <a:spAutoFit/>
          </a:bodyPr>
          <a:lstStyle/>
          <a:p>
            <a:pPr marL="341313" indent="-341313" algn="ctr">
              <a:spcBef>
                <a:spcPts val="1100"/>
              </a:spcBef>
              <a:buClr>
                <a:srgbClr val="000066"/>
              </a:buClr>
              <a:buSzPct val="100000"/>
              <a:buFont typeface="Times New Roman" pitchFamily="-112"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GB" sz="3600" b="1" dirty="0" smtClean="0">
              <a:solidFill>
                <a:srgbClr val="0000FF"/>
              </a:solidFill>
              <a:effectLst>
                <a:outerShdw blurRad="38100" dist="38100" dir="2700000" algn="tl">
                  <a:srgbClr val="DDDDDD"/>
                </a:outerShdw>
              </a:effectLst>
              <a:latin typeface="Times New Roman" pitchFamily="-112" charset="0"/>
              <a:ea typeface="+mn-ea"/>
              <a:cs typeface="+mn-cs"/>
            </a:endParaRPr>
          </a:p>
          <a:p>
            <a:pPr marL="341313" indent="-341313" algn="ctr">
              <a:spcBef>
                <a:spcPts val="1100"/>
              </a:spcBef>
              <a:buClr>
                <a:srgbClr val="000066"/>
              </a:buClr>
              <a:buSzPct val="100000"/>
              <a:buFont typeface="Times New Roman" pitchFamily="-112"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GB" sz="3600" b="1" dirty="0" smtClean="0">
              <a:solidFill>
                <a:srgbClr val="0000FF"/>
              </a:solidFill>
              <a:effectLst>
                <a:outerShdw blurRad="38100" dist="38100" dir="2700000" algn="tl">
                  <a:srgbClr val="DDDDDD"/>
                </a:outerShdw>
              </a:effectLst>
              <a:latin typeface="Times New Roman" pitchFamily="-112" charset="0"/>
              <a:ea typeface="+mn-ea"/>
              <a:cs typeface="+mn-cs"/>
            </a:endParaRPr>
          </a:p>
          <a:p>
            <a:pPr marL="341313" indent="-341313" algn="ctr">
              <a:spcBef>
                <a:spcPts val="1100"/>
              </a:spcBef>
              <a:buClr>
                <a:srgbClr val="000066"/>
              </a:buClr>
              <a:buSzPct val="100000"/>
              <a:buFont typeface="Times New Roman" pitchFamily="-112"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sz="3600" b="1" dirty="0">
                <a:solidFill>
                  <a:srgbClr val="0000FF"/>
                </a:solidFill>
              </a:rPr>
              <a:t>Update on ECAL photon </a:t>
            </a:r>
            <a:endParaRPr lang="en-GB" sz="3600" b="1" dirty="0" smtClean="0">
              <a:solidFill>
                <a:srgbClr val="0000FF"/>
              </a:solidFill>
            </a:endParaRPr>
          </a:p>
          <a:p>
            <a:pPr marL="341313" indent="-341313" algn="ctr">
              <a:spcBef>
                <a:spcPts val="1100"/>
              </a:spcBef>
              <a:buClr>
                <a:srgbClr val="000066"/>
              </a:buClr>
              <a:buSzPct val="100000"/>
              <a:buFont typeface="Times New Roman" pitchFamily="-112"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sz="3600" b="1" dirty="0" smtClean="0">
                <a:solidFill>
                  <a:srgbClr val="0000FF"/>
                </a:solidFill>
              </a:rPr>
              <a:t>optimisation</a:t>
            </a:r>
            <a:r>
              <a:rPr lang="en-GB" sz="3600" dirty="0" smtClean="0">
                <a:solidFill>
                  <a:srgbClr val="0000FF"/>
                </a:solidFill>
              </a:rPr>
              <a:t> </a:t>
            </a:r>
          </a:p>
          <a:p>
            <a:pPr marL="341313" indent="-341313" algn="ctr">
              <a:spcBef>
                <a:spcPts val="1100"/>
              </a:spcBef>
              <a:buClr>
                <a:srgbClr val="000066"/>
              </a:buClr>
              <a:buSzPct val="100000"/>
              <a:buFont typeface="Times New Roman" pitchFamily="-112"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sz="2800" dirty="0" smtClean="0">
                <a:solidFill>
                  <a:schemeClr val="tx1"/>
                </a:solidFill>
                <a:effectLst>
                  <a:outerShdw blurRad="38100" dist="38100" dir="2700000" algn="tl">
                    <a:srgbClr val="DDDDDD"/>
                  </a:outerShdw>
                </a:effectLst>
              </a:rPr>
              <a:t>Matthias Weber</a:t>
            </a:r>
          </a:p>
          <a:p>
            <a:pPr marL="341313" indent="-341313" algn="ctr">
              <a:spcBef>
                <a:spcPts val="1100"/>
              </a:spcBef>
              <a:buClr>
                <a:srgbClr val="000066"/>
              </a:buClr>
              <a:buSzPct val="100000"/>
              <a:buFont typeface="Times New Roman" pitchFamily="-112"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sz="2000" dirty="0" smtClean="0">
                <a:solidFill>
                  <a:schemeClr val="tx1"/>
                </a:solidFill>
                <a:effectLst>
                  <a:outerShdw blurRad="38100" dist="38100" dir="2700000" algn="tl">
                    <a:srgbClr val="DDDDDD"/>
                  </a:outerShdw>
                </a:effectLst>
              </a:rPr>
              <a:t>CERN</a:t>
            </a:r>
          </a:p>
        </p:txBody>
      </p:sp>
      <p:sp>
        <p:nvSpPr>
          <p:cNvPr id="16388" name="AutoShape 6"/>
          <p:cNvSpPr>
            <a:spLocks noChangeArrowheads="1"/>
          </p:cNvSpPr>
          <p:nvPr/>
        </p:nvSpPr>
        <p:spPr bwMode="auto">
          <a:xfrm>
            <a:off x="9634538" y="5324475"/>
            <a:ext cx="184150" cy="641350"/>
          </a:xfrm>
          <a:prstGeom prst="roundRect">
            <a:avLst>
              <a:gd name="adj" fmla="val 861"/>
            </a:avLst>
          </a:prstGeom>
          <a:noFill/>
          <a:ln w="9525">
            <a:noFill/>
            <a:round/>
            <a:headEnd/>
            <a:tailEnd/>
          </a:ln>
        </p:spPr>
        <p:txBody>
          <a:bodyPr wrap="none" anchor="ctr">
            <a:prstTxWarp prst="textNoShape">
              <a:avLst/>
            </a:prstTxWarp>
          </a:bodyPr>
          <a:lstStyle/>
          <a:p>
            <a:pPr eaLnBrk="0" hangingPunct="0"/>
            <a:endParaRPr lang="en-US" sz="1800">
              <a:ea typeface="Arial" pitchFamily="27" charset="0"/>
              <a:cs typeface="Arial" pitchFamily="27" charset="0"/>
            </a:endParaRPr>
          </a:p>
        </p:txBody>
      </p:sp>
    </p:spTree>
    <p:extLst>
      <p:ext uri="{BB962C8B-B14F-4D97-AF65-F5344CB8AC3E}">
        <p14:creationId xmlns:p14="http://schemas.microsoft.com/office/powerpoint/2010/main" val="304444150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Model CLIC_o3_v5: Calibration Barrel</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endParaRPr lang="en-US" sz="2100" dirty="0" smtClean="0"/>
          </a:p>
        </p:txBody>
      </p:sp>
      <p:sp>
        <p:nvSpPr>
          <p:cNvPr id="4" name="TextBox 3"/>
          <p:cNvSpPr txBox="1"/>
          <p:nvPr/>
        </p:nvSpPr>
        <p:spPr>
          <a:xfrm>
            <a:off x="107504" y="908720"/>
            <a:ext cx="8928992" cy="400110"/>
          </a:xfrm>
          <a:prstGeom prst="rect">
            <a:avLst/>
          </a:prstGeom>
          <a:noFill/>
        </p:spPr>
        <p:txBody>
          <a:bodyPr wrap="square" rtlCol="0">
            <a:spAutoFit/>
          </a:bodyPr>
          <a:lstStyle/>
          <a:p>
            <a:r>
              <a:rPr lang="en-US" sz="2000" dirty="0" smtClean="0">
                <a:solidFill>
                  <a:schemeClr val="tx1"/>
                </a:solidFill>
              </a:rPr>
              <a:t>ECAL digitization uses photons contained in ECAL (99% of total deposited Energy)</a:t>
            </a:r>
            <a:endParaRPr lang="en-US" sz="2000" dirty="0">
              <a:solidFill>
                <a:schemeClr val="tx1"/>
              </a:solidFill>
            </a:endParaRPr>
          </a:p>
        </p:txBody>
      </p:sp>
      <p:pic>
        <p:nvPicPr>
          <p:cNvPr id="5" name="Picture 4" descr="Calorimeter_Hit_Energies_ECal_Digitisa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268760"/>
            <a:ext cx="4504680" cy="3567465"/>
          </a:xfrm>
          <a:prstGeom prst="rect">
            <a:avLst/>
          </a:prstGeom>
        </p:spPr>
      </p:pic>
      <p:sp>
        <p:nvSpPr>
          <p:cNvPr id="7" name="TextBox 6"/>
          <p:cNvSpPr txBox="1"/>
          <p:nvPr/>
        </p:nvSpPr>
        <p:spPr>
          <a:xfrm>
            <a:off x="755576" y="2060848"/>
            <a:ext cx="2088232" cy="1200328"/>
          </a:xfrm>
          <a:prstGeom prst="rect">
            <a:avLst/>
          </a:prstGeom>
          <a:noFill/>
        </p:spPr>
        <p:txBody>
          <a:bodyPr wrap="square" rtlCol="0">
            <a:spAutoFit/>
          </a:bodyPr>
          <a:lstStyle/>
          <a:p>
            <a:r>
              <a:rPr lang="en-US" dirty="0" smtClean="0">
                <a:solidFill>
                  <a:srgbClr val="000000"/>
                </a:solidFill>
              </a:rPr>
              <a:t>Barrel</a:t>
            </a:r>
          </a:p>
          <a:p>
            <a:r>
              <a:rPr lang="en-US" dirty="0" smtClean="0">
                <a:solidFill>
                  <a:srgbClr val="000000"/>
                </a:solidFill>
              </a:rPr>
              <a:t>At </a:t>
            </a:r>
            <a:r>
              <a:rPr lang="en-US" dirty="0" smtClean="0">
                <a:solidFill>
                  <a:srgbClr val="000000"/>
                </a:solidFill>
              </a:rPr>
              <a:t>200 </a:t>
            </a:r>
            <a:r>
              <a:rPr lang="en-US" dirty="0" err="1" smtClean="0">
                <a:solidFill>
                  <a:srgbClr val="000000"/>
                </a:solidFill>
              </a:rPr>
              <a:t>GeV</a:t>
            </a:r>
            <a:endParaRPr lang="en-US" dirty="0" smtClean="0">
              <a:solidFill>
                <a:srgbClr val="000000"/>
              </a:solidFill>
            </a:endParaRPr>
          </a:p>
          <a:p>
            <a:r>
              <a:rPr lang="en-US" dirty="0" smtClean="0">
                <a:solidFill>
                  <a:srgbClr val="000000"/>
                </a:solidFill>
              </a:rPr>
              <a:t>4271 </a:t>
            </a:r>
            <a:r>
              <a:rPr lang="en-US" dirty="0" err="1" smtClean="0">
                <a:solidFill>
                  <a:srgbClr val="000000"/>
                </a:solidFill>
              </a:rPr>
              <a:t>evts</a:t>
            </a:r>
            <a:endParaRPr lang="en-US" dirty="0">
              <a:solidFill>
                <a:srgbClr val="000000"/>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7059" y="1340768"/>
            <a:ext cx="4386812" cy="3474119"/>
          </a:xfrm>
          <a:prstGeom prst="rect">
            <a:avLst/>
          </a:prstGeom>
        </p:spPr>
      </p:pic>
      <p:sp>
        <p:nvSpPr>
          <p:cNvPr id="10" name="TextBox 9"/>
          <p:cNvSpPr txBox="1"/>
          <p:nvPr/>
        </p:nvSpPr>
        <p:spPr>
          <a:xfrm>
            <a:off x="5364088" y="1844824"/>
            <a:ext cx="2088232" cy="1200328"/>
          </a:xfrm>
          <a:prstGeom prst="rect">
            <a:avLst/>
          </a:prstGeom>
          <a:noFill/>
        </p:spPr>
        <p:txBody>
          <a:bodyPr wrap="square" rtlCol="0">
            <a:spAutoFit/>
          </a:bodyPr>
          <a:lstStyle/>
          <a:p>
            <a:r>
              <a:rPr lang="en-US" dirty="0" smtClean="0">
                <a:solidFill>
                  <a:srgbClr val="000000"/>
                </a:solidFill>
              </a:rPr>
              <a:t>100 </a:t>
            </a:r>
            <a:r>
              <a:rPr lang="en-US" dirty="0" err="1" smtClean="0">
                <a:solidFill>
                  <a:srgbClr val="000000"/>
                </a:solidFill>
              </a:rPr>
              <a:t>GeV</a:t>
            </a:r>
            <a:endParaRPr lang="en-US" dirty="0" smtClean="0">
              <a:solidFill>
                <a:srgbClr val="000000"/>
              </a:solidFill>
            </a:endParaRPr>
          </a:p>
          <a:p>
            <a:r>
              <a:rPr lang="en-US" dirty="0" smtClean="0">
                <a:solidFill>
                  <a:srgbClr val="000000"/>
                </a:solidFill>
              </a:rPr>
              <a:t>5737 </a:t>
            </a:r>
            <a:r>
              <a:rPr lang="en-US" dirty="0" err="1" smtClean="0">
                <a:solidFill>
                  <a:srgbClr val="000000"/>
                </a:solidFill>
              </a:rPr>
              <a:t>evts</a:t>
            </a:r>
            <a:endParaRPr lang="en-US" dirty="0" smtClean="0">
              <a:solidFill>
                <a:srgbClr val="000000"/>
              </a:solidFill>
            </a:endParaRPr>
          </a:p>
          <a:p>
            <a:endParaRPr lang="en-US" dirty="0">
              <a:solidFill>
                <a:srgbClr val="000000"/>
              </a:solidFill>
            </a:endParaRPr>
          </a:p>
        </p:txBody>
      </p:sp>
      <p:sp>
        <p:nvSpPr>
          <p:cNvPr id="12" name="TextBox 11"/>
          <p:cNvSpPr txBox="1"/>
          <p:nvPr/>
        </p:nvSpPr>
        <p:spPr>
          <a:xfrm>
            <a:off x="251520" y="5445224"/>
            <a:ext cx="8568952" cy="830997"/>
          </a:xfrm>
          <a:prstGeom prst="rect">
            <a:avLst/>
          </a:prstGeom>
          <a:noFill/>
        </p:spPr>
        <p:txBody>
          <a:bodyPr wrap="square" rtlCol="0">
            <a:spAutoFit/>
          </a:bodyPr>
          <a:lstStyle/>
          <a:p>
            <a:r>
              <a:rPr lang="en-US" dirty="0" smtClean="0">
                <a:solidFill>
                  <a:schemeClr val="tx1"/>
                </a:solidFill>
              </a:rPr>
              <a:t>As expected r</a:t>
            </a:r>
            <a:r>
              <a:rPr lang="en-US" dirty="0" smtClean="0">
                <a:solidFill>
                  <a:schemeClr val="tx1"/>
                </a:solidFill>
              </a:rPr>
              <a:t>equirement of 99 % is more stringent for higher energy samples</a:t>
            </a:r>
            <a:endParaRPr lang="en-US" dirty="0">
              <a:solidFill>
                <a:schemeClr val="tx1"/>
              </a:solidFill>
            </a:endParaRPr>
          </a:p>
        </p:txBody>
      </p:sp>
      <p:sp>
        <p:nvSpPr>
          <p:cNvPr id="11" name="Rectangle 10"/>
          <p:cNvSpPr/>
          <p:nvPr/>
        </p:nvSpPr>
        <p:spPr>
          <a:xfrm>
            <a:off x="467544" y="4869160"/>
            <a:ext cx="3403496" cy="461665"/>
          </a:xfrm>
          <a:prstGeom prst="rect">
            <a:avLst/>
          </a:prstGeom>
        </p:spPr>
        <p:txBody>
          <a:bodyPr wrap="none">
            <a:spAutoFit/>
          </a:bodyPr>
          <a:lstStyle/>
          <a:p>
            <a:r>
              <a:rPr lang="en-US" dirty="0">
                <a:solidFill>
                  <a:srgbClr val="000000"/>
                </a:solidFill>
              </a:rPr>
              <a:t>CALIBRECAL="</a:t>
            </a:r>
            <a:r>
              <a:rPr lang="en-US" dirty="0" smtClean="0">
                <a:solidFill>
                  <a:srgbClr val="000000"/>
                </a:solidFill>
              </a:rPr>
              <a:t>35.619”</a:t>
            </a:r>
            <a:endParaRPr lang="en-US" dirty="0">
              <a:solidFill>
                <a:srgbClr val="000000"/>
              </a:solidFill>
            </a:endParaRPr>
          </a:p>
        </p:txBody>
      </p:sp>
      <p:sp>
        <p:nvSpPr>
          <p:cNvPr id="13" name="Rectangle 12"/>
          <p:cNvSpPr/>
          <p:nvPr/>
        </p:nvSpPr>
        <p:spPr>
          <a:xfrm>
            <a:off x="5076056" y="4941168"/>
            <a:ext cx="3403496" cy="461665"/>
          </a:xfrm>
          <a:prstGeom prst="rect">
            <a:avLst/>
          </a:prstGeom>
        </p:spPr>
        <p:txBody>
          <a:bodyPr wrap="none">
            <a:spAutoFit/>
          </a:bodyPr>
          <a:lstStyle/>
          <a:p>
            <a:r>
              <a:rPr lang="en-US" dirty="0">
                <a:solidFill>
                  <a:srgbClr val="000000"/>
                </a:solidFill>
              </a:rPr>
              <a:t>CALIBRECAL="</a:t>
            </a:r>
            <a:r>
              <a:rPr lang="en-US" dirty="0" smtClean="0">
                <a:solidFill>
                  <a:srgbClr val="000000"/>
                </a:solidFill>
              </a:rPr>
              <a:t>35.617”</a:t>
            </a:r>
            <a:endParaRPr lang="en-US" dirty="0">
              <a:solidFill>
                <a:srgbClr val="000000"/>
              </a:solidFill>
            </a:endParaRPr>
          </a:p>
        </p:txBody>
      </p:sp>
      <p:sp>
        <p:nvSpPr>
          <p:cNvPr id="14"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10</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6694347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Model CLIC_o3_v5: Calibration at high Energy</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endParaRPr lang="en-US" sz="2100" dirty="0" smtClean="0"/>
          </a:p>
        </p:txBody>
      </p:sp>
      <p:sp>
        <p:nvSpPr>
          <p:cNvPr id="5" name="Content Placeholder 5"/>
          <p:cNvSpPr txBox="1">
            <a:spLocks/>
          </p:cNvSpPr>
          <p:nvPr/>
        </p:nvSpPr>
        <p:spPr bwMode="auto">
          <a:xfrm>
            <a:off x="179512" y="980728"/>
            <a:ext cx="8856984" cy="5408984"/>
          </a:xfrm>
          <a:prstGeom prst="rect">
            <a:avLst/>
          </a:prstGeom>
          <a:noFill/>
          <a:ln w="9525">
            <a:noFill/>
            <a:miter lim="800000"/>
            <a:headEnd/>
            <a:tailEnd/>
          </a:ln>
        </p:spPr>
        <p:txBody>
          <a:bodyPr vert="horz" wrap="square" lIns="90000" tIns="46800" rIns="90000" bIns="46800" numCol="1" anchor="t" anchorCtr="0" compatLnSpc="1">
            <a:prstTxWarp prst="textNoShape">
              <a:avLst/>
            </a:prstTxWarp>
            <a:normAutofit/>
          </a:bodyPr>
          <a:lstStyle>
            <a:lvl1pPr marL="341313" indent="-341313" algn="l" defTabSz="457200" rtl="0" eaLnBrk="0" fontAlgn="base" hangingPunct="0">
              <a:spcBef>
                <a:spcPts val="800"/>
              </a:spcBef>
              <a:spcAft>
                <a:spcPct val="0"/>
              </a:spcAft>
              <a:buClr>
                <a:srgbClr val="000000"/>
              </a:buClr>
              <a:buSzPct val="100000"/>
              <a:buFont typeface="Times New Roman" pitchFamily="27" charset="0"/>
              <a:buChar char="•"/>
              <a:defRPr sz="3200">
                <a:solidFill>
                  <a:srgbClr val="000000"/>
                </a:solidFill>
                <a:latin typeface="+mn-lt"/>
                <a:ea typeface="+mn-ea"/>
                <a:cs typeface="+mn-cs"/>
              </a:defRPr>
            </a:lvl1pPr>
            <a:lvl2pPr marL="741363" indent="-284163" algn="l" defTabSz="457200" rtl="0" eaLnBrk="0" fontAlgn="base" hangingPunct="0">
              <a:lnSpc>
                <a:spcPct val="101000"/>
              </a:lnSpc>
              <a:spcBef>
                <a:spcPts val="700"/>
              </a:spcBef>
              <a:spcAft>
                <a:spcPct val="0"/>
              </a:spcAft>
              <a:buClr>
                <a:srgbClr val="000000"/>
              </a:buClr>
              <a:buSzPct val="100000"/>
              <a:buFont typeface="Arial" pitchFamily="27" charset="0"/>
              <a:buChar char="–"/>
              <a:defRPr sz="2800">
                <a:solidFill>
                  <a:srgbClr val="000000"/>
                </a:solidFill>
                <a:latin typeface="+mj-lt"/>
                <a:ea typeface="+mn-ea"/>
                <a:cs typeface="+mn-cs"/>
              </a:defRPr>
            </a:lvl2pPr>
            <a:lvl3pPr marL="1143000" indent="-228600" algn="l" defTabSz="457200" rtl="0" eaLnBrk="0" fontAlgn="base" hangingPunct="0">
              <a:lnSpc>
                <a:spcPct val="101000"/>
              </a:lnSpc>
              <a:spcBef>
                <a:spcPts val="550"/>
              </a:spcBef>
              <a:spcAft>
                <a:spcPct val="0"/>
              </a:spcAft>
              <a:buClr>
                <a:srgbClr val="000000"/>
              </a:buClr>
              <a:buSzPct val="100000"/>
              <a:buFont typeface="Arial" pitchFamily="27" charset="0"/>
              <a:buChar char="•"/>
              <a:defRPr sz="2200" b="1">
                <a:solidFill>
                  <a:srgbClr val="000000"/>
                </a:solidFill>
                <a:latin typeface="+mj-lt"/>
                <a:ea typeface="+mn-ea"/>
                <a:cs typeface="+mn-cs"/>
              </a:defRPr>
            </a:lvl3pPr>
            <a:lvl4pPr marL="1600200" indent="-228600" algn="l" defTabSz="457200" rtl="0" eaLnBrk="0" fontAlgn="base" hangingPunct="0">
              <a:lnSpc>
                <a:spcPct val="101000"/>
              </a:lnSpc>
              <a:spcBef>
                <a:spcPts val="500"/>
              </a:spcBef>
              <a:spcAft>
                <a:spcPct val="0"/>
              </a:spcAft>
              <a:buClr>
                <a:srgbClr val="000000"/>
              </a:buClr>
              <a:buSzPct val="100000"/>
              <a:buFont typeface="Arial" pitchFamily="27" charset="0"/>
              <a:buChar char="–"/>
              <a:defRPr sz="2000">
                <a:solidFill>
                  <a:srgbClr val="000000"/>
                </a:solidFill>
                <a:latin typeface="+mj-lt"/>
                <a:ea typeface="+mn-ea"/>
                <a:cs typeface="+mn-cs"/>
              </a:defRPr>
            </a:lvl4pPr>
            <a:lvl5pPr marL="2057400" indent="-228600" algn="l" defTabSz="457200" rtl="0" eaLnBrk="0" fontAlgn="base" hangingPunct="0">
              <a:spcBef>
                <a:spcPts val="550"/>
              </a:spcBef>
              <a:spcAft>
                <a:spcPct val="0"/>
              </a:spcAft>
              <a:buClr>
                <a:srgbClr val="000000"/>
              </a:buClr>
              <a:buSzPct val="100000"/>
              <a:buFont typeface="Times New Roman" pitchFamily="27" charset="0"/>
              <a:buChar char="»"/>
              <a:defRPr sz="2200">
                <a:solidFill>
                  <a:srgbClr val="000000"/>
                </a:solidFill>
                <a:latin typeface="+mn-lt"/>
                <a:ea typeface="+mn-ea"/>
                <a:cs typeface="+mn-cs"/>
              </a:defRPr>
            </a:lvl5pPr>
            <a:lvl6pPr marL="25146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6pPr>
            <a:lvl7pPr marL="29718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7pPr>
            <a:lvl8pPr marL="34290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8pPr>
            <a:lvl9pPr marL="38862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9pPr>
          </a:lstStyle>
          <a:p>
            <a:pPr marL="0" indent="0">
              <a:buFont typeface="Times New Roman" pitchFamily="27" charset="0"/>
              <a:buNone/>
            </a:pPr>
            <a:r>
              <a:rPr lang="en-US" sz="2000" dirty="0" smtClean="0">
                <a:sym typeface="Wingdings"/>
              </a:rPr>
              <a:t>Expect slight modification of EM scale in HCAL based on previous study (based on one point in phi=0):</a:t>
            </a:r>
          </a:p>
          <a:p>
            <a:pPr marL="0" indent="0">
              <a:buFont typeface="Times New Roman" pitchFamily="27" charset="0"/>
              <a:buNone/>
            </a:pPr>
            <a:r>
              <a:rPr lang="en-US" sz="2000" dirty="0" smtClean="0">
                <a:sym typeface="Wingdings"/>
              </a:rPr>
              <a:t>Fit a line in 2D plot of ECAL </a:t>
            </a:r>
            <a:r>
              <a:rPr lang="en-US" sz="2000" dirty="0" err="1" smtClean="0">
                <a:sym typeface="Wingdings"/>
              </a:rPr>
              <a:t>vs</a:t>
            </a:r>
            <a:r>
              <a:rPr lang="en-US" sz="2000" dirty="0" smtClean="0">
                <a:sym typeface="Wingdings"/>
              </a:rPr>
              <a:t> HCAL Energy:</a:t>
            </a:r>
          </a:p>
          <a:p>
            <a:pPr marL="0" indent="0">
              <a:buFont typeface="Times New Roman" pitchFamily="27" charset="0"/>
              <a:buNone/>
            </a:pPr>
            <a:endParaRPr lang="en-US" sz="2000" dirty="0" smtClean="0">
              <a:sym typeface="Wingdings"/>
            </a:endParaRPr>
          </a:p>
        </p:txBody>
      </p:sp>
      <p:pic>
        <p:nvPicPr>
          <p:cNvPr id="4" name="Picture 3" descr="E_ECAL_vs_E_HCAL_rel_ph1500CosTheta07_col.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01331" y="1618329"/>
            <a:ext cx="4000890" cy="5029944"/>
          </a:xfrm>
          <a:prstGeom prst="rect">
            <a:avLst/>
          </a:prstGeom>
        </p:spPr>
      </p:pic>
      <p:sp>
        <p:nvSpPr>
          <p:cNvPr id="7" name="TextBox 6"/>
          <p:cNvSpPr txBox="1"/>
          <p:nvPr/>
        </p:nvSpPr>
        <p:spPr>
          <a:xfrm>
            <a:off x="5364088" y="2276872"/>
            <a:ext cx="3384376" cy="1200328"/>
          </a:xfrm>
          <a:prstGeom prst="rect">
            <a:avLst/>
          </a:prstGeom>
          <a:noFill/>
        </p:spPr>
        <p:txBody>
          <a:bodyPr wrap="square" rtlCol="0">
            <a:spAutoFit/>
          </a:bodyPr>
          <a:lstStyle/>
          <a:p>
            <a:r>
              <a:rPr lang="en-US" dirty="0" smtClean="0">
                <a:solidFill>
                  <a:srgbClr val="000000"/>
                </a:solidFill>
              </a:rPr>
              <a:t>Moderate modification:</a:t>
            </a:r>
          </a:p>
          <a:p>
            <a:r>
              <a:rPr lang="en-US" dirty="0" smtClean="0">
                <a:solidFill>
                  <a:srgbClr val="000000"/>
                </a:solidFill>
              </a:rPr>
              <a:t>ECAL: 0.991</a:t>
            </a:r>
          </a:p>
          <a:p>
            <a:r>
              <a:rPr lang="en-US" dirty="0" smtClean="0">
                <a:solidFill>
                  <a:srgbClr val="000000"/>
                </a:solidFill>
              </a:rPr>
              <a:t>HCAL: 0.950</a:t>
            </a:r>
            <a:endParaRPr lang="en-US" dirty="0">
              <a:solidFill>
                <a:srgbClr val="000000"/>
              </a:solidFill>
            </a:endParaRPr>
          </a:p>
        </p:txBody>
      </p:sp>
    </p:spTree>
    <p:extLst>
      <p:ext uri="{BB962C8B-B14F-4D97-AF65-F5344CB8AC3E}">
        <p14:creationId xmlns:p14="http://schemas.microsoft.com/office/powerpoint/2010/main" val="40119664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Model CLIC_o3_v5: </a:t>
            </a:r>
            <a:r>
              <a:rPr lang="en-US" sz="2800" b="1" dirty="0" smtClean="0">
                <a:latin typeface="+mn-lt"/>
              </a:rPr>
              <a:t>Calibration: whole detector</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endParaRPr lang="en-US" sz="2100" dirty="0" smtClean="0"/>
          </a:p>
        </p:txBody>
      </p:sp>
      <p:sp>
        <p:nvSpPr>
          <p:cNvPr id="4" name="TextBox 3"/>
          <p:cNvSpPr txBox="1"/>
          <p:nvPr/>
        </p:nvSpPr>
        <p:spPr>
          <a:xfrm>
            <a:off x="107504" y="908720"/>
            <a:ext cx="8928992" cy="400110"/>
          </a:xfrm>
          <a:prstGeom prst="rect">
            <a:avLst/>
          </a:prstGeom>
          <a:noFill/>
        </p:spPr>
        <p:txBody>
          <a:bodyPr wrap="square" rtlCol="0">
            <a:spAutoFit/>
          </a:bodyPr>
          <a:lstStyle/>
          <a:p>
            <a:r>
              <a:rPr lang="en-US" sz="2000" dirty="0" smtClean="0">
                <a:solidFill>
                  <a:schemeClr val="tx1"/>
                </a:solidFill>
              </a:rPr>
              <a:t>ECAL digitization uses photons contained in ECAL (99% of total deposited Energy)</a:t>
            </a:r>
            <a:endParaRPr lang="en-US" sz="2000" dirty="0">
              <a:solidFill>
                <a:schemeClr val="tx1"/>
              </a:solidFill>
            </a:endParaRPr>
          </a:p>
        </p:txBody>
      </p:sp>
      <p:pic>
        <p:nvPicPr>
          <p:cNvPr id="5" name="Picture 4" descr="Calorimeter_Hit_Energies_ECal_Digitisa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268760"/>
            <a:ext cx="4504680" cy="3567465"/>
          </a:xfrm>
          <a:prstGeom prst="rect">
            <a:avLst/>
          </a:prstGeom>
        </p:spPr>
      </p:pic>
      <p:sp>
        <p:nvSpPr>
          <p:cNvPr id="7" name="TextBox 6"/>
          <p:cNvSpPr txBox="1"/>
          <p:nvPr/>
        </p:nvSpPr>
        <p:spPr>
          <a:xfrm>
            <a:off x="755576" y="2060848"/>
            <a:ext cx="2088232" cy="1200328"/>
          </a:xfrm>
          <a:prstGeom prst="rect">
            <a:avLst/>
          </a:prstGeom>
          <a:noFill/>
        </p:spPr>
        <p:txBody>
          <a:bodyPr wrap="square" rtlCol="0">
            <a:spAutoFit/>
          </a:bodyPr>
          <a:lstStyle/>
          <a:p>
            <a:r>
              <a:rPr lang="en-US" dirty="0" smtClean="0">
                <a:solidFill>
                  <a:srgbClr val="000000"/>
                </a:solidFill>
              </a:rPr>
              <a:t>Barrel</a:t>
            </a:r>
          </a:p>
          <a:p>
            <a:r>
              <a:rPr lang="en-US" dirty="0" smtClean="0">
                <a:solidFill>
                  <a:srgbClr val="000000"/>
                </a:solidFill>
              </a:rPr>
              <a:t>At </a:t>
            </a:r>
            <a:r>
              <a:rPr lang="en-US" dirty="0" smtClean="0">
                <a:solidFill>
                  <a:srgbClr val="000000"/>
                </a:solidFill>
              </a:rPr>
              <a:t>200 </a:t>
            </a:r>
            <a:r>
              <a:rPr lang="en-US" dirty="0" err="1" smtClean="0">
                <a:solidFill>
                  <a:srgbClr val="000000"/>
                </a:solidFill>
              </a:rPr>
              <a:t>GeV</a:t>
            </a:r>
            <a:endParaRPr lang="en-US" dirty="0" smtClean="0">
              <a:solidFill>
                <a:srgbClr val="000000"/>
              </a:solidFill>
            </a:endParaRPr>
          </a:p>
          <a:p>
            <a:r>
              <a:rPr lang="en-US" dirty="0" smtClean="0">
                <a:solidFill>
                  <a:srgbClr val="000000"/>
                </a:solidFill>
              </a:rPr>
              <a:t>4271 </a:t>
            </a:r>
            <a:r>
              <a:rPr lang="en-US" dirty="0" err="1" smtClean="0">
                <a:solidFill>
                  <a:srgbClr val="000000"/>
                </a:solidFill>
              </a:rPr>
              <a:t>evts</a:t>
            </a:r>
            <a:endParaRPr lang="en-US" dirty="0">
              <a:solidFill>
                <a:srgbClr val="000000"/>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7059" y="1340768"/>
            <a:ext cx="4386812" cy="3474120"/>
          </a:xfrm>
          <a:prstGeom prst="rect">
            <a:avLst/>
          </a:prstGeom>
        </p:spPr>
      </p:pic>
      <p:sp>
        <p:nvSpPr>
          <p:cNvPr id="10" name="TextBox 9"/>
          <p:cNvSpPr txBox="1"/>
          <p:nvPr/>
        </p:nvSpPr>
        <p:spPr>
          <a:xfrm>
            <a:off x="5364088" y="1844824"/>
            <a:ext cx="2088232" cy="1200328"/>
          </a:xfrm>
          <a:prstGeom prst="rect">
            <a:avLst/>
          </a:prstGeom>
          <a:noFill/>
        </p:spPr>
        <p:txBody>
          <a:bodyPr wrap="square" rtlCol="0">
            <a:spAutoFit/>
          </a:bodyPr>
          <a:lstStyle/>
          <a:p>
            <a:r>
              <a:rPr lang="en-US" dirty="0" smtClean="0">
                <a:solidFill>
                  <a:srgbClr val="000000"/>
                </a:solidFill>
              </a:rPr>
              <a:t>Barrel + </a:t>
            </a:r>
            <a:r>
              <a:rPr lang="en-US" dirty="0" err="1" smtClean="0">
                <a:solidFill>
                  <a:srgbClr val="000000"/>
                </a:solidFill>
              </a:rPr>
              <a:t>Endcap</a:t>
            </a:r>
            <a:endParaRPr lang="en-US" dirty="0" smtClean="0">
              <a:solidFill>
                <a:srgbClr val="000000"/>
              </a:solidFill>
            </a:endParaRPr>
          </a:p>
          <a:p>
            <a:endParaRPr lang="en-US" dirty="0">
              <a:solidFill>
                <a:srgbClr val="000000"/>
              </a:solidFill>
            </a:endParaRPr>
          </a:p>
        </p:txBody>
      </p:sp>
      <p:sp>
        <p:nvSpPr>
          <p:cNvPr id="12" name="TextBox 11"/>
          <p:cNvSpPr txBox="1"/>
          <p:nvPr/>
        </p:nvSpPr>
        <p:spPr>
          <a:xfrm>
            <a:off x="251520" y="5085184"/>
            <a:ext cx="8568952" cy="1200328"/>
          </a:xfrm>
          <a:prstGeom prst="rect">
            <a:avLst/>
          </a:prstGeom>
          <a:noFill/>
        </p:spPr>
        <p:txBody>
          <a:bodyPr wrap="square" rtlCol="0">
            <a:spAutoFit/>
          </a:bodyPr>
          <a:lstStyle/>
          <a:p>
            <a:r>
              <a:rPr lang="en-US" dirty="0" smtClean="0">
                <a:solidFill>
                  <a:schemeClr val="tx1"/>
                </a:solidFill>
              </a:rPr>
              <a:t>Use values from samples up to 200 </a:t>
            </a:r>
            <a:r>
              <a:rPr lang="en-US" dirty="0" err="1" smtClean="0">
                <a:solidFill>
                  <a:schemeClr val="tx1"/>
                </a:solidFill>
              </a:rPr>
              <a:t>GeV</a:t>
            </a:r>
            <a:r>
              <a:rPr lang="en-US" dirty="0" smtClean="0">
                <a:solidFill>
                  <a:schemeClr val="tx1"/>
                </a:solidFill>
              </a:rPr>
              <a:t>, </a:t>
            </a:r>
            <a:r>
              <a:rPr lang="en-US" dirty="0" smtClean="0">
                <a:solidFill>
                  <a:schemeClr val="tx1"/>
                </a:solidFill>
              </a:rPr>
              <a:t>for Barrel and </a:t>
            </a:r>
            <a:r>
              <a:rPr lang="en-US" dirty="0" err="1" smtClean="0">
                <a:solidFill>
                  <a:schemeClr val="tx1"/>
                </a:solidFill>
              </a:rPr>
              <a:t>EndCap</a:t>
            </a:r>
            <a:r>
              <a:rPr lang="en-US" dirty="0" smtClean="0">
                <a:solidFill>
                  <a:schemeClr val="tx1"/>
                </a:solidFill>
              </a:rPr>
              <a:t> mix two </a:t>
            </a:r>
            <a:r>
              <a:rPr lang="en-US" dirty="0" smtClean="0">
                <a:solidFill>
                  <a:schemeClr val="tx1"/>
                </a:solidFill>
              </a:rPr>
              <a:t>peaks start to appear, seems due to different losses in cracks </a:t>
            </a:r>
            <a:r>
              <a:rPr lang="en-US" dirty="0" err="1" smtClean="0">
                <a:solidFill>
                  <a:schemeClr val="tx1"/>
                </a:solidFill>
              </a:rPr>
              <a:t>etc</a:t>
            </a:r>
            <a:r>
              <a:rPr lang="en-US" dirty="0" smtClean="0">
                <a:solidFill>
                  <a:schemeClr val="tx1"/>
                </a:solidFill>
              </a:rPr>
              <a:t> at higher energies</a:t>
            </a:r>
            <a:endParaRPr lang="en-US" dirty="0">
              <a:solidFill>
                <a:schemeClr val="tx1"/>
              </a:solidFill>
            </a:endParaRPr>
          </a:p>
        </p:txBody>
      </p:sp>
      <p:sp>
        <p:nvSpPr>
          <p:cNvPr id="11"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12</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372610381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Model CLIC_o3_v5: Barrel Resolution</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endParaRPr lang="en-US" sz="2100" dirty="0" smtClean="0"/>
          </a:p>
        </p:txBody>
      </p:sp>
      <p:sp>
        <p:nvSpPr>
          <p:cNvPr id="5" name="Content Placeholder 5"/>
          <p:cNvSpPr txBox="1">
            <a:spLocks/>
          </p:cNvSpPr>
          <p:nvPr/>
        </p:nvSpPr>
        <p:spPr bwMode="auto">
          <a:xfrm>
            <a:off x="107504" y="980728"/>
            <a:ext cx="8928992" cy="5408984"/>
          </a:xfrm>
          <a:prstGeom prst="rect">
            <a:avLst/>
          </a:prstGeom>
          <a:noFill/>
          <a:ln w="9525">
            <a:noFill/>
            <a:miter lim="800000"/>
            <a:headEnd/>
            <a:tailEnd/>
          </a:ln>
        </p:spPr>
        <p:txBody>
          <a:bodyPr vert="horz" wrap="square" lIns="90000" tIns="46800" rIns="90000" bIns="46800" numCol="1" anchor="t" anchorCtr="0" compatLnSpc="1">
            <a:prstTxWarp prst="textNoShape">
              <a:avLst/>
            </a:prstTxWarp>
            <a:normAutofit/>
          </a:bodyPr>
          <a:lstStyle>
            <a:lvl1pPr marL="341313" indent="-341313" algn="l" defTabSz="457200" rtl="0" eaLnBrk="0" fontAlgn="base" hangingPunct="0">
              <a:spcBef>
                <a:spcPts val="800"/>
              </a:spcBef>
              <a:spcAft>
                <a:spcPct val="0"/>
              </a:spcAft>
              <a:buClr>
                <a:srgbClr val="000000"/>
              </a:buClr>
              <a:buSzPct val="100000"/>
              <a:buFont typeface="Times New Roman" pitchFamily="27" charset="0"/>
              <a:buChar char="•"/>
              <a:defRPr sz="3200">
                <a:solidFill>
                  <a:srgbClr val="000000"/>
                </a:solidFill>
                <a:latin typeface="+mn-lt"/>
                <a:ea typeface="+mn-ea"/>
                <a:cs typeface="+mn-cs"/>
              </a:defRPr>
            </a:lvl1pPr>
            <a:lvl2pPr marL="741363" indent="-284163" algn="l" defTabSz="457200" rtl="0" eaLnBrk="0" fontAlgn="base" hangingPunct="0">
              <a:lnSpc>
                <a:spcPct val="101000"/>
              </a:lnSpc>
              <a:spcBef>
                <a:spcPts val="700"/>
              </a:spcBef>
              <a:spcAft>
                <a:spcPct val="0"/>
              </a:spcAft>
              <a:buClr>
                <a:srgbClr val="000000"/>
              </a:buClr>
              <a:buSzPct val="100000"/>
              <a:buFont typeface="Arial" pitchFamily="27" charset="0"/>
              <a:buChar char="–"/>
              <a:defRPr sz="2800">
                <a:solidFill>
                  <a:srgbClr val="000000"/>
                </a:solidFill>
                <a:latin typeface="+mj-lt"/>
                <a:ea typeface="+mn-ea"/>
                <a:cs typeface="+mn-cs"/>
              </a:defRPr>
            </a:lvl2pPr>
            <a:lvl3pPr marL="1143000" indent="-228600" algn="l" defTabSz="457200" rtl="0" eaLnBrk="0" fontAlgn="base" hangingPunct="0">
              <a:lnSpc>
                <a:spcPct val="101000"/>
              </a:lnSpc>
              <a:spcBef>
                <a:spcPts val="550"/>
              </a:spcBef>
              <a:spcAft>
                <a:spcPct val="0"/>
              </a:spcAft>
              <a:buClr>
                <a:srgbClr val="000000"/>
              </a:buClr>
              <a:buSzPct val="100000"/>
              <a:buFont typeface="Arial" pitchFamily="27" charset="0"/>
              <a:buChar char="•"/>
              <a:defRPr sz="2200" b="1">
                <a:solidFill>
                  <a:srgbClr val="000000"/>
                </a:solidFill>
                <a:latin typeface="+mj-lt"/>
                <a:ea typeface="+mn-ea"/>
                <a:cs typeface="+mn-cs"/>
              </a:defRPr>
            </a:lvl3pPr>
            <a:lvl4pPr marL="1600200" indent="-228600" algn="l" defTabSz="457200" rtl="0" eaLnBrk="0" fontAlgn="base" hangingPunct="0">
              <a:lnSpc>
                <a:spcPct val="101000"/>
              </a:lnSpc>
              <a:spcBef>
                <a:spcPts val="500"/>
              </a:spcBef>
              <a:spcAft>
                <a:spcPct val="0"/>
              </a:spcAft>
              <a:buClr>
                <a:srgbClr val="000000"/>
              </a:buClr>
              <a:buSzPct val="100000"/>
              <a:buFont typeface="Arial" pitchFamily="27" charset="0"/>
              <a:buChar char="–"/>
              <a:defRPr sz="2000">
                <a:solidFill>
                  <a:srgbClr val="000000"/>
                </a:solidFill>
                <a:latin typeface="+mj-lt"/>
                <a:ea typeface="+mn-ea"/>
                <a:cs typeface="+mn-cs"/>
              </a:defRPr>
            </a:lvl4pPr>
            <a:lvl5pPr marL="2057400" indent="-228600" algn="l" defTabSz="457200" rtl="0" eaLnBrk="0" fontAlgn="base" hangingPunct="0">
              <a:spcBef>
                <a:spcPts val="550"/>
              </a:spcBef>
              <a:spcAft>
                <a:spcPct val="0"/>
              </a:spcAft>
              <a:buClr>
                <a:srgbClr val="000000"/>
              </a:buClr>
              <a:buSzPct val="100000"/>
              <a:buFont typeface="Times New Roman" pitchFamily="27" charset="0"/>
              <a:buChar char="»"/>
              <a:defRPr sz="2200">
                <a:solidFill>
                  <a:srgbClr val="000000"/>
                </a:solidFill>
                <a:latin typeface="+mn-lt"/>
                <a:ea typeface="+mn-ea"/>
                <a:cs typeface="+mn-cs"/>
              </a:defRPr>
            </a:lvl5pPr>
            <a:lvl6pPr marL="25146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6pPr>
            <a:lvl7pPr marL="29718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7pPr>
            <a:lvl8pPr marL="34290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8pPr>
            <a:lvl9pPr marL="38862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9pPr>
          </a:lstStyle>
          <a:p>
            <a:pPr marL="0" indent="0">
              <a:buFont typeface="Times New Roman" pitchFamily="27" charset="0"/>
              <a:buNone/>
            </a:pPr>
            <a:r>
              <a:rPr lang="en-US" sz="2000" dirty="0" smtClean="0">
                <a:sym typeface="Wingdings"/>
              </a:rPr>
              <a:t>Determine relative resolution via distribution of  </a:t>
            </a:r>
            <a:r>
              <a:rPr lang="en-US" sz="2000" dirty="0" err="1" smtClean="0">
                <a:sym typeface="Wingdings"/>
              </a:rPr>
              <a:t>E</a:t>
            </a:r>
            <a:r>
              <a:rPr lang="en-US" sz="2000" baseline="-25000" dirty="0" err="1" smtClean="0">
                <a:sym typeface="Wingdings"/>
              </a:rPr>
              <a:t>rel</a:t>
            </a:r>
            <a:r>
              <a:rPr lang="en-US" sz="2000" baseline="-25000" dirty="0" smtClean="0">
                <a:sym typeface="Wingdings"/>
              </a:rPr>
              <a:t> </a:t>
            </a:r>
            <a:r>
              <a:rPr lang="en-US" sz="2000" dirty="0" smtClean="0">
                <a:sym typeface="Wingdings"/>
              </a:rPr>
              <a:t>= (E_ECAL+E_HCAL)/</a:t>
            </a:r>
            <a:r>
              <a:rPr lang="en-US" sz="2000" dirty="0" err="1" smtClean="0">
                <a:sym typeface="Wingdings"/>
              </a:rPr>
              <a:t>E_truth</a:t>
            </a:r>
            <a:endParaRPr lang="en-US" sz="2000" dirty="0" smtClean="0">
              <a:sym typeface="Wingdings"/>
            </a:endParaRPr>
          </a:p>
          <a:p>
            <a:pPr marL="0" indent="0">
              <a:buFont typeface="Times New Roman" pitchFamily="27" charset="0"/>
              <a:buNone/>
            </a:pPr>
            <a:r>
              <a:rPr lang="en-US" sz="2000" dirty="0" smtClean="0">
                <a:sym typeface="Wingdings"/>
              </a:rPr>
              <a:t>measure of </a:t>
            </a:r>
            <a:r>
              <a:rPr lang="en-US" sz="2000" dirty="0" err="1" smtClean="0">
                <a:sym typeface="Wingdings"/>
              </a:rPr>
              <a:t>σ</a:t>
            </a:r>
            <a:r>
              <a:rPr lang="en-US" sz="2000" dirty="0" smtClean="0">
                <a:sym typeface="Wingdings"/>
              </a:rPr>
              <a:t>(</a:t>
            </a:r>
            <a:r>
              <a:rPr lang="en-US" sz="2000" dirty="0" err="1" smtClean="0">
                <a:sym typeface="Wingdings"/>
              </a:rPr>
              <a:t>E</a:t>
            </a:r>
            <a:r>
              <a:rPr lang="en-US" sz="2000" baseline="-25000" dirty="0" err="1" smtClean="0">
                <a:sym typeface="Wingdings"/>
              </a:rPr>
              <a:t>rel</a:t>
            </a:r>
            <a:r>
              <a:rPr lang="en-US" sz="2000" dirty="0" smtClean="0">
                <a:sym typeface="Wingdings"/>
              </a:rPr>
              <a:t>): RMS and </a:t>
            </a:r>
            <a:r>
              <a:rPr lang="en-US" sz="2000" dirty="0" err="1" smtClean="0">
                <a:sym typeface="Wingdings"/>
              </a:rPr>
              <a:t>gausian</a:t>
            </a:r>
            <a:r>
              <a:rPr lang="en-US" sz="2000" dirty="0" smtClean="0">
                <a:sym typeface="Wingdings"/>
              </a:rPr>
              <a:t> fit</a:t>
            </a:r>
          </a:p>
          <a:p>
            <a:pPr marL="0" indent="0">
              <a:buFont typeface="Times New Roman" pitchFamily="27" charset="0"/>
              <a:buNone/>
            </a:pPr>
            <a:endParaRPr lang="en-US" sz="2000" dirty="0" smtClean="0">
              <a:sym typeface="Wingdings"/>
            </a:endParaRPr>
          </a:p>
          <a:p>
            <a:pPr marL="0" indent="0">
              <a:buFont typeface="Times New Roman" pitchFamily="27" charset="0"/>
              <a:buNone/>
            </a:pPr>
            <a:endParaRPr lang="en-US" sz="2000" dirty="0" smtClean="0">
              <a:sym typeface="Wingdings"/>
            </a:endParaRPr>
          </a:p>
        </p:txBody>
      </p:sp>
      <p:graphicFrame>
        <p:nvGraphicFramePr>
          <p:cNvPr id="7" name="Table 6"/>
          <p:cNvGraphicFramePr>
            <a:graphicFrameLocks noGrp="1"/>
          </p:cNvGraphicFramePr>
          <p:nvPr>
            <p:extLst>
              <p:ext uri="{D42A27DB-BD31-4B8C-83A1-F6EECF244321}">
                <p14:modId xmlns:p14="http://schemas.microsoft.com/office/powerpoint/2010/main" val="2775180337"/>
              </p:ext>
            </p:extLst>
          </p:nvPr>
        </p:nvGraphicFramePr>
        <p:xfrm>
          <a:off x="323526" y="1988840"/>
          <a:ext cx="8280923" cy="1728192"/>
        </p:xfrm>
        <a:graphic>
          <a:graphicData uri="http://schemas.openxmlformats.org/drawingml/2006/table">
            <a:tbl>
              <a:tblPr firstRow="1" bandRow="1">
                <a:tableStyleId>{2D5ABB26-0587-4C30-8999-92F81FD0307C}</a:tableStyleId>
              </a:tblPr>
              <a:tblGrid>
                <a:gridCol w="1512170"/>
                <a:gridCol w="853808"/>
                <a:gridCol w="1182989"/>
                <a:gridCol w="1182989"/>
                <a:gridCol w="1182989"/>
                <a:gridCol w="1182989"/>
                <a:gridCol w="1182989"/>
              </a:tblGrid>
              <a:tr h="432048">
                <a:tc>
                  <a:txBody>
                    <a:bodyPr/>
                    <a:lstStyle/>
                    <a:p>
                      <a:r>
                        <a:rPr lang="en-US" dirty="0" smtClean="0"/>
                        <a:t>Energy (</a:t>
                      </a:r>
                      <a:r>
                        <a:rPr lang="en-US" dirty="0" err="1" smtClean="0"/>
                        <a:t>GeV</a:t>
                      </a:r>
                      <a:r>
                        <a:rPr lang="en-US" dirty="0" smtClean="0"/>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30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50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32048">
                <a:tc>
                  <a:txBody>
                    <a:bodyPr/>
                    <a:lstStyle/>
                    <a:p>
                      <a:r>
                        <a:rPr lang="en-US" sz="1800" dirty="0" err="1" smtClean="0">
                          <a:sym typeface="Wingdings"/>
                        </a:rPr>
                        <a:t>σ</a:t>
                      </a:r>
                      <a:r>
                        <a:rPr lang="en-US" sz="1800" dirty="0" smtClean="0">
                          <a:sym typeface="Wingdings"/>
                        </a:rPr>
                        <a:t>(</a:t>
                      </a:r>
                      <a:r>
                        <a:rPr lang="en-US" sz="1800" dirty="0" err="1" smtClean="0">
                          <a:sym typeface="Wingdings"/>
                        </a:rPr>
                        <a:t>E</a:t>
                      </a:r>
                      <a:r>
                        <a:rPr lang="en-US" sz="1800" baseline="-25000" dirty="0" err="1" smtClean="0">
                          <a:sym typeface="Wingdings"/>
                        </a:rPr>
                        <a:t>rel</a:t>
                      </a:r>
                      <a:r>
                        <a:rPr lang="en-US" sz="1800" dirty="0" smtClean="0">
                          <a:sym typeface="Wingdings"/>
                        </a:rPr>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15.14</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6.95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4.873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2.829</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2.281</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32048">
                <a:tc>
                  <a:txBody>
                    <a:bodyPr/>
                    <a:lstStyle/>
                    <a:p>
                      <a:r>
                        <a:rPr lang="en-US" sz="1800" dirty="0" smtClean="0">
                          <a:sym typeface="Wingdings"/>
                        </a:rPr>
                        <a:t>RMS(</a:t>
                      </a:r>
                      <a:r>
                        <a:rPr lang="en-US" sz="1800" dirty="0" err="1" smtClean="0">
                          <a:sym typeface="Wingdings"/>
                        </a:rPr>
                        <a:t>E</a:t>
                      </a:r>
                      <a:r>
                        <a:rPr lang="en-US" sz="1800" baseline="-25000" dirty="0" err="1" smtClean="0">
                          <a:sym typeface="Wingdings"/>
                        </a:rPr>
                        <a:t>rel</a:t>
                      </a:r>
                      <a:r>
                        <a:rPr lang="en-US" sz="1800" dirty="0" smtClean="0">
                          <a:sym typeface="Wingdings"/>
                        </a:rPr>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22.94</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7.175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4.953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4.056</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2.914</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2.355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32048">
                <a:tc>
                  <a:txBody>
                    <a:bodyPr/>
                    <a:lstStyle/>
                    <a:p>
                      <a:r>
                        <a:rPr lang="en-US" sz="1800" dirty="0" smtClean="0">
                          <a:sym typeface="Wingdings"/>
                        </a:rPr>
                        <a:t>Mean</a:t>
                      </a:r>
                      <a:r>
                        <a:rPr lang="en-US" sz="1800" baseline="0" dirty="0" smtClean="0">
                          <a:sym typeface="Wingdings"/>
                        </a:rPr>
                        <a:t> </a:t>
                      </a:r>
                      <a:r>
                        <a:rPr lang="en-US" sz="1800" dirty="0" smtClean="0">
                          <a:sym typeface="Wingdings"/>
                        </a:rPr>
                        <a:t>(</a:t>
                      </a:r>
                      <a:r>
                        <a:rPr lang="en-US" sz="1800" dirty="0" err="1" smtClean="0">
                          <a:sym typeface="Wingdings"/>
                        </a:rPr>
                        <a:t>E</a:t>
                      </a:r>
                      <a:r>
                        <a:rPr lang="en-US" sz="1800" baseline="-25000" dirty="0" err="1" smtClean="0">
                          <a:sym typeface="Wingdings"/>
                        </a:rPr>
                        <a:t>rel</a:t>
                      </a:r>
                      <a:r>
                        <a:rPr lang="en-US" sz="1800" dirty="0" smtClean="0">
                          <a:sym typeface="Wingdings"/>
                        </a:rPr>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0.957</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0.996</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0.998</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0.999</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0.999</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0.997</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791435898"/>
              </p:ext>
            </p:extLst>
          </p:nvPr>
        </p:nvGraphicFramePr>
        <p:xfrm>
          <a:off x="395538" y="3933056"/>
          <a:ext cx="8208912" cy="1584176"/>
        </p:xfrm>
        <a:graphic>
          <a:graphicData uri="http://schemas.openxmlformats.org/drawingml/2006/table">
            <a:tbl>
              <a:tblPr firstRow="1" bandRow="1">
                <a:tableStyleId>{2D5ABB26-0587-4C30-8999-92F81FD0307C}</a:tableStyleId>
              </a:tblPr>
              <a:tblGrid>
                <a:gridCol w="1970339"/>
                <a:gridCol w="765965"/>
                <a:gridCol w="1368152"/>
                <a:gridCol w="1368152"/>
                <a:gridCol w="1368152"/>
                <a:gridCol w="1368152"/>
              </a:tblGrid>
              <a:tr h="396044">
                <a:tc>
                  <a:txBody>
                    <a:bodyPr/>
                    <a:lstStyle/>
                    <a:p>
                      <a:r>
                        <a:rPr lang="en-US" dirty="0" smtClean="0"/>
                        <a:t>Energy (</a:t>
                      </a:r>
                      <a:r>
                        <a:rPr lang="en-US" dirty="0" err="1" smtClean="0"/>
                        <a:t>GeV</a:t>
                      </a:r>
                      <a:r>
                        <a:rPr lang="en-US" dirty="0" smtClean="0"/>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500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1000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1500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96044">
                <a:tc>
                  <a:txBody>
                    <a:bodyPr/>
                    <a:lstStyle/>
                    <a:p>
                      <a:r>
                        <a:rPr lang="en-US" sz="1800" dirty="0" err="1" smtClean="0">
                          <a:sym typeface="Wingdings"/>
                        </a:rPr>
                        <a:t>σ</a:t>
                      </a:r>
                      <a:r>
                        <a:rPr lang="en-US" sz="1800" dirty="0" smtClean="0">
                          <a:sym typeface="Wingdings"/>
                        </a:rPr>
                        <a:t>(</a:t>
                      </a:r>
                      <a:r>
                        <a:rPr lang="en-US" sz="1800" dirty="0" err="1" smtClean="0">
                          <a:sym typeface="Wingdings"/>
                        </a:rPr>
                        <a:t>E</a:t>
                      </a:r>
                      <a:r>
                        <a:rPr lang="en-US" sz="1800" baseline="-25000" dirty="0" err="1" smtClean="0">
                          <a:sym typeface="Wingdings"/>
                        </a:rPr>
                        <a:t>rel</a:t>
                      </a:r>
                      <a:r>
                        <a:rPr lang="en-US" sz="1800" dirty="0" smtClean="0">
                          <a:sym typeface="Wingdings"/>
                        </a:rPr>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1.69</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1.27</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0.955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0.810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0.775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96044">
                <a:tc>
                  <a:txBody>
                    <a:bodyPr/>
                    <a:lstStyle/>
                    <a:p>
                      <a:r>
                        <a:rPr lang="en-US" sz="1800" dirty="0" smtClean="0">
                          <a:sym typeface="Wingdings"/>
                        </a:rPr>
                        <a:t>RMS(</a:t>
                      </a:r>
                      <a:r>
                        <a:rPr lang="en-US" sz="1800" dirty="0" err="1" smtClean="0">
                          <a:sym typeface="Wingdings"/>
                        </a:rPr>
                        <a:t>E</a:t>
                      </a:r>
                      <a:r>
                        <a:rPr lang="en-US" sz="1800" baseline="-25000" dirty="0" err="1" smtClean="0">
                          <a:sym typeface="Wingdings"/>
                        </a:rPr>
                        <a:t>rel</a:t>
                      </a:r>
                      <a:r>
                        <a:rPr lang="en-US" sz="1800" dirty="0" smtClean="0">
                          <a:sym typeface="Wingdings"/>
                        </a:rPr>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1.773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1.366</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1.133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1.065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0.953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96044">
                <a:tc>
                  <a:txBody>
                    <a:bodyPr/>
                    <a:lstStyle/>
                    <a:p>
                      <a:r>
                        <a:rPr lang="en-US" sz="1800" dirty="0" smtClean="0">
                          <a:sym typeface="Wingdings"/>
                        </a:rPr>
                        <a:t>Mean</a:t>
                      </a:r>
                      <a:r>
                        <a:rPr lang="en-US" sz="1800" baseline="0" dirty="0" smtClean="0">
                          <a:sym typeface="Wingdings"/>
                        </a:rPr>
                        <a:t> </a:t>
                      </a:r>
                      <a:r>
                        <a:rPr lang="en-US" sz="1800" dirty="0" smtClean="0">
                          <a:sym typeface="Wingdings"/>
                        </a:rPr>
                        <a:t>(</a:t>
                      </a:r>
                      <a:r>
                        <a:rPr lang="en-US" sz="1800" dirty="0" err="1" smtClean="0">
                          <a:sym typeface="Wingdings"/>
                        </a:rPr>
                        <a:t>E</a:t>
                      </a:r>
                      <a:r>
                        <a:rPr lang="en-US" sz="1800" baseline="-25000" dirty="0" err="1" smtClean="0">
                          <a:sym typeface="Wingdings"/>
                        </a:rPr>
                        <a:t>rel</a:t>
                      </a:r>
                      <a:r>
                        <a:rPr lang="en-US" sz="1800" dirty="0" smtClean="0">
                          <a:sym typeface="Wingdings"/>
                        </a:rPr>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0.997</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0.997</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0.998</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0.999</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1.001</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9"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13</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261065732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Model CLIC_o3_v5: Barrel Resolution</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endParaRPr lang="en-US" sz="2100" dirty="0" smtClean="0"/>
          </a:p>
        </p:txBody>
      </p:sp>
      <p:sp>
        <p:nvSpPr>
          <p:cNvPr id="5" name="Content Placeholder 5"/>
          <p:cNvSpPr txBox="1">
            <a:spLocks/>
          </p:cNvSpPr>
          <p:nvPr/>
        </p:nvSpPr>
        <p:spPr bwMode="auto">
          <a:xfrm>
            <a:off x="107504" y="980728"/>
            <a:ext cx="8928992" cy="5408984"/>
          </a:xfrm>
          <a:prstGeom prst="rect">
            <a:avLst/>
          </a:prstGeom>
          <a:noFill/>
          <a:ln w="9525">
            <a:noFill/>
            <a:miter lim="800000"/>
            <a:headEnd/>
            <a:tailEnd/>
          </a:ln>
        </p:spPr>
        <p:txBody>
          <a:bodyPr vert="horz" wrap="square" lIns="90000" tIns="46800" rIns="90000" bIns="46800" numCol="1" anchor="t" anchorCtr="0" compatLnSpc="1">
            <a:prstTxWarp prst="textNoShape">
              <a:avLst/>
            </a:prstTxWarp>
            <a:normAutofit/>
          </a:bodyPr>
          <a:lstStyle>
            <a:lvl1pPr marL="341313" indent="-341313" algn="l" defTabSz="457200" rtl="0" eaLnBrk="0" fontAlgn="base" hangingPunct="0">
              <a:spcBef>
                <a:spcPts val="800"/>
              </a:spcBef>
              <a:spcAft>
                <a:spcPct val="0"/>
              </a:spcAft>
              <a:buClr>
                <a:srgbClr val="000000"/>
              </a:buClr>
              <a:buSzPct val="100000"/>
              <a:buFont typeface="Times New Roman" pitchFamily="27" charset="0"/>
              <a:buChar char="•"/>
              <a:defRPr sz="3200">
                <a:solidFill>
                  <a:srgbClr val="000000"/>
                </a:solidFill>
                <a:latin typeface="+mn-lt"/>
                <a:ea typeface="+mn-ea"/>
                <a:cs typeface="+mn-cs"/>
              </a:defRPr>
            </a:lvl1pPr>
            <a:lvl2pPr marL="741363" indent="-284163" algn="l" defTabSz="457200" rtl="0" eaLnBrk="0" fontAlgn="base" hangingPunct="0">
              <a:lnSpc>
                <a:spcPct val="101000"/>
              </a:lnSpc>
              <a:spcBef>
                <a:spcPts val="700"/>
              </a:spcBef>
              <a:spcAft>
                <a:spcPct val="0"/>
              </a:spcAft>
              <a:buClr>
                <a:srgbClr val="000000"/>
              </a:buClr>
              <a:buSzPct val="100000"/>
              <a:buFont typeface="Arial" pitchFamily="27" charset="0"/>
              <a:buChar char="–"/>
              <a:defRPr sz="2800">
                <a:solidFill>
                  <a:srgbClr val="000000"/>
                </a:solidFill>
                <a:latin typeface="+mj-lt"/>
                <a:ea typeface="+mn-ea"/>
                <a:cs typeface="+mn-cs"/>
              </a:defRPr>
            </a:lvl2pPr>
            <a:lvl3pPr marL="1143000" indent="-228600" algn="l" defTabSz="457200" rtl="0" eaLnBrk="0" fontAlgn="base" hangingPunct="0">
              <a:lnSpc>
                <a:spcPct val="101000"/>
              </a:lnSpc>
              <a:spcBef>
                <a:spcPts val="550"/>
              </a:spcBef>
              <a:spcAft>
                <a:spcPct val="0"/>
              </a:spcAft>
              <a:buClr>
                <a:srgbClr val="000000"/>
              </a:buClr>
              <a:buSzPct val="100000"/>
              <a:buFont typeface="Arial" pitchFamily="27" charset="0"/>
              <a:buChar char="•"/>
              <a:defRPr sz="2200" b="1">
                <a:solidFill>
                  <a:srgbClr val="000000"/>
                </a:solidFill>
                <a:latin typeface="+mj-lt"/>
                <a:ea typeface="+mn-ea"/>
                <a:cs typeface="+mn-cs"/>
              </a:defRPr>
            </a:lvl3pPr>
            <a:lvl4pPr marL="1600200" indent="-228600" algn="l" defTabSz="457200" rtl="0" eaLnBrk="0" fontAlgn="base" hangingPunct="0">
              <a:lnSpc>
                <a:spcPct val="101000"/>
              </a:lnSpc>
              <a:spcBef>
                <a:spcPts val="500"/>
              </a:spcBef>
              <a:spcAft>
                <a:spcPct val="0"/>
              </a:spcAft>
              <a:buClr>
                <a:srgbClr val="000000"/>
              </a:buClr>
              <a:buSzPct val="100000"/>
              <a:buFont typeface="Arial" pitchFamily="27" charset="0"/>
              <a:buChar char="–"/>
              <a:defRPr sz="2000">
                <a:solidFill>
                  <a:srgbClr val="000000"/>
                </a:solidFill>
                <a:latin typeface="+mj-lt"/>
                <a:ea typeface="+mn-ea"/>
                <a:cs typeface="+mn-cs"/>
              </a:defRPr>
            </a:lvl4pPr>
            <a:lvl5pPr marL="2057400" indent="-228600" algn="l" defTabSz="457200" rtl="0" eaLnBrk="0" fontAlgn="base" hangingPunct="0">
              <a:spcBef>
                <a:spcPts val="550"/>
              </a:spcBef>
              <a:spcAft>
                <a:spcPct val="0"/>
              </a:spcAft>
              <a:buClr>
                <a:srgbClr val="000000"/>
              </a:buClr>
              <a:buSzPct val="100000"/>
              <a:buFont typeface="Times New Roman" pitchFamily="27" charset="0"/>
              <a:buChar char="»"/>
              <a:defRPr sz="2200">
                <a:solidFill>
                  <a:srgbClr val="000000"/>
                </a:solidFill>
                <a:latin typeface="+mn-lt"/>
                <a:ea typeface="+mn-ea"/>
                <a:cs typeface="+mn-cs"/>
              </a:defRPr>
            </a:lvl5pPr>
            <a:lvl6pPr marL="25146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6pPr>
            <a:lvl7pPr marL="29718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7pPr>
            <a:lvl8pPr marL="34290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8pPr>
            <a:lvl9pPr marL="38862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9pPr>
          </a:lstStyle>
          <a:p>
            <a:pPr marL="0" indent="0">
              <a:buFont typeface="Times New Roman" pitchFamily="27" charset="0"/>
              <a:buNone/>
            </a:pPr>
            <a:r>
              <a:rPr lang="en-US" sz="2000" dirty="0" smtClean="0">
                <a:sym typeface="Wingdings"/>
              </a:rPr>
              <a:t>Determine relative resolution via distribution of  </a:t>
            </a:r>
            <a:r>
              <a:rPr lang="en-US" sz="2000" dirty="0" err="1" smtClean="0">
                <a:sym typeface="Wingdings"/>
              </a:rPr>
              <a:t>E</a:t>
            </a:r>
            <a:r>
              <a:rPr lang="en-US" sz="2000" baseline="-25000" dirty="0" err="1" smtClean="0">
                <a:sym typeface="Wingdings"/>
              </a:rPr>
              <a:t>rel</a:t>
            </a:r>
            <a:r>
              <a:rPr lang="en-US" sz="2000" baseline="-25000" dirty="0" smtClean="0">
                <a:sym typeface="Wingdings"/>
              </a:rPr>
              <a:t> </a:t>
            </a:r>
            <a:r>
              <a:rPr lang="en-US" sz="2000" dirty="0" smtClean="0">
                <a:sym typeface="Wingdings"/>
              </a:rPr>
              <a:t>= (E_ECAL+E_HCAL)/</a:t>
            </a:r>
            <a:r>
              <a:rPr lang="en-US" sz="2000" dirty="0" err="1" smtClean="0">
                <a:sym typeface="Wingdings"/>
              </a:rPr>
              <a:t>E_truth</a:t>
            </a:r>
            <a:endParaRPr lang="en-US" sz="2000" dirty="0" smtClean="0">
              <a:sym typeface="Wingdings"/>
            </a:endParaRPr>
          </a:p>
          <a:p>
            <a:pPr marL="0" indent="0">
              <a:buFont typeface="Times New Roman" pitchFamily="27" charset="0"/>
              <a:buNone/>
            </a:pPr>
            <a:r>
              <a:rPr lang="en-US" sz="2000" dirty="0" smtClean="0">
                <a:sym typeface="Wingdings"/>
              </a:rPr>
              <a:t>measure of </a:t>
            </a:r>
            <a:r>
              <a:rPr lang="en-US" sz="2000" dirty="0" err="1" smtClean="0">
                <a:sym typeface="Wingdings"/>
              </a:rPr>
              <a:t>σ</a:t>
            </a:r>
            <a:r>
              <a:rPr lang="en-US" sz="2000" dirty="0" smtClean="0">
                <a:sym typeface="Wingdings"/>
              </a:rPr>
              <a:t>(E): RMS and </a:t>
            </a:r>
            <a:r>
              <a:rPr lang="en-US" sz="2000" dirty="0" err="1" smtClean="0">
                <a:sym typeface="Wingdings"/>
              </a:rPr>
              <a:t>gausian</a:t>
            </a:r>
            <a:r>
              <a:rPr lang="en-US" sz="2000" dirty="0" smtClean="0">
                <a:sym typeface="Wingdings"/>
              </a:rPr>
              <a:t> fit</a:t>
            </a:r>
          </a:p>
          <a:p>
            <a:pPr marL="0" indent="0">
              <a:buFont typeface="Times New Roman" pitchFamily="27" charset="0"/>
              <a:buNone/>
            </a:pPr>
            <a:endParaRPr lang="en-US" sz="2000" dirty="0" smtClean="0">
              <a:sym typeface="Wingdings"/>
            </a:endParaRPr>
          </a:p>
          <a:p>
            <a:pPr marL="0" indent="0">
              <a:buFont typeface="Times New Roman" pitchFamily="27" charset="0"/>
              <a:buNone/>
            </a:pPr>
            <a:endParaRPr lang="en-US" sz="2000" dirty="0" smtClean="0">
              <a:sym typeface="Wingdings"/>
            </a:endParaRPr>
          </a:p>
        </p:txBody>
      </p:sp>
      <p:pic>
        <p:nvPicPr>
          <p:cNvPr id="4" name="Picture 3" descr="DeltaE_rel_ph1500CosTheta07_log.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006106" y="1410718"/>
            <a:ext cx="3375548" cy="4243760"/>
          </a:xfrm>
          <a:prstGeom prst="rect">
            <a:avLst/>
          </a:prstGeom>
        </p:spPr>
      </p:pic>
      <p:pic>
        <p:nvPicPr>
          <p:cNvPr id="7" name="Picture 6" descr="DeltaE_rel_ph1500CosTheta07.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13407" y="1454944"/>
            <a:ext cx="3591572" cy="4515347"/>
          </a:xfrm>
          <a:prstGeom prst="rect">
            <a:avLst/>
          </a:prstGeom>
        </p:spPr>
      </p:pic>
      <p:sp>
        <p:nvSpPr>
          <p:cNvPr id="8" name="TextBox 7"/>
          <p:cNvSpPr txBox="1"/>
          <p:nvPr/>
        </p:nvSpPr>
        <p:spPr>
          <a:xfrm>
            <a:off x="395536" y="5517232"/>
            <a:ext cx="7272808" cy="461665"/>
          </a:xfrm>
          <a:prstGeom prst="rect">
            <a:avLst/>
          </a:prstGeom>
          <a:noFill/>
        </p:spPr>
        <p:txBody>
          <a:bodyPr wrap="square" rtlCol="0">
            <a:spAutoFit/>
          </a:bodyPr>
          <a:lstStyle/>
          <a:p>
            <a:r>
              <a:rPr lang="en-US" dirty="0" smtClean="0">
                <a:solidFill>
                  <a:srgbClr val="000000"/>
                </a:solidFill>
              </a:rPr>
              <a:t>1500 </a:t>
            </a:r>
            <a:r>
              <a:rPr lang="en-US" dirty="0" err="1" smtClean="0">
                <a:solidFill>
                  <a:srgbClr val="000000"/>
                </a:solidFill>
              </a:rPr>
              <a:t>GeV</a:t>
            </a:r>
            <a:r>
              <a:rPr lang="en-US" dirty="0" smtClean="0">
                <a:solidFill>
                  <a:srgbClr val="000000"/>
                </a:solidFill>
              </a:rPr>
              <a:t>: not large non </a:t>
            </a:r>
            <a:r>
              <a:rPr lang="en-US" dirty="0" err="1" smtClean="0">
                <a:solidFill>
                  <a:srgbClr val="000000"/>
                </a:solidFill>
              </a:rPr>
              <a:t>gaussian</a:t>
            </a:r>
            <a:r>
              <a:rPr lang="en-US" dirty="0" smtClean="0">
                <a:solidFill>
                  <a:srgbClr val="000000"/>
                </a:solidFill>
              </a:rPr>
              <a:t> tails</a:t>
            </a:r>
            <a:endParaRPr lang="en-US" dirty="0">
              <a:solidFill>
                <a:srgbClr val="000000"/>
              </a:solidFill>
            </a:endParaRPr>
          </a:p>
        </p:txBody>
      </p:sp>
      <p:sp>
        <p:nvSpPr>
          <p:cNvPr id="9"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14</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100359432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Model CLIC_o3_v5: Barrel Resolution</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endParaRPr lang="en-US" sz="2100" dirty="0" smtClean="0"/>
          </a:p>
        </p:txBody>
      </p:sp>
      <p:sp>
        <p:nvSpPr>
          <p:cNvPr id="5" name="Content Placeholder 5"/>
          <p:cNvSpPr txBox="1">
            <a:spLocks/>
          </p:cNvSpPr>
          <p:nvPr/>
        </p:nvSpPr>
        <p:spPr bwMode="auto">
          <a:xfrm>
            <a:off x="107504" y="980728"/>
            <a:ext cx="8928992" cy="5408984"/>
          </a:xfrm>
          <a:prstGeom prst="rect">
            <a:avLst/>
          </a:prstGeom>
          <a:noFill/>
          <a:ln w="9525">
            <a:noFill/>
            <a:miter lim="800000"/>
            <a:headEnd/>
            <a:tailEnd/>
          </a:ln>
        </p:spPr>
        <p:txBody>
          <a:bodyPr vert="horz" wrap="square" lIns="90000" tIns="46800" rIns="90000" bIns="46800" numCol="1" anchor="t" anchorCtr="0" compatLnSpc="1">
            <a:prstTxWarp prst="textNoShape">
              <a:avLst/>
            </a:prstTxWarp>
            <a:normAutofit/>
          </a:bodyPr>
          <a:lstStyle>
            <a:lvl1pPr marL="341313" indent="-341313" algn="l" defTabSz="457200" rtl="0" eaLnBrk="0" fontAlgn="base" hangingPunct="0">
              <a:spcBef>
                <a:spcPts val="800"/>
              </a:spcBef>
              <a:spcAft>
                <a:spcPct val="0"/>
              </a:spcAft>
              <a:buClr>
                <a:srgbClr val="000000"/>
              </a:buClr>
              <a:buSzPct val="100000"/>
              <a:buFont typeface="Times New Roman" pitchFamily="27" charset="0"/>
              <a:buChar char="•"/>
              <a:defRPr sz="3200">
                <a:solidFill>
                  <a:srgbClr val="000000"/>
                </a:solidFill>
                <a:latin typeface="+mn-lt"/>
                <a:ea typeface="+mn-ea"/>
                <a:cs typeface="+mn-cs"/>
              </a:defRPr>
            </a:lvl1pPr>
            <a:lvl2pPr marL="741363" indent="-284163" algn="l" defTabSz="457200" rtl="0" eaLnBrk="0" fontAlgn="base" hangingPunct="0">
              <a:lnSpc>
                <a:spcPct val="101000"/>
              </a:lnSpc>
              <a:spcBef>
                <a:spcPts val="700"/>
              </a:spcBef>
              <a:spcAft>
                <a:spcPct val="0"/>
              </a:spcAft>
              <a:buClr>
                <a:srgbClr val="000000"/>
              </a:buClr>
              <a:buSzPct val="100000"/>
              <a:buFont typeface="Arial" pitchFamily="27" charset="0"/>
              <a:buChar char="–"/>
              <a:defRPr sz="2800">
                <a:solidFill>
                  <a:srgbClr val="000000"/>
                </a:solidFill>
                <a:latin typeface="+mj-lt"/>
                <a:ea typeface="+mn-ea"/>
                <a:cs typeface="+mn-cs"/>
              </a:defRPr>
            </a:lvl2pPr>
            <a:lvl3pPr marL="1143000" indent="-228600" algn="l" defTabSz="457200" rtl="0" eaLnBrk="0" fontAlgn="base" hangingPunct="0">
              <a:lnSpc>
                <a:spcPct val="101000"/>
              </a:lnSpc>
              <a:spcBef>
                <a:spcPts val="550"/>
              </a:spcBef>
              <a:spcAft>
                <a:spcPct val="0"/>
              </a:spcAft>
              <a:buClr>
                <a:srgbClr val="000000"/>
              </a:buClr>
              <a:buSzPct val="100000"/>
              <a:buFont typeface="Arial" pitchFamily="27" charset="0"/>
              <a:buChar char="•"/>
              <a:defRPr sz="2200" b="1">
                <a:solidFill>
                  <a:srgbClr val="000000"/>
                </a:solidFill>
                <a:latin typeface="+mj-lt"/>
                <a:ea typeface="+mn-ea"/>
                <a:cs typeface="+mn-cs"/>
              </a:defRPr>
            </a:lvl3pPr>
            <a:lvl4pPr marL="1600200" indent="-228600" algn="l" defTabSz="457200" rtl="0" eaLnBrk="0" fontAlgn="base" hangingPunct="0">
              <a:lnSpc>
                <a:spcPct val="101000"/>
              </a:lnSpc>
              <a:spcBef>
                <a:spcPts val="500"/>
              </a:spcBef>
              <a:spcAft>
                <a:spcPct val="0"/>
              </a:spcAft>
              <a:buClr>
                <a:srgbClr val="000000"/>
              </a:buClr>
              <a:buSzPct val="100000"/>
              <a:buFont typeface="Arial" pitchFamily="27" charset="0"/>
              <a:buChar char="–"/>
              <a:defRPr sz="2000">
                <a:solidFill>
                  <a:srgbClr val="000000"/>
                </a:solidFill>
                <a:latin typeface="+mj-lt"/>
                <a:ea typeface="+mn-ea"/>
                <a:cs typeface="+mn-cs"/>
              </a:defRPr>
            </a:lvl4pPr>
            <a:lvl5pPr marL="2057400" indent="-228600" algn="l" defTabSz="457200" rtl="0" eaLnBrk="0" fontAlgn="base" hangingPunct="0">
              <a:spcBef>
                <a:spcPts val="550"/>
              </a:spcBef>
              <a:spcAft>
                <a:spcPct val="0"/>
              </a:spcAft>
              <a:buClr>
                <a:srgbClr val="000000"/>
              </a:buClr>
              <a:buSzPct val="100000"/>
              <a:buFont typeface="Times New Roman" pitchFamily="27" charset="0"/>
              <a:buChar char="»"/>
              <a:defRPr sz="2200">
                <a:solidFill>
                  <a:srgbClr val="000000"/>
                </a:solidFill>
                <a:latin typeface="+mn-lt"/>
                <a:ea typeface="+mn-ea"/>
                <a:cs typeface="+mn-cs"/>
              </a:defRPr>
            </a:lvl5pPr>
            <a:lvl6pPr marL="25146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6pPr>
            <a:lvl7pPr marL="29718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7pPr>
            <a:lvl8pPr marL="34290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8pPr>
            <a:lvl9pPr marL="38862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9pPr>
          </a:lstStyle>
          <a:p>
            <a:pPr marL="0" indent="0">
              <a:buFont typeface="Times New Roman" pitchFamily="27" charset="0"/>
              <a:buNone/>
            </a:pPr>
            <a:r>
              <a:rPr lang="en-US" sz="2000" dirty="0" smtClean="0">
                <a:sym typeface="Wingdings"/>
              </a:rPr>
              <a:t>Determine relative resolution via distribution of  </a:t>
            </a:r>
            <a:r>
              <a:rPr lang="en-US" sz="2000" dirty="0" err="1" smtClean="0">
                <a:sym typeface="Wingdings"/>
              </a:rPr>
              <a:t>E</a:t>
            </a:r>
            <a:r>
              <a:rPr lang="en-US" sz="2000" baseline="-25000" dirty="0" err="1" smtClean="0">
                <a:sym typeface="Wingdings"/>
              </a:rPr>
              <a:t>rel</a:t>
            </a:r>
            <a:r>
              <a:rPr lang="en-US" sz="2000" baseline="-25000" dirty="0" smtClean="0">
                <a:sym typeface="Wingdings"/>
              </a:rPr>
              <a:t> </a:t>
            </a:r>
            <a:r>
              <a:rPr lang="en-US" sz="2000" dirty="0" smtClean="0">
                <a:sym typeface="Wingdings"/>
              </a:rPr>
              <a:t>= (E_ECAL+E_HCAL)/</a:t>
            </a:r>
            <a:r>
              <a:rPr lang="en-US" sz="2000" dirty="0" err="1" smtClean="0">
                <a:sym typeface="Wingdings"/>
              </a:rPr>
              <a:t>E_truth</a:t>
            </a:r>
            <a:endParaRPr lang="en-US" sz="2000" dirty="0" smtClean="0">
              <a:sym typeface="Wingdings"/>
            </a:endParaRPr>
          </a:p>
          <a:p>
            <a:pPr marL="0" indent="0">
              <a:buFont typeface="Times New Roman" pitchFamily="27" charset="0"/>
              <a:buNone/>
            </a:pPr>
            <a:r>
              <a:rPr lang="en-US" sz="2000" dirty="0" smtClean="0">
                <a:sym typeface="Wingdings"/>
              </a:rPr>
              <a:t>measure of </a:t>
            </a:r>
            <a:r>
              <a:rPr lang="en-US" sz="2000" dirty="0" err="1" smtClean="0">
                <a:sym typeface="Wingdings"/>
              </a:rPr>
              <a:t>σ</a:t>
            </a:r>
            <a:r>
              <a:rPr lang="en-US" sz="2000" dirty="0" smtClean="0">
                <a:sym typeface="Wingdings"/>
              </a:rPr>
              <a:t>(E): RMS and </a:t>
            </a:r>
            <a:r>
              <a:rPr lang="en-US" sz="2000" dirty="0" err="1" smtClean="0">
                <a:sym typeface="Wingdings"/>
              </a:rPr>
              <a:t>gausian</a:t>
            </a:r>
            <a:r>
              <a:rPr lang="en-US" sz="2000" dirty="0" smtClean="0">
                <a:sym typeface="Wingdings"/>
              </a:rPr>
              <a:t> fit, now moderate energy 50 </a:t>
            </a:r>
            <a:r>
              <a:rPr lang="en-US" sz="2000" dirty="0" err="1" smtClean="0">
                <a:sym typeface="Wingdings"/>
              </a:rPr>
              <a:t>GeV</a:t>
            </a:r>
            <a:r>
              <a:rPr lang="en-US" sz="2000" dirty="0" smtClean="0">
                <a:sym typeface="Wingdings"/>
              </a:rPr>
              <a:t>, non </a:t>
            </a:r>
            <a:r>
              <a:rPr lang="en-US" sz="2000" dirty="0" err="1" smtClean="0">
                <a:sym typeface="Wingdings"/>
              </a:rPr>
              <a:t>gaussian</a:t>
            </a:r>
            <a:r>
              <a:rPr lang="en-US" sz="2000" dirty="0" smtClean="0">
                <a:sym typeface="Wingdings"/>
              </a:rPr>
              <a:t> tails smaller</a:t>
            </a:r>
          </a:p>
          <a:p>
            <a:pPr marL="0" indent="0">
              <a:buFont typeface="Times New Roman" pitchFamily="27" charset="0"/>
              <a:buNone/>
            </a:pPr>
            <a:endParaRPr lang="en-US" sz="2000" dirty="0" smtClean="0">
              <a:sym typeface="Wingdings"/>
            </a:endParaRPr>
          </a:p>
          <a:p>
            <a:pPr marL="0" indent="0">
              <a:buFont typeface="Times New Roman" pitchFamily="27" charset="0"/>
              <a:buNone/>
            </a:pPr>
            <a:endParaRPr lang="en-US" sz="2000" dirty="0" smtClean="0">
              <a:sym typeface="Wingdings"/>
            </a:endParaRPr>
          </a:p>
        </p:txBody>
      </p:sp>
      <p:pic>
        <p:nvPicPr>
          <p:cNvPr id="4" name="Picture 3" descr="DeltaE_rel_ph50CosTheta07.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447890" y="2039946"/>
            <a:ext cx="3522083" cy="4427984"/>
          </a:xfrm>
          <a:prstGeom prst="rect">
            <a:avLst/>
          </a:prstGeom>
        </p:spPr>
      </p:pic>
      <p:pic>
        <p:nvPicPr>
          <p:cNvPr id="7" name="Picture 6" descr="DeltaE_rel_ph50CosTheta07_log.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918038" y="1867337"/>
            <a:ext cx="3744417" cy="4707505"/>
          </a:xfrm>
          <a:prstGeom prst="rect">
            <a:avLst/>
          </a:prstGeom>
        </p:spPr>
      </p:pic>
      <p:sp>
        <p:nvSpPr>
          <p:cNvPr id="8"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15</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100359432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Model CLIC_o3_v5: Barrel Resolution</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endParaRPr lang="en-US" sz="2100" dirty="0" smtClean="0"/>
          </a:p>
        </p:txBody>
      </p:sp>
      <p:sp>
        <p:nvSpPr>
          <p:cNvPr id="5" name="Content Placeholder 5"/>
          <p:cNvSpPr txBox="1">
            <a:spLocks/>
          </p:cNvSpPr>
          <p:nvPr/>
        </p:nvSpPr>
        <p:spPr bwMode="auto">
          <a:xfrm>
            <a:off x="107504" y="980728"/>
            <a:ext cx="8928992" cy="5408984"/>
          </a:xfrm>
          <a:prstGeom prst="rect">
            <a:avLst/>
          </a:prstGeom>
          <a:noFill/>
          <a:ln w="9525">
            <a:noFill/>
            <a:miter lim="800000"/>
            <a:headEnd/>
            <a:tailEnd/>
          </a:ln>
        </p:spPr>
        <p:txBody>
          <a:bodyPr vert="horz" wrap="square" lIns="90000" tIns="46800" rIns="90000" bIns="46800" numCol="1" anchor="t" anchorCtr="0" compatLnSpc="1">
            <a:prstTxWarp prst="textNoShape">
              <a:avLst/>
            </a:prstTxWarp>
            <a:normAutofit/>
          </a:bodyPr>
          <a:lstStyle>
            <a:lvl1pPr marL="341313" indent="-341313" algn="l" defTabSz="457200" rtl="0" eaLnBrk="0" fontAlgn="base" hangingPunct="0">
              <a:spcBef>
                <a:spcPts val="800"/>
              </a:spcBef>
              <a:spcAft>
                <a:spcPct val="0"/>
              </a:spcAft>
              <a:buClr>
                <a:srgbClr val="000000"/>
              </a:buClr>
              <a:buSzPct val="100000"/>
              <a:buFont typeface="Times New Roman" pitchFamily="27" charset="0"/>
              <a:buChar char="•"/>
              <a:defRPr sz="3200">
                <a:solidFill>
                  <a:srgbClr val="000000"/>
                </a:solidFill>
                <a:latin typeface="+mn-lt"/>
                <a:ea typeface="+mn-ea"/>
                <a:cs typeface="+mn-cs"/>
              </a:defRPr>
            </a:lvl1pPr>
            <a:lvl2pPr marL="741363" indent="-284163" algn="l" defTabSz="457200" rtl="0" eaLnBrk="0" fontAlgn="base" hangingPunct="0">
              <a:lnSpc>
                <a:spcPct val="101000"/>
              </a:lnSpc>
              <a:spcBef>
                <a:spcPts val="700"/>
              </a:spcBef>
              <a:spcAft>
                <a:spcPct val="0"/>
              </a:spcAft>
              <a:buClr>
                <a:srgbClr val="000000"/>
              </a:buClr>
              <a:buSzPct val="100000"/>
              <a:buFont typeface="Arial" pitchFamily="27" charset="0"/>
              <a:buChar char="–"/>
              <a:defRPr sz="2800">
                <a:solidFill>
                  <a:srgbClr val="000000"/>
                </a:solidFill>
                <a:latin typeface="+mj-lt"/>
                <a:ea typeface="+mn-ea"/>
                <a:cs typeface="+mn-cs"/>
              </a:defRPr>
            </a:lvl2pPr>
            <a:lvl3pPr marL="1143000" indent="-228600" algn="l" defTabSz="457200" rtl="0" eaLnBrk="0" fontAlgn="base" hangingPunct="0">
              <a:lnSpc>
                <a:spcPct val="101000"/>
              </a:lnSpc>
              <a:spcBef>
                <a:spcPts val="550"/>
              </a:spcBef>
              <a:spcAft>
                <a:spcPct val="0"/>
              </a:spcAft>
              <a:buClr>
                <a:srgbClr val="000000"/>
              </a:buClr>
              <a:buSzPct val="100000"/>
              <a:buFont typeface="Arial" pitchFamily="27" charset="0"/>
              <a:buChar char="•"/>
              <a:defRPr sz="2200" b="1">
                <a:solidFill>
                  <a:srgbClr val="000000"/>
                </a:solidFill>
                <a:latin typeface="+mj-lt"/>
                <a:ea typeface="+mn-ea"/>
                <a:cs typeface="+mn-cs"/>
              </a:defRPr>
            </a:lvl3pPr>
            <a:lvl4pPr marL="1600200" indent="-228600" algn="l" defTabSz="457200" rtl="0" eaLnBrk="0" fontAlgn="base" hangingPunct="0">
              <a:lnSpc>
                <a:spcPct val="101000"/>
              </a:lnSpc>
              <a:spcBef>
                <a:spcPts val="500"/>
              </a:spcBef>
              <a:spcAft>
                <a:spcPct val="0"/>
              </a:spcAft>
              <a:buClr>
                <a:srgbClr val="000000"/>
              </a:buClr>
              <a:buSzPct val="100000"/>
              <a:buFont typeface="Arial" pitchFamily="27" charset="0"/>
              <a:buChar char="–"/>
              <a:defRPr sz="2000">
                <a:solidFill>
                  <a:srgbClr val="000000"/>
                </a:solidFill>
                <a:latin typeface="+mj-lt"/>
                <a:ea typeface="+mn-ea"/>
                <a:cs typeface="+mn-cs"/>
              </a:defRPr>
            </a:lvl4pPr>
            <a:lvl5pPr marL="2057400" indent="-228600" algn="l" defTabSz="457200" rtl="0" eaLnBrk="0" fontAlgn="base" hangingPunct="0">
              <a:spcBef>
                <a:spcPts val="550"/>
              </a:spcBef>
              <a:spcAft>
                <a:spcPct val="0"/>
              </a:spcAft>
              <a:buClr>
                <a:srgbClr val="000000"/>
              </a:buClr>
              <a:buSzPct val="100000"/>
              <a:buFont typeface="Times New Roman" pitchFamily="27" charset="0"/>
              <a:buChar char="»"/>
              <a:defRPr sz="2200">
                <a:solidFill>
                  <a:srgbClr val="000000"/>
                </a:solidFill>
                <a:latin typeface="+mn-lt"/>
                <a:ea typeface="+mn-ea"/>
                <a:cs typeface="+mn-cs"/>
              </a:defRPr>
            </a:lvl5pPr>
            <a:lvl6pPr marL="25146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6pPr>
            <a:lvl7pPr marL="29718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7pPr>
            <a:lvl8pPr marL="34290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8pPr>
            <a:lvl9pPr marL="38862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9pPr>
          </a:lstStyle>
          <a:p>
            <a:pPr marL="0" indent="0">
              <a:buFont typeface="Times New Roman" pitchFamily="27" charset="0"/>
              <a:buNone/>
            </a:pPr>
            <a:r>
              <a:rPr lang="en-US" sz="2000" dirty="0" smtClean="0">
                <a:sym typeface="Wingdings"/>
              </a:rPr>
              <a:t>Determine relative resolution via distribution of  </a:t>
            </a:r>
            <a:r>
              <a:rPr lang="en-US" sz="2000" dirty="0" err="1" smtClean="0">
                <a:sym typeface="Wingdings"/>
              </a:rPr>
              <a:t>E</a:t>
            </a:r>
            <a:r>
              <a:rPr lang="en-US" sz="2000" baseline="-25000" dirty="0" err="1" smtClean="0">
                <a:sym typeface="Wingdings"/>
              </a:rPr>
              <a:t>rel</a:t>
            </a:r>
            <a:r>
              <a:rPr lang="en-US" sz="2000" baseline="-25000" dirty="0" smtClean="0">
                <a:sym typeface="Wingdings"/>
              </a:rPr>
              <a:t> </a:t>
            </a:r>
            <a:r>
              <a:rPr lang="en-US" sz="2000" dirty="0" smtClean="0">
                <a:sym typeface="Wingdings"/>
              </a:rPr>
              <a:t>= (E_ECAL+E_HCAL)/</a:t>
            </a:r>
            <a:r>
              <a:rPr lang="en-US" sz="2000" dirty="0" err="1" smtClean="0">
                <a:sym typeface="Wingdings"/>
              </a:rPr>
              <a:t>E_truth</a:t>
            </a:r>
            <a:endParaRPr lang="en-US" sz="2000" dirty="0" smtClean="0">
              <a:sym typeface="Wingdings"/>
            </a:endParaRPr>
          </a:p>
          <a:p>
            <a:pPr marL="0" indent="0">
              <a:buFont typeface="Times New Roman" pitchFamily="27" charset="0"/>
              <a:buNone/>
            </a:pPr>
            <a:r>
              <a:rPr lang="en-US" sz="2000" dirty="0" smtClean="0">
                <a:sym typeface="Wingdings"/>
              </a:rPr>
              <a:t>measure of </a:t>
            </a:r>
            <a:r>
              <a:rPr lang="en-US" sz="2000" dirty="0" err="1" smtClean="0">
                <a:sym typeface="Wingdings"/>
              </a:rPr>
              <a:t>σ</a:t>
            </a:r>
            <a:r>
              <a:rPr lang="en-US" sz="2000" dirty="0" smtClean="0">
                <a:sym typeface="Wingdings"/>
              </a:rPr>
              <a:t>(E): RMS and </a:t>
            </a:r>
            <a:r>
              <a:rPr lang="en-US" sz="2000" dirty="0" err="1" smtClean="0">
                <a:sym typeface="Wingdings"/>
              </a:rPr>
              <a:t>gausian</a:t>
            </a:r>
            <a:r>
              <a:rPr lang="en-US" sz="2000" dirty="0" smtClean="0">
                <a:sym typeface="Wingdings"/>
              </a:rPr>
              <a:t> fit, very low energy of 1 </a:t>
            </a:r>
            <a:r>
              <a:rPr lang="en-US" sz="2000" dirty="0" err="1" smtClean="0">
                <a:sym typeface="Wingdings"/>
              </a:rPr>
              <a:t>GeV</a:t>
            </a:r>
            <a:r>
              <a:rPr lang="en-US" sz="2000" dirty="0" smtClean="0">
                <a:sym typeface="Wingdings"/>
              </a:rPr>
              <a:t> start to see </a:t>
            </a:r>
            <a:r>
              <a:rPr lang="en-US" sz="2000" dirty="0" err="1" smtClean="0">
                <a:sym typeface="Wingdings"/>
              </a:rPr>
              <a:t>inefficincies</a:t>
            </a:r>
            <a:r>
              <a:rPr lang="en-US" sz="2000" dirty="0" smtClean="0">
                <a:sym typeface="Wingdings"/>
              </a:rPr>
              <a:t> in reconstruction (not the case for to 5 </a:t>
            </a:r>
            <a:r>
              <a:rPr lang="en-US" sz="2000" dirty="0" err="1" smtClean="0">
                <a:sym typeface="Wingdings"/>
              </a:rPr>
              <a:t>GeV</a:t>
            </a:r>
            <a:r>
              <a:rPr lang="en-US" sz="2000" dirty="0" smtClean="0">
                <a:sym typeface="Wingdings"/>
              </a:rPr>
              <a:t> photons)</a:t>
            </a:r>
          </a:p>
          <a:p>
            <a:pPr marL="0" indent="0">
              <a:buFont typeface="Times New Roman" pitchFamily="27" charset="0"/>
              <a:buNone/>
            </a:pPr>
            <a:endParaRPr lang="en-US" sz="2000" dirty="0" smtClean="0">
              <a:sym typeface="Wingdings"/>
            </a:endParaRPr>
          </a:p>
          <a:p>
            <a:pPr marL="0" indent="0">
              <a:buFont typeface="Times New Roman" pitchFamily="27" charset="0"/>
              <a:buNone/>
            </a:pPr>
            <a:endParaRPr lang="en-US" sz="2000" dirty="0" smtClean="0">
              <a:sym typeface="Wingdings"/>
            </a:endParaRPr>
          </a:p>
        </p:txBody>
      </p:sp>
      <p:pic>
        <p:nvPicPr>
          <p:cNvPr id="4" name="Picture 3" descr="DeltaE_rel_ph1CosTheta07.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662130" y="1722246"/>
            <a:ext cx="3192848" cy="4014068"/>
          </a:xfrm>
          <a:prstGeom prst="rect">
            <a:avLst/>
          </a:prstGeom>
        </p:spPr>
      </p:pic>
      <p:pic>
        <p:nvPicPr>
          <p:cNvPr id="7" name="Picture 6" descr="DeltaE_rel_ph1CosTheta07_log.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914215" y="1790641"/>
            <a:ext cx="3220942" cy="4049388"/>
          </a:xfrm>
          <a:prstGeom prst="rect">
            <a:avLst/>
          </a:prstGeom>
        </p:spPr>
      </p:pic>
      <p:sp>
        <p:nvSpPr>
          <p:cNvPr id="8"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16</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100359432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Model CLIC_o3_v5: Barrel Overview</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endParaRPr lang="en-US" sz="2100" dirty="0" smtClean="0"/>
          </a:p>
        </p:txBody>
      </p:sp>
      <p:sp>
        <p:nvSpPr>
          <p:cNvPr id="5" name="Content Placeholder 5"/>
          <p:cNvSpPr txBox="1">
            <a:spLocks/>
          </p:cNvSpPr>
          <p:nvPr/>
        </p:nvSpPr>
        <p:spPr bwMode="auto">
          <a:xfrm>
            <a:off x="107504" y="980728"/>
            <a:ext cx="8928992" cy="5408984"/>
          </a:xfrm>
          <a:prstGeom prst="rect">
            <a:avLst/>
          </a:prstGeom>
          <a:noFill/>
          <a:ln w="9525">
            <a:noFill/>
            <a:miter lim="800000"/>
            <a:headEnd/>
            <a:tailEnd/>
          </a:ln>
        </p:spPr>
        <p:txBody>
          <a:bodyPr vert="horz" wrap="square" lIns="90000" tIns="46800" rIns="90000" bIns="46800" numCol="1" anchor="t" anchorCtr="0" compatLnSpc="1">
            <a:prstTxWarp prst="textNoShape">
              <a:avLst/>
            </a:prstTxWarp>
            <a:normAutofit/>
          </a:bodyPr>
          <a:lstStyle>
            <a:lvl1pPr marL="341313" indent="-341313" algn="l" defTabSz="457200" rtl="0" eaLnBrk="0" fontAlgn="base" hangingPunct="0">
              <a:spcBef>
                <a:spcPts val="800"/>
              </a:spcBef>
              <a:spcAft>
                <a:spcPct val="0"/>
              </a:spcAft>
              <a:buClr>
                <a:srgbClr val="000000"/>
              </a:buClr>
              <a:buSzPct val="100000"/>
              <a:buFont typeface="Times New Roman" pitchFamily="27" charset="0"/>
              <a:buChar char="•"/>
              <a:defRPr sz="3200">
                <a:solidFill>
                  <a:srgbClr val="000000"/>
                </a:solidFill>
                <a:latin typeface="+mn-lt"/>
                <a:ea typeface="+mn-ea"/>
                <a:cs typeface="+mn-cs"/>
              </a:defRPr>
            </a:lvl1pPr>
            <a:lvl2pPr marL="741363" indent="-284163" algn="l" defTabSz="457200" rtl="0" eaLnBrk="0" fontAlgn="base" hangingPunct="0">
              <a:lnSpc>
                <a:spcPct val="101000"/>
              </a:lnSpc>
              <a:spcBef>
                <a:spcPts val="700"/>
              </a:spcBef>
              <a:spcAft>
                <a:spcPct val="0"/>
              </a:spcAft>
              <a:buClr>
                <a:srgbClr val="000000"/>
              </a:buClr>
              <a:buSzPct val="100000"/>
              <a:buFont typeface="Arial" pitchFamily="27" charset="0"/>
              <a:buChar char="–"/>
              <a:defRPr sz="2800">
                <a:solidFill>
                  <a:srgbClr val="000000"/>
                </a:solidFill>
                <a:latin typeface="+mj-lt"/>
                <a:ea typeface="+mn-ea"/>
                <a:cs typeface="+mn-cs"/>
              </a:defRPr>
            </a:lvl2pPr>
            <a:lvl3pPr marL="1143000" indent="-228600" algn="l" defTabSz="457200" rtl="0" eaLnBrk="0" fontAlgn="base" hangingPunct="0">
              <a:lnSpc>
                <a:spcPct val="101000"/>
              </a:lnSpc>
              <a:spcBef>
                <a:spcPts val="550"/>
              </a:spcBef>
              <a:spcAft>
                <a:spcPct val="0"/>
              </a:spcAft>
              <a:buClr>
                <a:srgbClr val="000000"/>
              </a:buClr>
              <a:buSzPct val="100000"/>
              <a:buFont typeface="Arial" pitchFamily="27" charset="0"/>
              <a:buChar char="•"/>
              <a:defRPr sz="2200" b="1">
                <a:solidFill>
                  <a:srgbClr val="000000"/>
                </a:solidFill>
                <a:latin typeface="+mj-lt"/>
                <a:ea typeface="+mn-ea"/>
                <a:cs typeface="+mn-cs"/>
              </a:defRPr>
            </a:lvl3pPr>
            <a:lvl4pPr marL="1600200" indent="-228600" algn="l" defTabSz="457200" rtl="0" eaLnBrk="0" fontAlgn="base" hangingPunct="0">
              <a:lnSpc>
                <a:spcPct val="101000"/>
              </a:lnSpc>
              <a:spcBef>
                <a:spcPts val="500"/>
              </a:spcBef>
              <a:spcAft>
                <a:spcPct val="0"/>
              </a:spcAft>
              <a:buClr>
                <a:srgbClr val="000000"/>
              </a:buClr>
              <a:buSzPct val="100000"/>
              <a:buFont typeface="Arial" pitchFamily="27" charset="0"/>
              <a:buChar char="–"/>
              <a:defRPr sz="2000">
                <a:solidFill>
                  <a:srgbClr val="000000"/>
                </a:solidFill>
                <a:latin typeface="+mj-lt"/>
                <a:ea typeface="+mn-ea"/>
                <a:cs typeface="+mn-cs"/>
              </a:defRPr>
            </a:lvl4pPr>
            <a:lvl5pPr marL="2057400" indent="-228600" algn="l" defTabSz="457200" rtl="0" eaLnBrk="0" fontAlgn="base" hangingPunct="0">
              <a:spcBef>
                <a:spcPts val="550"/>
              </a:spcBef>
              <a:spcAft>
                <a:spcPct val="0"/>
              </a:spcAft>
              <a:buClr>
                <a:srgbClr val="000000"/>
              </a:buClr>
              <a:buSzPct val="100000"/>
              <a:buFont typeface="Times New Roman" pitchFamily="27" charset="0"/>
              <a:buChar char="»"/>
              <a:defRPr sz="2200">
                <a:solidFill>
                  <a:srgbClr val="000000"/>
                </a:solidFill>
                <a:latin typeface="+mn-lt"/>
                <a:ea typeface="+mn-ea"/>
                <a:cs typeface="+mn-cs"/>
              </a:defRPr>
            </a:lvl5pPr>
            <a:lvl6pPr marL="25146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6pPr>
            <a:lvl7pPr marL="29718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7pPr>
            <a:lvl8pPr marL="34290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8pPr>
            <a:lvl9pPr marL="38862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9pPr>
          </a:lstStyle>
          <a:p>
            <a:pPr marL="0" indent="0">
              <a:buFont typeface="Times New Roman" pitchFamily="27" charset="0"/>
              <a:buNone/>
            </a:pPr>
            <a:r>
              <a:rPr lang="en-US" sz="2000" dirty="0" smtClean="0">
                <a:sym typeface="Wingdings"/>
              </a:rPr>
              <a:t>Summary plot of resolution in ECAL barrel</a:t>
            </a:r>
          </a:p>
          <a:p>
            <a:pPr marL="0" indent="0">
              <a:buFont typeface="Times New Roman" pitchFamily="27" charset="0"/>
              <a:buNone/>
            </a:pPr>
            <a:endParaRPr lang="en-US" sz="2000" dirty="0" smtClean="0">
              <a:sym typeface="Wingdings"/>
            </a:endParaRPr>
          </a:p>
          <a:p>
            <a:pPr marL="0" indent="0">
              <a:buFont typeface="Times New Roman" pitchFamily="27" charset="0"/>
              <a:buNone/>
            </a:pPr>
            <a:endParaRPr lang="en-US" sz="2000" dirty="0" smtClean="0">
              <a:sym typeface="Wingdings"/>
            </a:endParaRPr>
          </a:p>
        </p:txBody>
      </p:sp>
      <p:pic>
        <p:nvPicPr>
          <p:cNvPr id="7" name="Picture 6" descr="DeltaE_overview.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701345" y="783439"/>
            <a:ext cx="2967226" cy="4369915"/>
          </a:xfrm>
          <a:prstGeom prst="rect">
            <a:avLst/>
          </a:prstGeom>
        </p:spPr>
      </p:pic>
      <p:pic>
        <p:nvPicPr>
          <p:cNvPr id="8" name="Picture 7" descr="DeltaE_overview_log.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184875" y="655886"/>
            <a:ext cx="3202234" cy="4716016"/>
          </a:xfrm>
          <a:prstGeom prst="rect">
            <a:avLst/>
          </a:prstGeom>
        </p:spPr>
      </p:pic>
      <p:sp>
        <p:nvSpPr>
          <p:cNvPr id="9"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17</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103390042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E_HCAL_ph1500CosTheta07.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413426" y="3075406"/>
            <a:ext cx="2749496" cy="3456684"/>
          </a:xfrm>
          <a:prstGeom prst="rect">
            <a:avLst/>
          </a:prstGeom>
        </p:spPr>
      </p:pic>
      <p:pic>
        <p:nvPicPr>
          <p:cNvPr id="11" name="Picture 10" descr="E_HCAL_ph1500CosTheta07_log.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6207914" y="3220390"/>
            <a:ext cx="2601522" cy="3270649"/>
          </a:xfrm>
          <a:prstGeom prst="rect">
            <a:avLst/>
          </a:prstGeom>
        </p:spPr>
      </p:pic>
      <p:sp>
        <p:nvSpPr>
          <p:cNvPr id="2" name="Title 1"/>
          <p:cNvSpPr>
            <a:spLocks noGrp="1"/>
          </p:cNvSpPr>
          <p:nvPr>
            <p:ph type="title"/>
          </p:nvPr>
        </p:nvSpPr>
        <p:spPr/>
        <p:txBody>
          <a:bodyPr/>
          <a:lstStyle/>
          <a:p>
            <a:r>
              <a:rPr lang="en-US" sz="2800" b="1" dirty="0" smtClean="0">
                <a:latin typeface="+mn-lt"/>
              </a:rPr>
              <a:t>Model CLIC_o3_v5: Barrel leakage</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endParaRPr lang="en-US" sz="2100" dirty="0" smtClean="0"/>
          </a:p>
        </p:txBody>
      </p:sp>
      <p:graphicFrame>
        <p:nvGraphicFramePr>
          <p:cNvPr id="7" name="Table 6"/>
          <p:cNvGraphicFramePr>
            <a:graphicFrameLocks noGrp="1"/>
          </p:cNvGraphicFramePr>
          <p:nvPr>
            <p:extLst>
              <p:ext uri="{D42A27DB-BD31-4B8C-83A1-F6EECF244321}">
                <p14:modId xmlns:p14="http://schemas.microsoft.com/office/powerpoint/2010/main" val="120616435"/>
              </p:ext>
            </p:extLst>
          </p:nvPr>
        </p:nvGraphicFramePr>
        <p:xfrm>
          <a:off x="323528" y="1412776"/>
          <a:ext cx="8280923" cy="864096"/>
        </p:xfrm>
        <a:graphic>
          <a:graphicData uri="http://schemas.openxmlformats.org/drawingml/2006/table">
            <a:tbl>
              <a:tblPr firstRow="1" bandRow="1">
                <a:tableStyleId>{2D5ABB26-0587-4C30-8999-92F81FD0307C}</a:tableStyleId>
              </a:tblPr>
              <a:tblGrid>
                <a:gridCol w="1512170"/>
                <a:gridCol w="853808"/>
                <a:gridCol w="1182989"/>
                <a:gridCol w="1182989"/>
                <a:gridCol w="1182989"/>
                <a:gridCol w="1182989"/>
                <a:gridCol w="1182989"/>
              </a:tblGrid>
              <a:tr h="432048">
                <a:tc>
                  <a:txBody>
                    <a:bodyPr/>
                    <a:lstStyle/>
                    <a:p>
                      <a:r>
                        <a:rPr lang="en-US" dirty="0" smtClean="0"/>
                        <a:t>Energy (</a:t>
                      </a:r>
                      <a:r>
                        <a:rPr lang="en-US" dirty="0" err="1" smtClean="0"/>
                        <a:t>GeV</a:t>
                      </a:r>
                      <a:r>
                        <a:rPr lang="en-US" dirty="0" smtClean="0"/>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30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50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32048">
                <a:tc>
                  <a:txBody>
                    <a:bodyPr/>
                    <a:lstStyle/>
                    <a:p>
                      <a:r>
                        <a:rPr lang="en-US" sz="1800" dirty="0" smtClean="0">
                          <a:sym typeface="Wingdings"/>
                        </a:rPr>
                        <a:t>leakage</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0.131</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0.343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0.490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0.576</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0.7731</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0.979</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5" name="Content Placeholder 5"/>
          <p:cNvSpPr txBox="1">
            <a:spLocks/>
          </p:cNvSpPr>
          <p:nvPr/>
        </p:nvSpPr>
        <p:spPr bwMode="auto">
          <a:xfrm>
            <a:off x="179512" y="980728"/>
            <a:ext cx="8757864" cy="4320480"/>
          </a:xfrm>
          <a:prstGeom prst="rect">
            <a:avLst/>
          </a:prstGeom>
          <a:noFill/>
          <a:ln w="9525">
            <a:noFill/>
            <a:miter lim="800000"/>
            <a:headEnd/>
            <a:tailEnd/>
          </a:ln>
        </p:spPr>
        <p:txBody>
          <a:bodyPr vert="horz" wrap="square" lIns="90000" tIns="46800" rIns="90000" bIns="46800" numCol="1" anchor="t" anchorCtr="0" compatLnSpc="1">
            <a:prstTxWarp prst="textNoShape">
              <a:avLst/>
            </a:prstTxWarp>
            <a:normAutofit/>
          </a:bodyPr>
          <a:lstStyle>
            <a:lvl1pPr marL="341313" indent="-341313" algn="l" defTabSz="457200" rtl="0" eaLnBrk="0" fontAlgn="base" hangingPunct="0">
              <a:spcBef>
                <a:spcPts val="800"/>
              </a:spcBef>
              <a:spcAft>
                <a:spcPct val="0"/>
              </a:spcAft>
              <a:buClr>
                <a:srgbClr val="000000"/>
              </a:buClr>
              <a:buSzPct val="100000"/>
              <a:buFont typeface="Times New Roman" pitchFamily="27" charset="0"/>
              <a:buChar char="•"/>
              <a:defRPr sz="3200">
                <a:solidFill>
                  <a:srgbClr val="000000"/>
                </a:solidFill>
                <a:latin typeface="+mn-lt"/>
                <a:ea typeface="+mn-ea"/>
                <a:cs typeface="+mn-cs"/>
              </a:defRPr>
            </a:lvl1pPr>
            <a:lvl2pPr marL="741363" indent="-284163" algn="l" defTabSz="457200" rtl="0" eaLnBrk="0" fontAlgn="base" hangingPunct="0">
              <a:lnSpc>
                <a:spcPct val="101000"/>
              </a:lnSpc>
              <a:spcBef>
                <a:spcPts val="700"/>
              </a:spcBef>
              <a:spcAft>
                <a:spcPct val="0"/>
              </a:spcAft>
              <a:buClr>
                <a:srgbClr val="000000"/>
              </a:buClr>
              <a:buSzPct val="100000"/>
              <a:buFont typeface="Arial" pitchFamily="27" charset="0"/>
              <a:buChar char="–"/>
              <a:defRPr sz="2800">
                <a:solidFill>
                  <a:srgbClr val="000000"/>
                </a:solidFill>
                <a:latin typeface="+mj-lt"/>
                <a:ea typeface="+mn-ea"/>
                <a:cs typeface="+mn-cs"/>
              </a:defRPr>
            </a:lvl2pPr>
            <a:lvl3pPr marL="1143000" indent="-228600" algn="l" defTabSz="457200" rtl="0" eaLnBrk="0" fontAlgn="base" hangingPunct="0">
              <a:lnSpc>
                <a:spcPct val="101000"/>
              </a:lnSpc>
              <a:spcBef>
                <a:spcPts val="550"/>
              </a:spcBef>
              <a:spcAft>
                <a:spcPct val="0"/>
              </a:spcAft>
              <a:buClr>
                <a:srgbClr val="000000"/>
              </a:buClr>
              <a:buSzPct val="100000"/>
              <a:buFont typeface="Arial" pitchFamily="27" charset="0"/>
              <a:buChar char="•"/>
              <a:defRPr sz="2200" b="1">
                <a:solidFill>
                  <a:srgbClr val="000000"/>
                </a:solidFill>
                <a:latin typeface="+mj-lt"/>
                <a:ea typeface="+mn-ea"/>
                <a:cs typeface="+mn-cs"/>
              </a:defRPr>
            </a:lvl3pPr>
            <a:lvl4pPr marL="1600200" indent="-228600" algn="l" defTabSz="457200" rtl="0" eaLnBrk="0" fontAlgn="base" hangingPunct="0">
              <a:lnSpc>
                <a:spcPct val="101000"/>
              </a:lnSpc>
              <a:spcBef>
                <a:spcPts val="500"/>
              </a:spcBef>
              <a:spcAft>
                <a:spcPct val="0"/>
              </a:spcAft>
              <a:buClr>
                <a:srgbClr val="000000"/>
              </a:buClr>
              <a:buSzPct val="100000"/>
              <a:buFont typeface="Arial" pitchFamily="27" charset="0"/>
              <a:buChar char="–"/>
              <a:defRPr sz="2000">
                <a:solidFill>
                  <a:srgbClr val="000000"/>
                </a:solidFill>
                <a:latin typeface="+mj-lt"/>
                <a:ea typeface="+mn-ea"/>
                <a:cs typeface="+mn-cs"/>
              </a:defRPr>
            </a:lvl4pPr>
            <a:lvl5pPr marL="2057400" indent="-228600" algn="l" defTabSz="457200" rtl="0" eaLnBrk="0" fontAlgn="base" hangingPunct="0">
              <a:spcBef>
                <a:spcPts val="550"/>
              </a:spcBef>
              <a:spcAft>
                <a:spcPct val="0"/>
              </a:spcAft>
              <a:buClr>
                <a:srgbClr val="000000"/>
              </a:buClr>
              <a:buSzPct val="100000"/>
              <a:buFont typeface="Times New Roman" pitchFamily="27" charset="0"/>
              <a:buChar char="»"/>
              <a:defRPr sz="2200">
                <a:solidFill>
                  <a:srgbClr val="000000"/>
                </a:solidFill>
                <a:latin typeface="+mn-lt"/>
                <a:ea typeface="+mn-ea"/>
                <a:cs typeface="+mn-cs"/>
              </a:defRPr>
            </a:lvl5pPr>
            <a:lvl6pPr marL="25146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6pPr>
            <a:lvl7pPr marL="29718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7pPr>
            <a:lvl8pPr marL="34290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8pPr>
            <a:lvl9pPr marL="38862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9pPr>
          </a:lstStyle>
          <a:p>
            <a:pPr marL="0" indent="0">
              <a:buFont typeface="Times New Roman" pitchFamily="27" charset="0"/>
              <a:buNone/>
            </a:pPr>
            <a:r>
              <a:rPr lang="en-US" sz="2000" dirty="0" smtClean="0">
                <a:sym typeface="Wingdings"/>
              </a:rPr>
              <a:t>Mean of Distribution E_HCAL/(E_ECAL+E_HCAL) in %</a:t>
            </a:r>
          </a:p>
          <a:p>
            <a:pPr marL="0" indent="0">
              <a:buFont typeface="Times New Roman" pitchFamily="27" charset="0"/>
              <a:buNone/>
            </a:pPr>
            <a:endParaRPr lang="en-US" sz="2000" dirty="0" smtClean="0">
              <a:sym typeface="Wingdings"/>
            </a:endParaRPr>
          </a:p>
          <a:p>
            <a:pPr marL="0" indent="0">
              <a:buFont typeface="Times New Roman" pitchFamily="27" charset="0"/>
              <a:buNone/>
            </a:pPr>
            <a:endParaRPr lang="en-US" sz="2000" dirty="0" smtClean="0">
              <a:sym typeface="Wingdings"/>
            </a:endParaRPr>
          </a:p>
        </p:txBody>
      </p:sp>
      <p:graphicFrame>
        <p:nvGraphicFramePr>
          <p:cNvPr id="8" name="Table 7"/>
          <p:cNvGraphicFramePr>
            <a:graphicFrameLocks noGrp="1"/>
          </p:cNvGraphicFramePr>
          <p:nvPr>
            <p:extLst>
              <p:ext uri="{D42A27DB-BD31-4B8C-83A1-F6EECF244321}">
                <p14:modId xmlns:p14="http://schemas.microsoft.com/office/powerpoint/2010/main" val="2739414489"/>
              </p:ext>
            </p:extLst>
          </p:nvPr>
        </p:nvGraphicFramePr>
        <p:xfrm>
          <a:off x="323528" y="2492896"/>
          <a:ext cx="8208912" cy="792088"/>
        </p:xfrm>
        <a:graphic>
          <a:graphicData uri="http://schemas.openxmlformats.org/drawingml/2006/table">
            <a:tbl>
              <a:tblPr firstRow="1" bandRow="1">
                <a:tableStyleId>{2D5ABB26-0587-4C30-8999-92F81FD0307C}</a:tableStyleId>
              </a:tblPr>
              <a:tblGrid>
                <a:gridCol w="1970339"/>
                <a:gridCol w="765965"/>
                <a:gridCol w="1368152"/>
                <a:gridCol w="1368152"/>
                <a:gridCol w="1368152"/>
                <a:gridCol w="1368152"/>
              </a:tblGrid>
              <a:tr h="396044">
                <a:tc>
                  <a:txBody>
                    <a:bodyPr/>
                    <a:lstStyle/>
                    <a:p>
                      <a:r>
                        <a:rPr lang="en-US" dirty="0" smtClean="0"/>
                        <a:t>Energy (</a:t>
                      </a:r>
                      <a:r>
                        <a:rPr lang="en-US" dirty="0" err="1" smtClean="0"/>
                        <a:t>GeV</a:t>
                      </a:r>
                      <a:r>
                        <a:rPr lang="en-US" dirty="0" smtClean="0"/>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500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1000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1500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96044">
                <a:tc>
                  <a:txBody>
                    <a:bodyPr/>
                    <a:lstStyle/>
                    <a:p>
                      <a:r>
                        <a:rPr lang="en-US" sz="1800" dirty="0" smtClean="0">
                          <a:sym typeface="Wingdings"/>
                        </a:rPr>
                        <a:t>leakage</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1.30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1.76</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2.58</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3.4</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4.19</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pic>
        <p:nvPicPr>
          <p:cNvPr id="4" name="Picture 3" descr="E_HCAL_ph200CosTheta07.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8483" y="2973966"/>
            <a:ext cx="2978363" cy="3744416"/>
          </a:xfrm>
          <a:prstGeom prst="rect">
            <a:avLst/>
          </a:prstGeom>
        </p:spPr>
      </p:pic>
      <p:sp>
        <p:nvSpPr>
          <p:cNvPr id="9" name="TextBox 8"/>
          <p:cNvSpPr txBox="1"/>
          <p:nvPr/>
        </p:nvSpPr>
        <p:spPr>
          <a:xfrm>
            <a:off x="4716016" y="5013176"/>
            <a:ext cx="2376264" cy="400110"/>
          </a:xfrm>
          <a:prstGeom prst="rect">
            <a:avLst/>
          </a:prstGeom>
          <a:noFill/>
        </p:spPr>
        <p:txBody>
          <a:bodyPr wrap="square" rtlCol="0">
            <a:spAutoFit/>
          </a:bodyPr>
          <a:lstStyle/>
          <a:p>
            <a:r>
              <a:rPr lang="en-US" sz="2000" dirty="0" smtClean="0">
                <a:solidFill>
                  <a:srgbClr val="008000"/>
                </a:solidFill>
              </a:rPr>
              <a:t>E-HCAL, 1500 </a:t>
            </a:r>
            <a:r>
              <a:rPr lang="en-US" sz="2000" dirty="0" err="1" smtClean="0">
                <a:solidFill>
                  <a:srgbClr val="008000"/>
                </a:solidFill>
              </a:rPr>
              <a:t>GeV</a:t>
            </a:r>
            <a:endParaRPr lang="en-US" sz="2000" dirty="0">
              <a:solidFill>
                <a:srgbClr val="008000"/>
              </a:solidFill>
            </a:endParaRPr>
          </a:p>
        </p:txBody>
      </p:sp>
      <p:sp>
        <p:nvSpPr>
          <p:cNvPr id="12" name="TextBox 11"/>
          <p:cNvSpPr txBox="1"/>
          <p:nvPr/>
        </p:nvSpPr>
        <p:spPr>
          <a:xfrm>
            <a:off x="1051992" y="4661520"/>
            <a:ext cx="2376264" cy="400110"/>
          </a:xfrm>
          <a:prstGeom prst="rect">
            <a:avLst/>
          </a:prstGeom>
          <a:noFill/>
        </p:spPr>
        <p:txBody>
          <a:bodyPr wrap="square" rtlCol="0">
            <a:spAutoFit/>
          </a:bodyPr>
          <a:lstStyle/>
          <a:p>
            <a:r>
              <a:rPr lang="en-US" sz="2000" dirty="0" smtClean="0">
                <a:solidFill>
                  <a:srgbClr val="008000"/>
                </a:solidFill>
              </a:rPr>
              <a:t>E-HCAL, 200 </a:t>
            </a:r>
            <a:r>
              <a:rPr lang="en-US" sz="2000" dirty="0" err="1" smtClean="0">
                <a:solidFill>
                  <a:srgbClr val="008000"/>
                </a:solidFill>
              </a:rPr>
              <a:t>GeV</a:t>
            </a:r>
            <a:endParaRPr lang="en-US" sz="2000" dirty="0">
              <a:solidFill>
                <a:srgbClr val="008000"/>
              </a:solidFill>
            </a:endParaRPr>
          </a:p>
        </p:txBody>
      </p:sp>
      <p:sp>
        <p:nvSpPr>
          <p:cNvPr id="13"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18</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406821225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052736"/>
            <a:ext cx="4877707" cy="3312368"/>
          </a:xfrm>
          <a:prstGeom prst="rect">
            <a:avLst/>
          </a:prstGeom>
        </p:spPr>
      </p:pic>
      <p:sp>
        <p:nvSpPr>
          <p:cNvPr id="2" name="Title 1"/>
          <p:cNvSpPr>
            <a:spLocks noGrp="1"/>
          </p:cNvSpPr>
          <p:nvPr>
            <p:ph type="title"/>
          </p:nvPr>
        </p:nvSpPr>
        <p:spPr/>
        <p:txBody>
          <a:bodyPr>
            <a:normAutofit/>
          </a:bodyPr>
          <a:lstStyle/>
          <a:p>
            <a:r>
              <a:rPr lang="en-US" sz="2800" b="1" dirty="0" smtClean="0">
                <a:latin typeface="+mn-lt"/>
              </a:rPr>
              <a:t>Old study: Leakage</a:t>
            </a:r>
            <a:endParaRPr lang="en-US" sz="2800" b="1" dirty="0">
              <a:latin typeface="+mn-lt"/>
            </a:endParaRPr>
          </a:p>
        </p:txBody>
      </p:sp>
      <p:sp>
        <p:nvSpPr>
          <p:cNvPr id="6" name="TextBox 5"/>
          <p:cNvSpPr txBox="1"/>
          <p:nvPr/>
        </p:nvSpPr>
        <p:spPr>
          <a:xfrm>
            <a:off x="107504" y="4941168"/>
            <a:ext cx="9036496" cy="1015663"/>
          </a:xfrm>
          <a:prstGeom prst="rect">
            <a:avLst/>
          </a:prstGeom>
          <a:noFill/>
        </p:spPr>
        <p:txBody>
          <a:bodyPr wrap="square" rtlCol="0">
            <a:spAutoFit/>
          </a:bodyPr>
          <a:lstStyle/>
          <a:p>
            <a:pPr marL="285750" indent="-285750">
              <a:buFont typeface="Arial" pitchFamily="34" charset="0"/>
              <a:buChar char="•"/>
            </a:pPr>
            <a:r>
              <a:rPr lang="en-US" sz="2000" dirty="0" smtClean="0">
                <a:solidFill>
                  <a:schemeClr val="tx1"/>
                </a:solidFill>
              </a:rPr>
              <a:t>More X0’s perform generally better (as expected)</a:t>
            </a:r>
            <a:endParaRPr lang="en-US" dirty="0"/>
          </a:p>
          <a:p>
            <a:pPr marL="285750" indent="-285750">
              <a:buFont typeface="Arial" pitchFamily="34" charset="0"/>
              <a:buChar char="•"/>
            </a:pPr>
            <a:r>
              <a:rPr lang="en-US" sz="2000" dirty="0" smtClean="0">
                <a:solidFill>
                  <a:srgbClr val="000000"/>
                </a:solidFill>
              </a:rPr>
              <a:t>Leakage improved for high segmentation with thicker layers (1.95 </a:t>
            </a:r>
            <a:r>
              <a:rPr lang="en-US" sz="2000" dirty="0" err="1" smtClean="0">
                <a:solidFill>
                  <a:srgbClr val="000000"/>
                </a:solidFill>
              </a:rPr>
              <a:t>vs</a:t>
            </a:r>
            <a:r>
              <a:rPr lang="en-US" sz="2000" dirty="0" smtClean="0">
                <a:solidFill>
                  <a:srgbClr val="000000"/>
                </a:solidFill>
              </a:rPr>
              <a:t> 1.9 mm absorber thickness) </a:t>
            </a:r>
          </a:p>
        </p:txBody>
      </p:sp>
      <p:sp>
        <p:nvSpPr>
          <p:cNvPr id="8" name="TextBox 7"/>
          <p:cNvSpPr txBox="1"/>
          <p:nvPr/>
        </p:nvSpPr>
        <p:spPr>
          <a:xfrm rot="16200000">
            <a:off x="-257543" y="3321350"/>
            <a:ext cx="936825" cy="461665"/>
          </a:xfrm>
          <a:prstGeom prst="rect">
            <a:avLst/>
          </a:prstGeom>
          <a:noFill/>
        </p:spPr>
        <p:txBody>
          <a:bodyPr wrap="none" rtlCol="0">
            <a:spAutoFit/>
          </a:bodyPr>
          <a:lstStyle/>
          <a:p>
            <a:r>
              <a:rPr lang="en-US" b="1" dirty="0" smtClean="0">
                <a:solidFill>
                  <a:srgbClr val="008000"/>
                </a:solidFill>
              </a:rPr>
              <a:t>Mean</a:t>
            </a:r>
            <a:endParaRPr lang="en-US" b="1" dirty="0">
              <a:solidFill>
                <a:srgbClr val="008000"/>
              </a:solidFill>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8104" y="1268760"/>
            <a:ext cx="3586423" cy="3744416"/>
          </a:xfrm>
          <a:prstGeom prst="rect">
            <a:avLst/>
          </a:prstGeom>
        </p:spPr>
      </p:pic>
      <p:sp>
        <p:nvSpPr>
          <p:cNvPr id="10" name="TextBox 9"/>
          <p:cNvSpPr txBox="1"/>
          <p:nvPr/>
        </p:nvSpPr>
        <p:spPr>
          <a:xfrm>
            <a:off x="6588224" y="908720"/>
            <a:ext cx="1936749" cy="307777"/>
          </a:xfrm>
          <a:prstGeom prst="rect">
            <a:avLst/>
          </a:prstGeom>
          <a:noFill/>
        </p:spPr>
        <p:txBody>
          <a:bodyPr wrap="none" rtlCol="0">
            <a:spAutoFit/>
          </a:bodyPr>
          <a:lstStyle/>
          <a:p>
            <a:r>
              <a:rPr lang="en-US" sz="1400" dirty="0" smtClean="0">
                <a:solidFill>
                  <a:schemeClr val="tx2">
                    <a:lumMod val="60000"/>
                    <a:lumOff val="40000"/>
                  </a:schemeClr>
                </a:solidFill>
              </a:rPr>
              <a:t>Example at 1500 GeV</a:t>
            </a:r>
            <a:endParaRPr lang="en-US" sz="1400" dirty="0">
              <a:solidFill>
                <a:schemeClr val="tx2">
                  <a:lumMod val="60000"/>
                  <a:lumOff val="40000"/>
                </a:schemeClr>
              </a:solidFill>
            </a:endParaRPr>
          </a:p>
        </p:txBody>
      </p:sp>
      <p:sp>
        <p:nvSpPr>
          <p:cNvPr id="11"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19</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27533876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48" y="-27384"/>
            <a:ext cx="8963025" cy="863302"/>
          </a:xfrm>
        </p:spPr>
        <p:txBody>
          <a:bodyPr/>
          <a:lstStyle/>
          <a:p>
            <a:r>
              <a:rPr lang="en-US" sz="2800" b="1" dirty="0" smtClean="0">
                <a:latin typeface="+mn-lt"/>
              </a:rPr>
              <a:t>Reminder: Possible Models</a:t>
            </a:r>
            <a:endParaRPr lang="en-US" sz="2800" b="1" dirty="0">
              <a:latin typeface="+mn-lt"/>
            </a:endParaRPr>
          </a:p>
        </p:txBody>
      </p:sp>
      <p:sp>
        <p:nvSpPr>
          <p:cNvPr id="3" name="Content Placeholder 2"/>
          <p:cNvSpPr>
            <a:spLocks noGrp="1"/>
          </p:cNvSpPr>
          <p:nvPr>
            <p:ph idx="1"/>
          </p:nvPr>
        </p:nvSpPr>
        <p:spPr>
          <a:xfrm>
            <a:off x="611560" y="980728"/>
            <a:ext cx="8136904" cy="5400600"/>
          </a:xfrm>
        </p:spPr>
        <p:txBody>
          <a:bodyPr/>
          <a:lstStyle/>
          <a:p>
            <a:endParaRPr lang="en-US" sz="2200" dirty="0"/>
          </a:p>
          <a:p>
            <a:pPr marL="0" indent="0">
              <a:buNone/>
            </a:pPr>
            <a:endParaRPr lang="en-US" sz="2200" dirty="0" smtClean="0"/>
          </a:p>
          <a:p>
            <a:endParaRPr lang="en-US" sz="2200" dirty="0"/>
          </a:p>
          <a:p>
            <a:endParaRPr lang="en-US" sz="2200" dirty="0" smtClean="0"/>
          </a:p>
          <a:p>
            <a:pPr lvl="1"/>
            <a:endParaRPr lang="en-US" sz="1200" dirty="0" smtClean="0">
              <a:latin typeface="+mn-lt"/>
            </a:endParaRPr>
          </a:p>
          <a:p>
            <a:pPr marL="457200" lvl="1" indent="0">
              <a:buNone/>
            </a:pPr>
            <a:endParaRPr lang="en-US" sz="1600" dirty="0" smtClean="0"/>
          </a:p>
          <a:p>
            <a:endParaRPr lang="en-US" sz="2000" dirty="0" smtClean="0"/>
          </a:p>
          <a:p>
            <a:endParaRPr lang="en-US" sz="2000" dirty="0" smtClean="0"/>
          </a:p>
          <a:p>
            <a:pPr>
              <a:buNone/>
            </a:pPr>
            <a:endParaRPr lang="en-US" sz="2000" dirty="0" smtClean="0"/>
          </a:p>
          <a:p>
            <a:endParaRPr lang="en-US" sz="2000" dirty="0" smtClean="0"/>
          </a:p>
          <a:p>
            <a:pPr>
              <a:buNone/>
            </a:pPr>
            <a:endParaRPr lang="en-US" sz="2000" i="1" dirty="0" smtClean="0"/>
          </a:p>
          <a:p>
            <a:pPr>
              <a:buNone/>
            </a:pPr>
            <a:endParaRPr lang="en-US" sz="2000" dirty="0" smtClean="0"/>
          </a:p>
          <a:p>
            <a:pPr>
              <a:buNone/>
            </a:pPr>
            <a:endParaRPr lang="en-US" sz="2000" dirty="0" smtClean="0"/>
          </a:p>
          <a:p>
            <a:endParaRPr lang="en-US" sz="2000" dirty="0" smtClean="0"/>
          </a:p>
          <a:p>
            <a:endParaRPr lang="en-US" sz="2000" dirty="0" smtClean="0"/>
          </a:p>
        </p:txBody>
      </p:sp>
      <p:sp>
        <p:nvSpPr>
          <p:cNvPr id="4"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a:t>
            </a:fld>
            <a:endParaRPr lang="en-GB" sz="1400" dirty="0">
              <a:solidFill>
                <a:srgbClr val="000000"/>
              </a:solidFill>
              <a:ea typeface="Arial" pitchFamily="27" charset="0"/>
              <a:cs typeface="Arial" pitchFamily="27" charset="0"/>
            </a:endParaRPr>
          </a:p>
        </p:txBody>
      </p:sp>
      <p:graphicFrame>
        <p:nvGraphicFramePr>
          <p:cNvPr id="11" name="Content Placeholder 3"/>
          <p:cNvGraphicFramePr>
            <a:graphicFrameLocks/>
          </p:cNvGraphicFramePr>
          <p:nvPr>
            <p:extLst>
              <p:ext uri="{D42A27DB-BD31-4B8C-83A1-F6EECF244321}">
                <p14:modId xmlns:p14="http://schemas.microsoft.com/office/powerpoint/2010/main" val="4272718813"/>
              </p:ext>
            </p:extLst>
          </p:nvPr>
        </p:nvGraphicFramePr>
        <p:xfrm>
          <a:off x="-1" y="1484784"/>
          <a:ext cx="9188556" cy="4824537"/>
        </p:xfrm>
        <a:graphic>
          <a:graphicData uri="http://schemas.openxmlformats.org/drawingml/2006/table">
            <a:tbl>
              <a:tblPr firstRow="1" bandRow="1">
                <a:tableStyleId>{5C22544A-7EE6-4342-B048-85BDC9FD1C3A}</a:tableStyleId>
              </a:tblPr>
              <a:tblGrid>
                <a:gridCol w="1131619"/>
                <a:gridCol w="491109"/>
                <a:gridCol w="663274"/>
                <a:gridCol w="455748"/>
                <a:gridCol w="767477"/>
                <a:gridCol w="1107329"/>
                <a:gridCol w="581121"/>
                <a:gridCol w="942879"/>
                <a:gridCol w="762000"/>
                <a:gridCol w="762000"/>
                <a:gridCol w="762000"/>
                <a:gridCol w="762000"/>
              </a:tblGrid>
              <a:tr h="590157">
                <a:tc>
                  <a:txBody>
                    <a:bodyPr/>
                    <a:lstStyle/>
                    <a:p>
                      <a:pPr algn="ctr" fontAlgn="ctr"/>
                      <a:r>
                        <a:rPr lang="en-US" sz="1100" b="0" i="0" u="none" strike="noStrike" dirty="0">
                          <a:solidFill>
                            <a:srgbClr val="000000"/>
                          </a:solidFill>
                          <a:effectLst/>
                          <a:latin typeface="Calibri"/>
                        </a:rPr>
                        <a:t> </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a:rPr>
                        <a:t># Layers</a:t>
                      </a:r>
                      <a:endParaRPr lang="en-US" sz="1100" b="0" i="0" u="none" strike="noStrike" dirty="0">
                        <a:solidFill>
                          <a:srgbClr val="000000"/>
                        </a:solidFill>
                        <a:effectLst/>
                        <a:latin typeface="Calibri"/>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Absorber Thickness [mm]</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Si </a:t>
                      </a:r>
                      <a:r>
                        <a:rPr lang="en-US" sz="1100" b="0" i="0" u="none" strike="noStrike" dirty="0" smtClean="0">
                          <a:solidFill>
                            <a:srgbClr val="000000"/>
                          </a:solidFill>
                          <a:effectLst/>
                          <a:latin typeface="Calibri"/>
                        </a:rPr>
                        <a:t>[</a:t>
                      </a:r>
                      <a:r>
                        <a:rPr lang="en-US" sz="1100" b="0" i="0" u="none" strike="noStrike" dirty="0">
                          <a:solidFill>
                            <a:srgbClr val="000000"/>
                          </a:solidFill>
                          <a:effectLst/>
                          <a:latin typeface="Calibri"/>
                        </a:rPr>
                        <a:t>mm]</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Other (gaps, etc) [mm]</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Absorber Thickness [X0]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Si+Other Thickness [mm]</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Si+Other Thickness [X0]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Total Thickness [mm]</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Total Thickness [X0]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Calorimeter Thickness [mm] </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Calorimeter Depth [X0]</a:t>
                      </a:r>
                    </a:p>
                  </a:txBody>
                  <a:tcPr marL="9525" marR="9525" marT="9525" marB="0" anchor="ctr">
                    <a:lnB w="12700" cap="flat" cmpd="sng" algn="ctr">
                      <a:solidFill>
                        <a:schemeClr val="tx1"/>
                      </a:solidFill>
                      <a:prstDash val="solid"/>
                      <a:round/>
                      <a:headEnd type="none" w="med" len="med"/>
                      <a:tailEnd type="none" w="med" len="med"/>
                    </a:lnB>
                  </a:tcPr>
                </a:tc>
              </a:tr>
              <a:tr h="427077">
                <a:tc rowSpan="2">
                  <a:txBody>
                    <a:bodyPr/>
                    <a:lstStyle/>
                    <a:p>
                      <a:pPr algn="ctr" fontAlgn="ctr"/>
                      <a:r>
                        <a:rPr lang="en-US" sz="1600" b="1" i="0" u="none" strike="noStrike" dirty="0" smtClean="0">
                          <a:solidFill>
                            <a:srgbClr val="0000FF"/>
                          </a:solidFill>
                          <a:effectLst/>
                          <a:latin typeface="Calibri"/>
                        </a:rPr>
                        <a:t>CLIC_o2_v04</a:t>
                      </a:r>
                    </a:p>
                    <a:p>
                      <a:pPr algn="ctr" fontAlgn="ctr"/>
                      <a:r>
                        <a:rPr lang="en-US" sz="1600" b="1" i="0" u="none" strike="noStrike" dirty="0" smtClean="0">
                          <a:solidFill>
                            <a:srgbClr val="0000FF"/>
                          </a:solidFill>
                          <a:effectLst/>
                          <a:latin typeface="Calibri"/>
                        </a:rPr>
                        <a:t>(current)</a:t>
                      </a:r>
                      <a:endParaRPr lang="en-US" sz="1600" b="1" i="0" u="none" strike="noStrike" dirty="0">
                        <a:solidFill>
                          <a:srgbClr val="0000FF"/>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17</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2.4</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0.5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0.65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2</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0.06</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74.8</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12.01</a:t>
                      </a:r>
                    </a:p>
                  </a:txBody>
                  <a:tcPr marL="9525" marR="9525" marT="9525" marB="0" anchor="ctr">
                    <a:lnT w="12700" cap="flat" cmpd="sng" algn="ctr">
                      <a:solidFill>
                        <a:schemeClr val="tx1"/>
                      </a:solidFill>
                      <a:prstDash val="solid"/>
                      <a:round/>
                      <a:headEnd type="none" w="med" len="med"/>
                      <a:tailEnd type="none" w="med" len="med"/>
                    </a:lnT>
                  </a:tcPr>
                </a:tc>
                <a:tc rowSpan="2">
                  <a:txBody>
                    <a:bodyPr/>
                    <a:lstStyle/>
                    <a:p>
                      <a:pPr algn="ctr" fontAlgn="ctr"/>
                      <a:r>
                        <a:rPr lang="en-US" sz="1800" b="0" i="0" u="none" strike="noStrike">
                          <a:solidFill>
                            <a:srgbClr val="000000"/>
                          </a:solidFill>
                          <a:effectLst/>
                          <a:latin typeface="Calibri"/>
                        </a:rPr>
                        <a:t>129.2</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800" b="0" i="0" u="none" strike="noStrike">
                          <a:solidFill>
                            <a:srgbClr val="000000"/>
                          </a:solidFill>
                          <a:effectLst/>
                          <a:latin typeface="Calibri"/>
                        </a:rPr>
                        <a:t>22.85</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7077">
                <a:tc vMerge="1">
                  <a:txBody>
                    <a:bodyPr/>
                    <a:lstStyle/>
                    <a:p>
                      <a:endParaRPr lang="en-US"/>
                    </a:p>
                  </a:txBody>
                  <a:tcPr/>
                </a:tc>
                <a:tc>
                  <a:txBody>
                    <a:bodyPr/>
                    <a:lstStyle/>
                    <a:p>
                      <a:pPr algn="ctr" fontAlgn="ctr"/>
                      <a:r>
                        <a:rPr lang="en-US" sz="1800" b="0" i="0" u="none" strike="noStrike">
                          <a:solidFill>
                            <a:srgbClr val="000000"/>
                          </a:solidFill>
                          <a:effectLst/>
                          <a:latin typeface="Calibri"/>
                        </a:rPr>
                        <a:t>8</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4.8</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0.5</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1.30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2</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0.06</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54.4</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10.84</a:t>
                      </a:r>
                    </a:p>
                  </a:txBody>
                  <a:tcPr marL="9525" marR="9525" marT="9525" marB="0" anchor="ctr">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427077">
                <a:tc rowSpan="2">
                  <a:txBody>
                    <a:bodyPr/>
                    <a:lstStyle/>
                    <a:p>
                      <a:pPr algn="ctr" fontAlgn="ctr"/>
                      <a:r>
                        <a:rPr lang="en-US" sz="1400" b="1" i="0" u="none" strike="noStrike" dirty="0" smtClean="0">
                          <a:solidFill>
                            <a:srgbClr val="FF0000"/>
                          </a:solidFill>
                          <a:effectLst/>
                          <a:latin typeface="Calibri"/>
                        </a:rPr>
                        <a:t>CLICdet_20_10</a:t>
                      </a:r>
                    </a:p>
                    <a:p>
                      <a:pPr algn="ctr" fontAlgn="ctr"/>
                      <a:r>
                        <a:rPr lang="en-US" sz="1100" b="1" i="0" u="none" strike="noStrike" dirty="0" smtClean="0">
                          <a:solidFill>
                            <a:srgbClr val="FF0000"/>
                          </a:solidFill>
                          <a:effectLst/>
                          <a:latin typeface="Calibri"/>
                        </a:rPr>
                        <a:t>(original CLIC_ILD)</a:t>
                      </a:r>
                      <a:endParaRPr lang="en-US" sz="1100" b="1" i="0" u="none" strike="noStrike" dirty="0">
                        <a:solidFill>
                          <a:srgbClr val="FF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20</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2</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0.54</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2</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0.06</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80</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11.96</a:t>
                      </a:r>
                    </a:p>
                  </a:txBody>
                  <a:tcPr marL="9525" marR="9525" marT="9525" marB="0" anchor="ctr">
                    <a:lnT w="12700" cap="flat" cmpd="sng" algn="ctr">
                      <a:solidFill>
                        <a:schemeClr val="tx1"/>
                      </a:solidFill>
                      <a:prstDash val="solid"/>
                      <a:round/>
                      <a:headEnd type="none" w="med" len="med"/>
                      <a:tailEnd type="none" w="med" len="med"/>
                    </a:lnT>
                  </a:tcPr>
                </a:tc>
                <a:tc rowSpan="2">
                  <a:txBody>
                    <a:bodyPr/>
                    <a:lstStyle/>
                    <a:p>
                      <a:pPr algn="ctr" fontAlgn="ctr"/>
                      <a:r>
                        <a:rPr lang="en-US" sz="1800" b="0" i="0" u="none" strike="noStrike">
                          <a:solidFill>
                            <a:srgbClr val="000000"/>
                          </a:solidFill>
                          <a:effectLst/>
                          <a:latin typeface="Calibri"/>
                        </a:rPr>
                        <a:t>140</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800" b="0" i="0" u="none" strike="noStrike">
                          <a:solidFill>
                            <a:srgbClr val="000000"/>
                          </a:solidFill>
                          <a:effectLst/>
                          <a:latin typeface="Calibri"/>
                        </a:rPr>
                        <a:t>23.35</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7077">
                <a:tc vMerge="1">
                  <a:txBody>
                    <a:bodyPr/>
                    <a:lstStyle/>
                    <a:p>
                      <a:endParaRPr lang="en-US"/>
                    </a:p>
                  </a:txBody>
                  <a:tcPr/>
                </a:tc>
                <a:tc>
                  <a:txBody>
                    <a:bodyPr/>
                    <a:lstStyle/>
                    <a:p>
                      <a:pPr algn="ctr" fontAlgn="ctr"/>
                      <a:r>
                        <a:rPr lang="en-US" sz="1800" b="0" i="0" u="none" strike="noStrike">
                          <a:solidFill>
                            <a:srgbClr val="000000"/>
                          </a:solidFill>
                          <a:effectLst/>
                          <a:latin typeface="Calibri"/>
                        </a:rPr>
                        <a:t>10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4</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0.5</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1.08</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2</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0.06</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60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11.39</a:t>
                      </a:r>
                    </a:p>
                  </a:txBody>
                  <a:tcPr marL="9525" marR="9525" marT="9525" marB="0" anchor="ctr">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292922">
                <a:tc rowSpan="2">
                  <a:txBody>
                    <a:bodyPr/>
                    <a:lstStyle/>
                    <a:p>
                      <a:pPr algn="ctr" fontAlgn="ctr"/>
                      <a:r>
                        <a:rPr lang="en-US" sz="1400" b="1" i="0" u="none" strike="noStrike" dirty="0" smtClean="0">
                          <a:solidFill>
                            <a:srgbClr val="FF00FF"/>
                          </a:solidFill>
                          <a:effectLst/>
                          <a:latin typeface="Calibri"/>
                        </a:rPr>
                        <a:t>CLICdet_30_10</a:t>
                      </a:r>
                    </a:p>
                    <a:p>
                      <a:pPr algn="ctr" fontAlgn="ctr"/>
                      <a:r>
                        <a:rPr lang="en-US" sz="1100" b="1" i="0" u="none" strike="noStrike" dirty="0" smtClean="0">
                          <a:solidFill>
                            <a:srgbClr val="FF00FF"/>
                          </a:solidFill>
                          <a:effectLst/>
                          <a:latin typeface="Calibri"/>
                        </a:rPr>
                        <a:t>(possible</a:t>
                      </a:r>
                      <a:r>
                        <a:rPr lang="en-US" sz="1100" b="1" i="0" u="none" strike="noStrike" baseline="0" dirty="0" smtClean="0">
                          <a:solidFill>
                            <a:srgbClr val="FF00FF"/>
                          </a:solidFill>
                          <a:effectLst/>
                          <a:latin typeface="Calibri"/>
                        </a:rPr>
                        <a:t> high granularity option)</a:t>
                      </a:r>
                      <a:endParaRPr lang="en-US" sz="1100" b="1" i="0" u="none" strike="noStrike" dirty="0">
                        <a:solidFill>
                          <a:srgbClr val="FF00FF"/>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30</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0.41</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2</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0.06</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105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13.89</a:t>
                      </a:r>
                    </a:p>
                  </a:txBody>
                  <a:tcPr marL="9525" marR="9525" marT="9525" marB="0" anchor="ctr">
                    <a:lnT w="12700" cap="flat" cmpd="sng" algn="ctr">
                      <a:solidFill>
                        <a:schemeClr val="tx1"/>
                      </a:solidFill>
                      <a:prstDash val="solid"/>
                      <a:round/>
                      <a:headEnd type="none" w="med" len="med"/>
                      <a:tailEnd type="none" w="med" len="med"/>
                    </a:lnT>
                  </a:tcPr>
                </a:tc>
                <a:tc rowSpan="2">
                  <a:txBody>
                    <a:bodyPr/>
                    <a:lstStyle/>
                    <a:p>
                      <a:pPr algn="ctr" fontAlgn="ctr"/>
                      <a:r>
                        <a:rPr lang="en-US" sz="1800" b="0" i="0" u="none" strike="noStrike">
                          <a:solidFill>
                            <a:srgbClr val="000000"/>
                          </a:solidFill>
                          <a:effectLst/>
                          <a:latin typeface="Calibri"/>
                        </a:rPr>
                        <a:t>155</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800" b="0" i="0" u="none" strike="noStrike" dirty="0">
                          <a:solidFill>
                            <a:srgbClr val="000000"/>
                          </a:solidFill>
                          <a:effectLst/>
                          <a:latin typeface="Calibri"/>
                        </a:rPr>
                        <a:t>22.58</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359">
                <a:tc vMerge="1">
                  <a:txBody>
                    <a:bodyPr/>
                    <a:lstStyle/>
                    <a:p>
                      <a:endParaRPr lang="en-US"/>
                    </a:p>
                  </a:txBody>
                  <a:tcPr/>
                </a:tc>
                <a:tc>
                  <a:txBody>
                    <a:bodyPr/>
                    <a:lstStyle/>
                    <a:p>
                      <a:pPr algn="ctr" fontAlgn="ctr"/>
                      <a:r>
                        <a:rPr lang="en-US" sz="1800" b="0" i="0" u="none" strike="noStrike">
                          <a:solidFill>
                            <a:srgbClr val="000000"/>
                          </a:solidFill>
                          <a:effectLst/>
                          <a:latin typeface="Calibri"/>
                        </a:rPr>
                        <a:t>10</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3</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0.5</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1.5</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0.81</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2</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0.06</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50</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8.68</a:t>
                      </a:r>
                    </a:p>
                  </a:txBody>
                  <a:tcPr marL="9525" marR="9525" marT="9525" marB="0" anchor="ctr">
                    <a:lnB w="12700" cap="flat" cmpd="sng" algn="ctr">
                      <a:solidFill>
                        <a:scrgbClr r="0" g="0" b="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292700">
                <a:tc rowSpan="2">
                  <a:txBody>
                    <a:bodyPr/>
                    <a:lstStyle/>
                    <a:p>
                      <a:pPr algn="ctr" fontAlgn="ctr"/>
                      <a:r>
                        <a:rPr lang="en-US" sz="1600" b="1" u="none" strike="noStrike" dirty="0">
                          <a:solidFill>
                            <a:srgbClr val="FF0000"/>
                          </a:solidFill>
                          <a:effectLst/>
                          <a:latin typeface="Calibri"/>
                          <a:cs typeface="Calibri"/>
                        </a:rPr>
                        <a:t>CLICdet_30</a:t>
                      </a:r>
                      <a:endParaRPr lang="en-US" sz="1600" b="1" i="0" u="none" strike="noStrike" dirty="0">
                        <a:solidFill>
                          <a:srgbClr val="FF0000"/>
                        </a:solidFill>
                        <a:effectLst/>
                        <a:latin typeface="Calibri"/>
                        <a:cs typeface="Calibri"/>
                      </a:endParaRPr>
                    </a:p>
                  </a:txBody>
                  <a:tcPr marL="9310" marR="9310" marT="931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u="none" strike="noStrike">
                          <a:solidFill>
                            <a:srgbClr val="000000"/>
                          </a:solidFill>
                          <a:effectLst/>
                          <a:latin typeface="Calibri"/>
                          <a:cs typeface="Calibri"/>
                        </a:rPr>
                        <a:t>30</a:t>
                      </a:r>
                      <a:endParaRPr lang="en-US" sz="1800" b="0" i="0" u="none" strike="noStrike">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a:solidFill>
                            <a:srgbClr val="000000"/>
                          </a:solidFill>
                          <a:effectLst/>
                          <a:latin typeface="Calibri"/>
                          <a:cs typeface="Calibri"/>
                        </a:rPr>
                        <a:t>2.65</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a:solidFill>
                            <a:srgbClr val="000000"/>
                          </a:solidFill>
                          <a:effectLst/>
                          <a:latin typeface="Calibri"/>
                          <a:cs typeface="Calibri"/>
                        </a:rPr>
                        <a:t>0.5</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a:solidFill>
                            <a:srgbClr val="000000"/>
                          </a:solidFill>
                          <a:effectLst/>
                          <a:latin typeface="Calibri"/>
                          <a:cs typeface="Calibri"/>
                        </a:rPr>
                        <a:t>1.5</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smtClean="0">
                          <a:solidFill>
                            <a:srgbClr val="000000"/>
                          </a:solidFill>
                          <a:effectLst/>
                          <a:latin typeface="Calibri"/>
                          <a:cs typeface="Calibri"/>
                        </a:rPr>
                        <a:t>0.72</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a:solidFill>
                            <a:srgbClr val="000000"/>
                          </a:solidFill>
                          <a:effectLst/>
                          <a:latin typeface="Calibri"/>
                          <a:cs typeface="Calibri"/>
                        </a:rPr>
                        <a:t>2</a:t>
                      </a:r>
                      <a:endParaRPr lang="en-US" sz="1800" b="0" i="0" u="none" strike="noStrike">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smtClean="0">
                          <a:solidFill>
                            <a:srgbClr val="000000"/>
                          </a:solidFill>
                          <a:effectLst/>
                          <a:latin typeface="Calibri"/>
                          <a:cs typeface="Calibri"/>
                        </a:rPr>
                        <a:t>0.06</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smtClean="0">
                          <a:solidFill>
                            <a:srgbClr val="000000"/>
                          </a:solidFill>
                          <a:effectLst/>
                          <a:latin typeface="Calibri"/>
                          <a:cs typeface="Calibri"/>
                        </a:rPr>
                        <a:t>140</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smtClean="0">
                          <a:solidFill>
                            <a:srgbClr val="000000"/>
                          </a:solidFill>
                          <a:effectLst/>
                          <a:latin typeface="Calibri"/>
                          <a:cs typeface="Calibri"/>
                        </a:rPr>
                        <a:t>23.22</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rowSpan="2">
                  <a:txBody>
                    <a:bodyPr/>
                    <a:lstStyle/>
                    <a:p>
                      <a:pPr algn="ctr" fontAlgn="ctr"/>
                      <a:r>
                        <a:rPr lang="en-US" sz="1800" b="0" u="none" strike="noStrike" dirty="0">
                          <a:solidFill>
                            <a:srgbClr val="000000"/>
                          </a:solidFill>
                          <a:effectLst/>
                          <a:latin typeface="Calibri"/>
                          <a:cs typeface="Calibri"/>
                        </a:rPr>
                        <a:t>139.5</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800" b="0" u="none" strike="noStrike" dirty="0" smtClean="0">
                          <a:solidFill>
                            <a:srgbClr val="000000"/>
                          </a:solidFill>
                          <a:effectLst/>
                          <a:latin typeface="Calibri"/>
                          <a:cs typeface="Calibri"/>
                        </a:rPr>
                        <a:t>23.22</a:t>
                      </a:r>
                      <a:endParaRPr lang="en-US" sz="1800" b="0" i="0" u="none" strike="noStrike" dirty="0">
                        <a:solidFill>
                          <a:srgbClr val="000000"/>
                        </a:solidFill>
                        <a:effectLst/>
                        <a:latin typeface="Calibri"/>
                        <a:cs typeface="Calibri"/>
                      </a:endParaRPr>
                    </a:p>
                  </a:txBody>
                  <a:tcPr marL="9310" marR="9310" marT="931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700">
                <a:tc vMerge="1">
                  <a:txBody>
                    <a:bodyPr/>
                    <a:lstStyle/>
                    <a:p>
                      <a:endParaRPr lang="en-US"/>
                    </a:p>
                  </a:txBody>
                  <a:tcPr/>
                </a:tc>
                <a:tc>
                  <a:txBody>
                    <a:bodyPr/>
                    <a:lstStyle/>
                    <a:p>
                      <a:pPr algn="ctr" fontAlgn="ctr"/>
                      <a:r>
                        <a:rPr lang="en-US" sz="1800" b="0" u="none" strike="noStrike">
                          <a:solidFill>
                            <a:srgbClr val="000000"/>
                          </a:solidFill>
                          <a:effectLst/>
                          <a:latin typeface="Calibri"/>
                          <a:cs typeface="Calibri"/>
                        </a:rPr>
                        <a:t>0</a:t>
                      </a:r>
                      <a:endParaRPr lang="en-US" sz="1800" b="0" i="0" u="none" strike="noStrike">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a:solidFill>
                            <a:srgbClr val="000000"/>
                          </a:solidFill>
                          <a:effectLst/>
                          <a:latin typeface="Calibri"/>
                          <a:cs typeface="Calibri"/>
                        </a:rPr>
                        <a:t>0</a:t>
                      </a:r>
                      <a:endParaRPr lang="en-US" sz="1800" b="0" i="0" u="none" strike="noStrike">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a:solidFill>
                            <a:srgbClr val="000000"/>
                          </a:solidFill>
                          <a:effectLst/>
                          <a:latin typeface="Calibri"/>
                          <a:cs typeface="Calibri"/>
                        </a:rPr>
                        <a:t>0</a:t>
                      </a:r>
                      <a:endParaRPr lang="en-US" sz="1800" b="0" i="0" u="none" strike="noStrike">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a:solidFill>
                            <a:srgbClr val="000000"/>
                          </a:solidFill>
                          <a:effectLst/>
                          <a:latin typeface="Calibri"/>
                          <a:cs typeface="Calibri"/>
                        </a:rPr>
                        <a:t>0</a:t>
                      </a:r>
                      <a:endParaRPr lang="en-US" sz="1800" b="0" i="0" u="none" strike="noStrike">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dirty="0" smtClean="0">
                          <a:solidFill>
                            <a:srgbClr val="000000"/>
                          </a:solidFill>
                          <a:effectLst/>
                          <a:latin typeface="Calibri"/>
                          <a:cs typeface="Calibri"/>
                        </a:rPr>
                        <a:t>0.00</a:t>
                      </a:r>
                      <a:endParaRPr lang="en-US" sz="1800" b="0" i="0" u="none" strike="noStrike" dirty="0">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dirty="0">
                          <a:solidFill>
                            <a:srgbClr val="000000"/>
                          </a:solidFill>
                          <a:effectLst/>
                          <a:latin typeface="Calibri"/>
                          <a:cs typeface="Calibri"/>
                        </a:rPr>
                        <a:t>0</a:t>
                      </a:r>
                      <a:endParaRPr lang="en-US" sz="1800" b="0" i="0" u="none" strike="noStrike" dirty="0">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dirty="0" smtClean="0">
                          <a:solidFill>
                            <a:srgbClr val="000000"/>
                          </a:solidFill>
                          <a:effectLst/>
                          <a:latin typeface="Calibri"/>
                          <a:cs typeface="Calibri"/>
                        </a:rPr>
                        <a:t>0.00</a:t>
                      </a:r>
                      <a:endParaRPr lang="en-US" sz="1800" b="0" i="0" u="none" strike="noStrike" dirty="0">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dirty="0">
                          <a:solidFill>
                            <a:srgbClr val="000000"/>
                          </a:solidFill>
                          <a:effectLst/>
                          <a:latin typeface="Calibri"/>
                          <a:cs typeface="Calibri"/>
                        </a:rPr>
                        <a:t>0</a:t>
                      </a:r>
                      <a:endParaRPr lang="en-US" sz="1800" b="0" i="0" u="none" strike="noStrike" dirty="0">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dirty="0" smtClean="0">
                          <a:solidFill>
                            <a:srgbClr val="000000"/>
                          </a:solidFill>
                          <a:effectLst/>
                          <a:latin typeface="Calibri"/>
                          <a:cs typeface="Calibri"/>
                        </a:rPr>
                        <a:t>0.00</a:t>
                      </a:r>
                      <a:endParaRPr lang="en-US" sz="1800" b="0" i="0" u="none" strike="noStrike" dirty="0">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vMerge="1">
                  <a:txBody>
                    <a:bodyPr/>
                    <a:lstStyle/>
                    <a:p>
                      <a:endParaRPr lang="en-US"/>
                    </a:p>
                  </a:txBody>
                  <a:tcPr/>
                </a:tc>
              </a:tr>
              <a:tr h="292922">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1" i="0" u="none" strike="noStrike" dirty="0" smtClean="0">
                          <a:solidFill>
                            <a:srgbClr val="000000"/>
                          </a:solidFill>
                          <a:effectLst/>
                          <a:latin typeface="Calibri"/>
                        </a:rPr>
                        <a:t>CLICdet_40</a:t>
                      </a:r>
                    </a:p>
                    <a:p>
                      <a:pPr marL="0" marR="0" indent="0" algn="ctr" defTabSz="914400" rtl="0" eaLnBrk="1" fontAlgn="ctr" latinLnBrk="0" hangingPunct="1">
                        <a:lnSpc>
                          <a:spcPct val="100000"/>
                        </a:lnSpc>
                        <a:spcBef>
                          <a:spcPts val="0"/>
                        </a:spcBef>
                        <a:spcAft>
                          <a:spcPts val="0"/>
                        </a:spcAft>
                        <a:buClrTx/>
                        <a:buSzTx/>
                        <a:buFontTx/>
                        <a:buNone/>
                        <a:tabLst/>
                        <a:defRPr/>
                      </a:pPr>
                      <a:r>
                        <a:rPr lang="en-US" sz="1100" b="1" i="0" u="none" strike="noStrike" dirty="0" smtClean="0">
                          <a:solidFill>
                            <a:schemeClr val="tx1"/>
                          </a:solidFill>
                          <a:effectLst/>
                          <a:latin typeface="Calibri"/>
                        </a:rPr>
                        <a:t>(possible</a:t>
                      </a:r>
                      <a:r>
                        <a:rPr lang="en-US" sz="1100" b="1" i="0" u="none" strike="noStrike" baseline="0" dirty="0" smtClean="0">
                          <a:solidFill>
                            <a:schemeClr val="tx1"/>
                          </a:solidFill>
                          <a:effectLst/>
                          <a:latin typeface="Calibri"/>
                        </a:rPr>
                        <a:t> high granularity option)</a:t>
                      </a:r>
                      <a:endParaRPr lang="en-US" sz="1100" b="1" i="0" u="none" strike="noStrike" dirty="0">
                        <a:solidFill>
                          <a:schemeClr val="tx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40</a:t>
                      </a:r>
                    </a:p>
                  </a:txBody>
                  <a:tcPr marL="9525" marR="9525" marT="9525" marB="0" anchor="ctr">
                    <a:lnT w="12700" cap="flat" cmpd="sng" algn="ctr">
                      <a:solidFill>
                        <a:scrgbClr r="0" g="0" b="0"/>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1.9</a:t>
                      </a:r>
                    </a:p>
                  </a:txBody>
                  <a:tcPr marL="9525" marR="9525" marT="9525" marB="0" anchor="ctr">
                    <a:lnT w="12700" cap="flat" cmpd="sng" algn="ctr">
                      <a:solidFill>
                        <a:scrgbClr r="0" g="0" b="0"/>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0.5</a:t>
                      </a:r>
                    </a:p>
                  </a:txBody>
                  <a:tcPr marL="9525" marR="9525" marT="9525" marB="0" anchor="ctr">
                    <a:lnT w="12700" cap="flat" cmpd="sng" algn="ctr">
                      <a:solidFill>
                        <a:scrgbClr r="0" g="0" b="0"/>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T w="12700" cap="flat" cmpd="sng" algn="ctr">
                      <a:solidFill>
                        <a:scrgbClr r="0" g="0" b="0"/>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0.51</a:t>
                      </a:r>
                    </a:p>
                  </a:txBody>
                  <a:tcPr marL="9525" marR="9525" marT="9525" marB="0" anchor="ctr">
                    <a:lnT w="12700" cap="flat" cmpd="sng" algn="ctr">
                      <a:solidFill>
                        <a:scrgbClr r="0" g="0" b="0"/>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2</a:t>
                      </a:r>
                    </a:p>
                  </a:txBody>
                  <a:tcPr marL="9525" marR="9525" marT="9525" marB="0" anchor="ctr">
                    <a:lnT w="12700" cap="flat" cmpd="sng" algn="ctr">
                      <a:solidFill>
                        <a:scrgbClr r="0" g="0" b="0"/>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0.06</a:t>
                      </a:r>
                    </a:p>
                  </a:txBody>
                  <a:tcPr marL="9525" marR="9525" marT="9525" marB="0" anchor="ctr">
                    <a:lnT w="12700" cap="flat" cmpd="sng" algn="ctr">
                      <a:solidFill>
                        <a:scrgbClr r="0" g="0" b="0"/>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156</a:t>
                      </a:r>
                    </a:p>
                  </a:txBody>
                  <a:tcPr marL="9525" marR="9525" marT="9525" marB="0" anchor="ctr">
                    <a:lnT w="12700" cap="flat" cmpd="sng" algn="ctr">
                      <a:solidFill>
                        <a:scrgbClr r="0" g="0" b="0"/>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22.85</a:t>
                      </a:r>
                    </a:p>
                  </a:txBody>
                  <a:tcPr marL="9525" marR="9525" marT="9525" marB="0" anchor="ctr">
                    <a:lnT w="12700" cap="flat" cmpd="sng" algn="ctr">
                      <a:solidFill>
                        <a:scrgbClr r="0" g="0" b="0"/>
                      </a:solidFill>
                      <a:prstDash val="solid"/>
                      <a:round/>
                      <a:headEnd type="none" w="med" len="med"/>
                      <a:tailEnd type="none" w="med" len="med"/>
                    </a:lnT>
                  </a:tcPr>
                </a:tc>
                <a:tc rowSpan="2">
                  <a:txBody>
                    <a:bodyPr/>
                    <a:lstStyle/>
                    <a:p>
                      <a:pPr algn="ctr" fontAlgn="ctr"/>
                      <a:r>
                        <a:rPr lang="en-US" sz="1800" b="0" i="0" u="none" strike="noStrike" dirty="0">
                          <a:solidFill>
                            <a:srgbClr val="000000"/>
                          </a:solidFill>
                          <a:effectLst/>
                          <a:latin typeface="Calibri"/>
                        </a:rPr>
                        <a:t>156</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800" b="0" i="0" u="none" strike="noStrike" dirty="0">
                          <a:solidFill>
                            <a:srgbClr val="000000"/>
                          </a:solidFill>
                          <a:effectLst/>
                          <a:latin typeface="Calibri"/>
                        </a:rPr>
                        <a:t>22.85</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2069">
                <a:tc vMerge="1">
                  <a:txBody>
                    <a:bodyPr/>
                    <a:lstStyle/>
                    <a:p>
                      <a:endParaRPr lang="en-US"/>
                    </a:p>
                  </a:txBody>
                  <a:tcPr/>
                </a:tc>
                <a:tc>
                  <a:txBody>
                    <a:bodyPr/>
                    <a:lstStyle/>
                    <a:p>
                      <a:pPr algn="ctr" fontAlgn="ctr"/>
                      <a:r>
                        <a:rPr lang="en-US" sz="1800" b="0" i="0" u="none" strike="noStrike">
                          <a:solidFill>
                            <a:srgbClr val="000000"/>
                          </a:solidFill>
                          <a:effectLst/>
                          <a:latin typeface="Calibri"/>
                        </a:rPr>
                        <a:t>0</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0.00</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0.00</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a:t>
                      </a:r>
                    </a:p>
                  </a:txBody>
                  <a:tcPr marL="9525" marR="9525" marT="9525" marB="0" anchor="ctr">
                    <a:lnB w="12700" cap="flat" cmpd="sng" algn="ctr">
                      <a:solidFill>
                        <a:scrgbClr r="0" g="0" b="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0.00</a:t>
                      </a:r>
                    </a:p>
                  </a:txBody>
                  <a:tcPr marL="9525" marR="9525" marT="9525" marB="0" anchor="ctr">
                    <a:lnB w="12700" cap="flat" cmpd="sng" algn="ctr">
                      <a:solidFill>
                        <a:scrgbClr r="0" g="0" b="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292700">
                <a:tc rowSpan="2">
                  <a:txBody>
                    <a:bodyPr/>
                    <a:lstStyle/>
                    <a:p>
                      <a:pPr algn="ctr" fontAlgn="ctr"/>
                      <a:r>
                        <a:rPr lang="en-US" sz="1800" b="0" u="none" strike="noStrike" dirty="0">
                          <a:solidFill>
                            <a:srgbClr val="000000"/>
                          </a:solidFill>
                          <a:effectLst/>
                          <a:latin typeface="Calibri"/>
                          <a:cs typeface="Calibri"/>
                        </a:rPr>
                        <a:t>CLICdet_40x195</a:t>
                      </a:r>
                      <a:endParaRPr lang="en-US" sz="1800" b="0" i="0" u="none" strike="noStrike" dirty="0">
                        <a:solidFill>
                          <a:srgbClr val="000000"/>
                        </a:solidFill>
                        <a:effectLst/>
                        <a:latin typeface="Calibri"/>
                        <a:cs typeface="Calibri"/>
                      </a:endParaRPr>
                    </a:p>
                  </a:txBody>
                  <a:tcPr marL="9310" marR="9310" marT="931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ctr"/>
                      <a:r>
                        <a:rPr lang="en-US" sz="1800" b="0" u="none" strike="noStrike">
                          <a:solidFill>
                            <a:srgbClr val="000000"/>
                          </a:solidFill>
                          <a:effectLst/>
                          <a:latin typeface="Calibri"/>
                          <a:cs typeface="Calibri"/>
                        </a:rPr>
                        <a:t>40</a:t>
                      </a:r>
                      <a:endParaRPr lang="en-US" sz="1800" b="0" i="0" u="none" strike="noStrike">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a:solidFill>
                            <a:srgbClr val="000000"/>
                          </a:solidFill>
                          <a:effectLst/>
                          <a:latin typeface="Calibri"/>
                          <a:cs typeface="Calibri"/>
                        </a:rPr>
                        <a:t>1.95</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a:solidFill>
                            <a:srgbClr val="000000"/>
                          </a:solidFill>
                          <a:effectLst/>
                          <a:latin typeface="Calibri"/>
                          <a:cs typeface="Calibri"/>
                        </a:rPr>
                        <a:t>0.5</a:t>
                      </a:r>
                      <a:endParaRPr lang="en-US" sz="1800" b="0" i="0" u="none" strike="noStrike">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a:solidFill>
                            <a:srgbClr val="000000"/>
                          </a:solidFill>
                          <a:effectLst/>
                          <a:latin typeface="Calibri"/>
                          <a:cs typeface="Calibri"/>
                        </a:rPr>
                        <a:t>1.5</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smtClean="0">
                          <a:solidFill>
                            <a:srgbClr val="000000"/>
                          </a:solidFill>
                          <a:effectLst/>
                          <a:latin typeface="Calibri"/>
                          <a:cs typeface="Calibri"/>
                        </a:rPr>
                        <a:t>0.53</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a:solidFill>
                            <a:srgbClr val="000000"/>
                          </a:solidFill>
                          <a:effectLst/>
                          <a:latin typeface="Calibri"/>
                          <a:cs typeface="Calibri"/>
                        </a:rPr>
                        <a:t>2</a:t>
                      </a:r>
                      <a:endParaRPr lang="en-US" sz="1800" b="0" i="0" u="none" strike="noStrike">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smtClean="0">
                          <a:solidFill>
                            <a:srgbClr val="000000"/>
                          </a:solidFill>
                          <a:effectLst/>
                          <a:latin typeface="Calibri"/>
                          <a:cs typeface="Calibri"/>
                        </a:rPr>
                        <a:t>0.06</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a:solidFill>
                            <a:srgbClr val="000000"/>
                          </a:solidFill>
                          <a:effectLst/>
                          <a:latin typeface="Calibri"/>
                          <a:cs typeface="Calibri"/>
                        </a:rPr>
                        <a:t>158</a:t>
                      </a:r>
                      <a:endParaRPr lang="en-US" sz="1800" b="0" i="0" u="none" strike="noStrike">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800" b="0" u="none" strike="noStrike" dirty="0" smtClean="0">
                          <a:solidFill>
                            <a:srgbClr val="000000"/>
                          </a:solidFill>
                          <a:effectLst/>
                          <a:latin typeface="Calibri"/>
                          <a:cs typeface="Calibri"/>
                        </a:rPr>
                        <a:t>23.39</a:t>
                      </a:r>
                      <a:endParaRPr lang="en-US" sz="1800" b="0" i="0" u="none" strike="noStrike" dirty="0">
                        <a:solidFill>
                          <a:srgbClr val="000000"/>
                        </a:solidFill>
                        <a:effectLst/>
                        <a:latin typeface="Calibri"/>
                        <a:cs typeface="Calibri"/>
                      </a:endParaRPr>
                    </a:p>
                  </a:txBody>
                  <a:tcPr marL="9310" marR="9310" marT="9310" marB="0" anchor="ct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rowSpan="2">
                  <a:txBody>
                    <a:bodyPr/>
                    <a:lstStyle/>
                    <a:p>
                      <a:pPr algn="ctr" fontAlgn="ctr"/>
                      <a:r>
                        <a:rPr lang="en-US" sz="1800" b="0" u="none" strike="noStrike">
                          <a:solidFill>
                            <a:srgbClr val="000000"/>
                          </a:solidFill>
                          <a:effectLst/>
                          <a:latin typeface="Calibri"/>
                          <a:cs typeface="Calibri"/>
                        </a:rPr>
                        <a:t>158</a:t>
                      </a:r>
                      <a:endParaRPr lang="en-US" sz="1800" b="0" i="0" u="none" strike="noStrike">
                        <a:solidFill>
                          <a:srgbClr val="000000"/>
                        </a:solidFill>
                        <a:effectLst/>
                        <a:latin typeface="Calibri"/>
                        <a:cs typeface="Calibri"/>
                      </a:endParaRPr>
                    </a:p>
                  </a:txBody>
                  <a:tcPr marL="9310" marR="9310" marT="931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800" b="0" u="none" strike="noStrike" dirty="0" smtClean="0">
                          <a:solidFill>
                            <a:srgbClr val="000000"/>
                          </a:solidFill>
                          <a:effectLst/>
                          <a:latin typeface="Calibri"/>
                          <a:cs typeface="Calibri"/>
                        </a:rPr>
                        <a:t>23.39</a:t>
                      </a:r>
                      <a:endParaRPr lang="en-US" sz="1800" b="0" i="0" u="none" strike="noStrike" dirty="0">
                        <a:solidFill>
                          <a:srgbClr val="000000"/>
                        </a:solidFill>
                        <a:effectLst/>
                        <a:latin typeface="Calibri"/>
                        <a:cs typeface="Calibri"/>
                      </a:endParaRPr>
                    </a:p>
                  </a:txBody>
                  <a:tcPr marL="9310" marR="9310" marT="931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700">
                <a:tc vMerge="1">
                  <a:txBody>
                    <a:bodyPr/>
                    <a:lstStyle/>
                    <a:p>
                      <a:endParaRPr lang="en-US"/>
                    </a:p>
                  </a:txBody>
                  <a:tcPr/>
                </a:tc>
                <a:tc>
                  <a:txBody>
                    <a:bodyPr/>
                    <a:lstStyle/>
                    <a:p>
                      <a:pPr algn="ctr" fontAlgn="ctr"/>
                      <a:r>
                        <a:rPr lang="en-US" sz="1800" b="0" u="none" strike="noStrike" dirty="0">
                          <a:solidFill>
                            <a:srgbClr val="000000"/>
                          </a:solidFill>
                          <a:effectLst/>
                          <a:latin typeface="Calibri"/>
                          <a:cs typeface="Calibri"/>
                        </a:rPr>
                        <a:t>0</a:t>
                      </a:r>
                      <a:endParaRPr lang="en-US" sz="1800" b="0" i="0" u="none" strike="noStrike" dirty="0">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dirty="0">
                          <a:solidFill>
                            <a:srgbClr val="000000"/>
                          </a:solidFill>
                          <a:effectLst/>
                          <a:latin typeface="Calibri"/>
                          <a:cs typeface="Calibri"/>
                        </a:rPr>
                        <a:t>0</a:t>
                      </a:r>
                      <a:endParaRPr lang="en-US" sz="1800" b="0" i="0" u="none" strike="noStrike" dirty="0">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a:solidFill>
                            <a:srgbClr val="000000"/>
                          </a:solidFill>
                          <a:effectLst/>
                          <a:latin typeface="Calibri"/>
                          <a:cs typeface="Calibri"/>
                        </a:rPr>
                        <a:t>0</a:t>
                      </a:r>
                      <a:endParaRPr lang="en-US" sz="1800" b="0" i="0" u="none" strike="noStrike">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a:solidFill>
                            <a:srgbClr val="000000"/>
                          </a:solidFill>
                          <a:effectLst/>
                          <a:latin typeface="Calibri"/>
                          <a:cs typeface="Calibri"/>
                        </a:rPr>
                        <a:t>0</a:t>
                      </a:r>
                      <a:endParaRPr lang="en-US" sz="1800" b="0" i="0" u="none" strike="noStrike">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dirty="0" smtClean="0">
                          <a:solidFill>
                            <a:srgbClr val="000000"/>
                          </a:solidFill>
                          <a:effectLst/>
                          <a:latin typeface="Calibri"/>
                          <a:cs typeface="Calibri"/>
                        </a:rPr>
                        <a:t>0.00</a:t>
                      </a:r>
                      <a:endParaRPr lang="en-US" sz="1800" b="0" i="0" u="none" strike="noStrike" dirty="0">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a:solidFill>
                            <a:srgbClr val="000000"/>
                          </a:solidFill>
                          <a:effectLst/>
                          <a:latin typeface="Calibri"/>
                          <a:cs typeface="Calibri"/>
                        </a:rPr>
                        <a:t>0</a:t>
                      </a:r>
                      <a:endParaRPr lang="en-US" sz="1800" b="0" i="0" u="none" strike="noStrike">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dirty="0" smtClean="0">
                          <a:solidFill>
                            <a:srgbClr val="000000"/>
                          </a:solidFill>
                          <a:effectLst/>
                          <a:latin typeface="Calibri"/>
                          <a:cs typeface="Calibri"/>
                        </a:rPr>
                        <a:t>0.00</a:t>
                      </a:r>
                      <a:endParaRPr lang="en-US" sz="1800" b="0" i="0" u="none" strike="noStrike" dirty="0">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a:solidFill>
                            <a:srgbClr val="000000"/>
                          </a:solidFill>
                          <a:effectLst/>
                          <a:latin typeface="Calibri"/>
                          <a:cs typeface="Calibri"/>
                        </a:rPr>
                        <a:t>0</a:t>
                      </a:r>
                      <a:endParaRPr lang="en-US" sz="1800" b="0" i="0" u="none" strike="noStrike">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u="none" strike="noStrike" dirty="0">
                          <a:solidFill>
                            <a:srgbClr val="000000"/>
                          </a:solidFill>
                          <a:effectLst/>
                          <a:latin typeface="Calibri"/>
                          <a:cs typeface="Calibri"/>
                        </a:rPr>
                        <a:t>0.000</a:t>
                      </a:r>
                      <a:endParaRPr lang="en-US" sz="1800" b="0" i="0" u="none" strike="noStrike" dirty="0">
                        <a:solidFill>
                          <a:srgbClr val="000000"/>
                        </a:solidFill>
                        <a:effectLst/>
                        <a:latin typeface="Calibri"/>
                        <a:cs typeface="Calibri"/>
                      </a:endParaRPr>
                    </a:p>
                  </a:txBody>
                  <a:tcPr marL="9310" marR="9310" marT="9310" marB="0" anchor="ctr">
                    <a:lnL w="12700" cmpd="sng">
                      <a:noFill/>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vMerge="1">
                  <a:txBody>
                    <a:bodyPr/>
                    <a:lstStyle/>
                    <a:p>
                      <a:endParaRPr lang="en-US"/>
                    </a:p>
                  </a:txBody>
                  <a:tcPr/>
                </a:tc>
              </a:tr>
            </a:tbl>
          </a:graphicData>
        </a:graphic>
      </p:graphicFrame>
      <p:sp>
        <p:nvSpPr>
          <p:cNvPr id="5" name="TextBox 4"/>
          <p:cNvSpPr txBox="1"/>
          <p:nvPr/>
        </p:nvSpPr>
        <p:spPr>
          <a:xfrm>
            <a:off x="0" y="980728"/>
            <a:ext cx="7524328" cy="400110"/>
          </a:xfrm>
          <a:prstGeom prst="rect">
            <a:avLst/>
          </a:prstGeom>
          <a:noFill/>
        </p:spPr>
        <p:txBody>
          <a:bodyPr wrap="square" rtlCol="0">
            <a:spAutoFit/>
          </a:bodyPr>
          <a:lstStyle/>
          <a:p>
            <a:r>
              <a:rPr lang="en-US" sz="2000" dirty="0" smtClean="0">
                <a:solidFill>
                  <a:srgbClr val="000000"/>
                </a:solidFill>
              </a:rPr>
              <a:t>Values calculated from geometry xml file</a:t>
            </a:r>
            <a:endParaRPr lang="en-US" sz="2000" dirty="0">
              <a:solidFill>
                <a:srgbClr val="000000"/>
              </a:solidFill>
            </a:endParaRPr>
          </a:p>
        </p:txBody>
      </p:sp>
    </p:spTree>
    <p:extLst>
      <p:ext uri="{BB962C8B-B14F-4D97-AF65-F5344CB8AC3E}">
        <p14:creationId xmlns:p14="http://schemas.microsoft.com/office/powerpoint/2010/main" val="332015843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Summary</a:t>
            </a:r>
            <a:endParaRPr lang="en-US" sz="2800" b="1" dirty="0">
              <a:latin typeface="+mn-lt"/>
            </a:endParaRPr>
          </a:p>
        </p:txBody>
      </p:sp>
      <p:sp>
        <p:nvSpPr>
          <p:cNvPr id="6" name="Content Placeholder 5"/>
          <p:cNvSpPr>
            <a:spLocks noGrp="1"/>
          </p:cNvSpPr>
          <p:nvPr>
            <p:ph sz="quarter" idx="1"/>
          </p:nvPr>
        </p:nvSpPr>
        <p:spPr>
          <a:xfrm>
            <a:off x="323528" y="980728"/>
            <a:ext cx="8640960" cy="4946104"/>
          </a:xfrm>
        </p:spPr>
        <p:txBody>
          <a:bodyPr>
            <a:normAutofit/>
          </a:bodyPr>
          <a:lstStyle/>
          <a:p>
            <a:pPr marL="0" indent="0">
              <a:buNone/>
            </a:pPr>
            <a:r>
              <a:rPr lang="en-US" sz="2100" dirty="0" smtClean="0"/>
              <a:t>Study of new model CLIC</a:t>
            </a:r>
            <a:r>
              <a:rPr lang="en-US" sz="2100" dirty="0" smtClean="0"/>
              <a:t>_</a:t>
            </a:r>
            <a:r>
              <a:rPr lang="en-US" sz="2100" dirty="0" smtClean="0"/>
              <a:t>o3_v05: </a:t>
            </a:r>
            <a:r>
              <a:rPr lang="en-US" sz="2100" dirty="0"/>
              <a:t>n</a:t>
            </a:r>
            <a:r>
              <a:rPr lang="en-US" sz="2100" dirty="0" smtClean="0"/>
              <a:t>o drastic change observed in resolution of photons compared to 40 layer CLIC_o2_v05</a:t>
            </a:r>
            <a:endParaRPr lang="en-US" sz="2100" dirty="0"/>
          </a:p>
          <a:p>
            <a:pPr marL="0" indent="0">
              <a:buNone/>
            </a:pPr>
            <a:endParaRPr lang="en-US" sz="2100" dirty="0" smtClean="0"/>
          </a:p>
          <a:p>
            <a:pPr marL="0" indent="0">
              <a:buNone/>
            </a:pPr>
            <a:r>
              <a:rPr lang="en-US" sz="2100" dirty="0" smtClean="0">
                <a:sym typeface="Wingdings"/>
              </a:rPr>
              <a:t>Calibration constants stable across different energies</a:t>
            </a:r>
          </a:p>
          <a:p>
            <a:pPr marL="0" indent="0">
              <a:buNone/>
            </a:pPr>
            <a:endParaRPr lang="en-US" sz="2100" dirty="0">
              <a:sym typeface="Wingdings"/>
            </a:endParaRPr>
          </a:p>
          <a:p>
            <a:pPr marL="0" indent="0">
              <a:buNone/>
            </a:pPr>
            <a:r>
              <a:rPr lang="en-US" sz="2100" dirty="0" smtClean="0">
                <a:sym typeface="Wingdings"/>
              </a:rPr>
              <a:t>Resolution values drop to around 1 % at very high energies</a:t>
            </a:r>
          </a:p>
          <a:p>
            <a:r>
              <a:rPr lang="en-US" sz="2100" dirty="0">
                <a:sym typeface="Wingdings"/>
              </a:rPr>
              <a:t>Resolution distributions </a:t>
            </a:r>
          </a:p>
          <a:p>
            <a:r>
              <a:rPr lang="en-US" sz="2100" dirty="0" smtClean="0">
                <a:sym typeface="Wingdings"/>
              </a:rPr>
              <a:t>At higher energies non </a:t>
            </a:r>
            <a:r>
              <a:rPr lang="en-US" sz="2100" dirty="0" err="1" smtClean="0">
                <a:sym typeface="Wingdings"/>
              </a:rPr>
              <a:t>gaussian</a:t>
            </a:r>
            <a:r>
              <a:rPr lang="en-US" sz="2100" dirty="0" smtClean="0">
                <a:sym typeface="Wingdings"/>
              </a:rPr>
              <a:t> tails to the lower side</a:t>
            </a:r>
          </a:p>
          <a:p>
            <a:pPr marL="0" indent="0">
              <a:buNone/>
            </a:pPr>
            <a:endParaRPr lang="en-US" sz="2100" dirty="0" smtClean="0">
              <a:sym typeface="Wingdings"/>
            </a:endParaRPr>
          </a:p>
          <a:p>
            <a:pPr marL="0" indent="0">
              <a:buNone/>
            </a:pPr>
            <a:r>
              <a:rPr lang="en-US" sz="2100" dirty="0" smtClean="0">
                <a:sym typeface="Wingdings"/>
              </a:rPr>
              <a:t> at high energies non negligibl</a:t>
            </a:r>
            <a:r>
              <a:rPr lang="en-US" sz="2100" dirty="0" smtClean="0">
                <a:sym typeface="Wingdings"/>
              </a:rPr>
              <a:t>e contribution from HCAL</a:t>
            </a:r>
            <a:endParaRPr lang="en-US" sz="2100" dirty="0" smtClean="0">
              <a:sym typeface="Wingdings"/>
            </a:endParaRPr>
          </a:p>
          <a:p>
            <a:pPr marL="0" indent="0">
              <a:buNone/>
            </a:pPr>
            <a:endParaRPr lang="en-US" sz="2100" dirty="0">
              <a:sym typeface="Wingdings"/>
            </a:endParaRPr>
          </a:p>
          <a:p>
            <a:pPr marL="0" indent="0">
              <a:buNone/>
            </a:pPr>
            <a:endParaRPr lang="en-US" sz="2100" dirty="0" smtClean="0">
              <a:sym typeface="Wingdings"/>
            </a:endParaRPr>
          </a:p>
          <a:p>
            <a:pPr marL="0" indent="0">
              <a:buNone/>
            </a:pPr>
            <a:endParaRPr lang="en-US" sz="2100" dirty="0">
              <a:sym typeface="Wingdings"/>
            </a:endParaRPr>
          </a:p>
          <a:p>
            <a:pPr marL="0" indent="0">
              <a:buNone/>
            </a:pPr>
            <a:endParaRPr lang="en-US" sz="2100" dirty="0" smtClean="0">
              <a:sym typeface="Wingdings"/>
            </a:endParaRPr>
          </a:p>
          <a:p>
            <a:pPr marL="0" indent="0">
              <a:buNone/>
            </a:pPr>
            <a:endParaRPr lang="en-US" sz="2100" dirty="0">
              <a:sym typeface="Wingdings"/>
            </a:endParaRPr>
          </a:p>
          <a:p>
            <a:pPr marL="0" indent="0">
              <a:buNone/>
            </a:pPr>
            <a:endParaRPr lang="en-US" sz="2100" dirty="0" smtClean="0">
              <a:sym typeface="Wingdings"/>
            </a:endParaRPr>
          </a:p>
          <a:p>
            <a:pPr marL="0" indent="0">
              <a:buNone/>
            </a:pPr>
            <a:endParaRPr lang="en-US" sz="2100" dirty="0">
              <a:sym typeface="Wingdings"/>
            </a:endParaRPr>
          </a:p>
          <a:p>
            <a:pPr marL="0" indent="0">
              <a:buNone/>
            </a:pPr>
            <a:endParaRPr lang="en-US" sz="2100" dirty="0" smtClean="0">
              <a:sym typeface="Wingdings"/>
            </a:endParaRPr>
          </a:p>
          <a:p>
            <a:pPr marL="0" indent="0">
              <a:buNone/>
            </a:pPr>
            <a:endParaRPr lang="en-US" sz="2100" dirty="0"/>
          </a:p>
          <a:p>
            <a:endParaRPr lang="en-US" sz="2100" dirty="0" smtClean="0"/>
          </a:p>
        </p:txBody>
      </p:sp>
      <p:sp>
        <p:nvSpPr>
          <p:cNvPr id="5"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20</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44917344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Values for X</a:t>
            </a:r>
            <a:r>
              <a:rPr lang="en-US" sz="2800" b="1" baseline="-25000" dirty="0" smtClean="0">
                <a:latin typeface="+mn-lt"/>
              </a:rPr>
              <a:t>0</a:t>
            </a:r>
            <a:r>
              <a:rPr lang="en-US" sz="2800" b="1" dirty="0" smtClean="0">
                <a:latin typeface="+mn-lt"/>
              </a:rPr>
              <a:t> calculation</a:t>
            </a:r>
            <a:endParaRPr lang="en-US" sz="2800" b="1" dirty="0">
              <a:latin typeface="+mn-lt"/>
            </a:endParaRPr>
          </a:p>
        </p:txBody>
      </p:sp>
      <p:sp>
        <p:nvSpPr>
          <p:cNvPr id="6" name="Content Placeholder 5"/>
          <p:cNvSpPr>
            <a:spLocks noGrp="1"/>
          </p:cNvSpPr>
          <p:nvPr>
            <p:ph sz="quarter" idx="1"/>
          </p:nvPr>
        </p:nvSpPr>
        <p:spPr>
          <a:xfrm>
            <a:off x="323528" y="980728"/>
            <a:ext cx="8640960" cy="4946104"/>
          </a:xfrm>
        </p:spPr>
        <p:txBody>
          <a:bodyPr>
            <a:normAutofit/>
          </a:bodyPr>
          <a:lstStyle/>
          <a:p>
            <a:pPr marL="0" indent="0">
              <a:buNone/>
            </a:pPr>
            <a:r>
              <a:rPr lang="en-US" sz="2100" dirty="0" smtClean="0"/>
              <a:t>Tungsten 24: 0.37 cm</a:t>
            </a:r>
            <a:endParaRPr lang="en-US" sz="2100" dirty="0" smtClean="0"/>
          </a:p>
          <a:p>
            <a:pPr marL="0" indent="0">
              <a:buNone/>
            </a:pPr>
            <a:r>
              <a:rPr lang="en-US" sz="2100" dirty="0" smtClean="0">
                <a:sym typeface="Wingdings"/>
              </a:rPr>
              <a:t>Silicon: 9.36 cm</a:t>
            </a:r>
          </a:p>
          <a:p>
            <a:pPr marL="0" indent="0">
              <a:buNone/>
            </a:pPr>
            <a:r>
              <a:rPr lang="en-US" sz="2100" dirty="0" smtClean="0">
                <a:sym typeface="Wingdings"/>
              </a:rPr>
              <a:t>G10 (density 1.7 g/cm</a:t>
            </a:r>
            <a:r>
              <a:rPr lang="en-US" sz="2100" baseline="30000" dirty="0" smtClean="0">
                <a:sym typeface="Wingdings"/>
              </a:rPr>
              <a:t>3</a:t>
            </a:r>
            <a:r>
              <a:rPr lang="en-US" sz="2100" dirty="0" smtClean="0">
                <a:sym typeface="Wingdings"/>
              </a:rPr>
              <a:t>): 19.4 cm</a:t>
            </a:r>
          </a:p>
          <a:p>
            <a:pPr marL="0" indent="0">
              <a:buNone/>
            </a:pPr>
            <a:r>
              <a:rPr lang="en-US" sz="2100" dirty="0" smtClean="0">
                <a:sym typeface="Wingdings"/>
              </a:rPr>
              <a:t>Air: 30420 cm</a:t>
            </a:r>
          </a:p>
          <a:p>
            <a:pPr marL="0" indent="0">
              <a:buNone/>
            </a:pPr>
            <a:r>
              <a:rPr lang="en-US" sz="2100" dirty="0" err="1" smtClean="0">
                <a:sym typeface="Wingdings"/>
              </a:rPr>
              <a:t>GroundOrHVMix</a:t>
            </a:r>
            <a:r>
              <a:rPr lang="en-US" sz="2100" dirty="0" smtClean="0">
                <a:sym typeface="Wingdings"/>
              </a:rPr>
              <a:t>: 86 % Copper</a:t>
            </a:r>
          </a:p>
          <a:p>
            <a:pPr marL="0" indent="0">
              <a:buNone/>
            </a:pPr>
            <a:r>
              <a:rPr lang="en-US" sz="2100" dirty="0" err="1" smtClean="0">
                <a:sym typeface="Wingdings"/>
              </a:rPr>
              <a:t>siPCBMix</a:t>
            </a:r>
            <a:r>
              <a:rPr lang="en-US" sz="2100" dirty="0" smtClean="0">
                <a:sym typeface="Wingdings"/>
              </a:rPr>
              <a:t>: 82% Copper</a:t>
            </a:r>
          </a:p>
          <a:p>
            <a:pPr marL="0" indent="0">
              <a:buNone/>
            </a:pPr>
            <a:endParaRPr lang="en-US" sz="2100" dirty="0">
              <a:sym typeface="Wingdings"/>
            </a:endParaRPr>
          </a:p>
          <a:p>
            <a:pPr marL="0" indent="0">
              <a:buNone/>
            </a:pPr>
            <a:endParaRPr lang="en-US" sz="2100" dirty="0" smtClean="0">
              <a:sym typeface="Wingdings"/>
            </a:endParaRPr>
          </a:p>
          <a:p>
            <a:pPr marL="0" indent="0">
              <a:buNone/>
            </a:pPr>
            <a:endParaRPr lang="en-US" sz="2100" dirty="0">
              <a:sym typeface="Wingdings"/>
            </a:endParaRPr>
          </a:p>
          <a:p>
            <a:pPr marL="0" indent="0">
              <a:buNone/>
            </a:pPr>
            <a:endParaRPr lang="en-US" sz="2100" dirty="0" smtClean="0">
              <a:sym typeface="Wingdings"/>
            </a:endParaRPr>
          </a:p>
          <a:p>
            <a:pPr marL="0" indent="0">
              <a:buNone/>
            </a:pPr>
            <a:endParaRPr lang="en-US" sz="2100" dirty="0">
              <a:sym typeface="Wingdings"/>
            </a:endParaRPr>
          </a:p>
          <a:p>
            <a:pPr marL="0" indent="0">
              <a:buNone/>
            </a:pPr>
            <a:endParaRPr lang="en-US" sz="2100" dirty="0" smtClean="0">
              <a:sym typeface="Wingdings"/>
            </a:endParaRPr>
          </a:p>
          <a:p>
            <a:pPr marL="0" indent="0">
              <a:buNone/>
            </a:pPr>
            <a:endParaRPr lang="en-US" sz="2100" dirty="0">
              <a:sym typeface="Wingdings"/>
            </a:endParaRPr>
          </a:p>
          <a:p>
            <a:pPr marL="0" indent="0">
              <a:buNone/>
            </a:pPr>
            <a:endParaRPr lang="en-US" sz="2100" dirty="0" smtClean="0">
              <a:sym typeface="Wingdings"/>
            </a:endParaRPr>
          </a:p>
          <a:p>
            <a:pPr marL="0" indent="0">
              <a:buNone/>
            </a:pPr>
            <a:endParaRPr lang="en-US" sz="2100" dirty="0"/>
          </a:p>
          <a:p>
            <a:endParaRPr lang="en-US" sz="2100" dirty="0" smtClean="0"/>
          </a:p>
        </p:txBody>
      </p:sp>
      <p:sp>
        <p:nvSpPr>
          <p:cNvPr id="10"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21</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3993245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827584" y="1628800"/>
            <a:ext cx="7174678" cy="4728187"/>
          </a:xfrm>
        </p:spPr>
      </p:pic>
      <p:sp>
        <p:nvSpPr>
          <p:cNvPr id="9" name="TextBox 8"/>
          <p:cNvSpPr txBox="1"/>
          <p:nvPr/>
        </p:nvSpPr>
        <p:spPr>
          <a:xfrm>
            <a:off x="107505" y="1196752"/>
            <a:ext cx="9036496" cy="830997"/>
          </a:xfrm>
          <a:prstGeom prst="rect">
            <a:avLst/>
          </a:prstGeom>
          <a:noFill/>
        </p:spPr>
        <p:txBody>
          <a:bodyPr wrap="square" rtlCol="0">
            <a:spAutoFit/>
          </a:bodyPr>
          <a:lstStyle/>
          <a:p>
            <a:r>
              <a:rPr lang="en-US" sz="1600" dirty="0" smtClean="0"/>
              <a:t>Raw energy deposited in sensitive volume as reported by Geant4, divided by sensitive volume thickness. Normalization starts to fail for high energies due to loss of energy in dead material between </a:t>
            </a:r>
            <a:r>
              <a:rPr lang="en-US" sz="1600" dirty="0" err="1" smtClean="0"/>
              <a:t>ECal</a:t>
            </a:r>
            <a:r>
              <a:rPr lang="en-US" sz="1600" dirty="0" smtClean="0"/>
              <a:t> and HCal </a:t>
            </a:r>
            <a:endParaRPr lang="en-US" sz="1600" dirty="0"/>
          </a:p>
        </p:txBody>
      </p:sp>
      <p:cxnSp>
        <p:nvCxnSpPr>
          <p:cNvPr id="11" name="Straight Arrow Connector 10"/>
          <p:cNvCxnSpPr/>
          <p:nvPr/>
        </p:nvCxnSpPr>
        <p:spPr>
          <a:xfrm flipH="1">
            <a:off x="3563888" y="4221088"/>
            <a:ext cx="864096" cy="0"/>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0" y="980728"/>
            <a:ext cx="9144000" cy="1015663"/>
          </a:xfrm>
          <a:prstGeom prst="rect">
            <a:avLst/>
          </a:prstGeom>
          <a:noFill/>
        </p:spPr>
        <p:txBody>
          <a:bodyPr wrap="square" rtlCol="0">
            <a:spAutoFit/>
          </a:bodyPr>
          <a:lstStyle/>
          <a:p>
            <a:r>
              <a:rPr lang="en-US" sz="2000" dirty="0">
                <a:solidFill>
                  <a:srgbClr val="000000"/>
                </a:solidFill>
              </a:rPr>
              <a:t>Raw energy deposited in sensitive volume as reported by Geant4, </a:t>
            </a:r>
            <a:r>
              <a:rPr lang="en-US" sz="2000" dirty="0" smtClean="0">
                <a:solidFill>
                  <a:srgbClr val="000000"/>
                </a:solidFill>
              </a:rPr>
              <a:t>divided </a:t>
            </a:r>
            <a:r>
              <a:rPr lang="en-US" sz="2000" dirty="0">
                <a:solidFill>
                  <a:srgbClr val="000000"/>
                </a:solidFill>
              </a:rPr>
              <a:t>by sensitive volume thickness</a:t>
            </a:r>
            <a:r>
              <a:rPr lang="en-US" sz="2000" dirty="0" smtClean="0">
                <a:solidFill>
                  <a:srgbClr val="000000"/>
                </a:solidFill>
              </a:rPr>
              <a:t>. Normalization to 1 for high energies affected by loss of energy in ECAL-HCAL gap.</a:t>
            </a:r>
            <a:endParaRPr lang="en-US" sz="2000" dirty="0">
              <a:solidFill>
                <a:srgbClr val="000000"/>
              </a:solidFill>
            </a:endParaRPr>
          </a:p>
        </p:txBody>
      </p:sp>
      <p:sp>
        <p:nvSpPr>
          <p:cNvPr id="13" name="TextBox 12"/>
          <p:cNvSpPr txBox="1"/>
          <p:nvPr/>
        </p:nvSpPr>
        <p:spPr>
          <a:xfrm>
            <a:off x="3419872" y="2132856"/>
            <a:ext cx="954107" cy="369332"/>
          </a:xfrm>
          <a:prstGeom prst="rect">
            <a:avLst/>
          </a:prstGeom>
          <a:noFill/>
        </p:spPr>
        <p:txBody>
          <a:bodyPr wrap="none" rtlCol="0">
            <a:spAutoFit/>
          </a:bodyPr>
          <a:lstStyle/>
          <a:p>
            <a:r>
              <a:rPr lang="en-US" dirty="0" smtClean="0">
                <a:solidFill>
                  <a:srgbClr val="7030A0"/>
                </a:solidFill>
              </a:rPr>
              <a:t>4.8 mm</a:t>
            </a:r>
            <a:endParaRPr lang="en-US" dirty="0">
              <a:solidFill>
                <a:srgbClr val="7030A0"/>
              </a:solidFill>
            </a:endParaRPr>
          </a:p>
        </p:txBody>
      </p:sp>
      <p:sp>
        <p:nvSpPr>
          <p:cNvPr id="14" name="TextBox 13"/>
          <p:cNvSpPr txBox="1"/>
          <p:nvPr/>
        </p:nvSpPr>
        <p:spPr>
          <a:xfrm>
            <a:off x="5076056" y="4509120"/>
            <a:ext cx="4067944" cy="1200328"/>
          </a:xfrm>
          <a:prstGeom prst="rect">
            <a:avLst/>
          </a:prstGeom>
          <a:noFill/>
        </p:spPr>
        <p:txBody>
          <a:bodyPr wrap="square" rtlCol="0">
            <a:spAutoFit/>
          </a:bodyPr>
          <a:lstStyle/>
          <a:p>
            <a:r>
              <a:rPr lang="en-US" dirty="0" smtClean="0">
                <a:solidFill>
                  <a:srgbClr val="FF0000"/>
                </a:solidFill>
              </a:rPr>
              <a:t>Already at 100 </a:t>
            </a:r>
            <a:r>
              <a:rPr lang="en-US" dirty="0" err="1" smtClean="0">
                <a:solidFill>
                  <a:srgbClr val="FF0000"/>
                </a:solidFill>
              </a:rPr>
              <a:t>GeV</a:t>
            </a:r>
            <a:r>
              <a:rPr lang="en-US" dirty="0" smtClean="0">
                <a:solidFill>
                  <a:srgbClr val="FF0000"/>
                </a:solidFill>
              </a:rPr>
              <a:t> sizable </a:t>
            </a:r>
          </a:p>
          <a:p>
            <a:r>
              <a:rPr lang="en-US" dirty="0" smtClean="0">
                <a:solidFill>
                  <a:srgbClr val="FF0000"/>
                </a:solidFill>
              </a:rPr>
              <a:t>amount sampled with the larger (“bad”) layers</a:t>
            </a:r>
            <a:endParaRPr lang="en-US" dirty="0">
              <a:solidFill>
                <a:srgbClr val="FF0000"/>
              </a:solidFill>
            </a:endParaRPr>
          </a:p>
        </p:txBody>
      </p:sp>
      <p:sp>
        <p:nvSpPr>
          <p:cNvPr id="6" name="Title 5"/>
          <p:cNvSpPr>
            <a:spLocks noGrp="1"/>
          </p:cNvSpPr>
          <p:nvPr>
            <p:ph type="title"/>
          </p:nvPr>
        </p:nvSpPr>
        <p:spPr/>
        <p:txBody>
          <a:bodyPr/>
          <a:lstStyle/>
          <a:p>
            <a:r>
              <a:rPr lang="en-US" sz="2800" b="1" dirty="0" smtClean="0">
                <a:latin typeface="+mn-lt"/>
              </a:rPr>
              <a:t>Energy deposited per unit length</a:t>
            </a:r>
            <a:br>
              <a:rPr lang="en-US" sz="2800" b="1" dirty="0" smtClean="0">
                <a:latin typeface="+mn-lt"/>
              </a:rPr>
            </a:br>
            <a:r>
              <a:rPr lang="en-US" sz="2800" b="1" dirty="0" smtClean="0">
                <a:latin typeface="+mn-lt"/>
              </a:rPr>
              <a:t>CLIC_o2_v04 (CLIC_18_7)</a:t>
            </a:r>
            <a:endParaRPr lang="en-US" sz="2800" b="1" dirty="0">
              <a:latin typeface="+mn-lt"/>
            </a:endParaRPr>
          </a:p>
        </p:txBody>
      </p:sp>
      <p:sp>
        <p:nvSpPr>
          <p:cNvPr id="15"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a:t>
            </a:fld>
            <a:endParaRPr lang="en-GB" sz="1400" dirty="0">
              <a:solidFill>
                <a:srgbClr val="000000"/>
              </a:solidFill>
              <a:ea typeface="Arial" pitchFamily="27" charset="0"/>
              <a:cs typeface="Arial" pitchFamily="27" charset="0"/>
            </a:endParaRPr>
          </a:p>
        </p:txBody>
      </p:sp>
      <p:sp>
        <p:nvSpPr>
          <p:cNvPr id="16" name="TextBox 15"/>
          <p:cNvSpPr txBox="1"/>
          <p:nvPr/>
        </p:nvSpPr>
        <p:spPr>
          <a:xfrm>
            <a:off x="1547664" y="2132856"/>
            <a:ext cx="1518364" cy="369332"/>
          </a:xfrm>
          <a:prstGeom prst="rect">
            <a:avLst/>
          </a:prstGeom>
          <a:noFill/>
        </p:spPr>
        <p:txBody>
          <a:bodyPr wrap="none" rtlCol="0">
            <a:spAutoFit/>
          </a:bodyPr>
          <a:lstStyle/>
          <a:p>
            <a:r>
              <a:rPr lang="en-US" dirty="0" smtClean="0">
                <a:solidFill>
                  <a:srgbClr val="7030A0"/>
                </a:solidFill>
              </a:rPr>
              <a:t>2.4 mm/layer</a:t>
            </a:r>
            <a:endParaRPr lang="en-US" dirty="0">
              <a:solidFill>
                <a:srgbClr val="7030A0"/>
              </a:solidFill>
            </a:endParaRPr>
          </a:p>
        </p:txBody>
      </p:sp>
      <p:sp>
        <p:nvSpPr>
          <p:cNvPr id="8" name="TextBox 7"/>
          <p:cNvSpPr txBox="1"/>
          <p:nvPr/>
        </p:nvSpPr>
        <p:spPr>
          <a:xfrm>
            <a:off x="3419872" y="3284984"/>
            <a:ext cx="1512168" cy="461665"/>
          </a:xfrm>
          <a:prstGeom prst="rect">
            <a:avLst/>
          </a:prstGeom>
          <a:noFill/>
        </p:spPr>
        <p:txBody>
          <a:bodyPr wrap="square" rtlCol="0">
            <a:spAutoFit/>
          </a:bodyPr>
          <a:lstStyle/>
          <a:p>
            <a:endParaRPr lang="en-US" dirty="0"/>
          </a:p>
        </p:txBody>
      </p:sp>
      <p:sp>
        <p:nvSpPr>
          <p:cNvPr id="17" name="TextBox 16"/>
          <p:cNvSpPr txBox="1"/>
          <p:nvPr/>
        </p:nvSpPr>
        <p:spPr>
          <a:xfrm>
            <a:off x="3707904" y="3789040"/>
            <a:ext cx="1152128" cy="369332"/>
          </a:xfrm>
          <a:prstGeom prst="rect">
            <a:avLst/>
          </a:prstGeom>
          <a:noFill/>
        </p:spPr>
        <p:txBody>
          <a:bodyPr wrap="square" rtlCol="0">
            <a:spAutoFit/>
          </a:bodyPr>
          <a:lstStyle/>
          <a:p>
            <a:r>
              <a:rPr lang="en-US" sz="1800" dirty="0" smtClean="0">
                <a:solidFill>
                  <a:srgbClr val="000000"/>
                </a:solidFill>
              </a:rPr>
              <a:t>22.85 X</a:t>
            </a:r>
            <a:r>
              <a:rPr lang="en-US" sz="1800" baseline="-25000" dirty="0" smtClean="0">
                <a:solidFill>
                  <a:srgbClr val="000000"/>
                </a:solidFill>
              </a:rPr>
              <a:t>0</a:t>
            </a:r>
            <a:endParaRPr lang="en-US" sz="1800" dirty="0">
              <a:solidFill>
                <a:srgbClr val="000000"/>
              </a:solidFill>
            </a:endParaRPr>
          </a:p>
        </p:txBody>
      </p:sp>
    </p:spTree>
    <p:extLst>
      <p:ext uri="{BB962C8B-B14F-4D97-AF65-F5344CB8AC3E}">
        <p14:creationId xmlns:p14="http://schemas.microsoft.com/office/powerpoint/2010/main" val="125247381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259632" y="1844824"/>
            <a:ext cx="6648450" cy="4514850"/>
          </a:xfrm>
        </p:spPr>
      </p:pic>
      <p:sp>
        <p:nvSpPr>
          <p:cNvPr id="9" name="TextBox 8"/>
          <p:cNvSpPr txBox="1"/>
          <p:nvPr/>
        </p:nvSpPr>
        <p:spPr>
          <a:xfrm>
            <a:off x="107505" y="1196752"/>
            <a:ext cx="9036496" cy="830997"/>
          </a:xfrm>
          <a:prstGeom prst="rect">
            <a:avLst/>
          </a:prstGeom>
          <a:noFill/>
        </p:spPr>
        <p:txBody>
          <a:bodyPr wrap="square" rtlCol="0">
            <a:spAutoFit/>
          </a:bodyPr>
          <a:lstStyle/>
          <a:p>
            <a:r>
              <a:rPr lang="en-US" sz="1600" dirty="0" smtClean="0"/>
              <a:t>Raw energy deposited in sensitive volume as reported by Geant4, divided by sensitive volume thickness. Normalization starts to fail for high energies due to loss of energy in dead material between </a:t>
            </a:r>
            <a:r>
              <a:rPr lang="en-US" sz="1600" dirty="0" err="1" smtClean="0"/>
              <a:t>ECal</a:t>
            </a:r>
            <a:r>
              <a:rPr lang="en-US" sz="1600" dirty="0" smtClean="0"/>
              <a:t> and HCal </a:t>
            </a:r>
            <a:endParaRPr lang="en-US" sz="1600" dirty="0"/>
          </a:p>
        </p:txBody>
      </p:sp>
      <mc:AlternateContent xmlns:mc="http://schemas.openxmlformats.org/markup-compatibility/2006" xmlns:a14="http://schemas.microsoft.com/office/drawing/2010/main">
        <mc:Choice Requires="a14">
          <p:sp>
            <p:nvSpPr>
              <p:cNvPr id="6" name="TextBox 5"/>
              <p:cNvSpPr txBox="1"/>
              <p:nvPr/>
            </p:nvSpPr>
            <p:spPr>
              <a:xfrm>
                <a:off x="5220151" y="3861048"/>
                <a:ext cx="1008033" cy="369332"/>
              </a:xfrm>
              <a:prstGeom prst="rect">
                <a:avLst/>
              </a:prstGeom>
              <a:noFill/>
            </p:spPr>
            <p:txBody>
              <a:bodyPr wrap="none" rtlCol="0">
                <a:spAutoFit/>
              </a:bodyPr>
              <a:lstStyle/>
              <a:p>
                <a:r>
                  <a:rPr lang="en-US" dirty="0" smtClean="0"/>
                  <a:t>22.85</a:t>
                </a:r>
                <a14:m>
                  <m:oMath xmlns="" xmlns:m="http://schemas.openxmlformats.org/officeDocument/2006/math">
                    <m:sSub>
                      <m:sSubPr>
                        <m:ctrlPr>
                          <a:rPr lang="en-US" b="0" i="1" dirty="0" smtClean="0">
                            <a:latin typeface="Cambria Math"/>
                          </a:rPr>
                        </m:ctrlPr>
                      </m:sSubPr>
                      <m:e>
                        <m:r>
                          <a:rPr lang="en-US" i="1" dirty="0" smtClean="0">
                            <a:latin typeface="Cambria Math"/>
                          </a:rPr>
                          <m:t>𝑋</m:t>
                        </m:r>
                      </m:e>
                      <m:sub>
                        <m:r>
                          <a:rPr lang="en-US" i="1" dirty="0" smtClean="0">
                            <a:latin typeface="Cambria Math"/>
                          </a:rPr>
                          <m:t>0</m:t>
                        </m:r>
                      </m:sub>
                    </m:sSub>
                  </m:oMath>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5220151" y="3861048"/>
                <a:ext cx="1008033" cy="369332"/>
              </a:xfrm>
              <a:prstGeom prst="rect">
                <a:avLst/>
              </a:prstGeom>
              <a:blipFill rotWithShape="1">
                <a:blip r:embed="rId4"/>
                <a:stretch>
                  <a:fillRect l="-4819" t="-8197" b="-24590"/>
                </a:stretch>
              </a:blipFill>
            </p:spPr>
            <p:txBody>
              <a:bodyPr/>
              <a:lstStyle/>
              <a:p>
                <a:r>
                  <a:rPr lang="en-US">
                    <a:noFill/>
                  </a:rPr>
                  <a:t> </a:t>
                </a:r>
              </a:p>
            </p:txBody>
          </p:sp>
        </mc:Fallback>
      </mc:AlternateContent>
      <p:cxnSp>
        <p:nvCxnSpPr>
          <p:cNvPr id="10" name="Straight Arrow Connector 9"/>
          <p:cNvCxnSpPr/>
          <p:nvPr/>
        </p:nvCxnSpPr>
        <p:spPr>
          <a:xfrm flipH="1">
            <a:off x="5148064" y="4437112"/>
            <a:ext cx="1008112" cy="0"/>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341668" y="2204864"/>
            <a:ext cx="1518364" cy="369332"/>
          </a:xfrm>
          <a:prstGeom prst="rect">
            <a:avLst/>
          </a:prstGeom>
          <a:noFill/>
        </p:spPr>
        <p:txBody>
          <a:bodyPr wrap="none" rtlCol="0">
            <a:spAutoFit/>
          </a:bodyPr>
          <a:lstStyle/>
          <a:p>
            <a:r>
              <a:rPr lang="en-US" dirty="0" smtClean="0">
                <a:solidFill>
                  <a:srgbClr val="7030A0"/>
                </a:solidFill>
              </a:rPr>
              <a:t>1.9 mm/layer</a:t>
            </a:r>
            <a:endParaRPr lang="en-US" dirty="0">
              <a:solidFill>
                <a:srgbClr val="7030A0"/>
              </a:solidFill>
            </a:endParaRPr>
          </a:p>
        </p:txBody>
      </p:sp>
      <p:sp>
        <p:nvSpPr>
          <p:cNvPr id="13" name="TextBox 12"/>
          <p:cNvSpPr txBox="1"/>
          <p:nvPr/>
        </p:nvSpPr>
        <p:spPr>
          <a:xfrm>
            <a:off x="6156176" y="4221088"/>
            <a:ext cx="3096344" cy="1200328"/>
          </a:xfrm>
          <a:prstGeom prst="rect">
            <a:avLst/>
          </a:prstGeom>
          <a:noFill/>
        </p:spPr>
        <p:txBody>
          <a:bodyPr wrap="square" rtlCol="0">
            <a:spAutoFit/>
          </a:bodyPr>
          <a:lstStyle/>
          <a:p>
            <a:r>
              <a:rPr lang="en-US" dirty="0" smtClean="0">
                <a:solidFill>
                  <a:srgbClr val="FF0000"/>
                </a:solidFill>
              </a:rPr>
              <a:t>constant sampling performs good for vast energy range</a:t>
            </a:r>
            <a:endParaRPr lang="en-US" dirty="0">
              <a:solidFill>
                <a:srgbClr val="FF0000"/>
              </a:solidFill>
            </a:endParaRPr>
          </a:p>
        </p:txBody>
      </p:sp>
      <p:sp>
        <p:nvSpPr>
          <p:cNvPr id="8" name="Title 7"/>
          <p:cNvSpPr>
            <a:spLocks noGrp="1"/>
          </p:cNvSpPr>
          <p:nvPr>
            <p:ph type="title"/>
          </p:nvPr>
        </p:nvSpPr>
        <p:spPr/>
        <p:txBody>
          <a:bodyPr/>
          <a:lstStyle/>
          <a:p>
            <a:r>
              <a:rPr lang="en-US" sz="2800" b="1" dirty="0">
                <a:latin typeface="+mn-lt"/>
              </a:rPr>
              <a:t>Energy deposited per unit length</a:t>
            </a:r>
            <a:br>
              <a:rPr lang="en-US" sz="2800" b="1" dirty="0">
                <a:latin typeface="+mn-lt"/>
              </a:rPr>
            </a:br>
            <a:r>
              <a:rPr lang="en-US" sz="2800" b="1" dirty="0" smtClean="0">
                <a:latin typeface="+mn-lt"/>
              </a:rPr>
              <a:t>CLIC_40 </a:t>
            </a:r>
            <a:endParaRPr lang="en-US" sz="2800" b="1" dirty="0">
              <a:latin typeface="+mn-lt"/>
            </a:endParaRPr>
          </a:p>
        </p:txBody>
      </p:sp>
      <p:sp>
        <p:nvSpPr>
          <p:cNvPr id="14"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4</a:t>
            </a:fld>
            <a:endParaRPr lang="en-GB" sz="1400" dirty="0">
              <a:solidFill>
                <a:srgbClr val="000000"/>
              </a:solidFill>
              <a:ea typeface="Arial" pitchFamily="27" charset="0"/>
              <a:cs typeface="Arial" pitchFamily="27" charset="0"/>
            </a:endParaRPr>
          </a:p>
        </p:txBody>
      </p:sp>
      <p:sp>
        <p:nvSpPr>
          <p:cNvPr id="15" name="TextBox 14"/>
          <p:cNvSpPr txBox="1"/>
          <p:nvPr/>
        </p:nvSpPr>
        <p:spPr>
          <a:xfrm>
            <a:off x="0" y="908720"/>
            <a:ext cx="9144000" cy="1015663"/>
          </a:xfrm>
          <a:prstGeom prst="rect">
            <a:avLst/>
          </a:prstGeom>
          <a:noFill/>
        </p:spPr>
        <p:txBody>
          <a:bodyPr wrap="square" rtlCol="0">
            <a:spAutoFit/>
          </a:bodyPr>
          <a:lstStyle/>
          <a:p>
            <a:r>
              <a:rPr lang="en-US" sz="2000" dirty="0">
                <a:solidFill>
                  <a:srgbClr val="000000"/>
                </a:solidFill>
              </a:rPr>
              <a:t>Raw energy deposited in sensitive volume as reported by Geant4, </a:t>
            </a:r>
            <a:r>
              <a:rPr lang="en-US" sz="2000" dirty="0" smtClean="0">
                <a:solidFill>
                  <a:srgbClr val="000000"/>
                </a:solidFill>
              </a:rPr>
              <a:t>divided </a:t>
            </a:r>
            <a:r>
              <a:rPr lang="en-US" sz="2000" dirty="0">
                <a:solidFill>
                  <a:srgbClr val="000000"/>
                </a:solidFill>
              </a:rPr>
              <a:t>by sensitive volume thickness</a:t>
            </a:r>
            <a:r>
              <a:rPr lang="en-US" sz="2000" dirty="0" smtClean="0">
                <a:solidFill>
                  <a:srgbClr val="000000"/>
                </a:solidFill>
              </a:rPr>
              <a:t>. Normalization to 1 for high energies affected by loss of energy in ECAL-HCAL gap.</a:t>
            </a:r>
            <a:endParaRPr lang="en-US" sz="2000" dirty="0">
              <a:solidFill>
                <a:srgbClr val="000000"/>
              </a:solidFill>
            </a:endParaRPr>
          </a:p>
        </p:txBody>
      </p:sp>
      <p:sp>
        <p:nvSpPr>
          <p:cNvPr id="16" name="TextBox 15"/>
          <p:cNvSpPr txBox="1"/>
          <p:nvPr/>
        </p:nvSpPr>
        <p:spPr>
          <a:xfrm>
            <a:off x="4932040" y="4005064"/>
            <a:ext cx="1152128" cy="369332"/>
          </a:xfrm>
          <a:prstGeom prst="rect">
            <a:avLst/>
          </a:prstGeom>
          <a:noFill/>
        </p:spPr>
        <p:txBody>
          <a:bodyPr wrap="square" rtlCol="0">
            <a:spAutoFit/>
          </a:bodyPr>
          <a:lstStyle/>
          <a:p>
            <a:r>
              <a:rPr lang="en-US" sz="1800" dirty="0" smtClean="0">
                <a:solidFill>
                  <a:srgbClr val="000000"/>
                </a:solidFill>
              </a:rPr>
              <a:t>22.58 X</a:t>
            </a:r>
            <a:r>
              <a:rPr lang="en-US" sz="1800" baseline="-25000" dirty="0" smtClean="0">
                <a:solidFill>
                  <a:srgbClr val="000000"/>
                </a:solidFill>
              </a:rPr>
              <a:t>0</a:t>
            </a:r>
            <a:endParaRPr lang="en-US" sz="1800" dirty="0">
              <a:solidFill>
                <a:srgbClr val="000000"/>
              </a:solidFill>
            </a:endParaRPr>
          </a:p>
        </p:txBody>
      </p:sp>
    </p:spTree>
    <p:extLst>
      <p:ext uri="{BB962C8B-B14F-4D97-AF65-F5344CB8AC3E}">
        <p14:creationId xmlns:p14="http://schemas.microsoft.com/office/powerpoint/2010/main" val="90371980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1520" y="1196752"/>
            <a:ext cx="5048189" cy="4525963"/>
          </a:xfrm>
        </p:spPr>
      </p:pic>
      <p:sp>
        <p:nvSpPr>
          <p:cNvPr id="2" name="Title 1"/>
          <p:cNvSpPr>
            <a:spLocks noGrp="1"/>
          </p:cNvSpPr>
          <p:nvPr>
            <p:ph type="title"/>
          </p:nvPr>
        </p:nvSpPr>
        <p:spPr/>
        <p:txBody>
          <a:bodyPr>
            <a:normAutofit/>
          </a:bodyPr>
          <a:lstStyle/>
          <a:p>
            <a:r>
              <a:rPr lang="en-US" sz="2800" b="1" dirty="0" smtClean="0">
                <a:latin typeface="+mn-lt"/>
              </a:rPr>
              <a:t>Resolution of total ECAL and HCAL Energy</a:t>
            </a:r>
            <a:endParaRPr lang="en-US" sz="2800" b="1" dirty="0">
              <a:latin typeface="+mn-lt"/>
            </a:endParaRPr>
          </a:p>
        </p:txBody>
      </p:sp>
      <p:sp>
        <p:nvSpPr>
          <p:cNvPr id="8" name="TextBox 7"/>
          <p:cNvSpPr txBox="1"/>
          <p:nvPr/>
        </p:nvSpPr>
        <p:spPr>
          <a:xfrm>
            <a:off x="5265192" y="1340768"/>
            <a:ext cx="3888432" cy="5016758"/>
          </a:xfrm>
          <a:prstGeom prst="rect">
            <a:avLst/>
          </a:prstGeom>
          <a:noFill/>
        </p:spPr>
        <p:txBody>
          <a:bodyPr wrap="square" rtlCol="0">
            <a:spAutoFit/>
          </a:bodyPr>
          <a:lstStyle/>
          <a:p>
            <a:pPr indent="341313">
              <a:buFont typeface="Arial" pitchFamily="34" charset="0"/>
              <a:buChar char="•"/>
            </a:pPr>
            <a:r>
              <a:rPr lang="en-US" sz="2000" dirty="0" smtClean="0">
                <a:solidFill>
                  <a:schemeClr val="tx1"/>
                </a:solidFill>
              </a:rPr>
              <a:t>Fits agree more or less, but constant term &lt;1%, fit agrees with the trend of the points.</a:t>
            </a:r>
          </a:p>
          <a:p>
            <a:pPr indent="341313">
              <a:buFont typeface="Arial" pitchFamily="34" charset="0"/>
              <a:buChar char="•"/>
            </a:pPr>
            <a:endParaRPr lang="en-US" sz="2000" dirty="0" smtClean="0">
              <a:solidFill>
                <a:schemeClr val="tx1"/>
              </a:solidFill>
            </a:endParaRPr>
          </a:p>
          <a:p>
            <a:pPr indent="341313">
              <a:buFont typeface="Arial" pitchFamily="34" charset="0"/>
              <a:buChar char="•"/>
            </a:pPr>
            <a:r>
              <a:rPr lang="en-US" sz="2000" dirty="0" smtClean="0">
                <a:solidFill>
                  <a:schemeClr val="tx1"/>
                </a:solidFill>
              </a:rPr>
              <a:t>Thicker back layers deteriorate </a:t>
            </a:r>
          </a:p>
          <a:p>
            <a:r>
              <a:rPr lang="en-US" sz="2000" dirty="0" smtClean="0">
                <a:solidFill>
                  <a:schemeClr val="tx1"/>
                </a:solidFill>
              </a:rPr>
              <a:t>resolution of high energy </a:t>
            </a:r>
            <a:r>
              <a:rPr lang="en-US" sz="2000" dirty="0" err="1" smtClean="0">
                <a:solidFill>
                  <a:schemeClr val="tx1"/>
                </a:solidFill>
              </a:rPr>
              <a:t>γ’s</a:t>
            </a:r>
            <a:endParaRPr lang="en-US" sz="2000" dirty="0" smtClean="0">
              <a:solidFill>
                <a:schemeClr val="tx1"/>
              </a:solidFill>
            </a:endParaRPr>
          </a:p>
          <a:p>
            <a:pPr indent="341313">
              <a:buFont typeface="Arial" pitchFamily="34" charset="0"/>
              <a:buChar char="•"/>
            </a:pPr>
            <a:endParaRPr lang="en-US" sz="2000" dirty="0" smtClean="0">
              <a:solidFill>
                <a:schemeClr val="tx1"/>
              </a:solidFill>
            </a:endParaRPr>
          </a:p>
          <a:p>
            <a:pPr indent="341313">
              <a:buFont typeface="Arial" pitchFamily="34" charset="0"/>
              <a:buChar char="•"/>
            </a:pPr>
            <a:r>
              <a:rPr lang="en-US" sz="2000" dirty="0">
                <a:solidFill>
                  <a:srgbClr val="000000"/>
                </a:solidFill>
              </a:rPr>
              <a:t>Uniform </a:t>
            </a:r>
            <a:r>
              <a:rPr lang="en-US" sz="2000" dirty="0" smtClean="0">
                <a:solidFill>
                  <a:srgbClr val="000000"/>
                </a:solidFill>
              </a:rPr>
              <a:t>det30 </a:t>
            </a:r>
            <a:r>
              <a:rPr lang="en-US" sz="2000" dirty="0">
                <a:solidFill>
                  <a:srgbClr val="000000"/>
                </a:solidFill>
              </a:rPr>
              <a:t>option better than CDR at high energy, comparable at low energies</a:t>
            </a:r>
          </a:p>
          <a:p>
            <a:pPr indent="341313">
              <a:buFont typeface="Arial" pitchFamily="34" charset="0"/>
              <a:buChar char="•"/>
            </a:pPr>
            <a:endParaRPr lang="en-US" sz="2000" b="1" dirty="0" smtClean="0">
              <a:solidFill>
                <a:schemeClr val="tx1"/>
              </a:solidFill>
            </a:endParaRPr>
          </a:p>
          <a:p>
            <a:pPr indent="341313">
              <a:buFont typeface="Arial" pitchFamily="34" charset="0"/>
              <a:buChar char="•"/>
            </a:pPr>
            <a:r>
              <a:rPr lang="en-US" sz="2000" b="1" dirty="0" smtClean="0">
                <a:solidFill>
                  <a:schemeClr val="tx1"/>
                </a:solidFill>
              </a:rPr>
              <a:t>The uniformly thin option (det40) is best behaving at high energy since it has the thinnest layers at the back (1.9 mm and 1.95 mm comparable) </a:t>
            </a:r>
            <a:r>
              <a:rPr lang="en-US" sz="2000" b="1" dirty="0" smtClean="0"/>
              <a:t>)</a:t>
            </a:r>
          </a:p>
        </p:txBody>
      </p:sp>
      <p:sp>
        <p:nvSpPr>
          <p:cNvPr id="10" name="Rectangle 9"/>
          <p:cNvSpPr/>
          <p:nvPr/>
        </p:nvSpPr>
        <p:spPr>
          <a:xfrm>
            <a:off x="971600" y="908720"/>
            <a:ext cx="7776864" cy="400110"/>
          </a:xfrm>
          <a:prstGeom prst="rect">
            <a:avLst/>
          </a:prstGeom>
        </p:spPr>
        <p:txBody>
          <a:bodyPr wrap="square">
            <a:spAutoFit/>
          </a:bodyPr>
          <a:lstStyle/>
          <a:p>
            <a:r>
              <a:rPr lang="en-US" sz="2000" dirty="0" smtClean="0">
                <a:solidFill>
                  <a:srgbClr val="008000"/>
                </a:solidFill>
              </a:rPr>
              <a:t>Single </a:t>
            </a:r>
            <a:r>
              <a:rPr lang="en-US" sz="2000" dirty="0">
                <a:solidFill>
                  <a:srgbClr val="008000"/>
                </a:solidFill>
              </a:rPr>
              <a:t>photons in the very central part of the detector (</a:t>
            </a:r>
            <a:r>
              <a:rPr lang="en-US" sz="2000" dirty="0" err="1">
                <a:solidFill>
                  <a:srgbClr val="008000"/>
                </a:solidFill>
              </a:rPr>
              <a:t>θ</a:t>
            </a:r>
            <a:r>
              <a:rPr lang="en-US" sz="2000" dirty="0">
                <a:solidFill>
                  <a:srgbClr val="008000"/>
                </a:solidFill>
              </a:rPr>
              <a:t> ≈ 90°) and </a:t>
            </a:r>
            <a:r>
              <a:rPr lang="en-US" sz="2000" dirty="0" err="1">
                <a:solidFill>
                  <a:srgbClr val="008000"/>
                </a:solidFill>
              </a:rPr>
              <a:t>ϕ</a:t>
            </a:r>
            <a:r>
              <a:rPr lang="en-US" sz="2000" dirty="0">
                <a:solidFill>
                  <a:srgbClr val="008000"/>
                </a:solidFill>
              </a:rPr>
              <a:t> ≈ 0° </a:t>
            </a:r>
          </a:p>
        </p:txBody>
      </p:sp>
      <p:sp>
        <p:nvSpPr>
          <p:cNvPr id="13"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5</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23017788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New Model CLIC_o3_v5</a:t>
            </a:r>
            <a:endParaRPr lang="en-US" sz="2800" b="1" dirty="0">
              <a:latin typeface="+mn-lt"/>
            </a:endParaRPr>
          </a:p>
        </p:txBody>
      </p:sp>
      <p:sp>
        <p:nvSpPr>
          <p:cNvPr id="6" name="Content Placeholder 5"/>
          <p:cNvSpPr>
            <a:spLocks noGrp="1"/>
          </p:cNvSpPr>
          <p:nvPr>
            <p:ph sz="quarter" idx="1"/>
          </p:nvPr>
        </p:nvSpPr>
        <p:spPr>
          <a:xfrm>
            <a:off x="323528" y="980728"/>
            <a:ext cx="8640960" cy="4946104"/>
          </a:xfrm>
        </p:spPr>
        <p:txBody>
          <a:bodyPr>
            <a:normAutofit/>
          </a:bodyPr>
          <a:lstStyle/>
          <a:p>
            <a:pPr marL="0" indent="0">
              <a:buNone/>
            </a:pPr>
            <a:r>
              <a:rPr lang="en-US" sz="2100" dirty="0" smtClean="0"/>
              <a:t>Uniform </a:t>
            </a:r>
            <a:r>
              <a:rPr lang="en-US" sz="2100" dirty="0" smtClean="0"/>
              <a:t>segmentation of ECAL</a:t>
            </a:r>
          </a:p>
          <a:p>
            <a:r>
              <a:rPr lang="en-US" sz="2100" dirty="0" smtClean="0">
                <a:sym typeface="Wingdings"/>
              </a:rPr>
              <a:t>40 layers, absorber 1.9 mm, active material 0.50 mm</a:t>
            </a:r>
            <a:endParaRPr lang="en-US" sz="2100" dirty="0">
              <a:sym typeface="Wingdings"/>
            </a:endParaRPr>
          </a:p>
          <a:p>
            <a:endParaRPr lang="en-US" sz="2100" dirty="0">
              <a:sym typeface="Wingdings"/>
            </a:endParaRPr>
          </a:p>
          <a:p>
            <a:pPr marL="0" indent="0">
              <a:buNone/>
            </a:pPr>
            <a:endParaRPr lang="en-US" sz="2100" dirty="0" smtClean="0">
              <a:sym typeface="Wingdings"/>
            </a:endParaRPr>
          </a:p>
          <a:p>
            <a:pPr marL="0" indent="0">
              <a:buNone/>
            </a:pPr>
            <a:endParaRPr lang="en-US" sz="2100" dirty="0">
              <a:sym typeface="Wingdings"/>
            </a:endParaRPr>
          </a:p>
          <a:p>
            <a:pPr marL="0" indent="0">
              <a:buNone/>
            </a:pPr>
            <a:endParaRPr lang="en-US" sz="2100" dirty="0" smtClean="0">
              <a:sym typeface="Wingdings"/>
            </a:endParaRPr>
          </a:p>
          <a:p>
            <a:pPr marL="0" indent="0">
              <a:buNone/>
            </a:pPr>
            <a:endParaRPr lang="en-US" sz="2100" dirty="0">
              <a:sym typeface="Wingdings"/>
            </a:endParaRPr>
          </a:p>
          <a:p>
            <a:pPr marL="0" indent="0">
              <a:buNone/>
            </a:pPr>
            <a:endParaRPr lang="en-US" sz="2100" dirty="0" smtClean="0">
              <a:sym typeface="Wingdings"/>
            </a:endParaRPr>
          </a:p>
          <a:p>
            <a:pPr marL="0" indent="0">
              <a:buNone/>
            </a:pPr>
            <a:endParaRPr lang="en-US" sz="2100" dirty="0"/>
          </a:p>
          <a:p>
            <a:endParaRPr lang="en-US" sz="21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3" y="4280703"/>
            <a:ext cx="9145017" cy="1988529"/>
          </a:xfrm>
          <a:prstGeom prst="rect">
            <a:avLst/>
          </a:prstGeom>
        </p:spPr>
      </p:pic>
      <p:sp>
        <p:nvSpPr>
          <p:cNvPr id="7" name="TextBox 6"/>
          <p:cNvSpPr txBox="1"/>
          <p:nvPr/>
        </p:nvSpPr>
        <p:spPr>
          <a:xfrm>
            <a:off x="0" y="3861048"/>
            <a:ext cx="8892480" cy="400110"/>
          </a:xfrm>
          <a:prstGeom prst="rect">
            <a:avLst/>
          </a:prstGeom>
          <a:noFill/>
        </p:spPr>
        <p:txBody>
          <a:bodyPr wrap="square" rtlCol="0">
            <a:spAutoFit/>
          </a:bodyPr>
          <a:lstStyle/>
          <a:p>
            <a:r>
              <a:rPr lang="en-US" sz="2000" b="1" dirty="0" smtClean="0">
                <a:solidFill>
                  <a:srgbClr val="FF0000"/>
                </a:solidFill>
              </a:rPr>
              <a:t>Model CLIC_o3_v05: other 2.65 mm: total thickness 20.2 cm</a:t>
            </a:r>
            <a:endParaRPr lang="en-US" sz="2000" b="1" dirty="0">
              <a:solidFill>
                <a:srgbClr val="FF0000"/>
              </a:solidFill>
            </a:endParaRPr>
          </a:p>
        </p:txBody>
      </p:sp>
      <p:sp>
        <p:nvSpPr>
          <p:cNvPr id="8" name="TextBox 7"/>
          <p:cNvSpPr txBox="1"/>
          <p:nvPr/>
        </p:nvSpPr>
        <p:spPr>
          <a:xfrm>
            <a:off x="0" y="1772816"/>
            <a:ext cx="6876256" cy="707886"/>
          </a:xfrm>
          <a:prstGeom prst="rect">
            <a:avLst/>
          </a:prstGeom>
          <a:noFill/>
        </p:spPr>
        <p:txBody>
          <a:bodyPr wrap="square" rtlCol="0">
            <a:spAutoFit/>
          </a:bodyPr>
          <a:lstStyle/>
          <a:p>
            <a:r>
              <a:rPr lang="en-US" sz="2000" b="1" dirty="0" smtClean="0">
                <a:solidFill>
                  <a:srgbClr val="008000"/>
                </a:solidFill>
              </a:rPr>
              <a:t>Model CLIC_o2_v05: other 1.5 mm: total thickness 15.6 cm cm </a:t>
            </a:r>
            <a:endParaRPr lang="en-US" sz="2000" b="1" dirty="0">
              <a:solidFill>
                <a:srgbClr val="008000"/>
              </a:solidFill>
            </a:endParaRPr>
          </a:p>
        </p:txBody>
      </p:sp>
      <p:pic>
        <p:nvPicPr>
          <p:cNvPr id="9" name="Picture 8" descr="Screen Shot 2016-08-09 at 11.36.2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204864"/>
            <a:ext cx="8964488" cy="1744394"/>
          </a:xfrm>
          <a:prstGeom prst="rect">
            <a:avLst/>
          </a:prstGeom>
        </p:spPr>
      </p:pic>
      <p:sp>
        <p:nvSpPr>
          <p:cNvPr id="10" name="Text Box 3"/>
          <p:cNvSpPr txBox="1">
            <a:spLocks noChangeArrowheads="1"/>
          </p:cNvSpPr>
          <p:nvPr/>
        </p:nvSpPr>
        <p:spPr bwMode="auto">
          <a:xfrm>
            <a:off x="2843213" y="6453188"/>
            <a:ext cx="2133600" cy="404812"/>
          </a:xfrm>
          <a:prstGeom prst="rect">
            <a:avLst/>
          </a:prstGeom>
          <a:noFill/>
          <a:ln w="9525">
            <a:noFill/>
            <a:miter lim="800000"/>
            <a:headEnd/>
            <a:tailEnd/>
          </a:ln>
        </p:spPr>
        <p:txBody>
          <a:bodyPr lIns="90000" tIns="46800" rIns="90000" bIns="46800">
            <a:prstTxWarp prst="textNoShape">
              <a:avLst/>
            </a:prstTxWarp>
            <a:spAutoFit/>
          </a:bodyPr>
          <a:lstStyle/>
          <a:p>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95B52FCD-E30F-7E45-B402-FA22A651FD0C}" type="slidenum">
              <a:rPr lang="en-GB" sz="1400">
                <a:solidFill>
                  <a:srgbClr val="000000"/>
                </a:solidFill>
                <a:ea typeface="Arial" pitchFamily="27" charset="0"/>
                <a:cs typeface="Arial" pitchFamily="27" charset="0"/>
              </a:rPr>
              <a:pPr algn="r">
                <a:buClr>
                  <a:srgbClr val="000000"/>
                </a:buClr>
                <a:buSzPct val="100000"/>
                <a:buFont typeface="Times New Roman" pitchFamily="27"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6</a:t>
            </a:fld>
            <a:endParaRPr lang="en-GB" sz="1400" dirty="0">
              <a:solidFill>
                <a:srgbClr val="000000"/>
              </a:solidFill>
              <a:ea typeface="Arial" pitchFamily="27" charset="0"/>
              <a:cs typeface="Arial" pitchFamily="27" charset="0"/>
            </a:endParaRPr>
          </a:p>
        </p:txBody>
      </p:sp>
    </p:spTree>
    <p:extLst>
      <p:ext uri="{BB962C8B-B14F-4D97-AF65-F5344CB8AC3E}">
        <p14:creationId xmlns:p14="http://schemas.microsoft.com/office/powerpoint/2010/main" val="128942568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Model </a:t>
            </a:r>
            <a:r>
              <a:rPr lang="en-US" sz="2800" b="1" dirty="0" smtClean="0">
                <a:latin typeface="+mn-lt"/>
              </a:rPr>
              <a:t>CLIC_o3_v05</a:t>
            </a:r>
            <a:r>
              <a:rPr lang="en-US" sz="2800" b="1" dirty="0" smtClean="0">
                <a:latin typeface="+mn-lt"/>
              </a:rPr>
              <a:t>: </a:t>
            </a:r>
            <a:r>
              <a:rPr lang="en-US" sz="2800" b="1" dirty="0" smtClean="0">
                <a:latin typeface="+mn-lt"/>
              </a:rPr>
              <a:t>Barrel</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endParaRPr lang="en-US" sz="2100" dirty="0" smtClean="0"/>
          </a:p>
        </p:txBody>
      </p:sp>
      <p:sp>
        <p:nvSpPr>
          <p:cNvPr id="5" name="Content Placeholder 5"/>
          <p:cNvSpPr txBox="1">
            <a:spLocks/>
          </p:cNvSpPr>
          <p:nvPr/>
        </p:nvSpPr>
        <p:spPr bwMode="auto">
          <a:xfrm>
            <a:off x="107504" y="980728"/>
            <a:ext cx="8928992" cy="5408984"/>
          </a:xfrm>
          <a:prstGeom prst="rect">
            <a:avLst/>
          </a:prstGeom>
          <a:noFill/>
          <a:ln w="9525">
            <a:noFill/>
            <a:miter lim="800000"/>
            <a:headEnd/>
            <a:tailEnd/>
          </a:ln>
        </p:spPr>
        <p:txBody>
          <a:bodyPr vert="horz" wrap="square" lIns="90000" tIns="46800" rIns="90000" bIns="46800" numCol="1" anchor="t" anchorCtr="0" compatLnSpc="1">
            <a:prstTxWarp prst="textNoShape">
              <a:avLst/>
            </a:prstTxWarp>
            <a:normAutofit/>
          </a:bodyPr>
          <a:lstStyle>
            <a:lvl1pPr marL="341313" indent="-341313" algn="l" defTabSz="457200" rtl="0" eaLnBrk="0" fontAlgn="base" hangingPunct="0">
              <a:spcBef>
                <a:spcPts val="800"/>
              </a:spcBef>
              <a:spcAft>
                <a:spcPct val="0"/>
              </a:spcAft>
              <a:buClr>
                <a:srgbClr val="000000"/>
              </a:buClr>
              <a:buSzPct val="100000"/>
              <a:buFont typeface="Times New Roman" pitchFamily="27" charset="0"/>
              <a:buChar char="•"/>
              <a:defRPr sz="3200">
                <a:solidFill>
                  <a:srgbClr val="000000"/>
                </a:solidFill>
                <a:latin typeface="+mn-lt"/>
                <a:ea typeface="+mn-ea"/>
                <a:cs typeface="+mn-cs"/>
              </a:defRPr>
            </a:lvl1pPr>
            <a:lvl2pPr marL="741363" indent="-284163" algn="l" defTabSz="457200" rtl="0" eaLnBrk="0" fontAlgn="base" hangingPunct="0">
              <a:lnSpc>
                <a:spcPct val="101000"/>
              </a:lnSpc>
              <a:spcBef>
                <a:spcPts val="700"/>
              </a:spcBef>
              <a:spcAft>
                <a:spcPct val="0"/>
              </a:spcAft>
              <a:buClr>
                <a:srgbClr val="000000"/>
              </a:buClr>
              <a:buSzPct val="100000"/>
              <a:buFont typeface="Arial" pitchFamily="27" charset="0"/>
              <a:buChar char="–"/>
              <a:defRPr sz="2800">
                <a:solidFill>
                  <a:srgbClr val="000000"/>
                </a:solidFill>
                <a:latin typeface="+mj-lt"/>
                <a:ea typeface="+mn-ea"/>
                <a:cs typeface="+mn-cs"/>
              </a:defRPr>
            </a:lvl2pPr>
            <a:lvl3pPr marL="1143000" indent="-228600" algn="l" defTabSz="457200" rtl="0" eaLnBrk="0" fontAlgn="base" hangingPunct="0">
              <a:lnSpc>
                <a:spcPct val="101000"/>
              </a:lnSpc>
              <a:spcBef>
                <a:spcPts val="550"/>
              </a:spcBef>
              <a:spcAft>
                <a:spcPct val="0"/>
              </a:spcAft>
              <a:buClr>
                <a:srgbClr val="000000"/>
              </a:buClr>
              <a:buSzPct val="100000"/>
              <a:buFont typeface="Arial" pitchFamily="27" charset="0"/>
              <a:buChar char="•"/>
              <a:defRPr sz="2200" b="1">
                <a:solidFill>
                  <a:srgbClr val="000000"/>
                </a:solidFill>
                <a:latin typeface="+mj-lt"/>
                <a:ea typeface="+mn-ea"/>
                <a:cs typeface="+mn-cs"/>
              </a:defRPr>
            </a:lvl3pPr>
            <a:lvl4pPr marL="1600200" indent="-228600" algn="l" defTabSz="457200" rtl="0" eaLnBrk="0" fontAlgn="base" hangingPunct="0">
              <a:lnSpc>
                <a:spcPct val="101000"/>
              </a:lnSpc>
              <a:spcBef>
                <a:spcPts val="500"/>
              </a:spcBef>
              <a:spcAft>
                <a:spcPct val="0"/>
              </a:spcAft>
              <a:buClr>
                <a:srgbClr val="000000"/>
              </a:buClr>
              <a:buSzPct val="100000"/>
              <a:buFont typeface="Arial" pitchFamily="27" charset="0"/>
              <a:buChar char="–"/>
              <a:defRPr sz="2000">
                <a:solidFill>
                  <a:srgbClr val="000000"/>
                </a:solidFill>
                <a:latin typeface="+mj-lt"/>
                <a:ea typeface="+mn-ea"/>
                <a:cs typeface="+mn-cs"/>
              </a:defRPr>
            </a:lvl4pPr>
            <a:lvl5pPr marL="2057400" indent="-228600" algn="l" defTabSz="457200" rtl="0" eaLnBrk="0" fontAlgn="base" hangingPunct="0">
              <a:spcBef>
                <a:spcPts val="550"/>
              </a:spcBef>
              <a:spcAft>
                <a:spcPct val="0"/>
              </a:spcAft>
              <a:buClr>
                <a:srgbClr val="000000"/>
              </a:buClr>
              <a:buSzPct val="100000"/>
              <a:buFont typeface="Times New Roman" pitchFamily="27" charset="0"/>
              <a:buChar char="»"/>
              <a:defRPr sz="2200">
                <a:solidFill>
                  <a:srgbClr val="000000"/>
                </a:solidFill>
                <a:latin typeface="+mn-lt"/>
                <a:ea typeface="+mn-ea"/>
                <a:cs typeface="+mn-cs"/>
              </a:defRPr>
            </a:lvl5pPr>
            <a:lvl6pPr marL="25146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6pPr>
            <a:lvl7pPr marL="29718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7pPr>
            <a:lvl8pPr marL="34290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8pPr>
            <a:lvl9pPr marL="3886200" indent="-228600" algn="l" defTabSz="457200" rtl="0" eaLnBrk="0" fontAlgn="base" hangingPunct="0">
              <a:spcBef>
                <a:spcPts val="550"/>
              </a:spcBef>
              <a:spcAft>
                <a:spcPct val="0"/>
              </a:spcAft>
              <a:buClr>
                <a:srgbClr val="000000"/>
              </a:buClr>
              <a:buSzPct val="100000"/>
              <a:buFont typeface="Times New Roman" pitchFamily="-112" charset="0"/>
              <a:defRPr sz="2200">
                <a:solidFill>
                  <a:srgbClr val="000000"/>
                </a:solidFill>
                <a:latin typeface="+mn-lt"/>
                <a:ea typeface="+mn-ea"/>
                <a:cs typeface="+mn-cs"/>
              </a:defRPr>
            </a:lvl9pPr>
          </a:lstStyle>
          <a:p>
            <a:pPr marL="0" indent="0">
              <a:buFont typeface="Times New Roman" pitchFamily="27" charset="0"/>
              <a:buNone/>
            </a:pPr>
            <a:r>
              <a:rPr lang="en-US" sz="2000" dirty="0" smtClean="0">
                <a:sym typeface="Wingdings"/>
              </a:rPr>
              <a:t>Compare old and new model: use point phi=0, theta=90 degrees</a:t>
            </a:r>
          </a:p>
          <a:p>
            <a:pPr marL="0" indent="0">
              <a:buFont typeface="Times New Roman" pitchFamily="27" charset="0"/>
              <a:buNone/>
            </a:pPr>
            <a:r>
              <a:rPr lang="en-US" sz="2000" dirty="0" smtClean="0">
                <a:sym typeface="Wingdings"/>
              </a:rPr>
              <a:t>Determine </a:t>
            </a:r>
            <a:r>
              <a:rPr lang="en-US" sz="2000" dirty="0" smtClean="0">
                <a:sym typeface="Wingdings"/>
              </a:rPr>
              <a:t>relative resolution via distribution of  </a:t>
            </a:r>
            <a:r>
              <a:rPr lang="en-US" sz="2000" dirty="0" err="1" smtClean="0">
                <a:sym typeface="Wingdings"/>
              </a:rPr>
              <a:t>E</a:t>
            </a:r>
            <a:r>
              <a:rPr lang="en-US" sz="2000" baseline="-25000" dirty="0" err="1" smtClean="0">
                <a:sym typeface="Wingdings"/>
              </a:rPr>
              <a:t>rel</a:t>
            </a:r>
            <a:r>
              <a:rPr lang="en-US" sz="2000" baseline="-25000" dirty="0" smtClean="0">
                <a:sym typeface="Wingdings"/>
              </a:rPr>
              <a:t> </a:t>
            </a:r>
            <a:r>
              <a:rPr lang="en-US" sz="2000" dirty="0" smtClean="0">
                <a:sym typeface="Wingdings"/>
              </a:rPr>
              <a:t>= (E_ECAL+E_HCAL)/</a:t>
            </a:r>
            <a:r>
              <a:rPr lang="en-US" sz="2000" dirty="0" err="1" smtClean="0">
                <a:sym typeface="Wingdings"/>
              </a:rPr>
              <a:t>E_truth</a:t>
            </a:r>
            <a:endParaRPr lang="en-US" sz="2000" dirty="0" smtClean="0">
              <a:sym typeface="Wingdings"/>
            </a:endParaRPr>
          </a:p>
          <a:p>
            <a:pPr marL="0" indent="0">
              <a:buFont typeface="Times New Roman" pitchFamily="27" charset="0"/>
              <a:buNone/>
            </a:pPr>
            <a:r>
              <a:rPr lang="en-US" sz="2000" dirty="0" smtClean="0">
                <a:sym typeface="Wingdings"/>
              </a:rPr>
              <a:t>measure of </a:t>
            </a:r>
            <a:r>
              <a:rPr lang="en-US" sz="2000" dirty="0" err="1" smtClean="0">
                <a:sym typeface="Wingdings"/>
              </a:rPr>
              <a:t>σ</a:t>
            </a:r>
            <a:r>
              <a:rPr lang="en-US" sz="2000" dirty="0" smtClean="0">
                <a:sym typeface="Wingdings"/>
              </a:rPr>
              <a:t>(</a:t>
            </a:r>
            <a:r>
              <a:rPr lang="en-US" sz="2000" dirty="0" err="1" smtClean="0">
                <a:sym typeface="Wingdings"/>
              </a:rPr>
              <a:t>E</a:t>
            </a:r>
            <a:r>
              <a:rPr lang="en-US" sz="2000" baseline="-25000" dirty="0" err="1" smtClean="0">
                <a:sym typeface="Wingdings"/>
              </a:rPr>
              <a:t>rel</a:t>
            </a:r>
            <a:r>
              <a:rPr lang="en-US" sz="2000" dirty="0" smtClean="0">
                <a:sym typeface="Wingdings"/>
              </a:rPr>
              <a:t>): RMS and </a:t>
            </a:r>
            <a:r>
              <a:rPr lang="en-US" sz="2000" dirty="0" err="1" smtClean="0">
                <a:sym typeface="Wingdings"/>
              </a:rPr>
              <a:t>gausian</a:t>
            </a:r>
            <a:r>
              <a:rPr lang="en-US" sz="2000" dirty="0" smtClean="0">
                <a:sym typeface="Wingdings"/>
              </a:rPr>
              <a:t> </a:t>
            </a:r>
            <a:r>
              <a:rPr lang="en-US" sz="2000" dirty="0" smtClean="0">
                <a:sym typeface="Wingdings"/>
              </a:rPr>
              <a:t>fit</a:t>
            </a:r>
          </a:p>
          <a:p>
            <a:pPr marL="0" indent="0">
              <a:buFont typeface="Times New Roman" pitchFamily="27" charset="0"/>
              <a:buNone/>
            </a:pPr>
            <a:r>
              <a:rPr lang="en-US" sz="2000" dirty="0" smtClean="0">
                <a:sym typeface="Wingdings"/>
              </a:rPr>
              <a:t>Old model determined through iterative </a:t>
            </a:r>
            <a:r>
              <a:rPr lang="en-US" sz="2000" dirty="0" err="1" smtClean="0">
                <a:sym typeface="Wingdings"/>
              </a:rPr>
              <a:t>gaussian</a:t>
            </a:r>
            <a:r>
              <a:rPr lang="en-US" sz="2000" dirty="0" smtClean="0">
                <a:sym typeface="Wingdings"/>
              </a:rPr>
              <a:t> fits around mean within 3 </a:t>
            </a:r>
            <a:r>
              <a:rPr lang="en-US" sz="2000" dirty="0" err="1" smtClean="0">
                <a:sym typeface="Wingdings"/>
              </a:rPr>
              <a:t>sigmas</a:t>
            </a:r>
            <a:r>
              <a:rPr lang="en-US" sz="2000" dirty="0" smtClean="0">
                <a:sym typeface="Wingdings"/>
              </a:rPr>
              <a:t> </a:t>
            </a:r>
            <a:endParaRPr lang="en-US" sz="2000" dirty="0" smtClean="0">
              <a:sym typeface="Wingdings"/>
            </a:endParaRPr>
          </a:p>
          <a:p>
            <a:pPr marL="0" indent="0">
              <a:buFont typeface="Times New Roman" pitchFamily="27" charset="0"/>
              <a:buNone/>
            </a:pPr>
            <a:endParaRPr lang="en-US" sz="2000" dirty="0" smtClean="0">
              <a:sym typeface="Wingdings"/>
            </a:endParaRPr>
          </a:p>
          <a:p>
            <a:pPr marL="0" indent="0">
              <a:buFont typeface="Times New Roman" pitchFamily="27" charset="0"/>
              <a:buNone/>
            </a:pPr>
            <a:endParaRPr lang="en-US" sz="2000" dirty="0" smtClean="0">
              <a:sym typeface="Wingdings"/>
            </a:endParaRPr>
          </a:p>
        </p:txBody>
      </p:sp>
      <p:graphicFrame>
        <p:nvGraphicFramePr>
          <p:cNvPr id="7" name="Table 6"/>
          <p:cNvGraphicFramePr>
            <a:graphicFrameLocks noGrp="1"/>
          </p:cNvGraphicFramePr>
          <p:nvPr>
            <p:extLst>
              <p:ext uri="{D42A27DB-BD31-4B8C-83A1-F6EECF244321}">
                <p14:modId xmlns:p14="http://schemas.microsoft.com/office/powerpoint/2010/main" val="4104510007"/>
              </p:ext>
            </p:extLst>
          </p:nvPr>
        </p:nvGraphicFramePr>
        <p:xfrm>
          <a:off x="323528" y="2780928"/>
          <a:ext cx="7128794" cy="2027664"/>
        </p:xfrm>
        <a:graphic>
          <a:graphicData uri="http://schemas.openxmlformats.org/drawingml/2006/table">
            <a:tbl>
              <a:tblPr firstRow="1" bandRow="1">
                <a:tableStyleId>{2D5ABB26-0587-4C30-8999-92F81FD0307C}</a:tableStyleId>
              </a:tblPr>
              <a:tblGrid>
                <a:gridCol w="1726414"/>
                <a:gridCol w="1350595"/>
                <a:gridCol w="1350595"/>
                <a:gridCol w="1350595"/>
                <a:gridCol w="1350595"/>
              </a:tblGrid>
              <a:tr h="432048">
                <a:tc>
                  <a:txBody>
                    <a:bodyPr/>
                    <a:lstStyle/>
                    <a:p>
                      <a:r>
                        <a:rPr lang="en-US" dirty="0" smtClean="0"/>
                        <a:t>Energy (</a:t>
                      </a:r>
                      <a:r>
                        <a:rPr lang="en-US" dirty="0" err="1" smtClean="0"/>
                        <a:t>GeV</a:t>
                      </a:r>
                      <a:r>
                        <a:rPr lang="en-US" dirty="0" smtClean="0"/>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50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500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32048">
                <a:tc>
                  <a:txBody>
                    <a:bodyPr/>
                    <a:lstStyle/>
                    <a:p>
                      <a:r>
                        <a:rPr lang="en-US" sz="1800" dirty="0" err="1" smtClean="0">
                          <a:sym typeface="Wingdings"/>
                        </a:rPr>
                        <a:t>σ</a:t>
                      </a:r>
                      <a:r>
                        <a:rPr lang="en-US" sz="1800" dirty="0" smtClean="0">
                          <a:sym typeface="Wingdings"/>
                        </a:rPr>
                        <a:t>(</a:t>
                      </a:r>
                      <a:r>
                        <a:rPr lang="en-US" sz="1800" dirty="0" err="1" smtClean="0">
                          <a:sym typeface="Wingdings"/>
                        </a:rPr>
                        <a:t>E</a:t>
                      </a:r>
                      <a:r>
                        <a:rPr lang="en-US" sz="1800" baseline="-25000" dirty="0" err="1" smtClean="0">
                          <a:sym typeface="Wingdings"/>
                        </a:rPr>
                        <a:t>rel</a:t>
                      </a:r>
                      <a:r>
                        <a:rPr lang="en-US" sz="1800" dirty="0" smtClean="0">
                          <a:sym typeface="Wingdings"/>
                        </a:rPr>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4.72</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2.11</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1.12</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0.777</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32048">
                <a:tc>
                  <a:txBody>
                    <a:bodyPr/>
                    <a:lstStyle/>
                    <a:p>
                      <a:r>
                        <a:rPr lang="en-US" sz="1800" dirty="0" smtClean="0">
                          <a:sym typeface="Wingdings"/>
                        </a:rPr>
                        <a:t>RMS(</a:t>
                      </a:r>
                      <a:r>
                        <a:rPr lang="en-US" sz="1800" dirty="0" err="1" smtClean="0">
                          <a:sym typeface="Wingdings"/>
                        </a:rPr>
                        <a:t>E</a:t>
                      </a:r>
                      <a:r>
                        <a:rPr lang="en-US" sz="1800" baseline="-25000" dirty="0" err="1" smtClean="0">
                          <a:sym typeface="Wingdings"/>
                        </a:rPr>
                        <a:t>rel</a:t>
                      </a:r>
                      <a:r>
                        <a:rPr lang="en-US" sz="1800" dirty="0" smtClean="0">
                          <a:sym typeface="Wingdings"/>
                        </a:rPr>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4.82</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2.13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1.17</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0.903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6024">
                <a:tc>
                  <a:txBody>
                    <a:bodyPr/>
                    <a:lstStyle/>
                    <a:p>
                      <a:r>
                        <a:rPr lang="en-US" sz="1800" dirty="0" smtClean="0">
                          <a:sym typeface="Wingdings"/>
                        </a:rPr>
                        <a:t>CLIC_o2_v05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4.58</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2.07</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1.05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0.673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6024">
                <a:tc>
                  <a:txBody>
                    <a:bodyPr/>
                    <a:lstStyle/>
                    <a:p>
                      <a:r>
                        <a:rPr lang="en-US" dirty="0" smtClean="0"/>
                        <a:t>30 layers</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5.43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2.44</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1.23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0.790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2884803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Model CLIC_o3_v5: Calibration</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pPr marL="0" indent="0">
              <a:buNone/>
            </a:pPr>
            <a:r>
              <a:rPr lang="en-US" sz="2000" dirty="0" smtClean="0"/>
              <a:t>Use particle gun samples for calibration, 10000 </a:t>
            </a:r>
            <a:r>
              <a:rPr lang="en-US" sz="2000" dirty="0" err="1" smtClean="0"/>
              <a:t>evts</a:t>
            </a:r>
            <a:r>
              <a:rPr lang="en-US" sz="2000" dirty="0" smtClean="0"/>
              <a:t>: 50 </a:t>
            </a:r>
            <a:r>
              <a:rPr lang="en-US" sz="2000" dirty="0" err="1" smtClean="0"/>
              <a:t>GeV</a:t>
            </a:r>
            <a:r>
              <a:rPr lang="en-US" sz="2000" dirty="0" smtClean="0"/>
              <a:t> K</a:t>
            </a:r>
            <a:r>
              <a:rPr lang="en-US" sz="2000" baseline="30000" dirty="0" smtClean="0"/>
              <a:t>0</a:t>
            </a:r>
            <a:r>
              <a:rPr lang="en-US" sz="2000" baseline="-25000" dirty="0" smtClean="0"/>
              <a:t>L</a:t>
            </a:r>
            <a:r>
              <a:rPr lang="en-US" sz="2000" dirty="0" smtClean="0"/>
              <a:t>, 10 </a:t>
            </a:r>
            <a:r>
              <a:rPr lang="en-US" sz="2000" dirty="0" err="1" smtClean="0"/>
              <a:t>GeV</a:t>
            </a:r>
            <a:r>
              <a:rPr lang="en-US" sz="2000" dirty="0" smtClean="0"/>
              <a:t> μ</a:t>
            </a:r>
          </a:p>
          <a:p>
            <a:pPr marL="0" indent="0">
              <a:buNone/>
            </a:pPr>
            <a:r>
              <a:rPr lang="en-US" sz="2000" dirty="0" smtClean="0"/>
              <a:t>Photons at 10, 50, 100, 200 </a:t>
            </a:r>
            <a:r>
              <a:rPr lang="en-US" sz="2000" dirty="0" err="1" smtClean="0"/>
              <a:t>GeV</a:t>
            </a:r>
            <a:r>
              <a:rPr lang="en-US" sz="2000" dirty="0" smtClean="0"/>
              <a:t>, test very high E: 500, 1000, 1500 </a:t>
            </a:r>
            <a:r>
              <a:rPr lang="en-US" sz="2000" dirty="0" err="1" smtClean="0"/>
              <a:t>GeV</a:t>
            </a:r>
            <a:endParaRPr lang="en-US" sz="2000" dirty="0" smtClean="0"/>
          </a:p>
          <a:p>
            <a:r>
              <a:rPr lang="en-US" sz="2000" dirty="0" smtClean="0"/>
              <a:t>Produced with uniform distribution in phi and theta</a:t>
            </a:r>
          </a:p>
          <a:p>
            <a:r>
              <a:rPr lang="en-US" sz="2000" dirty="0" smtClean="0"/>
              <a:t>Two campaigns, one restricted to barrel |</a:t>
            </a:r>
            <a:r>
              <a:rPr lang="en-US" sz="2000" dirty="0" err="1" smtClean="0"/>
              <a:t>cos</a:t>
            </a:r>
            <a:r>
              <a:rPr lang="en-US" sz="2000" dirty="0" smtClean="0"/>
              <a:t> </a:t>
            </a:r>
            <a:r>
              <a:rPr lang="en-US" sz="2000" dirty="0" err="1" smtClean="0"/>
              <a:t>θ</a:t>
            </a:r>
            <a:r>
              <a:rPr lang="en-US" sz="2000" dirty="0" smtClean="0"/>
              <a:t>| &lt;0.7, second no restriction in </a:t>
            </a:r>
            <a:r>
              <a:rPr lang="en-US" sz="2000" dirty="0" err="1" smtClean="0"/>
              <a:t>θ</a:t>
            </a:r>
            <a:endParaRPr lang="en-US" sz="2000" dirty="0" smtClean="0"/>
          </a:p>
          <a:p>
            <a:r>
              <a:rPr lang="en-US" sz="2000" dirty="0" smtClean="0">
                <a:sym typeface="Wingdings"/>
              </a:rPr>
              <a:t>Simulated with DD4hep, use </a:t>
            </a:r>
            <a:r>
              <a:rPr lang="en-US" sz="2000" dirty="0" err="1" smtClean="0">
                <a:sym typeface="Wingdings"/>
              </a:rPr>
              <a:t>iLCSoft</a:t>
            </a:r>
            <a:r>
              <a:rPr lang="en-US" sz="2000" dirty="0" smtClean="0">
                <a:sym typeface="Wingdings"/>
              </a:rPr>
              <a:t> package at</a:t>
            </a:r>
          </a:p>
          <a:p>
            <a:pPr marL="0" indent="0">
              <a:buNone/>
            </a:pPr>
            <a:r>
              <a:rPr lang="en-US" sz="2000" dirty="0"/>
              <a:t>/</a:t>
            </a:r>
            <a:r>
              <a:rPr lang="en-US" sz="2000" dirty="0" err="1"/>
              <a:t>cvmfs</a:t>
            </a:r>
            <a:r>
              <a:rPr lang="en-US" sz="2000" dirty="0"/>
              <a:t>/</a:t>
            </a:r>
            <a:r>
              <a:rPr lang="en-US" sz="2000" dirty="0" err="1"/>
              <a:t>clicdp.cern.ch</a:t>
            </a:r>
            <a:r>
              <a:rPr lang="en-US" sz="2000" dirty="0"/>
              <a:t>/</a:t>
            </a:r>
            <a:r>
              <a:rPr lang="en-US" sz="2000" dirty="0" err="1"/>
              <a:t>iLCSoft</a:t>
            </a:r>
            <a:r>
              <a:rPr lang="en-US" sz="2000" dirty="0"/>
              <a:t>/builds/2016-07-04/x86_64-slc6-gcc48-</a:t>
            </a:r>
            <a:r>
              <a:rPr lang="en-US" sz="2000" dirty="0" smtClean="0"/>
              <a:t>dbg</a:t>
            </a:r>
          </a:p>
          <a:p>
            <a:pPr marL="0" indent="0">
              <a:buNone/>
            </a:pPr>
            <a:r>
              <a:rPr lang="en-US" sz="2000" dirty="0" smtClean="0">
                <a:sym typeface="Wingdings"/>
              </a:rPr>
              <a:t>Slight modification of ECAL Digitization extraction code</a:t>
            </a:r>
          </a:p>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endParaRPr lang="en-US" sz="2100" dirty="0" smtClean="0"/>
          </a:p>
        </p:txBody>
      </p:sp>
    </p:spTree>
    <p:extLst>
      <p:ext uri="{BB962C8B-B14F-4D97-AF65-F5344CB8AC3E}">
        <p14:creationId xmlns:p14="http://schemas.microsoft.com/office/powerpoint/2010/main" val="261639889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n-lt"/>
              </a:rPr>
              <a:t>Model CLIC_o3_v5: Calibration Results</a:t>
            </a:r>
            <a:endParaRPr lang="en-US" sz="2800" b="1" dirty="0">
              <a:latin typeface="+mn-lt"/>
            </a:endParaRPr>
          </a:p>
        </p:txBody>
      </p:sp>
      <p:sp>
        <p:nvSpPr>
          <p:cNvPr id="6" name="Content Placeholder 5"/>
          <p:cNvSpPr>
            <a:spLocks noGrp="1"/>
          </p:cNvSpPr>
          <p:nvPr>
            <p:ph sz="quarter" idx="1"/>
          </p:nvPr>
        </p:nvSpPr>
        <p:spPr>
          <a:xfrm>
            <a:off x="107504" y="980728"/>
            <a:ext cx="8856984" cy="5328592"/>
          </a:xfrm>
        </p:spPr>
        <p:txBody>
          <a:bodyPr>
            <a:normAutofit/>
          </a:bodyPr>
          <a:lstStyle/>
          <a:p>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sym typeface="Wingdings"/>
            </a:endParaRPr>
          </a:p>
          <a:p>
            <a:pPr marL="0" indent="0">
              <a:buNone/>
            </a:pPr>
            <a:endParaRPr lang="en-US" sz="2100" dirty="0" smtClean="0"/>
          </a:p>
          <a:p>
            <a:r>
              <a:rPr lang="en-US" sz="2100" dirty="0"/>
              <a:t>CALIBRECAL="35.652</a:t>
            </a:r>
            <a:endParaRPr lang="en-US" sz="2100" dirty="0" smtClean="0"/>
          </a:p>
        </p:txBody>
      </p:sp>
      <p:pic>
        <p:nvPicPr>
          <p:cNvPr id="4" name="Picture 3" descr="Calorimeter_Hit_Energies_ECal_Digitisa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8760"/>
            <a:ext cx="4648696" cy="3681518"/>
          </a:xfrm>
          <a:prstGeom prst="rect">
            <a:avLst/>
          </a:prstGeom>
        </p:spPr>
      </p:pic>
      <p:sp>
        <p:nvSpPr>
          <p:cNvPr id="5" name="TextBox 4"/>
          <p:cNvSpPr txBox="1"/>
          <p:nvPr/>
        </p:nvSpPr>
        <p:spPr>
          <a:xfrm>
            <a:off x="1187624" y="1988840"/>
            <a:ext cx="2088232" cy="461665"/>
          </a:xfrm>
          <a:prstGeom prst="rect">
            <a:avLst/>
          </a:prstGeom>
          <a:noFill/>
        </p:spPr>
        <p:txBody>
          <a:bodyPr wrap="square" rtlCol="0">
            <a:spAutoFit/>
          </a:bodyPr>
          <a:lstStyle/>
          <a:p>
            <a:r>
              <a:rPr lang="en-US" dirty="0" smtClean="0">
                <a:solidFill>
                  <a:srgbClr val="000000"/>
                </a:solidFill>
              </a:rPr>
              <a:t>10 </a:t>
            </a:r>
            <a:r>
              <a:rPr lang="en-US" dirty="0" err="1" smtClean="0">
                <a:solidFill>
                  <a:srgbClr val="000000"/>
                </a:solidFill>
              </a:rPr>
              <a:t>GeV</a:t>
            </a:r>
            <a:endParaRPr lang="en-US" dirty="0">
              <a:solidFill>
                <a:srgbClr val="000000"/>
              </a:solidFill>
            </a:endParaRPr>
          </a:p>
        </p:txBody>
      </p:sp>
      <p:pic>
        <p:nvPicPr>
          <p:cNvPr id="7" name="Picture 6" descr="Calorimeter_Hit_Energies_ECal_Digitisat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268760"/>
            <a:ext cx="4314896" cy="3600400"/>
          </a:xfrm>
          <a:prstGeom prst="rect">
            <a:avLst/>
          </a:prstGeom>
        </p:spPr>
      </p:pic>
      <p:sp>
        <p:nvSpPr>
          <p:cNvPr id="8" name="TextBox 7"/>
          <p:cNvSpPr txBox="1"/>
          <p:nvPr/>
        </p:nvSpPr>
        <p:spPr>
          <a:xfrm>
            <a:off x="5076056" y="1988840"/>
            <a:ext cx="2088232" cy="461665"/>
          </a:xfrm>
          <a:prstGeom prst="rect">
            <a:avLst/>
          </a:prstGeom>
          <a:noFill/>
        </p:spPr>
        <p:txBody>
          <a:bodyPr wrap="square" rtlCol="0">
            <a:spAutoFit/>
          </a:bodyPr>
          <a:lstStyle/>
          <a:p>
            <a:r>
              <a:rPr lang="en-US" dirty="0">
                <a:solidFill>
                  <a:srgbClr val="000000"/>
                </a:solidFill>
              </a:rPr>
              <a:t>5</a:t>
            </a:r>
            <a:r>
              <a:rPr lang="en-US" dirty="0" smtClean="0">
                <a:solidFill>
                  <a:srgbClr val="000000"/>
                </a:solidFill>
              </a:rPr>
              <a:t>0 </a:t>
            </a:r>
            <a:r>
              <a:rPr lang="en-US" dirty="0" err="1" smtClean="0">
                <a:solidFill>
                  <a:srgbClr val="000000"/>
                </a:solidFill>
              </a:rPr>
              <a:t>GeV</a:t>
            </a:r>
            <a:endParaRPr lang="en-US" dirty="0">
              <a:solidFill>
                <a:srgbClr val="000000"/>
              </a:solidFill>
            </a:endParaRPr>
          </a:p>
        </p:txBody>
      </p:sp>
      <p:sp>
        <p:nvSpPr>
          <p:cNvPr id="9" name="Rectangle 8"/>
          <p:cNvSpPr/>
          <p:nvPr/>
        </p:nvSpPr>
        <p:spPr>
          <a:xfrm>
            <a:off x="0" y="5229200"/>
            <a:ext cx="3388067" cy="461665"/>
          </a:xfrm>
          <a:prstGeom prst="rect">
            <a:avLst/>
          </a:prstGeom>
        </p:spPr>
        <p:txBody>
          <a:bodyPr wrap="none">
            <a:spAutoFit/>
          </a:bodyPr>
          <a:lstStyle/>
          <a:p>
            <a:r>
              <a:rPr lang="is-IS" dirty="0">
                <a:solidFill>
                  <a:srgbClr val="000000"/>
                </a:solidFill>
              </a:rPr>
              <a:t>CALIBRECAL="</a:t>
            </a:r>
            <a:r>
              <a:rPr lang="is-IS" dirty="0" smtClean="0">
                <a:solidFill>
                  <a:srgbClr val="000000"/>
                </a:solidFill>
              </a:rPr>
              <a:t>35.776" </a:t>
            </a:r>
            <a:endParaRPr lang="en-US" dirty="0">
              <a:solidFill>
                <a:srgbClr val="000000"/>
              </a:solidFill>
            </a:endParaRPr>
          </a:p>
        </p:txBody>
      </p:sp>
      <p:sp>
        <p:nvSpPr>
          <p:cNvPr id="10" name="Rectangle 9"/>
          <p:cNvSpPr/>
          <p:nvPr/>
        </p:nvSpPr>
        <p:spPr>
          <a:xfrm>
            <a:off x="4932040" y="5229200"/>
            <a:ext cx="3388067" cy="461665"/>
          </a:xfrm>
          <a:prstGeom prst="rect">
            <a:avLst/>
          </a:prstGeom>
        </p:spPr>
        <p:txBody>
          <a:bodyPr wrap="none">
            <a:spAutoFit/>
          </a:bodyPr>
          <a:lstStyle/>
          <a:p>
            <a:r>
              <a:rPr lang="en-US" dirty="0">
                <a:solidFill>
                  <a:srgbClr val="000000"/>
                </a:solidFill>
              </a:rPr>
              <a:t>CALIBRECAL="</a:t>
            </a:r>
            <a:r>
              <a:rPr lang="en-US" dirty="0" smtClean="0">
                <a:solidFill>
                  <a:srgbClr val="000000"/>
                </a:solidFill>
              </a:rPr>
              <a:t>35.652”</a:t>
            </a:r>
            <a:endParaRPr lang="en-US" dirty="0">
              <a:solidFill>
                <a:srgbClr val="000000"/>
              </a:solidFill>
            </a:endParaRPr>
          </a:p>
        </p:txBody>
      </p:sp>
      <p:sp>
        <p:nvSpPr>
          <p:cNvPr id="11" name="TextBox 10"/>
          <p:cNvSpPr txBox="1"/>
          <p:nvPr/>
        </p:nvSpPr>
        <p:spPr>
          <a:xfrm>
            <a:off x="395536" y="5805264"/>
            <a:ext cx="7200800" cy="461665"/>
          </a:xfrm>
          <a:prstGeom prst="rect">
            <a:avLst/>
          </a:prstGeom>
          <a:noFill/>
        </p:spPr>
        <p:txBody>
          <a:bodyPr wrap="square" rtlCol="0">
            <a:spAutoFit/>
          </a:bodyPr>
          <a:lstStyle/>
          <a:p>
            <a:r>
              <a:rPr lang="en-US" dirty="0" smtClean="0">
                <a:solidFill>
                  <a:srgbClr val="000000"/>
                </a:solidFill>
              </a:rPr>
              <a:t>Calibration pretty stable at different energies</a:t>
            </a:r>
            <a:endParaRPr lang="en-US" dirty="0">
              <a:solidFill>
                <a:srgbClr val="000000"/>
              </a:solidFill>
            </a:endParaRPr>
          </a:p>
        </p:txBody>
      </p:sp>
    </p:spTree>
    <p:extLst>
      <p:ext uri="{BB962C8B-B14F-4D97-AF65-F5344CB8AC3E}">
        <p14:creationId xmlns:p14="http://schemas.microsoft.com/office/powerpoint/2010/main" val="86319923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Arial"/>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a:ln>
              <a:noFill/>
            </a:ln>
            <a:solidFill>
              <a:schemeClr val="bg1"/>
            </a:solidFill>
            <a:effectLst/>
            <a:latin typeface="Times New Roman" pitchFamily="-11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a:ln>
              <a:noFill/>
            </a:ln>
            <a:solidFill>
              <a:schemeClr val="bg1"/>
            </a:solidFill>
            <a:effectLst/>
            <a:latin typeface="Times New Roman" pitchFamily="-112" charset="0"/>
          </a:defRPr>
        </a:defPPr>
      </a:lstStyle>
    </a:ln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24431</TotalTime>
  <Words>1425</Words>
  <Application>Microsoft Macintosh PowerPoint</Application>
  <PresentationFormat>On-screen Show (4:3)</PresentationFormat>
  <Paragraphs>497</Paragraphs>
  <Slides>21</Slides>
  <Notes>5</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Standarddesign</vt:lpstr>
      <vt:lpstr>PowerPoint Presentation</vt:lpstr>
      <vt:lpstr>Reminder: Possible Models</vt:lpstr>
      <vt:lpstr>Energy deposited per unit length CLIC_o2_v04 (CLIC_18_7)</vt:lpstr>
      <vt:lpstr>Energy deposited per unit length CLIC_40 </vt:lpstr>
      <vt:lpstr>Resolution of total ECAL and HCAL Energy</vt:lpstr>
      <vt:lpstr>New Model CLIC_o3_v5</vt:lpstr>
      <vt:lpstr>Model CLIC_o3_v05: Barrel</vt:lpstr>
      <vt:lpstr>Model CLIC_o3_v5: Calibration</vt:lpstr>
      <vt:lpstr>Model CLIC_o3_v5: Calibration Results</vt:lpstr>
      <vt:lpstr>Model CLIC_o3_v5: Calibration Barrel</vt:lpstr>
      <vt:lpstr>Model CLIC_o3_v5: Calibration at high Energy</vt:lpstr>
      <vt:lpstr>Model CLIC_o3_v5: Calibration: whole detector</vt:lpstr>
      <vt:lpstr>Model CLIC_o3_v5: Barrel Resolution</vt:lpstr>
      <vt:lpstr>Model CLIC_o3_v5: Barrel Resolution</vt:lpstr>
      <vt:lpstr>Model CLIC_o3_v5: Barrel Resolution</vt:lpstr>
      <vt:lpstr>Model CLIC_o3_v5: Barrel Resolution</vt:lpstr>
      <vt:lpstr>Model CLIC_o3_v5: Barrel Overview</vt:lpstr>
      <vt:lpstr>Model CLIC_o3_v5: Barrel leakage</vt:lpstr>
      <vt:lpstr>Old study: Leakage</vt:lpstr>
      <vt:lpstr>Summary</vt:lpstr>
      <vt:lpstr>Values for X0 calculation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cp:lastModifiedBy>Matthias Weber</cp:lastModifiedBy>
  <cp:revision>3293</cp:revision>
  <cp:lastPrinted>2016-08-09T13:22:27Z</cp:lastPrinted>
  <dcterms:created xsi:type="dcterms:W3CDTF">2011-12-20T14:43:58Z</dcterms:created>
  <dcterms:modified xsi:type="dcterms:W3CDTF">2016-08-10T07:49:08Z</dcterms:modified>
</cp:coreProperties>
</file>