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3" r:id="rId2"/>
    <p:sldId id="342" r:id="rId3"/>
    <p:sldId id="343" r:id="rId4"/>
  </p:sldIdLst>
  <p:sldSz cx="9144000" cy="6858000" type="screen4x3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8294" autoAdjust="0"/>
  </p:normalViewPr>
  <p:slideViewPr>
    <p:cSldViewPr snapToGrid="0" snapToObjects="1">
      <p:cViewPr varScale="1">
        <p:scale>
          <a:sx n="75" d="100"/>
          <a:sy n="75" d="100"/>
        </p:scale>
        <p:origin x="78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08791CF-530B-5E4B-A7E6-B79266E8A5ED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1BC3528-D63A-0446-AEBA-067978A4DD45}" type="datetimeFigureOut">
              <a:rPr lang="en-US" smtClean="0"/>
              <a:t>8/9/2016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January 14,  2016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1098"/>
            <a:ext cx="2895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January 14, 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smtClean="0"/>
              <a:t>/15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/>
          <a:srcRect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edms.cern.ch/document/1572676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027" y="736600"/>
            <a:ext cx="6120000" cy="588509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8345" y="6625416"/>
            <a:ext cx="4137433" cy="231934"/>
          </a:xfrm>
        </p:spPr>
        <p:txBody>
          <a:bodyPr/>
          <a:lstStyle/>
          <a:p>
            <a:r>
              <a:rPr lang="en-US" dirty="0" smtClean="0"/>
              <a:t>K. Elsener, </a:t>
            </a:r>
            <a:r>
              <a:rPr lang="en-US" dirty="0" err="1" smtClean="0"/>
              <a:t>CLICdp</a:t>
            </a:r>
            <a:r>
              <a:rPr lang="en-US" dirty="0" smtClean="0"/>
              <a:t> detector optimization WG 9 August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97665" y="11743"/>
            <a:ext cx="47030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Introductory Remarks</a:t>
            </a:r>
            <a:endParaRPr lang="en-US" sz="1600" dirty="0">
              <a:solidFill>
                <a:srgbClr val="3333FF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29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2598345" y="6625416"/>
            <a:ext cx="4137433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K. Elsener, CLICdp detector optimization WG 9 August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05345" y="555454"/>
            <a:ext cx="740573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ECAL in the CLIC detector model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CLIC_ILD: 30 layers (20 + 10) – taken from ILD</a:t>
            </a:r>
          </a:p>
          <a:p>
            <a:endParaRPr lang="en-US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CLICdet_2015: 25 layers (17 + 8)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dirty="0"/>
              <a:t>b</a:t>
            </a:r>
            <a:r>
              <a:rPr lang="en-US" sz="2000" dirty="0" smtClean="0"/>
              <a:t>ut: </a:t>
            </a:r>
            <a:r>
              <a:rPr lang="en-US" sz="2000" dirty="0" smtClean="0">
                <a:solidFill>
                  <a:srgbClr val="FF0000"/>
                </a:solidFill>
              </a:rPr>
              <a:t>resolution for higher energy photons is poor </a:t>
            </a:r>
            <a:r>
              <a:rPr lang="en-US" sz="2000" dirty="0" smtClean="0"/>
              <a:t>(January 2016)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dirty="0" err="1" smtClean="0"/>
              <a:t>CLICdp</a:t>
            </a:r>
            <a:r>
              <a:rPr lang="en-US" sz="2000" dirty="0" smtClean="0"/>
              <a:t> detector opt. WG meeting </a:t>
            </a:r>
            <a:r>
              <a:rPr lang="en-US" sz="2000" dirty="0"/>
              <a:t>1</a:t>
            </a:r>
            <a:r>
              <a:rPr lang="en-US" sz="2000" dirty="0" smtClean="0"/>
              <a:t>8 April: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  N. Nikiforou presented first results (incl. 30 and 40 layers 	</a:t>
            </a:r>
            <a:r>
              <a:rPr lang="en-US" sz="2000" dirty="0"/>
              <a:t>	</a:t>
            </a:r>
            <a:r>
              <a:rPr lang="en-US" sz="2000" dirty="0" smtClean="0"/>
              <a:t>  homogeneous ECAL)</a:t>
            </a:r>
          </a:p>
          <a:p>
            <a:endParaRPr lang="en-US" sz="20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000" dirty="0" err="1" smtClean="0"/>
              <a:t>CLICdp</a:t>
            </a:r>
            <a:r>
              <a:rPr lang="en-US" sz="2000" dirty="0" smtClean="0"/>
              <a:t> meeting in Santander (ECFA LC workshop) 31 May:</a:t>
            </a:r>
          </a:p>
          <a:p>
            <a:r>
              <a:rPr lang="en-US" sz="2000" dirty="0" smtClean="0"/>
              <a:t>	  refined results, presented by M. Weber</a:t>
            </a:r>
          </a:p>
          <a:p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    d</a:t>
            </a:r>
            <a:r>
              <a:rPr lang="en-US" sz="2000" dirty="0" smtClean="0"/>
              <a:t>uring June: </a:t>
            </a:r>
            <a:r>
              <a:rPr lang="en-US" sz="2000" dirty="0" smtClean="0">
                <a:solidFill>
                  <a:srgbClr val="FF0000"/>
                </a:solidFill>
              </a:rPr>
              <a:t>bug found </a:t>
            </a:r>
            <a:r>
              <a:rPr lang="en-US" sz="2000" dirty="0" smtClean="0"/>
              <a:t>in ECAL model(s):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  space between tungsten plates was 2 mm (instead of 3.15 mm)</a:t>
            </a:r>
            <a:endParaRPr lang="en-US" sz="3600" dirty="0" smtClean="0"/>
          </a:p>
        </p:txBody>
      </p:sp>
      <p:pic>
        <p:nvPicPr>
          <p:cNvPr id="15" name="Picture 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883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>
          <a:xfrm>
            <a:off x="2598345" y="6625416"/>
            <a:ext cx="4137433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K. Elsener, CLICdp detector optimization WG 9 August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16988" y="6613765"/>
            <a:ext cx="2133600" cy="231934"/>
          </a:xfrm>
        </p:spPr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3149" y="827055"/>
            <a:ext cx="8129085" cy="58169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/>
              <a:t>please note: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CLICdet_2015</a:t>
            </a:r>
            <a:endParaRPr lang="en-US" sz="4000" dirty="0">
              <a:solidFill>
                <a:srgbClr val="FF0000"/>
              </a:solidFill>
            </a:endParaRPr>
          </a:p>
          <a:p>
            <a:pPr algn="ctr"/>
            <a:r>
              <a:rPr lang="en-US" sz="2800" dirty="0"/>
              <a:t>a</a:t>
            </a:r>
            <a:r>
              <a:rPr lang="en-US" sz="2800" dirty="0" smtClean="0"/>
              <a:t>nd the note</a:t>
            </a:r>
            <a:endParaRPr lang="en-US" sz="2800" dirty="0"/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CLICdp-Draft-2015-019</a:t>
            </a:r>
            <a:endParaRPr lang="en-US" sz="4000" dirty="0" smtClean="0">
              <a:solidFill>
                <a:srgbClr val="FF0000"/>
              </a:solidFill>
            </a:endParaRPr>
          </a:p>
          <a:p>
            <a:pPr algn="ctr"/>
            <a:r>
              <a:rPr lang="en-US" sz="4000" b="1" dirty="0">
                <a:solidFill>
                  <a:srgbClr val="3333FF"/>
                </a:solidFill>
              </a:rPr>
              <a:t>a</a:t>
            </a:r>
            <a:r>
              <a:rPr lang="en-US" sz="4000" b="1" dirty="0" smtClean="0">
                <a:solidFill>
                  <a:srgbClr val="3333FF"/>
                </a:solidFill>
              </a:rPr>
              <a:t>re obsolete !</a:t>
            </a:r>
          </a:p>
          <a:p>
            <a:pPr algn="ctr"/>
            <a:r>
              <a:rPr lang="en-US" sz="2400" dirty="0" smtClean="0"/>
              <a:t>(removed from CDS, declared obsolete o</a:t>
            </a:r>
            <a:r>
              <a:rPr lang="en-US" sz="2400" dirty="0" smtClean="0"/>
              <a:t>n </a:t>
            </a:r>
            <a:r>
              <a:rPr lang="en-US" sz="2400" dirty="0" err="1" smtClean="0"/>
              <a:t>Twiki</a:t>
            </a:r>
            <a:r>
              <a:rPr lang="en-US" sz="2400" dirty="0" smtClean="0"/>
              <a:t> and EDMS)</a:t>
            </a:r>
          </a:p>
          <a:p>
            <a:pPr algn="ctr"/>
            <a:endParaRPr lang="en-US" sz="4000" dirty="0"/>
          </a:p>
          <a:p>
            <a:r>
              <a:rPr lang="en-US" sz="2800" dirty="0" smtClean="0">
                <a:solidFill>
                  <a:srgbClr val="3333FF"/>
                </a:solidFill>
              </a:rPr>
              <a:t>EDMS document: </a:t>
            </a:r>
            <a:r>
              <a:rPr lang="en-US" sz="2800" u="sng" dirty="0" smtClean="0">
                <a:solidFill>
                  <a:srgbClr val="3333FF"/>
                </a:solidFill>
              </a:rPr>
              <a:t>new version</a:t>
            </a:r>
          </a:p>
          <a:p>
            <a:r>
              <a:rPr lang="en-US" sz="2800" dirty="0"/>
              <a:t>l</a:t>
            </a:r>
            <a:r>
              <a:rPr lang="en-US" sz="2800" dirty="0" smtClean="0"/>
              <a:t>atest version of the 2016 draft note always at:</a:t>
            </a:r>
            <a:endParaRPr lang="en-US" sz="1600" dirty="0">
              <a:solidFill>
                <a:srgbClr val="3333FF"/>
              </a:solidFill>
            </a:endParaRPr>
          </a:p>
          <a:p>
            <a:pPr algn="ctr"/>
            <a:endParaRPr lang="en-GB" sz="2400" dirty="0" smtClean="0">
              <a:solidFill>
                <a:srgbClr val="FF0000"/>
              </a:solidFill>
              <a:hlinkClick r:id="rId2"/>
            </a:endParaRPr>
          </a:p>
          <a:p>
            <a:pPr algn="ctr"/>
            <a:r>
              <a:rPr lang="en-GB" sz="2400" dirty="0" smtClean="0">
                <a:solidFill>
                  <a:srgbClr val="FF0000"/>
                </a:solidFill>
                <a:hlinkClick r:id="rId2"/>
              </a:rPr>
              <a:t>https</a:t>
            </a:r>
            <a:r>
              <a:rPr lang="en-GB" sz="2400" dirty="0">
                <a:solidFill>
                  <a:srgbClr val="FF0000"/>
                </a:solidFill>
                <a:hlinkClick r:id="rId2"/>
              </a:rPr>
              <a:t>://edms.cern.ch/document/1572676</a:t>
            </a:r>
            <a:r>
              <a:rPr lang="en-GB" sz="2400" dirty="0" smtClean="0">
                <a:solidFill>
                  <a:srgbClr val="FF0000"/>
                </a:solidFill>
                <a:hlinkClick r:id="rId2"/>
              </a:rPr>
              <a:t>/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endParaRPr lang="en-US" sz="4800" dirty="0">
              <a:solidFill>
                <a:srgbClr val="FF0000"/>
              </a:solidFill>
            </a:endParaRPr>
          </a:p>
          <a:p>
            <a:pPr algn="ctr"/>
            <a:endParaRPr lang="en-GB" sz="1600" dirty="0">
              <a:solidFill>
                <a:srgbClr val="3333FF"/>
              </a:solidFill>
            </a:endParaRPr>
          </a:p>
        </p:txBody>
      </p:sp>
      <p:pic>
        <p:nvPicPr>
          <p:cNvPr id="15" name="Picture 1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21360" cy="72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5772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27105</TotalTime>
  <Words>130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Konrad Elsener</cp:lastModifiedBy>
  <cp:revision>354</cp:revision>
  <cp:lastPrinted>2016-01-14T16:38:52Z</cp:lastPrinted>
  <dcterms:created xsi:type="dcterms:W3CDTF">2011-11-21T07:55:02Z</dcterms:created>
  <dcterms:modified xsi:type="dcterms:W3CDTF">2016-08-09T11:31:01Z</dcterms:modified>
</cp:coreProperties>
</file>