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98" r:id="rId4"/>
    <p:sldId id="258" r:id="rId5"/>
    <p:sldId id="260" r:id="rId6"/>
    <p:sldId id="264" r:id="rId7"/>
    <p:sldId id="279" r:id="rId8"/>
    <p:sldId id="288" r:id="rId9"/>
    <p:sldId id="289" r:id="rId10"/>
    <p:sldId id="291" r:id="rId11"/>
    <p:sldId id="266" r:id="rId12"/>
    <p:sldId id="268" r:id="rId13"/>
    <p:sldId id="269" r:id="rId14"/>
    <p:sldId id="290" r:id="rId15"/>
    <p:sldId id="297" r:id="rId16"/>
    <p:sldId id="294" r:id="rId17"/>
    <p:sldId id="282" r:id="rId18"/>
    <p:sldId id="295" r:id="rId19"/>
    <p:sldId id="293" r:id="rId20"/>
    <p:sldId id="296" r:id="rId21"/>
    <p:sldId id="274" r:id="rId22"/>
    <p:sldId id="286" r:id="rId23"/>
    <p:sldId id="299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D20F-3F3B-3645-A855-AB4E93DA1034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4EE42-5C90-A94F-AB63-4628BF6C6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32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2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7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83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Proper BCS extraction only for best substrates.</a:t>
            </a:r>
          </a:p>
          <a:p>
            <a:endParaRPr lang="en-US" dirty="0" smtClean="0"/>
          </a:p>
          <a:p>
            <a:r>
              <a:rPr lang="en-US" dirty="0" smtClean="0"/>
              <a:t>Macroscopic (and extrinsic) problems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86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 the simplest view…what counts is T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(deposition)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melting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and Nb is a refractory metal…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Beware of re-sputtering effects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96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62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4EE42-5C90-A94F-AB63-4628BF6C662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60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8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4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19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609001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9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7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9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02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6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6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4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42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48E1C-B710-8F49-BAB9-AF00BC6D4E40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25365-808E-CF42-BBB1-DFADAF615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8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journal/0040609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www.sciencedirect.com/science/journal/00406090/518/1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7" Type="http://schemas.openxmlformats.org/officeDocument/2006/relationships/image" Target="../media/image3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t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9570" y="2134821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material R&amp;D for FCC</a:t>
            </a:r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365" y="4582275"/>
            <a:ext cx="8031531" cy="853389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W. Venturini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Delsolaro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on behalf of FCC RF WP3 team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5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539" y="84677"/>
            <a:ext cx="8344899" cy="926438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and it doesn't work for bulk Nb…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39" y="993525"/>
            <a:ext cx="8281329" cy="585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“Macroscopic”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sources of RF loss: how substrates should (not) look like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2565258" cy="2053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57018"/>
            <a:ext cx="2581418" cy="2065812"/>
          </a:xfrm>
          <a:prstGeom prst="rect">
            <a:avLst/>
          </a:prstGeom>
        </p:spPr>
      </p:pic>
      <p:pic>
        <p:nvPicPr>
          <p:cNvPr id="6" name="Picture 3" descr="G:\Divisions\EST\Groups\SM\ThinFilms\HIE-ISOLDE\Coatings\2014_Coating\140814_C098_QS3.1_diode_BL\Pictures\140828_weld_inspection_post_SUBU_3\20140828_091916243.pn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458" y="1596266"/>
            <a:ext cx="5768752" cy="432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22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48"/>
            <a:ext cx="9143999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“Microscopic” sources of residual resistance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155" y="5364303"/>
            <a:ext cx="4853356" cy="578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A. Anders, 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 tooltip="Go to Thin Solid Films on ScienceDirect"/>
              </a:rPr>
              <a:t>Thin Solid Films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file" tooltip="Go to table of contents for this volume/issue"/>
              </a:rPr>
              <a:t>Volume 518, Issue 15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, 31 May 2010, Pages 4087–4090</a:t>
            </a:r>
          </a:p>
        </p:txBody>
      </p:sp>
      <p:pic>
        <p:nvPicPr>
          <p:cNvPr id="4" name="Picture 3" descr="\\cern.ch\dfs\Users\w\wventuri\Documents\MyDocs\SRF\HIE ISOLDE\HIE ISOLDE worlshop\SZ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387" y="1798549"/>
            <a:ext cx="4731315" cy="313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714" y="1663742"/>
            <a:ext cx="40836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Intuitively: bad microstructure (for example voids)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extra losses 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 Zone Diagrams: increasing the mobility of the atoms during growth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tune microstructure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Rationale for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energetic deposition techniques, pursued in several laboratories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CERN the chosen technique to address this is the High Power Impulse Magnetron Sputtering (HIPIMS)</a:t>
            </a:r>
          </a:p>
        </p:txBody>
      </p:sp>
    </p:spTree>
    <p:extLst>
      <p:ext uri="{BB962C8B-B14F-4D97-AF65-F5344CB8AC3E}">
        <p14:creationId xmlns:p14="http://schemas.microsoft.com/office/powerpoint/2010/main" val="135052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692" y="28341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HIPIMS program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83" y="1635360"/>
            <a:ext cx="5715001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1.3 GHz mono-cells for “quick” turnaround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DCMS recipe as a reference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Varying HIPIMS parameters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far, limited by availability of good substrates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series of 10 test substrates under construction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Full cavity electro-polishing to be implemented  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184" y="1635360"/>
            <a:ext cx="3229455" cy="4323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32539" y="6176816"/>
            <a:ext cx="308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HIPIMS1 on LNL test stand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45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59" y="12815"/>
            <a:ext cx="7833946" cy="72096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37" y="733784"/>
            <a:ext cx="8440081" cy="588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Good copper substrates</a:t>
            </a:r>
          </a:p>
          <a:p>
            <a:r>
              <a:rPr lang="en-GB" dirty="0" smtClean="0"/>
              <a:t>Full EP of cells</a:t>
            </a:r>
          </a:p>
          <a:p>
            <a:r>
              <a:rPr lang="en-GB" dirty="0" smtClean="0"/>
              <a:t>Superconductor DC characterisation tools</a:t>
            </a:r>
          </a:p>
          <a:p>
            <a:r>
              <a:rPr lang="en-GB" dirty="0" smtClean="0"/>
              <a:t>RF upgrades for high accuracy measurements</a:t>
            </a:r>
          </a:p>
          <a:p>
            <a:pPr lvl="1"/>
            <a:r>
              <a:rPr lang="en-GB" dirty="0" smtClean="0"/>
              <a:t>Mobile coupler</a:t>
            </a:r>
          </a:p>
          <a:p>
            <a:pPr lvl="1"/>
            <a:r>
              <a:rPr lang="en-GB" dirty="0" smtClean="0"/>
              <a:t>Digital LLRF system (SEL locking, fast acquisition)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85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404" y="303470"/>
            <a:ext cx="8229600" cy="1143000"/>
          </a:xfrm>
        </p:spPr>
        <p:txBody>
          <a:bodyPr/>
          <a:lstStyle/>
          <a:p>
            <a:r>
              <a:rPr lang="en-GB" dirty="0" smtClean="0"/>
              <a:t>New 1.3 GHz substrates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404" y="1590085"/>
            <a:ext cx="5959785" cy="4525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 cells expected from LNL w48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MME Job for cut-off welding and brazing of CF100 flanges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04" y="3547586"/>
            <a:ext cx="5417619" cy="30474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00" y="1525109"/>
            <a:ext cx="2851811" cy="506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826" y="1446145"/>
            <a:ext cx="1740456" cy="37347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0000" y="5628273"/>
            <a:ext cx="8867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 smtClean="0"/>
              <a:t>Mass </a:t>
            </a:r>
            <a:r>
              <a:rPr lang="fr-CH" sz="1350" dirty="0"/>
              <a:t>7 Kg</a:t>
            </a:r>
          </a:p>
        </p:txBody>
      </p:sp>
      <p:sp>
        <p:nvSpPr>
          <p:cNvPr id="15" name="TextBox 14"/>
          <p:cNvSpPr txBox="1"/>
          <p:nvPr/>
        </p:nvSpPr>
        <p:spPr>
          <a:xfrm rot="-5400000">
            <a:off x="2157600" y="3368018"/>
            <a:ext cx="7633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335 mm</a:t>
            </a:r>
          </a:p>
        </p:txBody>
      </p:sp>
      <p:pic>
        <p:nvPicPr>
          <p:cNvPr id="16" name="Content Placeholder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31" y="2195941"/>
            <a:ext cx="2281523" cy="304203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9581" y="1732579"/>
            <a:ext cx="230813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350" dirty="0" smtClean="0"/>
              <a:t>Old system </a:t>
            </a:r>
            <a:r>
              <a:rPr lang="fr-CH" sz="1350" dirty="0" err="1" smtClean="0"/>
              <a:t>with</a:t>
            </a:r>
            <a:r>
              <a:rPr lang="fr-CH" sz="1350" dirty="0" smtClean="0"/>
              <a:t> </a:t>
            </a:r>
            <a:r>
              <a:rPr lang="fr-CH" sz="1350" dirty="0" err="1" smtClean="0"/>
              <a:t>fixed</a:t>
            </a:r>
            <a:r>
              <a:rPr lang="fr-CH" sz="1350" dirty="0" smtClean="0"/>
              <a:t> </a:t>
            </a:r>
            <a:r>
              <a:rPr lang="fr-CH" sz="1350" dirty="0" err="1" smtClean="0"/>
              <a:t>antenna</a:t>
            </a:r>
            <a:endParaRPr lang="fr-CH" sz="135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840869" y="5231490"/>
            <a:ext cx="1269476" cy="15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96530" y="5334337"/>
            <a:ext cx="7633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152 mm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685806" y="1781389"/>
            <a:ext cx="9680" cy="30642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4"/>
          <a:stretch/>
        </p:blipFill>
        <p:spPr>
          <a:xfrm rot="5400000">
            <a:off x="3367869" y="2736845"/>
            <a:ext cx="3585783" cy="1609202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197108" y="308444"/>
            <a:ext cx="7886700" cy="47846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coupler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4920" y="1296104"/>
            <a:ext cx="3168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Constant </a:t>
            </a:r>
            <a:r>
              <a:rPr lang="en-GB" dirty="0">
                <a:solidFill>
                  <a:srgbClr val="FF0000"/>
                </a:solidFill>
              </a:rPr>
              <a:t>(and minimal) measurement uncertainty independent of cavity Q0</a:t>
            </a:r>
          </a:p>
          <a:p>
            <a:pPr marL="342900" indent="-342900">
              <a:buAutoNum type="arabicParenR"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2) Easiness of MP conditioning 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920" y="1097790"/>
            <a:ext cx="2946564" cy="523833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649019" y="1344882"/>
            <a:ext cx="186640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350" dirty="0" smtClean="0"/>
              <a:t>Variable coupler design</a:t>
            </a:r>
            <a:endParaRPr lang="fr-CH" sz="1350" dirty="0"/>
          </a:p>
        </p:txBody>
      </p:sp>
      <p:sp>
        <p:nvSpPr>
          <p:cNvPr id="4" name="TextBox 3"/>
          <p:cNvSpPr txBox="1"/>
          <p:nvPr/>
        </p:nvSpPr>
        <p:spPr>
          <a:xfrm>
            <a:off x="5160760" y="6386902"/>
            <a:ext cx="391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 Boucherie, E. Montesinos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230867" y="786911"/>
            <a:ext cx="155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3 units ready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9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464" y="460755"/>
            <a:ext cx="8229600" cy="1143000"/>
          </a:xfrm>
        </p:spPr>
        <p:txBody>
          <a:bodyPr/>
          <a:lstStyle/>
          <a:p>
            <a:r>
              <a:rPr lang="en-GB" dirty="0" smtClean="0"/>
              <a:t>UNIGE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899" y="1603755"/>
            <a:ext cx="8504729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collaboration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agreement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KE3170/ATS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UNIGE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since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July 2016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Down-payment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25 kCHF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measurements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report with was defined in details together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 UNIGE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far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samples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7 measured, more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the pipeline</a:t>
            </a:r>
          </a:p>
        </p:txBody>
      </p:sp>
    </p:spTree>
    <p:extLst>
      <p:ext uri="{BB962C8B-B14F-4D97-AF65-F5344CB8AC3E}">
        <p14:creationId xmlns:p14="http://schemas.microsoft.com/office/powerpoint/2010/main" val="198094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990539"/>
              </p:ext>
            </p:extLst>
          </p:nvPr>
        </p:nvGraphicFramePr>
        <p:xfrm>
          <a:off x="4299994" y="1567437"/>
          <a:ext cx="4844006" cy="3706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9994" y="1567437"/>
                        <a:ext cx="4844006" cy="3706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079848" y="5273984"/>
            <a:ext cx="3986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case of vortex pinning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back</a:t>
            </a:r>
            <a:r>
              <a:rPr lang="en-US" dirty="0" smtClean="0"/>
              <a:t> &gt;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fwd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95213"/>
              </p:ext>
            </p:extLst>
          </p:nvPr>
        </p:nvGraphicFramePr>
        <p:xfrm>
          <a:off x="0" y="1566626"/>
          <a:ext cx="4845065" cy="3707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566626"/>
                        <a:ext cx="4845065" cy="3707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11225" y="211321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</a:t>
            </a:r>
            <a:r>
              <a:rPr lang="en-US" dirty="0" smtClean="0"/>
              <a:t>=4K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8679" y="214771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</a:t>
            </a:r>
            <a:r>
              <a:rPr lang="en-US" dirty="0" smtClean="0"/>
              <a:t>=4K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90457" y="52739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Small loops to identify onset of irreversibility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00903" y="2389261"/>
            <a:ext cx="135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B</a:t>
            </a:r>
            <a:r>
              <a:rPr lang="en-US" i="1" baseline="-25000" dirty="0" err="1" smtClean="0"/>
              <a:t>max</a:t>
            </a:r>
            <a:r>
              <a:rPr lang="en-US" dirty="0" smtClean="0"/>
              <a:t>=250 </a:t>
            </a:r>
            <a:r>
              <a:rPr lang="en-US" dirty="0" err="1" smtClean="0"/>
              <a:t>Oe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582627"/>
            <a:ext cx="8229600" cy="517420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Magnetic measurements of witness samples</a:t>
            </a:r>
          </a:p>
        </p:txBody>
      </p:sp>
    </p:spTree>
    <p:extLst>
      <p:ext uri="{BB962C8B-B14F-4D97-AF65-F5344CB8AC3E}">
        <p14:creationId xmlns:p14="http://schemas.microsoft.com/office/powerpoint/2010/main" val="326379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75" y="651409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717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Recap 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roadmap and lines of thought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Enabling tools, status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R/D programs, status and first results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2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47" y="134097"/>
            <a:ext cx="8622306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“BCS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fits of Nb films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6348" y="1860798"/>
            <a:ext cx="4678229" cy="3804557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Due to the mathematical structure of MB integrals, under-constrained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can converge 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improbable parameters 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measurements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used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find physical constraints, yielding BCS fit with reasonable parameters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93" y="1277097"/>
            <a:ext cx="4085475" cy="30399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41726" y="1465879"/>
            <a:ext cx="361950" cy="134202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95280" y="2626932"/>
            <a:ext cx="549176" cy="7932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06995" y="3020037"/>
            <a:ext cx="145690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GB" dirty="0" smtClean="0">
                <a:solidFill>
                  <a:srgbClr val="FF0000"/>
                </a:solidFill>
              </a:rPr>
              <a:t>=2.7 nm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RRR=1 !?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47" y="3987246"/>
            <a:ext cx="4235021" cy="2833615"/>
          </a:xfrm>
          <a:prstGeom prst="rect">
            <a:avLst/>
          </a:prstGeom>
        </p:spPr>
      </p:pic>
      <p:cxnSp>
        <p:nvCxnSpPr>
          <p:cNvPr id="10" name="直線コネクタ 4"/>
          <p:cNvCxnSpPr/>
          <p:nvPr/>
        </p:nvCxnSpPr>
        <p:spPr>
          <a:xfrm>
            <a:off x="3498622" y="4324031"/>
            <a:ext cx="0" cy="2222048"/>
          </a:xfrm>
          <a:prstGeom prst="line">
            <a:avLst/>
          </a:prstGeom>
          <a:ln>
            <a:solidFill>
              <a:srgbClr val="FF0000"/>
            </a:solidFill>
            <a:prstDash val="sys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6"/>
          <p:cNvSpPr txBox="1"/>
          <p:nvPr/>
        </p:nvSpPr>
        <p:spPr>
          <a:xfrm>
            <a:off x="4598719" y="4326029"/>
            <a:ext cx="1714158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Bc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dirty="0" smtClean="0">
                <a:solidFill>
                  <a:srgbClr val="FF0000"/>
                </a:solidFill>
              </a:rPr>
              <a:t>=540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mT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598719" y="4941189"/>
                <a:ext cx="4281512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/>
                  <a:t>Bc</a:t>
                </a:r>
                <a:r>
                  <a:rPr kumimoji="1" lang="en-US" altLang="ja-JP" baseline="-25000" dirty="0"/>
                  <a:t>2</a:t>
                </a:r>
                <a:r>
                  <a:rPr kumimoji="1" lang="en-US" altLang="ja-JP" dirty="0"/>
                  <a:t>=</a:t>
                </a:r>
                <a:r>
                  <a:rPr lang="en-US" altLang="ja-JP" dirty="0">
                    <a:latin typeface="Symbol" charset="2"/>
                    <a:cs typeface="Symbol" charset="2"/>
                  </a:rPr>
                  <a:t>F</a:t>
                </a:r>
                <a:r>
                  <a:rPr kumimoji="1" lang="en-US" altLang="ja-JP" baseline="-25000" dirty="0"/>
                  <a:t>0</a:t>
                </a:r>
                <a:r>
                  <a:rPr kumimoji="1" lang="en-US" altLang="ja-JP" dirty="0"/>
                  <a:t>/2</a:t>
                </a:r>
                <a:r>
                  <a:rPr kumimoji="1" lang="en-US" altLang="ja-JP" dirty="0">
                    <a:latin typeface="Symbol" charset="2"/>
                    <a:cs typeface="Symbol" charset="2"/>
                  </a:rPr>
                  <a:t>px</a:t>
                </a:r>
                <a:r>
                  <a:rPr lang="en-US" altLang="ja-JP" dirty="0"/>
                  <a:t>(</a:t>
                </a:r>
                <a:r>
                  <a:rPr lang="en-US" altLang="ja-JP" i="1" dirty="0">
                    <a:latin typeface="Times New Roman"/>
                    <a:cs typeface="Times New Roman"/>
                  </a:rPr>
                  <a:t>l</a:t>
                </a:r>
                <a:r>
                  <a:rPr lang="en-US" altLang="ja-JP" dirty="0"/>
                  <a:t>)</a:t>
                </a:r>
                <a:r>
                  <a:rPr kumimoji="1" lang="en-US" altLang="ja-JP" baseline="30000" dirty="0"/>
                  <a:t>2</a:t>
                </a:r>
                <a:r>
                  <a:rPr lang="en-US" altLang="ja-JP" dirty="0"/>
                  <a:t> </a:t>
                </a:r>
                <a:r>
                  <a:rPr lang="en-US" altLang="ja-JP" dirty="0">
                    <a:sym typeface="Wingdings" panose="05000000000000000000" pitchFamily="2" charset="2"/>
                  </a:rPr>
                  <a:t> </a:t>
                </a:r>
                <a:r>
                  <a:rPr kumimoji="1" lang="en-US" altLang="ja-JP" dirty="0">
                    <a:latin typeface="Symbol" charset="2"/>
                    <a:cs typeface="Symbol" charset="2"/>
                  </a:rPr>
                  <a:t>x</a:t>
                </a:r>
                <a:r>
                  <a:rPr kumimoji="1" lang="en-US" altLang="ja-JP" dirty="0"/>
                  <a:t>(</a:t>
                </a:r>
                <a:r>
                  <a:rPr kumimoji="1" lang="en-US" altLang="ja-JP" i="1" dirty="0">
                    <a:latin typeface="Times New Roman"/>
                    <a:cs typeface="Times New Roman"/>
                  </a:rPr>
                  <a:t>l</a:t>
                </a:r>
                <a:r>
                  <a:rPr kumimoji="1" lang="en-US" altLang="ja-JP" dirty="0"/>
                  <a:t>)=25 nm</a:t>
                </a:r>
              </a:p>
              <a:p>
                <a:endParaRPr lang="en-US" altLang="ja-JP" sz="600" dirty="0"/>
              </a:p>
              <a:p>
                <a:r>
                  <a:rPr lang="en-US" altLang="ja-JP" dirty="0">
                    <a:solidFill>
                      <a:srgbClr val="FF0000"/>
                    </a:solidFill>
                  </a:rPr>
                  <a:t>Constraint: 1/</a:t>
                </a:r>
                <a:r>
                  <a:rPr lang="en-US" altLang="ja-JP" dirty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x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(</a:t>
                </a:r>
                <a:r>
                  <a:rPr lang="en-US" altLang="ja-JP" i="1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l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)=1/</a:t>
                </a:r>
                <a:r>
                  <a:rPr lang="en-US" altLang="ja-JP" dirty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x</a:t>
                </a:r>
                <a:r>
                  <a:rPr lang="en-US" altLang="ja-JP" baseline="-25000" dirty="0">
                    <a:solidFill>
                      <a:srgbClr val="FF0000"/>
                    </a:solidFill>
                  </a:rPr>
                  <a:t>0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 + 1/</a:t>
                </a:r>
                <a:r>
                  <a:rPr lang="en-US" altLang="ja-JP" i="1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l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 =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1/</a:t>
                </a:r>
                <a:r>
                  <a:rPr lang="en-US" altLang="ja-JP" dirty="0" smtClean="0">
                    <a:solidFill>
                      <a:srgbClr val="FF0000"/>
                    </a:solidFill>
                    <a:latin typeface="Symbol" charset="2"/>
                  </a:rPr>
                  <a:t>25</a:t>
                </a:r>
              </a:p>
              <a:p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subject to this constraint </a:t>
                </a:r>
                <a:endParaRPr lang="en-US" altLang="ja-JP" dirty="0">
                  <a:solidFill>
                    <a:srgbClr val="FF0000"/>
                  </a:solidFill>
                  <a:latin typeface="Symbol" charset="2"/>
                </a:endParaRPr>
              </a:p>
              <a:p>
                <a:endParaRPr lang="en-US" altLang="ja-JP" dirty="0">
                  <a:solidFill>
                    <a:srgbClr val="FF0000"/>
                  </a:solidFill>
                  <a:latin typeface="Symbol" charset="2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719" y="4941189"/>
                <a:ext cx="4281512" cy="1569660"/>
              </a:xfrm>
              <a:prstGeom prst="rect">
                <a:avLst/>
              </a:prstGeom>
              <a:blipFill rotWithShape="0">
                <a:blip r:embed="rId5"/>
                <a:stretch>
                  <a:fillRect l="-1138" t="-31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886" y="1323193"/>
            <a:ext cx="4097462" cy="304886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769279" y="1479504"/>
            <a:ext cx="568338" cy="612636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4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 dirty="0"/>
          </a:p>
        </p:txBody>
      </p:sp>
      <p:sp>
        <p:nvSpPr>
          <p:cNvPr id="226" name="Shape 226"/>
          <p:cNvSpPr/>
          <p:nvPr/>
        </p:nvSpPr>
        <p:spPr>
          <a:xfrm>
            <a:off x="306716" y="1011200"/>
            <a:ext cx="3442923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>
              <a:defRPr sz="4000">
                <a:solidFill>
                  <a:srgbClr val="E1E1E1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rPr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Resonator (QPR)</a:t>
            </a:r>
          </a:p>
        </p:txBody>
      </p:sp>
      <p:sp>
        <p:nvSpPr>
          <p:cNvPr id="227" name="Shape 227"/>
          <p:cNvSpPr/>
          <p:nvPr/>
        </p:nvSpPr>
        <p:spPr>
          <a:xfrm>
            <a:off x="320727" y="1277203"/>
            <a:ext cx="2690823" cy="284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l">
              <a:defRPr sz="23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of thin film samples</a:t>
            </a:r>
          </a:p>
        </p:txBody>
      </p:sp>
      <p:sp>
        <p:nvSpPr>
          <p:cNvPr id="228" name="Shape 228"/>
          <p:cNvSpPr/>
          <p:nvPr/>
        </p:nvSpPr>
        <p:spPr>
          <a:xfrm>
            <a:off x="10230" y="5264486"/>
            <a:ext cx="9008205" cy="1269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19050" tIns="19050" rIns="19050" bIns="19050" anchor="ctr">
            <a:spAutoFit/>
          </a:bodyPr>
          <a:lstStyle/>
          <a:p>
            <a:pPr marL="138113" indent="-138113">
              <a:buSzPct val="50000"/>
              <a:buBlip>
                <a:blip r:embed="rId2"/>
              </a:buBlip>
              <a:defRPr sz="34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T (1.8-4.5 K), frequency (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 MHz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field &gt; </a:t>
            </a:r>
            <a:r>
              <a:rPr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mT</a:t>
            </a:r>
          </a:p>
          <a:p>
            <a:pPr marL="138113" indent="-138113">
              <a:buSzPct val="50000"/>
              <a:buBlip>
                <a:blip r:embed="rId2"/>
              </a:buBlip>
              <a:defRPr sz="34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pole shoes focus magnetic field on the sample surface</a:t>
            </a:r>
          </a:p>
          <a:p>
            <a:pPr marL="138113" indent="-138113">
              <a:buSzPct val="50000"/>
              <a:buBlip>
                <a:blip r:embed="rId2"/>
              </a:buBlip>
              <a:defRPr sz="34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generation developed at CERN (60 mT), </a:t>
            </a:r>
            <a:endParaRPr lang="en-GB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113" indent="-138113">
              <a:buSzPct val="50000"/>
              <a:buBlip>
                <a:blip r:embed="rId2"/>
              </a:buBlip>
              <a:defRPr sz="34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 </a:t>
            </a:r>
            <a:r>
              <a:rPr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generation under commissioning at HZB (120 </a:t>
            </a: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mT)</a:t>
            </a:r>
            <a:endParaRPr lang="en-GB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8113" indent="-138113">
              <a:buSzPct val="50000"/>
              <a:buBlip>
                <a:blip r:embed="rId2"/>
              </a:buBlip>
              <a:defRPr sz="3400">
                <a:solidFill>
                  <a:srgbClr val="E1E1E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generation under development at CERN, (fabrication in 2017)</a:t>
            </a:r>
          </a:p>
        </p:txBody>
      </p:sp>
      <p:pic>
        <p:nvPicPr>
          <p:cNvPr id="229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8144" y="919473"/>
            <a:ext cx="728352" cy="7075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45992" y="1797091"/>
            <a:ext cx="2876739" cy="30510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Section Assembly.jpg"/>
          <p:cNvPicPr>
            <a:picLocks noChangeAspect="1"/>
          </p:cNvPicPr>
          <p:nvPr/>
        </p:nvPicPr>
        <p:blipFill>
          <a:blip r:embed="rId5">
            <a:extLst/>
          </a:blip>
          <a:srcRect l="36999" t="14604" r="40922" b="20765"/>
          <a:stretch>
            <a:fillRect/>
          </a:stretch>
        </p:blipFill>
        <p:spPr>
          <a:xfrm>
            <a:off x="196109" y="1809409"/>
            <a:ext cx="1832069" cy="30264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page37image3696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92141" y="2330388"/>
            <a:ext cx="3551859" cy="1819581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Shape 233"/>
          <p:cNvSpPr/>
          <p:nvPr/>
        </p:nvSpPr>
        <p:spPr>
          <a:xfrm>
            <a:off x="1399274" y="-599450"/>
            <a:ext cx="52900" cy="397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rPr sz="45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91" y="1598215"/>
            <a:ext cx="2288291" cy="34734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1316" y="128685"/>
            <a:ext cx="77460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RF impedance measurements</a:t>
            </a:r>
            <a:endParaRPr lang="en-GB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96146" y="1368958"/>
            <a:ext cx="30906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/>
            <a:r>
              <a:rPr lang="pt-BR" sz="1200" baseline="30000" dirty="0">
                <a:solidFill>
                  <a:prstClr val="black"/>
                </a:solidFill>
              </a:rPr>
              <a:t>1</a:t>
            </a:r>
            <a:r>
              <a:rPr lang="pt-BR" sz="1200" dirty="0">
                <a:solidFill>
                  <a:prstClr val="black"/>
                </a:solidFill>
              </a:rPr>
              <a:t> E. Mahner et al.</a:t>
            </a:r>
          </a:p>
          <a:p>
            <a:pPr marL="228600" indent="-228600"/>
            <a:r>
              <a:rPr lang="pt-BR" sz="1200" dirty="0">
                <a:solidFill>
                  <a:prstClr val="black"/>
                </a:solidFill>
              </a:rPr>
              <a:t>	Rev. Sci. Instrum., Vol. 74, No. 7, July 2003</a:t>
            </a:r>
            <a:endParaRPr lang="en-GB" sz="1200" dirty="0">
              <a:solidFill>
                <a:prstClr val="black"/>
              </a:solidFill>
            </a:endParaRPr>
          </a:p>
          <a:p>
            <a:r>
              <a:rPr lang="en-GB" sz="1200" baseline="30000" dirty="0">
                <a:solidFill>
                  <a:prstClr val="black"/>
                </a:solidFill>
              </a:rPr>
              <a:t>2 </a:t>
            </a:r>
            <a:r>
              <a:rPr lang="en-GB" sz="1200" dirty="0">
                <a:solidFill>
                  <a:prstClr val="black"/>
                </a:solidFill>
              </a:rPr>
              <a:t>T. Junginger et. al </a:t>
            </a:r>
          </a:p>
          <a:p>
            <a:pPr marL="228600" indent="-228600"/>
            <a:r>
              <a:rPr lang="en-GB" sz="1200" dirty="0">
                <a:solidFill>
                  <a:prstClr val="black"/>
                </a:solidFill>
              </a:rPr>
              <a:t>	</a:t>
            </a:r>
            <a:r>
              <a:rPr lang="pt-BR" sz="1200" dirty="0">
                <a:solidFill>
                  <a:prstClr val="black"/>
                </a:solidFill>
              </a:rPr>
              <a:t>Rev. Sci. Instrum., Vol. 83, No. 6, June 2012</a:t>
            </a:r>
            <a:endParaRPr lang="en-GB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9845" y="191053"/>
            <a:ext cx="4402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GB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A15 (Nb</a:t>
            </a:r>
            <a:r>
              <a:rPr lang="en-GB" sz="3600" b="1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Sn, V</a:t>
            </a:r>
            <a:r>
              <a:rPr lang="en-GB" sz="3600" b="1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GB" sz="3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coatings on copper</a:t>
            </a: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7393" y="1665210"/>
            <a:ext cx="49982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critical </a:t>
            </a:r>
            <a:r>
              <a:rPr lang="en-GB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en-GB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aseline="30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Nb3Sn</a:t>
            </a:r>
            <a:r>
              <a:rPr lang="en-GB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18 K , T</a:t>
            </a:r>
            <a:r>
              <a:rPr lang="en-GB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V3Si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17  </a:t>
            </a:r>
            <a:r>
              <a:rPr lang="en-GB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914400">
              <a:defRPr/>
            </a:pPr>
            <a:endParaRPr lang="en-GB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914400">
              <a:defRPr/>
            </a:pPr>
            <a:r>
              <a:rPr lang="en-GB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BCS surface resistance </a:t>
            </a:r>
          </a:p>
          <a:p>
            <a:pPr lvl="0" defTabSz="914400">
              <a:defRPr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Nb3Sn 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0.4 n</a:t>
            </a:r>
            <a:r>
              <a:rPr lang="el-GR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(Nb</a:t>
            </a:r>
            <a:r>
              <a:rPr lang="en-GB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Sn), R</a:t>
            </a:r>
            <a:r>
              <a:rPr lang="en-GB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V3Si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0.3 n</a:t>
            </a:r>
            <a:r>
              <a:rPr lang="el-GR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@ 4.2K and </a:t>
            </a:r>
            <a:r>
              <a:rPr lang="en-GB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500MHz</a:t>
            </a:r>
          </a:p>
          <a:p>
            <a:pPr lvl="0" defTabSz="914400">
              <a:defRPr/>
            </a:pPr>
            <a:endParaRPr lang="en-GB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 of choice at CERN: magnetron sputtering of an alloyed cathode (see Alban’s talk)</a:t>
            </a:r>
          </a:p>
          <a:p>
            <a:pPr defTabSz="914400">
              <a:defRPr/>
            </a:pPr>
            <a:endParaRPr lang="en-GB" sz="1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Stoichiometry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control. A15 phase is reachable only in very narrow region of  Sn %  or  Si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%, needs high reaction temperatures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Temperature should be high enough to trigger the SC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phase, but is limited by the copper substrate</a:t>
            </a:r>
          </a:p>
          <a:p>
            <a:pPr defTabSz="914400"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515" y="706585"/>
            <a:ext cx="3362723" cy="271711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672" y="3865813"/>
            <a:ext cx="3691218" cy="290024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319132" y="923194"/>
            <a:ext cx="239929" cy="2303584"/>
          </a:xfrm>
          <a:prstGeom prst="rect">
            <a:avLst/>
          </a:prstGeom>
          <a:solidFill>
            <a:schemeClr val="accent1">
              <a:lumMod val="40000"/>
              <a:lumOff val="60000"/>
              <a:alpha val="52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3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Rectangle 23"/>
          <p:cNvSpPr/>
          <p:nvPr/>
        </p:nvSpPr>
        <p:spPr>
          <a:xfrm>
            <a:off x="6439095" y="4224055"/>
            <a:ext cx="119965" cy="2264667"/>
          </a:xfrm>
          <a:prstGeom prst="rect">
            <a:avLst/>
          </a:prstGeom>
          <a:solidFill>
            <a:schemeClr val="accent1">
              <a:lumMod val="40000"/>
              <a:lumOff val="60000"/>
              <a:alpha val="52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93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5452783" y="162556"/>
            <a:ext cx="2319716" cy="21544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Binary phase diagram of the Nb-Sn system </a:t>
            </a:r>
            <a:endParaRPr lang="en-GB" sz="800" i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565531" y="435083"/>
            <a:ext cx="3630685" cy="21544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 Charlesworth, I.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MacPhail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and P. Madsen, J. Mater. Sci. 5, 580 (1970).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565361" y="3546296"/>
            <a:ext cx="2094559" cy="21544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800" i="1" dirty="0">
                <a:latin typeface="Arial" panose="020B0604020202020204" pitchFamily="34" charset="0"/>
                <a:cs typeface="Arial" panose="020B0604020202020204" pitchFamily="34" charset="0"/>
              </a:rPr>
              <a:t>Binary phase diagram of the V-Si system </a:t>
            </a:r>
            <a:endParaRPr lang="en-GB" sz="800" i="1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511781" y="3726790"/>
            <a:ext cx="35380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J.F. Smith. Bulletin of Alloy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Phase Diagrams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. 6(3):266-271 (1985).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472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55" y="13756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Diamagnetic transition of a Nb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Sn sample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92426"/>
            <a:ext cx="8686800" cy="54810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1290" y="4296871"/>
            <a:ext cx="4839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Best Tc so far: 15.9 K for Nb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59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523" y="36401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885" y="1692767"/>
            <a:ext cx="9012115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R/D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on SRF cavity material and performance for FCC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defined and followed up within WP3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Nb/Cu with energetic condensation techniques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the moment, we are still re-establishing conditions for high quality coatings of 1.3 GHz mono-cells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 new 1.3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GHz cavity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substrates expected w48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coupler designed and built, 3 units delivered w45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 agreement with UNIGE starts to produce results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on A15 coatings progressing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49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254" y="24680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Organization,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manpower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35" y="1571878"/>
            <a:ext cx="8824365" cy="4525963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members: </a:t>
            </a:r>
            <a:r>
              <a:rPr lang="en-US" sz="2600" dirty="0">
                <a:latin typeface="Arial"/>
                <a:cs typeface="Arial"/>
              </a:rPr>
              <a:t>S. Aull, </a:t>
            </a:r>
            <a:r>
              <a:rPr lang="en-US" sz="2600" dirty="0" smtClean="0">
                <a:latin typeface="Arial"/>
                <a:cs typeface="Arial"/>
              </a:rPr>
              <a:t>K</a:t>
            </a:r>
            <a:r>
              <a:rPr lang="en-US" sz="2600" dirty="0">
                <a:latin typeface="Arial"/>
                <a:cs typeface="Arial"/>
              </a:rPr>
              <a:t>. Ilyina, </a:t>
            </a:r>
            <a:r>
              <a:rPr lang="en-US" sz="2600" dirty="0" smtClean="0">
                <a:latin typeface="Arial"/>
                <a:cs typeface="Arial"/>
              </a:rPr>
              <a:t>G</a:t>
            </a:r>
            <a:r>
              <a:rPr lang="en-US" sz="2600" dirty="0">
                <a:latin typeface="Arial"/>
                <a:cs typeface="Arial"/>
              </a:rPr>
              <a:t>. Rosaz, </a:t>
            </a:r>
            <a:r>
              <a:rPr lang="en-US" sz="2600" dirty="0" smtClean="0">
                <a:latin typeface="Arial"/>
                <a:cs typeface="Arial"/>
              </a:rPr>
              <a:t>A</a:t>
            </a:r>
            <a:r>
              <a:rPr lang="en-US" sz="2600" dirty="0">
                <a:latin typeface="Arial"/>
                <a:cs typeface="Arial"/>
              </a:rPr>
              <a:t>. Sublet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(CERN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fellow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from January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  <a:p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Be-weekly </a:t>
            </a:r>
            <a:r>
              <a:rPr lang="en-US" sz="2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of WP3</a:t>
            </a:r>
          </a:p>
          <a:p>
            <a:pPr lvl="1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Follow up of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procurement lines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Reports on coating experiments and test results </a:t>
            </a: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UNIGE team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600" dirty="0" smtClean="0">
                <a:latin typeface="Arial"/>
                <a:cs typeface="Arial"/>
              </a:rPr>
              <a:t>M</a:t>
            </a:r>
            <a:r>
              <a:rPr lang="en-US" sz="2600" dirty="0">
                <a:latin typeface="Arial"/>
                <a:cs typeface="Arial"/>
              </a:rPr>
              <a:t>. </a:t>
            </a:r>
            <a:r>
              <a:rPr lang="en-US" sz="2600" dirty="0" err="1">
                <a:latin typeface="Arial"/>
                <a:cs typeface="Arial"/>
              </a:rPr>
              <a:t>Bonura</a:t>
            </a:r>
            <a:r>
              <a:rPr lang="en-US" sz="2600" dirty="0">
                <a:latin typeface="Arial"/>
                <a:cs typeface="Arial"/>
              </a:rPr>
              <a:t>, </a:t>
            </a:r>
            <a:r>
              <a:rPr lang="en-US" sz="2600" dirty="0" smtClean="0">
                <a:latin typeface="Arial"/>
                <a:cs typeface="Arial"/>
              </a:rPr>
              <a:t>C</a:t>
            </a:r>
            <a:r>
              <a:rPr lang="en-US" sz="2600" dirty="0">
                <a:latin typeface="Arial"/>
                <a:cs typeface="Arial"/>
              </a:rPr>
              <a:t>. </a:t>
            </a:r>
            <a:r>
              <a:rPr lang="en-US" sz="2600" dirty="0" err="1" smtClean="0">
                <a:latin typeface="Arial"/>
                <a:cs typeface="Arial"/>
              </a:rPr>
              <a:t>Senatore</a:t>
            </a:r>
            <a:r>
              <a:rPr lang="en-US" sz="2600" dirty="0" smtClean="0">
                <a:latin typeface="Arial"/>
                <a:cs typeface="Arial"/>
              </a:rPr>
              <a:t>, et al.</a:t>
            </a:r>
          </a:p>
          <a:p>
            <a:r>
              <a:rPr lang="en-US" sz="2600" dirty="0" smtClean="0">
                <a:latin typeface="Arial"/>
                <a:cs typeface="Arial"/>
              </a:rPr>
              <a:t>Larger pool of “scholars” gather at the </a:t>
            </a:r>
            <a:r>
              <a:rPr lang="en-US" sz="2600" dirty="0" smtClean="0">
                <a:latin typeface="Arial"/>
                <a:cs typeface="Arial"/>
              </a:rPr>
              <a:t>SRF </a:t>
            </a:r>
            <a:r>
              <a:rPr lang="en-US" sz="2600" dirty="0" smtClean="0">
                <a:latin typeface="Arial"/>
                <a:cs typeface="Arial"/>
              </a:rPr>
              <a:t>R/D </a:t>
            </a:r>
            <a:r>
              <a:rPr lang="en-US" sz="2600" dirty="0" smtClean="0">
                <a:latin typeface="Arial"/>
                <a:cs typeface="Arial"/>
              </a:rPr>
              <a:t>meeting</a:t>
            </a:r>
          </a:p>
          <a:p>
            <a:r>
              <a:rPr lang="en-US" sz="2600" dirty="0" smtClean="0">
                <a:solidFill>
                  <a:srgbClr val="C00000"/>
                </a:solidFill>
                <a:latin typeface="Arial"/>
                <a:cs typeface="Arial"/>
              </a:rPr>
              <a:t>Technical </a:t>
            </a:r>
            <a:r>
              <a:rPr lang="en-US" sz="2600" dirty="0" smtClean="0">
                <a:solidFill>
                  <a:srgbClr val="C00000"/>
                </a:solidFill>
                <a:latin typeface="Arial"/>
                <a:cs typeface="Arial"/>
              </a:rPr>
              <a:t>support </a:t>
            </a:r>
            <a:r>
              <a:rPr lang="en-US" sz="2600" dirty="0" smtClean="0">
                <a:latin typeface="Arial"/>
                <a:cs typeface="Arial"/>
              </a:rPr>
              <a:t>from RF, MME, </a:t>
            </a:r>
            <a:r>
              <a:rPr lang="en-US" sz="2600" dirty="0">
                <a:latin typeface="Arial"/>
                <a:cs typeface="Arial"/>
              </a:rPr>
              <a:t>VSC, </a:t>
            </a:r>
            <a:r>
              <a:rPr lang="en-US" sz="2600" dirty="0" smtClean="0">
                <a:latin typeface="Arial"/>
                <a:cs typeface="Arial"/>
              </a:rPr>
              <a:t>UNIGE</a:t>
            </a:r>
          </a:p>
          <a:p>
            <a:pPr marL="0" indent="0">
              <a:buNone/>
            </a:pPr>
            <a:endParaRPr lang="en-US" sz="26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0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4862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R/D guidelines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8" y="1449886"/>
            <a:ext cx="8686800" cy="490343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focus is on SC thin films on copper substrates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Well known advantages (see NIM-A 463, 1-8, 2001):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Thermal stability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Independent tailoring of SC and cooling functions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Cost effective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Insensitive to trapped flux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Insensitive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microphonics</a:t>
            </a:r>
          </a:p>
          <a:p>
            <a:pPr marL="457200" lvl="1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was used in all CERN machines (LEP, LHC, HIE-ISOLDE)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has not yet reached fundamental performance limits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Q slope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(breakeven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Nb bulk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defined, WP1 working in this)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materials (A15)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are being investigated </a:t>
            </a:r>
          </a:p>
        </p:txBody>
      </p:sp>
    </p:spTree>
    <p:extLst>
      <p:ext uri="{BB962C8B-B14F-4D97-AF65-F5344CB8AC3E}">
        <p14:creationId xmlns:p14="http://schemas.microsoft.com/office/powerpoint/2010/main" val="198516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687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SRF R/D: questions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09" y="1659597"/>
            <a:ext cx="9038492" cy="4903435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Nb/Cu is different from bulk Nb?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More precisely: </a:t>
            </a:r>
            <a:r>
              <a:rPr lang="en-US" sz="23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decompose the surface resistance? 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Which components differ for the two cases?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Is R</a:t>
            </a:r>
            <a:r>
              <a:rPr lang="en-US" sz="23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the only temperature dependent component?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How does R</a:t>
            </a:r>
            <a:r>
              <a:rPr lang="en-US" sz="23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behave at high fields?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What other identified contributors to the surface resistance?</a:t>
            </a:r>
          </a:p>
          <a:p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How the coating process parameters influence them?</a:t>
            </a:r>
          </a:p>
        </p:txBody>
      </p:sp>
    </p:spTree>
    <p:extLst>
      <p:ext uri="{BB962C8B-B14F-4D97-AF65-F5344CB8AC3E}">
        <p14:creationId xmlns:p14="http://schemas.microsoft.com/office/powerpoint/2010/main" val="828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marL="0" indent="0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decompose the surface resistance?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378" y="990246"/>
            <a:ext cx="8852622" cy="586775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Usually: 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(T, B,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 R</a:t>
            </a:r>
            <a:r>
              <a:rPr lang="en-US" sz="24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)+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(B,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(B, ω)=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0)= 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rf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 O(H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rf</a:t>
            </a:r>
            <a:r>
              <a:rPr lang="en-US" sz="24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</a:t>
            </a:r>
          </a:p>
          <a:p>
            <a:pPr marL="0" indent="0">
              <a:buNone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=(R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ext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					</a:t>
            </a: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Physica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 351 (2001)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421-37)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R</a:t>
            </a:r>
            <a:r>
              <a:rPr lang="en-US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ω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from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Matthis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-Bardeen theory, is a low field approximation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Disentanglement at high field is not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obvious! </a:t>
            </a:r>
            <a:endParaRPr 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Consequently,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is also only known at low field</a:t>
            </a: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More recently (last few years):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alculations of 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BCS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at finite fields becoming available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(B. Xiao: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arXiv:1404.2523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dependence on cool down procedure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Importance of thermoelectric phenomena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Advances in Nb bulk (N doping) give new insights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Refined models of (local) thermal feedback (Palmieri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Vaglio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, 2015)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13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720000"/>
            <a:ext cx="8505000" cy="61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34" y="64398"/>
            <a:ext cx="894886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Problem: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3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(T) depends on RF field and thermal gradient upon cool down…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5328" y="6337136"/>
            <a:ext cx="210064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Δ</a:t>
            </a:r>
            <a:r>
              <a:rPr lang="en-US" sz="2400" dirty="0" smtClean="0"/>
              <a:t>T</a:t>
            </a:r>
            <a:r>
              <a:rPr lang="en-US" sz="2400" dirty="0" smtClean="0">
                <a:sym typeface="Wingdings" panose="05000000000000000000" pitchFamily="2" charset="2"/>
              </a:rPr>
              <a:t>0, Eacc0</a:t>
            </a:r>
            <a:endParaRPr lang="en-GB" sz="2400" dirty="0"/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>
          <a:xfrm flipV="1">
            <a:off x="4975653" y="5212662"/>
            <a:ext cx="4122" cy="11244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94604" y="4355986"/>
            <a:ext cx="1495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rgbClr val="FF0000"/>
                </a:solidFill>
              </a:rPr>
              <a:t>Δ</a:t>
            </a: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=50 </a:t>
            </a:r>
            <a:r>
              <a:rPr lang="en-US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mK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94604" y="2298581"/>
            <a:ext cx="1709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rgbClr val="00FF00"/>
                </a:solidFill>
              </a:rPr>
              <a:t>Δ</a:t>
            </a:r>
            <a:r>
              <a:rPr lang="en-US" sz="2400" dirty="0" smtClean="0">
                <a:solidFill>
                  <a:srgbClr val="00FF00"/>
                </a:solidFill>
              </a:rPr>
              <a:t>T</a:t>
            </a:r>
            <a:r>
              <a:rPr lang="en-US" sz="2400" dirty="0" smtClean="0">
                <a:solidFill>
                  <a:srgbClr val="00FF00"/>
                </a:solidFill>
                <a:sym typeface="Wingdings" panose="05000000000000000000" pitchFamily="2" charset="2"/>
              </a:rPr>
              <a:t>=467 </a:t>
            </a:r>
            <a:r>
              <a:rPr lang="en-US" sz="2400" dirty="0" err="1" smtClean="0">
                <a:solidFill>
                  <a:srgbClr val="00FF00"/>
                </a:solidFill>
                <a:sym typeface="Wingdings" panose="05000000000000000000" pitchFamily="2" charset="2"/>
              </a:rPr>
              <a:t>mK</a:t>
            </a:r>
            <a:endParaRPr lang="en-GB" sz="2400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0532" y="2298581"/>
            <a:ext cx="2321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FF00"/>
                </a:solidFill>
                <a:sym typeface="Wingdings" panose="05000000000000000000" pitchFamily="2" charset="2"/>
              </a:rPr>
              <a:t>Eacc</a:t>
            </a:r>
            <a:r>
              <a:rPr lang="en-US" sz="2400" dirty="0" smtClean="0">
                <a:solidFill>
                  <a:srgbClr val="00FF00"/>
                </a:solidFill>
                <a:sym typeface="Wingdings" panose="05000000000000000000" pitchFamily="2" charset="2"/>
              </a:rPr>
              <a:t>=1.0 MV/m</a:t>
            </a:r>
            <a:endParaRPr lang="en-GB" sz="2400" dirty="0">
              <a:solidFill>
                <a:srgbClr val="00FF00"/>
              </a:solidFill>
            </a:endParaRP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>
            <a:off x="3711145" y="2760246"/>
            <a:ext cx="358348" cy="492972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45967" y="3902508"/>
            <a:ext cx="2321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Eacc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=1.0 MV/m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6293708" y="4133341"/>
            <a:ext cx="452259" cy="2637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8919" y="5971954"/>
            <a:ext cx="2126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Eacc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=0.3 MV/m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112108" y="5263979"/>
            <a:ext cx="1178011" cy="7743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45968" y="3541656"/>
            <a:ext cx="2321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FF00"/>
                </a:solidFill>
                <a:sym typeface="Wingdings" panose="05000000000000000000" pitchFamily="2" charset="2"/>
              </a:rPr>
              <a:t>Eacc</a:t>
            </a:r>
            <a:r>
              <a:rPr lang="en-US" sz="2400" dirty="0" smtClean="0">
                <a:solidFill>
                  <a:srgbClr val="00FF00"/>
                </a:solidFill>
                <a:sym typeface="Wingdings" panose="05000000000000000000" pitchFamily="2" charset="2"/>
              </a:rPr>
              <a:t>=0.09 MV/m</a:t>
            </a:r>
            <a:endParaRPr lang="en-GB" sz="2400" dirty="0">
              <a:solidFill>
                <a:srgbClr val="00FF00"/>
              </a:solidFill>
            </a:endParaRP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6293708" y="3772489"/>
            <a:ext cx="452260" cy="0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33095" y="2700725"/>
            <a:ext cx="2321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FF00"/>
                </a:solidFill>
                <a:sym typeface="Wingdings" panose="05000000000000000000" pitchFamily="2" charset="2"/>
              </a:rPr>
              <a:t>Eacc</a:t>
            </a:r>
            <a:r>
              <a:rPr lang="en-US" sz="2400" dirty="0" smtClean="0">
                <a:solidFill>
                  <a:srgbClr val="00FF00"/>
                </a:solidFill>
                <a:sym typeface="Wingdings" panose="05000000000000000000" pitchFamily="2" charset="2"/>
              </a:rPr>
              <a:t>=0.3 MV/m</a:t>
            </a:r>
            <a:endParaRPr lang="en-GB" sz="2400" dirty="0">
              <a:solidFill>
                <a:srgbClr val="00FF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5193956" y="3089190"/>
            <a:ext cx="374823" cy="627361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8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3" y="1233754"/>
            <a:ext cx="4576762" cy="3414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3" y="262486"/>
            <a:ext cx="8610600" cy="63023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 model for Q-slope </a:t>
            </a:r>
            <a:b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(V. Palmieri and R. </a:t>
            </a:r>
            <a:r>
              <a:rPr lang="en-GB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Vaglio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Sci. Technol. 29  (2016) 015004)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025" y="1320048"/>
            <a:ext cx="4224338" cy="332826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619250" y="2452953"/>
            <a:ext cx="293370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66925" y="2598208"/>
            <a:ext cx="222885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Quench at this </a:t>
            </a:r>
            <a:r>
              <a:rPr lang="en-GB" sz="2000" i="1" dirty="0" err="1" smtClean="0"/>
              <a:t>E</a:t>
            </a:r>
            <a:r>
              <a:rPr lang="en-GB" sz="2000" i="1" baseline="-25000" dirty="0" err="1" smtClean="0"/>
              <a:t>acc</a:t>
            </a:r>
            <a:endParaRPr lang="en-GB" sz="2000" i="1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997745" y="1778268"/>
            <a:ext cx="945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Higher R</a:t>
            </a:r>
            <a:r>
              <a:rPr lang="en-GB" sz="2000" i="1" baseline="-25000" dirty="0" smtClean="0"/>
              <a:t>B</a:t>
            </a:r>
            <a:endParaRPr lang="en-GB" sz="2000" i="1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200525" y="3121178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467483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observable is an average over all thermal boundary resistances R</a:t>
            </a:r>
            <a:r>
              <a:rPr lang="en-GB" sz="2400" baseline="-25000" dirty="0" smtClean="0"/>
              <a:t>B</a:t>
            </a:r>
            <a:endParaRPr lang="en-GB" sz="2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717397" y="5187313"/>
                <a:ext cx="6760120" cy="10817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1/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̅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397" y="5187313"/>
                <a:ext cx="6760120" cy="108170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28600" y="6264934"/>
            <a:ext cx="889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</a:t>
            </a:r>
            <a:r>
              <a:rPr lang="en-GB" sz="2400" dirty="0" smtClean="0"/>
              <a:t>(R</a:t>
            </a:r>
            <a:r>
              <a:rPr lang="en-GB" sz="2400" baseline="-25000" dirty="0" smtClean="0"/>
              <a:t>B</a:t>
            </a:r>
            <a:r>
              <a:rPr lang="en-GB" sz="2400" dirty="0" smtClean="0"/>
              <a:t>) is the (unknown) distribution function of R</a:t>
            </a:r>
            <a:r>
              <a:rPr lang="en-GB" sz="2400" baseline="-25000" dirty="0" smtClean="0"/>
              <a:t>B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276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49" y="3837770"/>
            <a:ext cx="2714625" cy="2673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08"/>
            <a:ext cx="868680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Rs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,T</a:t>
            </a:r>
            <a:r>
              <a:rPr lang="en-GB" sz="3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f(R</a:t>
            </a:r>
            <a:r>
              <a:rPr lang="en-GB" sz="3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at two temperatures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051" y="1095546"/>
            <a:ext cx="2549419" cy="2560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686" y="1125109"/>
            <a:ext cx="2656687" cy="2639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687" y="3764692"/>
            <a:ext cx="2712950" cy="270710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725338" y="2204909"/>
            <a:ext cx="16573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725338" y="4919277"/>
            <a:ext cx="16573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25338" y="1715011"/>
            <a:ext cx="1891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QS4.1 (2014)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712467" y="4422081"/>
            <a:ext cx="1891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QS5.2 (2015)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9736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1155</Words>
  <Application>Microsoft Office PowerPoint</Application>
  <PresentationFormat>On-screen Show (4:3)</PresentationFormat>
  <Paragraphs>197</Paragraphs>
  <Slides>24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Calibri</vt:lpstr>
      <vt:lpstr>Cambria Math</vt:lpstr>
      <vt:lpstr>Open Sans Light</vt:lpstr>
      <vt:lpstr>Open Sans Regular</vt:lpstr>
      <vt:lpstr>Symbol</vt:lpstr>
      <vt:lpstr>Times</vt:lpstr>
      <vt:lpstr>Times New Roman</vt:lpstr>
      <vt:lpstr>Wingdings</vt:lpstr>
      <vt:lpstr>Office Theme</vt:lpstr>
      <vt:lpstr>Graph</vt:lpstr>
      <vt:lpstr>SRF material R&amp;D for FCC</vt:lpstr>
      <vt:lpstr>Outline</vt:lpstr>
      <vt:lpstr>Organization, manpower</vt:lpstr>
      <vt:lpstr>R/D guidelines</vt:lpstr>
      <vt:lpstr>SRF R/D: questions </vt:lpstr>
      <vt:lpstr>How to decompose the surface resistance?</vt:lpstr>
      <vt:lpstr>Problem: Rs(T) depends on RF field and thermal gradient upon cool down…</vt:lpstr>
      <vt:lpstr>Thermal model for Q-slope  (V. Palmieri and R. Vaglio, Supercond. Sci. Technol. 29  (2016) 015004)</vt:lpstr>
      <vt:lpstr> Rs(Eacc,T0 )  f(RB) at two temperatures</vt:lpstr>
      <vt:lpstr> and it doesn't work for bulk Nb…</vt:lpstr>
      <vt:lpstr>“Macroscopic” sources of RF loss: how substrates should (not) look like</vt:lpstr>
      <vt:lpstr>“Microscopic” sources of residual resistance</vt:lpstr>
      <vt:lpstr>HIPIMS program</vt:lpstr>
      <vt:lpstr>Results</vt:lpstr>
      <vt:lpstr>Enabling tools</vt:lpstr>
      <vt:lpstr>New 1.3 GHz substrates</vt:lpstr>
      <vt:lpstr>PowerPoint Presentation</vt:lpstr>
      <vt:lpstr>UNIGE collaboration</vt:lpstr>
      <vt:lpstr>PowerPoint Presentation</vt:lpstr>
      <vt:lpstr>“BCS” fits of Nb films </vt:lpstr>
      <vt:lpstr>PowerPoint Presentation</vt:lpstr>
      <vt:lpstr>PowerPoint Presentation</vt:lpstr>
      <vt:lpstr>Diamagnetic transition of a Nb3Sn sample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material R&amp;D for FCC</dc:title>
  <dc:creator>Walter Venturini Delsolaro</dc:creator>
  <cp:lastModifiedBy>Walter Venturini Delsolaro</cp:lastModifiedBy>
  <cp:revision>212</cp:revision>
  <dcterms:created xsi:type="dcterms:W3CDTF">2016-10-20T12:45:39Z</dcterms:created>
  <dcterms:modified xsi:type="dcterms:W3CDTF">2016-11-16T08:44:47Z</dcterms:modified>
</cp:coreProperties>
</file>