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67" r:id="rId3"/>
    <p:sldId id="268" r:id="rId4"/>
    <p:sldId id="266" r:id="rId5"/>
    <p:sldId id="257" r:id="rId6"/>
    <p:sldId id="264" r:id="rId7"/>
    <p:sldId id="258" r:id="rId8"/>
    <p:sldId id="260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11/16/2016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11/16/2016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11/16/2016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11/16/2016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11/16/2016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11/16/2016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11/16/2016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/>
              <a:t>COLLABORATION AGREEMENT CERN-LNL-STFC (KE2722/BE/FCC)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Fabrication seamless cavities 2x 400 MHz &amp; 800 MHz (4x mono-cell 2x two-cell) @ LNL</a:t>
            </a:r>
          </a:p>
          <a:p>
            <a:r>
              <a:rPr lang="en-GB" dirty="0" smtClean="0"/>
              <a:t>6 GHz cavities coating and RF test @ LNL</a:t>
            </a:r>
          </a:p>
          <a:p>
            <a:r>
              <a:rPr lang="en-GB" dirty="0" smtClean="0"/>
              <a:t>Development of coating system (1.3 GHz) @ STFC</a:t>
            </a:r>
          </a:p>
          <a:p>
            <a:r>
              <a:rPr lang="en-GB" dirty="0" smtClean="0"/>
              <a:t>Sample (up to 40) characterization </a:t>
            </a:r>
            <a:r>
              <a:rPr lang="en-GB" dirty="0"/>
              <a:t>(SEM, XPS, XRF, TEM, XRD, </a:t>
            </a:r>
            <a:r>
              <a:rPr lang="en-GB" dirty="0" smtClean="0"/>
              <a:t>AFM) @ STFC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82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6 GHz status from Enzo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lvl="0"/>
            <a:r>
              <a:rPr lang="en-GB" sz="3200" dirty="0"/>
              <a:t>Modification of the spinning </a:t>
            </a:r>
            <a:r>
              <a:rPr lang="en-GB" sz="3200" dirty="0" smtClean="0"/>
              <a:t>procedure </a:t>
            </a:r>
            <a:r>
              <a:rPr lang="en-GB" sz="3200" dirty="0"/>
              <a:t>in order to have a scratch-free internal surface without the need to apply a mechanical treatment by </a:t>
            </a:r>
            <a:r>
              <a:rPr lang="en-GB" sz="3200" dirty="0" err="1"/>
              <a:t>vibrotumbler</a:t>
            </a:r>
            <a:endParaRPr lang="en-GB" sz="2800" dirty="0"/>
          </a:p>
          <a:p>
            <a:pPr lvl="0"/>
            <a:r>
              <a:rPr lang="en-GB" sz="3200" dirty="0"/>
              <a:t>D</a:t>
            </a:r>
            <a:r>
              <a:rPr lang="en-GB" sz="3200" dirty="0" smtClean="0"/>
              <a:t>esign </a:t>
            </a:r>
            <a:r>
              <a:rPr lang="en-GB" sz="3200" dirty="0"/>
              <a:t>and construction of a new magneton sputtering system in order to sputter </a:t>
            </a:r>
            <a:r>
              <a:rPr lang="en-GB" sz="3200" dirty="0" err="1"/>
              <a:t>simoultaneosly</a:t>
            </a:r>
            <a:r>
              <a:rPr lang="en-GB" sz="3200" dirty="0"/>
              <a:t> all the cavity in one run (Before we had to move the cavity all over a shorter magnetron).</a:t>
            </a:r>
            <a:endParaRPr lang="en-GB" sz="2800" dirty="0"/>
          </a:p>
          <a:p>
            <a:pPr lvl="0"/>
            <a:r>
              <a:rPr lang="en-GB" sz="3200" dirty="0"/>
              <a:t>I</a:t>
            </a:r>
            <a:r>
              <a:rPr lang="en-GB" sz="3200" dirty="0" smtClean="0"/>
              <a:t>mplementation </a:t>
            </a:r>
            <a:r>
              <a:rPr lang="en-GB" sz="3200" dirty="0"/>
              <a:t>of </a:t>
            </a:r>
            <a:r>
              <a:rPr lang="en-GB" sz="3200" dirty="0" smtClean="0"/>
              <a:t>the </a:t>
            </a:r>
            <a:r>
              <a:rPr lang="en-GB" sz="3200" dirty="0" err="1"/>
              <a:t>kapton</a:t>
            </a:r>
            <a:r>
              <a:rPr lang="en-GB" sz="3200" dirty="0"/>
              <a:t> flange system for sealing the cavity at liquid helium temperature in order to avoid leaks at the superfluid temperature.</a:t>
            </a:r>
            <a:endParaRPr lang="en-GB" sz="2800" dirty="0"/>
          </a:p>
          <a:p>
            <a:pPr lvl="0"/>
            <a:r>
              <a:rPr lang="en-GB" sz="3200" dirty="0"/>
              <a:t>Improvement of UH Vacuum in the Cryogenic inserts where the cavities are plugged (not yet completed)</a:t>
            </a:r>
            <a:endParaRPr lang="en-GB" sz="2800" dirty="0"/>
          </a:p>
          <a:p>
            <a:pPr lvl="0"/>
            <a:r>
              <a:rPr lang="en-GB" sz="3200" dirty="0" smtClean="0"/>
              <a:t>Maintenance </a:t>
            </a:r>
            <a:r>
              <a:rPr lang="en-GB" sz="3200" dirty="0"/>
              <a:t>and service of the RF bench (expected to be </a:t>
            </a:r>
            <a:r>
              <a:rPr lang="en-GB" sz="3200" dirty="0" smtClean="0"/>
              <a:t>completed </a:t>
            </a:r>
            <a:r>
              <a:rPr lang="en-GB" sz="3200" dirty="0"/>
              <a:t>for December 2016)</a:t>
            </a:r>
            <a:endParaRPr lang="en-GB" sz="2800" dirty="0"/>
          </a:p>
          <a:p>
            <a:pPr lvl="0"/>
            <a:r>
              <a:rPr lang="en-GB" sz="3200" dirty="0"/>
              <a:t>A</a:t>
            </a:r>
            <a:r>
              <a:rPr lang="en-GB" sz="3200" dirty="0" smtClean="0"/>
              <a:t>bout </a:t>
            </a:r>
            <a:r>
              <a:rPr lang="en-GB" sz="3200" dirty="0"/>
              <a:t>cavities we have done the following:</a:t>
            </a:r>
            <a:endParaRPr lang="en-GB" sz="2800" dirty="0"/>
          </a:p>
          <a:p>
            <a:pPr lvl="1"/>
            <a:r>
              <a:rPr lang="en-GB" sz="2800" dirty="0"/>
              <a:t>we have used 9 cavities, </a:t>
            </a:r>
            <a:endParaRPr lang="en-GB" sz="2400" dirty="0"/>
          </a:p>
          <a:p>
            <a:pPr lvl="1"/>
            <a:r>
              <a:rPr lang="en-GB" sz="2800" dirty="0"/>
              <a:t>on them we have done 11 different </a:t>
            </a:r>
            <a:r>
              <a:rPr lang="en-GB" sz="2800" dirty="0" err="1"/>
              <a:t>depostions</a:t>
            </a:r>
            <a:endParaRPr lang="en-GB" sz="2400" dirty="0"/>
          </a:p>
          <a:p>
            <a:pPr lvl="1"/>
            <a:r>
              <a:rPr lang="en-GB" sz="2800" dirty="0"/>
              <a:t>of these 11 depositions, 5 </a:t>
            </a:r>
            <a:r>
              <a:rPr lang="en-GB" sz="2800" dirty="0" err="1"/>
              <a:t>caviies</a:t>
            </a:r>
            <a:r>
              <a:rPr lang="en-GB" sz="2800" dirty="0"/>
              <a:t> were not measured because of film </a:t>
            </a:r>
            <a:r>
              <a:rPr lang="en-GB" sz="2800" dirty="0" err="1"/>
              <a:t>peling</a:t>
            </a:r>
            <a:r>
              <a:rPr lang="en-GB" sz="2800" dirty="0"/>
              <a:t> or other problems</a:t>
            </a:r>
            <a:endParaRPr lang="en-GB" sz="2400" dirty="0"/>
          </a:p>
          <a:p>
            <a:pPr lvl="1"/>
            <a:r>
              <a:rPr lang="en-GB" sz="2800" dirty="0"/>
              <a:t>the remaining 6 cavities were measured at 4.2 K. and at 1,8 K.</a:t>
            </a:r>
            <a:endParaRPr lang="en-GB" sz="2400" dirty="0"/>
          </a:p>
          <a:p>
            <a:pPr lvl="0"/>
            <a:r>
              <a:rPr lang="en-GB" sz="3200" dirty="0"/>
              <a:t>The </a:t>
            </a:r>
            <a:r>
              <a:rPr lang="en-GB" sz="3200" dirty="0" err="1"/>
              <a:t>rf</a:t>
            </a:r>
            <a:r>
              <a:rPr lang="en-GB" sz="3200" dirty="0"/>
              <a:t> performances we got on these last cavities were always improving</a:t>
            </a:r>
            <a:endParaRPr lang="en-GB" sz="2800" dirty="0"/>
          </a:p>
          <a:p>
            <a:pPr lvl="0"/>
            <a:r>
              <a:rPr lang="en-GB" sz="3200" dirty="0"/>
              <a:t>We plan to measure more cavities in the next </a:t>
            </a:r>
            <a:r>
              <a:rPr lang="en-GB" sz="3200" dirty="0" smtClean="0"/>
              <a:t>months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31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FCC RF R&amp;D WP4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COLLABORATION </a:t>
            </a:r>
            <a:r>
              <a:rPr lang="en-GB" dirty="0"/>
              <a:t>AGREEMENT </a:t>
            </a:r>
            <a:r>
              <a:rPr lang="en-GB" dirty="0" smtClean="0"/>
              <a:t>CERN-LNL-STFC </a:t>
            </a:r>
            <a:r>
              <a:rPr lang="en-GB" dirty="0"/>
              <a:t>(KE2722/BE/FCC</a:t>
            </a:r>
            <a:r>
              <a:rPr lang="en-GB" dirty="0" smtClean="0"/>
              <a:t>)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US" dirty="0"/>
              <a:t>F</a:t>
            </a:r>
            <a:r>
              <a:rPr lang="en-US" dirty="0" smtClean="0"/>
              <a:t>ramework </a:t>
            </a:r>
            <a:r>
              <a:rPr lang="en-US" dirty="0"/>
              <a:t>for scientific collaboration in Superconducting RF cavities </a:t>
            </a:r>
            <a:r>
              <a:rPr lang="en-US" dirty="0" smtClean="0"/>
              <a:t>technology (S.C.)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US" dirty="0" smtClean="0"/>
              <a:t>Study and optimization of the </a:t>
            </a:r>
            <a:r>
              <a:rPr lang="en-US" dirty="0"/>
              <a:t>surface treatment facility at </a:t>
            </a:r>
            <a:r>
              <a:rPr lang="en-US" dirty="0" smtClean="0"/>
              <a:t>CERN (Leonel Ferreira)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US" dirty="0" err="1"/>
              <a:t>Nb</a:t>
            </a:r>
            <a:r>
              <a:rPr lang="en-US" dirty="0"/>
              <a:t> coating of 400 </a:t>
            </a:r>
            <a:r>
              <a:rPr lang="en-US" dirty="0" smtClean="0"/>
              <a:t>MHz </a:t>
            </a:r>
            <a:r>
              <a:rPr lang="en-US" dirty="0"/>
              <a:t>and 800 MHz cavities at </a:t>
            </a:r>
            <a:r>
              <a:rPr lang="en-US" dirty="0" smtClean="0"/>
              <a:t>CERN (Guillaume Rosaz)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US" dirty="0"/>
              <a:t>P</a:t>
            </a:r>
            <a:r>
              <a:rPr lang="en-US" dirty="0" smtClean="0"/>
              <a:t>repare </a:t>
            </a:r>
            <a:r>
              <a:rPr lang="en-US" dirty="0"/>
              <a:t>for 800 MHz </a:t>
            </a:r>
            <a:r>
              <a:rPr lang="en-US" dirty="0" err="1" smtClean="0"/>
              <a:t>Nb</a:t>
            </a:r>
            <a:r>
              <a:rPr lang="en-US" dirty="0" smtClean="0"/>
              <a:t>/Cu </a:t>
            </a:r>
            <a:r>
              <a:rPr lang="en-US" dirty="0"/>
              <a:t>cavities RF warm and cold measurements at </a:t>
            </a:r>
            <a:r>
              <a:rPr lang="en-US" dirty="0" smtClean="0"/>
              <a:t>CERN (Mathieu Therasse)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5091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250254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FCC 400 MHz cavities = LHC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11/16/2016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9816" y="4107180"/>
            <a:ext cx="288951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Seamless cavities</a:t>
            </a:r>
          </a:p>
          <a:p>
            <a:r>
              <a:rPr lang="en-GB" dirty="0" smtClean="0"/>
              <a:t>OFE copper</a:t>
            </a:r>
          </a:p>
          <a:p>
            <a:r>
              <a:rPr lang="en-GB" dirty="0" smtClean="0"/>
              <a:t>February 2017?</a:t>
            </a:r>
          </a:p>
          <a:p>
            <a:endParaRPr lang="en-GB" dirty="0"/>
          </a:p>
          <a:p>
            <a:r>
              <a:rPr lang="en-GB" dirty="0" smtClean="0"/>
              <a:t>Surface preparation </a:t>
            </a:r>
            <a:r>
              <a:rPr lang="en-GB" dirty="0" err="1" smtClean="0"/>
              <a:t>tbd</a:t>
            </a:r>
            <a:endParaRPr lang="en-GB" dirty="0" smtClean="0"/>
          </a:p>
          <a:p>
            <a:r>
              <a:rPr lang="en-GB" dirty="0" smtClean="0"/>
              <a:t>Coating ready</a:t>
            </a:r>
          </a:p>
          <a:p>
            <a:endParaRPr lang="fr-F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260" b="1"/>
          <a:stretch/>
        </p:blipFill>
        <p:spPr>
          <a:xfrm>
            <a:off x="2644927" y="1406283"/>
            <a:ext cx="6240519" cy="4205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0303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250254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FCC 800 MHz cavities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11/16/2016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3236" t="25946" r="61859" b="15958"/>
          <a:stretch/>
        </p:blipFill>
        <p:spPr>
          <a:xfrm>
            <a:off x="79816" y="971775"/>
            <a:ext cx="5734244" cy="298263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4680" y="3821723"/>
            <a:ext cx="5859780" cy="29725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9816" y="4107180"/>
            <a:ext cx="288951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Seamless cavities</a:t>
            </a:r>
          </a:p>
          <a:p>
            <a:r>
              <a:rPr lang="en-GB" dirty="0" smtClean="0"/>
              <a:t>OFE copper</a:t>
            </a:r>
          </a:p>
          <a:p>
            <a:r>
              <a:rPr lang="en-GB" dirty="0" smtClean="0"/>
              <a:t>Mid-end 2017?</a:t>
            </a:r>
          </a:p>
          <a:p>
            <a:endParaRPr lang="en-GB" dirty="0"/>
          </a:p>
          <a:p>
            <a:r>
              <a:rPr lang="en-GB" dirty="0" smtClean="0"/>
              <a:t>Surface preparation </a:t>
            </a:r>
            <a:r>
              <a:rPr lang="en-GB" dirty="0" err="1" smtClean="0"/>
              <a:t>tbd</a:t>
            </a:r>
            <a:endParaRPr lang="en-GB" dirty="0" smtClean="0"/>
          </a:p>
          <a:p>
            <a:r>
              <a:rPr lang="en-GB" dirty="0" smtClean="0"/>
              <a:t>Coating </a:t>
            </a:r>
            <a:r>
              <a:rPr lang="en-GB" dirty="0" err="1" smtClean="0"/>
              <a:t>tbd</a:t>
            </a:r>
            <a:endParaRPr lang="en-GB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203111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Surface preparation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542020" cy="4667421"/>
          </a:xfrm>
        </p:spPr>
        <p:txBody>
          <a:bodyPr>
            <a:normAutofit fontScale="92500" lnSpcReduction="10000"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EP compulsory</a:t>
            </a:r>
          </a:p>
          <a:p>
            <a:pPr lvl="1"/>
            <a:r>
              <a:rPr lang="en-GB" dirty="0" smtClean="0"/>
              <a:t>Seamless cavities</a:t>
            </a:r>
          </a:p>
          <a:p>
            <a:pPr lvl="1"/>
            <a:r>
              <a:rPr lang="en-GB" dirty="0" smtClean="0"/>
              <a:t>Need to remove at least 120 µm from the surface – cannot be done with SUBU</a:t>
            </a:r>
          </a:p>
          <a:p>
            <a:pPr lvl="1"/>
            <a:r>
              <a:rPr lang="en-GB" dirty="0" smtClean="0"/>
              <a:t>Vertical: possible solution</a:t>
            </a:r>
          </a:p>
          <a:p>
            <a:pPr lvl="1"/>
            <a:r>
              <a:rPr lang="en-GB" dirty="0" smtClean="0"/>
              <a:t>Horizontal: best option – issue: SPACE</a:t>
            </a:r>
          </a:p>
          <a:p>
            <a:pPr lvl="1"/>
            <a:endParaRPr lang="en-GB" dirty="0"/>
          </a:p>
          <a:p>
            <a:r>
              <a:rPr lang="en-GB" dirty="0" smtClean="0">
                <a:solidFill>
                  <a:srgbClr val="00B050"/>
                </a:solidFill>
              </a:rPr>
              <a:t>SUBU as a backup:</a:t>
            </a:r>
          </a:p>
          <a:p>
            <a:pPr lvl="1"/>
            <a:r>
              <a:rPr lang="en-GB" dirty="0" smtClean="0"/>
              <a:t>LHC bench </a:t>
            </a:r>
            <a:r>
              <a:rPr lang="en-GB" dirty="0" smtClean="0">
                <a:sym typeface="Wingdings" panose="05000000000000000000" pitchFamily="2" charset="2"/>
              </a:rPr>
              <a:t> new flanges to be designed</a:t>
            </a:r>
          </a:p>
          <a:p>
            <a:pPr lvl="1"/>
            <a:endParaRPr lang="en-GB" dirty="0">
              <a:sym typeface="Wingdings" panose="05000000000000000000" pitchFamily="2" charset="2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Manpower, resources </a:t>
            </a:r>
            <a:r>
              <a:rPr lang="en-GB" dirty="0" err="1" smtClean="0">
                <a:sym typeface="Wingdings" panose="05000000000000000000" pitchFamily="2" charset="2"/>
              </a:rPr>
              <a:t>tbd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4589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Coating technique</a:t>
            </a:r>
            <a:endParaRPr lang="fr-FR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DCMS</a:t>
            </a:r>
          </a:p>
          <a:p>
            <a:pPr lvl="1"/>
            <a:r>
              <a:rPr lang="en-GB" dirty="0" smtClean="0">
                <a:solidFill>
                  <a:srgbClr val="00B050"/>
                </a:solidFill>
              </a:rPr>
              <a:t>Power supplies</a:t>
            </a:r>
            <a:r>
              <a:rPr lang="en-GB" dirty="0">
                <a:solidFill>
                  <a:srgbClr val="00B050"/>
                </a:solidFill>
              </a:rPr>
              <a:t>, </a:t>
            </a:r>
            <a:r>
              <a:rPr lang="en-GB" dirty="0" smtClean="0">
                <a:solidFill>
                  <a:srgbClr val="00B050"/>
                </a:solidFill>
              </a:rPr>
              <a:t>cathode (</a:t>
            </a:r>
            <a:r>
              <a:rPr lang="en-GB" dirty="0">
                <a:solidFill>
                  <a:srgbClr val="00B050"/>
                </a:solidFill>
              </a:rPr>
              <a:t>400 </a:t>
            </a:r>
            <a:r>
              <a:rPr lang="en-GB" dirty="0" smtClean="0">
                <a:solidFill>
                  <a:srgbClr val="00B050"/>
                </a:solidFill>
              </a:rPr>
              <a:t>MHz) available </a:t>
            </a:r>
          </a:p>
          <a:p>
            <a:pPr lvl="1"/>
            <a:r>
              <a:rPr lang="en-GB" dirty="0" smtClean="0">
                <a:solidFill>
                  <a:srgbClr val="00B050"/>
                </a:solidFill>
              </a:rPr>
              <a:t>Known technique</a:t>
            </a:r>
          </a:p>
          <a:p>
            <a:pPr lvl="1"/>
            <a:r>
              <a:rPr lang="en-GB" dirty="0" smtClean="0">
                <a:solidFill>
                  <a:srgbClr val="00B050"/>
                </a:solidFill>
              </a:rPr>
              <a:t>Quick to set-up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Not promising from a performance point of view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 err="1" smtClean="0"/>
              <a:t>HiPIMS</a:t>
            </a:r>
            <a:r>
              <a:rPr lang="en-GB" dirty="0" smtClean="0"/>
              <a:t> </a:t>
            </a:r>
          </a:p>
          <a:p>
            <a:pPr lvl="1"/>
            <a:r>
              <a:rPr lang="en-GB" dirty="0" smtClean="0">
                <a:solidFill>
                  <a:srgbClr val="00B050"/>
                </a:solidFill>
              </a:rPr>
              <a:t>At least as good as DCMS</a:t>
            </a:r>
          </a:p>
          <a:p>
            <a:pPr lvl="1"/>
            <a:r>
              <a:rPr lang="en-GB" dirty="0" smtClean="0">
                <a:solidFill>
                  <a:srgbClr val="00B050"/>
                </a:solidFill>
              </a:rPr>
              <a:t>Possibly better than DCMS (bias)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Two new power supplies needed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Possible new cathode design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5763815"/>
            <a:ext cx="8402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OTHER TECHNIQUE? (ECR </a:t>
            </a:r>
            <a:r>
              <a:rPr lang="en-GB" dirty="0" err="1" smtClean="0"/>
              <a:t>etc</a:t>
            </a:r>
            <a:r>
              <a:rPr lang="en-GB" dirty="0" smtClean="0"/>
              <a:t>…) </a:t>
            </a:r>
            <a:r>
              <a:rPr lang="en-GB" dirty="0" smtClean="0">
                <a:sym typeface="Wingdings" panose="05000000000000000000" pitchFamily="2" charset="2"/>
              </a:rPr>
              <a:t> long setup time, no experience at CERN.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444319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 test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542020" cy="4667421"/>
          </a:xfrm>
        </p:spPr>
        <p:txBody>
          <a:bodyPr>
            <a:normAutofit/>
          </a:bodyPr>
          <a:lstStyle/>
          <a:p>
            <a:r>
              <a:rPr lang="en-GB" dirty="0" smtClean="0"/>
              <a:t>LHC bench available for 400 MHz</a:t>
            </a:r>
          </a:p>
          <a:p>
            <a:endParaRPr lang="en-GB" dirty="0"/>
          </a:p>
          <a:p>
            <a:r>
              <a:rPr lang="en-GB" dirty="0" smtClean="0"/>
              <a:t>Insert, tooling, hardware etc. needed for 800 MHz</a:t>
            </a:r>
          </a:p>
          <a:p>
            <a:endParaRPr lang="en-GB" dirty="0"/>
          </a:p>
          <a:p>
            <a:r>
              <a:rPr lang="en-GB" dirty="0" err="1" smtClean="0"/>
              <a:t>tbd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37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</Template>
  <TotalTime>364</TotalTime>
  <Words>530</Words>
  <Application>Microsoft Office PowerPoint</Application>
  <PresentationFormat>On-screen Show (4:3)</PresentationFormat>
  <Paragraphs>91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Wingdings</vt:lpstr>
      <vt:lpstr>CERNCobranding4-3</vt:lpstr>
      <vt:lpstr>PowerPoint Presentation</vt:lpstr>
      <vt:lpstr>COLLABORATION AGREEMENT CERN-LNL-STFC (KE2722/BE/FCC)</vt:lpstr>
      <vt:lpstr>6 GHz status from Enzo</vt:lpstr>
      <vt:lpstr>FCC RF R&amp;D WP4</vt:lpstr>
      <vt:lpstr>FCC 400 MHz cavities = LHC</vt:lpstr>
      <vt:lpstr>FCC 800 MHz cavities</vt:lpstr>
      <vt:lpstr>Surface preparation</vt:lpstr>
      <vt:lpstr>Coating technique</vt:lpstr>
      <vt:lpstr>RF test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Guillaume Jonathan Rosaz</dc:creator>
  <cp:lastModifiedBy>Sergio Calatroni</cp:lastModifiedBy>
  <cp:revision>50</cp:revision>
  <dcterms:created xsi:type="dcterms:W3CDTF">2014-11-10T14:08:46Z</dcterms:created>
  <dcterms:modified xsi:type="dcterms:W3CDTF">2016-11-16T09:56:30Z</dcterms:modified>
</cp:coreProperties>
</file>