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60" r:id="rId1"/>
  </p:sldMasterIdLst>
  <p:notesMasterIdLst>
    <p:notesMasterId r:id="rId7"/>
  </p:notesMasterIdLst>
  <p:handoutMasterIdLst>
    <p:handoutMasterId r:id="rId8"/>
  </p:handoutMasterIdLst>
  <p:sldIdLst>
    <p:sldId id="285" r:id="rId2"/>
    <p:sldId id="353" r:id="rId3"/>
    <p:sldId id="352" r:id="rId4"/>
    <p:sldId id="354" r:id="rId5"/>
    <p:sldId id="355" r:id="rId6"/>
  </p:sldIdLst>
  <p:sldSz cx="13004800" cy="9753600"/>
  <p:notesSz cx="6797675" cy="9928225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1pPr>
    <a:lvl2pPr marL="0" marR="0" indent="228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2pPr>
    <a:lvl3pPr marL="0" marR="0" indent="457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3pPr>
    <a:lvl4pPr marL="0" marR="0" indent="685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4pPr>
    <a:lvl5pPr marL="0" marR="0" indent="9144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5pPr>
    <a:lvl6pPr marL="0" marR="0" indent="11430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6pPr>
    <a:lvl7pPr marL="0" marR="0" indent="1371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7pPr>
    <a:lvl8pPr marL="0" marR="0" indent="1600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8pPr>
    <a:lvl9pPr marL="0" marR="0" indent="1828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Olivier Brunner" initials="OB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0BF41"/>
    <a:srgbClr val="BFA167"/>
    <a:srgbClr val="E86057"/>
    <a:srgbClr val="51A8F9"/>
    <a:srgbClr val="DCBD23"/>
    <a:srgbClr val="EC5C57"/>
    <a:srgbClr val="FFCC00"/>
    <a:srgbClr val="243714"/>
    <a:srgbClr val="51A831"/>
    <a:srgbClr val="F5D32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398CCE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E1E0DA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5AC831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2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E6E3D7"/>
          </a:solidFill>
        </a:fill>
      </a:tcStyle>
    </a:wholeTbl>
    <a:band2H>
      <a:tcTxStyle/>
      <a:tcStyle>
        <a:tcBdr/>
        <a:fill>
          <a:solidFill>
            <a:srgbClr val="C3C2C2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09C99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DCE5E6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D0D1D2"/>
          </a:solidFill>
        </a:fill>
      </a:tcStyle>
    </a:wholeTbl>
    <a:band2H>
      <a:tcTxStyle/>
      <a:tcStyle>
        <a:tcBdr/>
        <a:fill>
          <a:solidFill>
            <a:srgbClr val="DEDEDF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761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909398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67C85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288" autoAdjust="0"/>
    <p:restoredTop sz="96616" autoAdjust="0"/>
  </p:normalViewPr>
  <p:slideViewPr>
    <p:cSldViewPr snapToGrid="0">
      <p:cViewPr varScale="1">
        <p:scale>
          <a:sx n="81" d="100"/>
          <a:sy n="81" d="100"/>
        </p:scale>
        <p:origin x="84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B51D993-B7A9-47CA-B733-B54C0DF29837}" type="datetimeFigureOut">
              <a:rPr lang="en-GB" smtClean="0"/>
              <a:t>21/03/2017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GB" smtClean="0"/>
              <a:t>8 March 2016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56CBEBE-B2AE-488C-AE8B-4EA5EDA9E5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276373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17" name="Shape 117"/>
          <p:cNvSpPr>
            <a:spLocks noGrp="1"/>
          </p:cNvSpPr>
          <p:nvPr>
            <p:ph type="body" sz="quarter" idx="1"/>
          </p:nvPr>
        </p:nvSpPr>
        <p:spPr>
          <a:xfrm>
            <a:off x="906357" y="4715907"/>
            <a:ext cx="4984962" cy="4467701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400250913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910112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9031321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5115891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3076013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329089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25600" y="1597025"/>
            <a:ext cx="9753600" cy="3395663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25600" y="5122863"/>
            <a:ext cx="9753600" cy="23542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obrunner - FCC Rome 2016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4E576-829B-42A1-A091-1813DDF52A4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39694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obrunner - FCC Rome 2016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4E576-829B-42A1-A091-1813DDF52A4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056085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307513" y="519113"/>
            <a:ext cx="2803525" cy="82661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93763" y="519113"/>
            <a:ext cx="8261350" cy="82661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obrunner - FCC Rome 2016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4E576-829B-42A1-A091-1813DDF52A4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4654761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>
            <a:spLocks noGrp="1"/>
          </p:cNvSpPr>
          <p:nvPr>
            <p:ph type="pic" idx="13"/>
          </p:nvPr>
        </p:nvSpPr>
        <p:spPr>
          <a:xfrm>
            <a:off x="1606550" y="635000"/>
            <a:ext cx="9779000" cy="59182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21" name="Shape 21"/>
          <p:cNvSpPr>
            <a:spLocks noGrp="1"/>
          </p:cNvSpPr>
          <p:nvPr>
            <p:ph type="title"/>
          </p:nvPr>
        </p:nvSpPr>
        <p:spPr>
          <a:xfrm>
            <a:off x="1270000" y="6718300"/>
            <a:ext cx="10464800" cy="1422400"/>
          </a:xfrm>
          <a:prstGeom prst="rect">
            <a:avLst/>
          </a:prstGeom>
        </p:spPr>
        <p:txBody>
          <a:bodyPr anchor="b"/>
          <a:lstStyle/>
          <a:p>
            <a:r>
              <a:t>Title Text</a:t>
            </a:r>
          </a:p>
        </p:txBody>
      </p:sp>
      <p:sp>
        <p:nvSpPr>
          <p:cNvPr id="22" name="Shape 22"/>
          <p:cNvSpPr>
            <a:spLocks noGrp="1"/>
          </p:cNvSpPr>
          <p:nvPr>
            <p:ph type="body" sz="quarter" idx="1"/>
          </p:nvPr>
        </p:nvSpPr>
        <p:spPr>
          <a:xfrm>
            <a:off x="1270000" y="8191500"/>
            <a:ext cx="10464800" cy="11303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200"/>
            </a:lvl1pPr>
            <a:lvl2pPr marL="0" indent="228600" algn="ctr">
              <a:spcBef>
                <a:spcPts val="0"/>
              </a:spcBef>
              <a:buSzTx/>
              <a:buNone/>
              <a:defRPr sz="3200"/>
            </a:lvl2pPr>
            <a:lvl3pPr marL="0" indent="457200" algn="ctr">
              <a:spcBef>
                <a:spcPts val="0"/>
              </a:spcBef>
              <a:buSzTx/>
              <a:buNone/>
              <a:defRPr sz="3200"/>
            </a:lvl3pPr>
            <a:lvl4pPr marL="0" indent="685800" algn="ctr">
              <a:spcBef>
                <a:spcPts val="0"/>
              </a:spcBef>
              <a:buSzTx/>
              <a:buNone/>
              <a:defRPr sz="3200"/>
            </a:lvl4pPr>
            <a:lvl5pPr marL="0" indent="914400" algn="ctr">
              <a:spcBef>
                <a:spcPts val="0"/>
              </a:spcBef>
              <a:buSzTx/>
              <a:buNone/>
              <a:defRPr sz="32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3" name="Shape 23"/>
          <p:cNvSpPr>
            <a:spLocks noGrp="1"/>
          </p:cNvSpPr>
          <p:nvPr>
            <p:ph type="sldNum" sz="quarter" idx="2"/>
          </p:nvPr>
        </p:nvSpPr>
        <p:spPr>
          <a:xfrm>
            <a:off x="6311798" y="9245600"/>
            <a:ext cx="368504" cy="381000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070188514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obrunner - FCC Rome 2016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4E576-829B-42A1-A091-1813DDF52A4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556539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7413" y="2432050"/>
            <a:ext cx="11217275" cy="4056063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7413" y="6527800"/>
            <a:ext cx="11217275" cy="2133600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obrunner - FCC Rome 2016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4E576-829B-42A1-A091-1813DDF52A4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660136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93763" y="2597150"/>
            <a:ext cx="5532437" cy="61880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2597150"/>
            <a:ext cx="5532438" cy="61880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obrunner - FCC Rome 2016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4E576-829B-42A1-A091-1813DDF52A4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980192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5350" y="519113"/>
            <a:ext cx="11217275" cy="18859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95350" y="2390775"/>
            <a:ext cx="5502275" cy="11715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95350" y="3562350"/>
            <a:ext cx="5502275" cy="5240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83363" y="2390775"/>
            <a:ext cx="5529262" cy="11715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83363" y="3562350"/>
            <a:ext cx="5529262" cy="5240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obrunner - FCC Rome 2016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4E576-829B-42A1-A091-1813DDF52A4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20261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obrunner - FCC Rome 2016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4E576-829B-42A1-A091-1813DDF52A4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464239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obrunner - FCC Rome 2016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4E576-829B-42A1-A091-1813DDF52A4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134459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5350" y="650875"/>
            <a:ext cx="4194175" cy="2274888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29263" y="1404938"/>
            <a:ext cx="6583362" cy="69310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95350" y="2925763"/>
            <a:ext cx="4194175" cy="5421312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obrunner - FCC Rome 2016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4E576-829B-42A1-A091-1813DDF52A4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02925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5350" y="650875"/>
            <a:ext cx="4194175" cy="2274888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529263" y="1404938"/>
            <a:ext cx="6583362" cy="69310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95350" y="2925763"/>
            <a:ext cx="4194175" cy="5421312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obrunner - FCC Rome 2016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4E576-829B-42A1-A091-1813DDF52A4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411142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93763" y="519113"/>
            <a:ext cx="11217275" cy="18859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93763" y="2597150"/>
            <a:ext cx="11217275" cy="61880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93763" y="9040813"/>
            <a:ext cx="2925762" cy="51911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308475" y="9040813"/>
            <a:ext cx="4387850" cy="51911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obrunner - FCC Rome 2016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85275" y="9040813"/>
            <a:ext cx="2925763" cy="51911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C4E576-829B-42A1-A091-1813DDF52A4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926941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Titre 1"/>
          <p:cNvSpPr txBox="1">
            <a:spLocks/>
          </p:cNvSpPr>
          <p:nvPr/>
        </p:nvSpPr>
        <p:spPr>
          <a:xfrm>
            <a:off x="1223147" y="2360644"/>
            <a:ext cx="10564391" cy="372628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b="1" kern="1200">
                <a:solidFill>
                  <a:srgbClr val="002060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>
              <a:lnSpc>
                <a:spcPts val="6100"/>
              </a:lnSpc>
              <a:spcBef>
                <a:spcPts val="600"/>
              </a:spcBef>
              <a:spcAft>
                <a:spcPts val="600"/>
              </a:spcAft>
            </a:pPr>
            <a:r>
              <a:rPr lang="en-GB" sz="6600" dirty="0" smtClean="0"/>
              <a:t>FCC RF Coordination Meeting</a:t>
            </a:r>
          </a:p>
          <a:p>
            <a:pPr lvl="0">
              <a:lnSpc>
                <a:spcPts val="6100"/>
              </a:lnSpc>
              <a:spcBef>
                <a:spcPts val="600"/>
              </a:spcBef>
              <a:spcAft>
                <a:spcPts val="600"/>
              </a:spcAft>
            </a:pPr>
            <a:r>
              <a:rPr kumimoji="0" lang="en-GB" sz="6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>
                  <a:reflection stA="15000" endPos="65000" dist="25400" dir="5400000" sy="-100000" algn="bl" rotWithShape="0"/>
                </a:effectLst>
                <a:uLnTx/>
                <a:uFillTx/>
                <a:latin typeface="Calibri"/>
                <a:ea typeface="+mj-ea"/>
                <a:cs typeface="+mj-cs"/>
              </a:rPr>
              <a:t>#11</a:t>
            </a:r>
            <a:endParaRPr kumimoji="0" lang="en-GB" sz="48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>
                <a:reflection stA="15000" endPos="65000" dist="25400" dir="5400000" sy="-100000" algn="bl" rotWithShape="0"/>
              </a:effectLst>
              <a:uLnTx/>
              <a:uFillTx/>
              <a:latin typeface="Calibri"/>
              <a:ea typeface="+mj-ea"/>
              <a:cs typeface="+mj-cs"/>
            </a:endParaRPr>
          </a:p>
        </p:txBody>
      </p:sp>
      <p:sp>
        <p:nvSpPr>
          <p:cNvPr id="4" name="Shape 120"/>
          <p:cNvSpPr txBox="1">
            <a:spLocks/>
          </p:cNvSpPr>
          <p:nvPr/>
        </p:nvSpPr>
        <p:spPr>
          <a:xfrm>
            <a:off x="1272943" y="6921500"/>
            <a:ext cx="10464800" cy="11303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50800" tIns="50800" rIns="50800" bIns="50800" anchor="t">
            <a:normAutofit/>
          </a:bodyPr>
          <a:lstStyle>
            <a:lvl1pPr marL="0" marR="0" indent="0" algn="ctr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1pPr>
            <a:lvl2pPr marL="0" marR="0" indent="228600" algn="ctr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2pPr>
            <a:lvl3pPr marL="0" marR="0" indent="457200" algn="ctr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3pPr>
            <a:lvl4pPr marL="0" marR="0" indent="685800" algn="ctr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4pPr>
            <a:lvl5pPr marL="0" marR="0" indent="914400" algn="ctr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5pPr>
            <a:lvl6pPr marL="2667000" marR="0" indent="-444500" algn="l" defTabSz="584200" rtl="0" latinLnBrk="0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Tx/>
              <a:buSzPct val="75000"/>
              <a:buFontTx/>
              <a:buChar char="•"/>
              <a:tabLst/>
              <a:defRPr sz="36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6pPr>
            <a:lvl7pPr marL="3111500" marR="0" indent="-444500" algn="l" defTabSz="584200" rtl="0" latinLnBrk="0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Tx/>
              <a:buSzPct val="75000"/>
              <a:buFontTx/>
              <a:buChar char="•"/>
              <a:tabLst/>
              <a:defRPr sz="36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7pPr>
            <a:lvl8pPr marL="3556000" marR="0" indent="-444500" algn="l" defTabSz="584200" rtl="0" latinLnBrk="0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Tx/>
              <a:buSzPct val="75000"/>
              <a:buFontTx/>
              <a:buChar char="•"/>
              <a:tabLst/>
              <a:defRPr sz="36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8pPr>
            <a:lvl9pPr marL="4000500" marR="0" indent="-444500" algn="l" defTabSz="584200" rtl="0" latinLnBrk="0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Tx/>
              <a:buSzPct val="75000"/>
              <a:buFontTx/>
              <a:buChar char="•"/>
              <a:tabLst/>
              <a:defRPr sz="36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9pPr>
          </a:lstStyle>
          <a:p>
            <a:pPr defTabSz="549148" hangingPunct="1">
              <a:defRPr sz="3008"/>
            </a:pPr>
            <a:endParaRPr lang="en-GB" sz="3008" dirty="0">
              <a:solidFill>
                <a:srgbClr val="002060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812" y="457475"/>
            <a:ext cx="1472261" cy="1440055"/>
          </a:xfrm>
          <a:prstGeom prst="rect">
            <a:avLst/>
          </a:prstGeom>
        </p:spPr>
      </p:pic>
      <p:sp>
        <p:nvSpPr>
          <p:cNvPr id="7" name="TextBox 2"/>
          <p:cNvSpPr txBox="1"/>
          <p:nvPr/>
        </p:nvSpPr>
        <p:spPr>
          <a:xfrm>
            <a:off x="5412243" y="8161923"/>
            <a:ext cx="196400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8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8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8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8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8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286000" algn="l" defTabSz="457200" rtl="0" eaLnBrk="1" latinLnBrk="0" hangingPunct="1">
              <a:defRPr sz="28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743200" algn="l" defTabSz="457200" rtl="0" eaLnBrk="1" latinLnBrk="0" hangingPunct="1">
              <a:defRPr sz="28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200400" algn="l" defTabSz="457200" rtl="0" eaLnBrk="1" latinLnBrk="0" hangingPunct="1">
              <a:defRPr sz="28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657600" algn="l" defTabSz="457200" rtl="0" eaLnBrk="1" latinLnBrk="0" hangingPunct="1">
              <a:defRPr sz="28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 algn="ctr"/>
            <a:r>
              <a:rPr lang="en-US" sz="2000" dirty="0" smtClean="0">
                <a:solidFill>
                  <a:srgbClr val="002060"/>
                </a:solidFill>
              </a:rPr>
              <a:t>March</a:t>
            </a:r>
            <a:r>
              <a:rPr lang="en-US" sz="2000" dirty="0" smtClean="0">
                <a:solidFill>
                  <a:srgbClr val="002060"/>
                </a:solidFill>
              </a:rPr>
              <a:t> </a:t>
            </a:r>
            <a:r>
              <a:rPr lang="en-US" sz="2000" dirty="0" smtClean="0">
                <a:solidFill>
                  <a:srgbClr val="002060"/>
                </a:solidFill>
              </a:rPr>
              <a:t>22</a:t>
            </a:r>
            <a:r>
              <a:rPr lang="en-US" sz="2000" dirty="0" smtClean="0">
                <a:solidFill>
                  <a:srgbClr val="002060"/>
                </a:solidFill>
              </a:rPr>
              <a:t>, 2017</a:t>
            </a:r>
            <a:endParaRPr lang="en-US" sz="2000" dirty="0" smtClean="0">
              <a:solidFill>
                <a:srgbClr val="002060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78461" y="329777"/>
            <a:ext cx="4152900" cy="1695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659542"/>
      </p:ext>
    </p:extLst>
  </p:cSld>
  <p:clrMapOvr>
    <a:masterClrMapping/>
  </p:clrMapOvr>
  <p:transition spd="slow"/>
  <p:timing>
    <p:tnLst>
      <p:par>
        <p:cTn id="1" dur="indefinite" restart="never" fill="hold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/>
          <p:cNvSpPr/>
          <p:nvPr/>
        </p:nvSpPr>
        <p:spPr>
          <a:xfrm>
            <a:off x="153547" y="1199410"/>
            <a:ext cx="12086071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GB" sz="1800" dirty="0" smtClean="0">
                <a:solidFill>
                  <a:srgbClr val="002060"/>
                </a:solidFill>
              </a:rPr>
              <a:t>Status </a:t>
            </a:r>
            <a:r>
              <a:rPr lang="en-GB" sz="1800" dirty="0" smtClean="0">
                <a:solidFill>
                  <a:srgbClr val="002060"/>
                </a:solidFill>
              </a:rPr>
              <a:t>of </a:t>
            </a:r>
            <a:r>
              <a:rPr lang="en-GB" sz="1800" dirty="0" smtClean="0">
                <a:solidFill>
                  <a:srgbClr val="002060"/>
                </a:solidFill>
              </a:rPr>
              <a:t>collaborations &amp; addendums:</a:t>
            </a:r>
            <a:endParaRPr lang="en-GB" sz="1800" dirty="0">
              <a:solidFill>
                <a:srgbClr val="002060"/>
              </a:solidFill>
            </a:endParaRPr>
          </a:p>
          <a:p>
            <a:pPr algn="l"/>
            <a:r>
              <a:rPr lang="en-GB" sz="1800" dirty="0" smtClean="0">
                <a:solidFill>
                  <a:srgbClr val="002060"/>
                </a:solidFill>
              </a:rPr>
              <a:t>	-  </a:t>
            </a:r>
            <a:r>
              <a:rPr lang="en-GB" sz="1800" dirty="0" smtClean="0">
                <a:solidFill>
                  <a:srgbClr val="002060"/>
                </a:solidFill>
              </a:rPr>
              <a:t>FNAL: Nb</a:t>
            </a:r>
            <a:r>
              <a:rPr lang="en-GB" sz="1800" baseline="-25000" dirty="0" smtClean="0">
                <a:solidFill>
                  <a:srgbClr val="002060"/>
                </a:solidFill>
              </a:rPr>
              <a:t>3</a:t>
            </a:r>
            <a:r>
              <a:rPr lang="en-GB" sz="1800" dirty="0" smtClean="0">
                <a:solidFill>
                  <a:srgbClr val="002060"/>
                </a:solidFill>
              </a:rPr>
              <a:t>SN , N doping </a:t>
            </a:r>
            <a:endParaRPr lang="en-GB" sz="1800" dirty="0" smtClean="0">
              <a:solidFill>
                <a:srgbClr val="002060"/>
              </a:solidFill>
            </a:endParaRPr>
          </a:p>
          <a:p>
            <a:pPr algn="l"/>
            <a:r>
              <a:rPr lang="en-GB" sz="1800" dirty="0" smtClean="0">
                <a:solidFill>
                  <a:srgbClr val="002060"/>
                </a:solidFill>
              </a:rPr>
              <a:t>			</a:t>
            </a:r>
            <a:r>
              <a:rPr lang="en-GB" sz="1800" dirty="0" smtClean="0">
                <a:solidFill>
                  <a:srgbClr val="002060"/>
                </a:solidFill>
              </a:rPr>
              <a:t>- approved by CERN, now with FNAL</a:t>
            </a:r>
            <a:endParaRPr lang="en-GB" sz="1800" dirty="0" smtClean="0">
              <a:solidFill>
                <a:srgbClr val="002060"/>
              </a:solidFill>
            </a:endParaRPr>
          </a:p>
          <a:p>
            <a:pPr algn="l"/>
            <a:r>
              <a:rPr lang="en-GB" sz="1800" dirty="0">
                <a:solidFill>
                  <a:srgbClr val="002060"/>
                </a:solidFill>
              </a:rPr>
              <a:t>	</a:t>
            </a:r>
            <a:r>
              <a:rPr lang="en-GB" sz="1800" dirty="0" smtClean="0">
                <a:solidFill>
                  <a:srgbClr val="002060"/>
                </a:solidFill>
              </a:rPr>
              <a:t>- </a:t>
            </a:r>
            <a:r>
              <a:rPr lang="en-GB" sz="1800" dirty="0">
                <a:solidFill>
                  <a:srgbClr val="002060"/>
                </a:solidFill>
              </a:rPr>
              <a:t>Frankfurt </a:t>
            </a:r>
            <a:r>
              <a:rPr lang="en-GB" sz="1800" dirty="0" smtClean="0">
                <a:solidFill>
                  <a:srgbClr val="002060"/>
                </a:solidFill>
              </a:rPr>
              <a:t>University: HOM couplers for </a:t>
            </a:r>
            <a:r>
              <a:rPr lang="en-GB" sz="1800" dirty="0" err="1" smtClean="0">
                <a:solidFill>
                  <a:srgbClr val="002060"/>
                </a:solidFill>
              </a:rPr>
              <a:t>FCC_hh</a:t>
            </a:r>
            <a:r>
              <a:rPr lang="en-GB" sz="1800" dirty="0" smtClean="0">
                <a:solidFill>
                  <a:srgbClr val="002060"/>
                </a:solidFill>
              </a:rPr>
              <a:t> </a:t>
            </a:r>
          </a:p>
          <a:p>
            <a:pPr algn="l"/>
            <a:r>
              <a:rPr lang="en-GB" sz="1800" dirty="0">
                <a:solidFill>
                  <a:srgbClr val="002060"/>
                </a:solidFill>
              </a:rPr>
              <a:t>	</a:t>
            </a:r>
            <a:r>
              <a:rPr lang="en-GB" sz="1800" dirty="0" smtClean="0">
                <a:solidFill>
                  <a:srgbClr val="002060"/>
                </a:solidFill>
              </a:rPr>
              <a:t>		</a:t>
            </a:r>
            <a:r>
              <a:rPr lang="en-GB" sz="1800" dirty="0" smtClean="0">
                <a:solidFill>
                  <a:srgbClr val="002060"/>
                </a:solidFill>
              </a:rPr>
              <a:t> </a:t>
            </a:r>
            <a:r>
              <a:rPr lang="en-GB" sz="1800" dirty="0" smtClean="0">
                <a:solidFill>
                  <a:srgbClr val="002060"/>
                </a:solidFill>
              </a:rPr>
              <a:t>- approved</a:t>
            </a:r>
            <a:endParaRPr lang="en-GB" sz="1800" dirty="0" smtClean="0">
              <a:solidFill>
                <a:srgbClr val="002060"/>
              </a:solidFill>
            </a:endParaRPr>
          </a:p>
          <a:p>
            <a:pPr algn="l"/>
            <a:r>
              <a:rPr lang="en-GB" sz="1800" dirty="0">
                <a:solidFill>
                  <a:srgbClr val="002060"/>
                </a:solidFill>
              </a:rPr>
              <a:t>	</a:t>
            </a:r>
            <a:r>
              <a:rPr lang="en-GB" sz="1800" dirty="0" smtClean="0">
                <a:solidFill>
                  <a:srgbClr val="002060"/>
                </a:solidFill>
              </a:rPr>
              <a:t>- </a:t>
            </a:r>
            <a:r>
              <a:rPr lang="en-GB" sz="1800" dirty="0" smtClean="0">
                <a:solidFill>
                  <a:srgbClr val="002060"/>
                </a:solidFill>
              </a:rPr>
              <a:t>ULAN: high efficiency klystron simulations</a:t>
            </a:r>
          </a:p>
          <a:p>
            <a:pPr algn="l"/>
            <a:r>
              <a:rPr lang="en-GB" sz="1800" dirty="0">
                <a:solidFill>
                  <a:srgbClr val="002060"/>
                </a:solidFill>
              </a:rPr>
              <a:t>	</a:t>
            </a:r>
            <a:r>
              <a:rPr lang="en-GB" sz="1800" dirty="0" smtClean="0">
                <a:solidFill>
                  <a:srgbClr val="002060"/>
                </a:solidFill>
              </a:rPr>
              <a:t>		- approved by ULAN</a:t>
            </a:r>
            <a:endParaRPr lang="en-GB" sz="1800" dirty="0" smtClean="0">
              <a:solidFill>
                <a:srgbClr val="002060"/>
              </a:solidFill>
            </a:endParaRPr>
          </a:p>
          <a:p>
            <a:pPr algn="l"/>
            <a:endParaRPr lang="en-GB" sz="1800" dirty="0">
              <a:solidFill>
                <a:srgbClr val="002060"/>
              </a:solidFill>
            </a:endParaRPr>
          </a:p>
          <a:p>
            <a:pPr algn="l"/>
            <a:r>
              <a:rPr lang="en-GB" sz="1800" dirty="0" smtClean="0">
                <a:solidFill>
                  <a:srgbClr val="002060"/>
                </a:solidFill>
              </a:rPr>
              <a:t>WP documents:</a:t>
            </a:r>
          </a:p>
          <a:p>
            <a:pPr algn="l"/>
            <a:r>
              <a:rPr lang="en-GB" sz="1800" dirty="0" smtClean="0">
                <a:solidFill>
                  <a:srgbClr val="002060"/>
                </a:solidFill>
              </a:rPr>
              <a:t>	- WP1, WP2, </a:t>
            </a:r>
            <a:r>
              <a:rPr lang="en-GB" sz="1800" dirty="0" smtClean="0">
                <a:solidFill>
                  <a:srgbClr val="002060"/>
                </a:solidFill>
              </a:rPr>
              <a:t>WP3, WP5 </a:t>
            </a:r>
            <a:r>
              <a:rPr lang="en-GB" sz="1800" dirty="0" smtClean="0">
                <a:solidFill>
                  <a:srgbClr val="002060"/>
                </a:solidFill>
              </a:rPr>
              <a:t>up to </a:t>
            </a:r>
            <a:r>
              <a:rPr lang="en-GB" sz="1800" dirty="0" smtClean="0">
                <a:solidFill>
                  <a:srgbClr val="002060"/>
                </a:solidFill>
              </a:rPr>
              <a:t>date</a:t>
            </a:r>
            <a:endParaRPr lang="en-GB" sz="1800" dirty="0" smtClean="0">
              <a:solidFill>
                <a:srgbClr val="002060"/>
              </a:solidFill>
            </a:endParaRPr>
          </a:p>
          <a:p>
            <a:pPr algn="l"/>
            <a:r>
              <a:rPr lang="en-GB" sz="1800" dirty="0">
                <a:solidFill>
                  <a:srgbClr val="002060"/>
                </a:solidFill>
              </a:rPr>
              <a:t>	</a:t>
            </a:r>
            <a:r>
              <a:rPr lang="en-GB" sz="1800" dirty="0" smtClean="0">
                <a:solidFill>
                  <a:srgbClr val="002060"/>
                </a:solidFill>
              </a:rPr>
              <a:t>- WP7: </a:t>
            </a:r>
            <a:r>
              <a:rPr lang="en-GB" sz="1800" dirty="0" smtClean="0">
                <a:solidFill>
                  <a:srgbClr val="002060"/>
                </a:solidFill>
              </a:rPr>
              <a:t>Igor</a:t>
            </a:r>
          </a:p>
          <a:p>
            <a:pPr algn="l"/>
            <a:r>
              <a:rPr lang="en-GB" sz="1800" dirty="0">
                <a:solidFill>
                  <a:srgbClr val="002060"/>
                </a:solidFill>
              </a:rPr>
              <a:t>	</a:t>
            </a:r>
            <a:r>
              <a:rPr lang="en-GB" sz="1800" dirty="0" smtClean="0">
                <a:solidFill>
                  <a:srgbClr val="002060"/>
                </a:solidFill>
              </a:rPr>
              <a:t>- new WP8 and WP9: low impedance CC (A. Grudiev)</a:t>
            </a:r>
          </a:p>
          <a:p>
            <a:pPr algn="l"/>
            <a:r>
              <a:rPr lang="en-GB" sz="1800" dirty="0">
                <a:solidFill>
                  <a:srgbClr val="002060"/>
                </a:solidFill>
              </a:rPr>
              <a:t>	</a:t>
            </a:r>
            <a:r>
              <a:rPr lang="en-GB" sz="1800" dirty="0" smtClean="0">
                <a:solidFill>
                  <a:srgbClr val="002060"/>
                </a:solidFill>
              </a:rPr>
              <a:t>- WP9, WP10 in preparation: </a:t>
            </a:r>
            <a:r>
              <a:rPr lang="en-GB" sz="1800" dirty="0">
                <a:solidFill>
                  <a:srgbClr val="002060"/>
                </a:solidFill>
              </a:rPr>
              <a:t>RF quadrupole for Landau </a:t>
            </a:r>
            <a:r>
              <a:rPr lang="en-GB" sz="1800" dirty="0" smtClean="0">
                <a:solidFill>
                  <a:srgbClr val="002060"/>
                </a:solidFill>
              </a:rPr>
              <a:t>damping, fundamental power couplers</a:t>
            </a:r>
          </a:p>
          <a:p>
            <a:pPr algn="l"/>
            <a:endParaRPr lang="en-GB" sz="1800" dirty="0" smtClean="0">
              <a:solidFill>
                <a:srgbClr val="002060"/>
              </a:solidFill>
            </a:endParaRPr>
          </a:p>
          <a:p>
            <a:pPr algn="l"/>
            <a:r>
              <a:rPr lang="en-GB" sz="1800" dirty="0" smtClean="0">
                <a:solidFill>
                  <a:srgbClr val="002060"/>
                </a:solidFill>
              </a:rPr>
              <a:t>                                                                  </a:t>
            </a:r>
            <a:r>
              <a:rPr lang="en-GB" sz="1800" i="1" dirty="0" smtClean="0">
                <a:solidFill>
                  <a:schemeClr val="tx1"/>
                </a:solidFill>
              </a:rPr>
              <a:t>=&gt; https</a:t>
            </a:r>
            <a:r>
              <a:rPr lang="en-GB" sz="1800" i="1" dirty="0">
                <a:solidFill>
                  <a:schemeClr val="tx1"/>
                </a:solidFill>
              </a:rPr>
              <a:t>://espace.cern.ch/FCC-SRF/_layouts/15/start.aspx#/</a:t>
            </a:r>
          </a:p>
          <a:p>
            <a:pPr algn="l"/>
            <a:endParaRPr lang="en-GB" sz="1800" dirty="0">
              <a:solidFill>
                <a:srgbClr val="002060"/>
              </a:solidFill>
            </a:endParaRPr>
          </a:p>
          <a:p>
            <a:pPr algn="l"/>
            <a:r>
              <a:rPr lang="en-GB" sz="1800" dirty="0" smtClean="0">
                <a:solidFill>
                  <a:srgbClr val="002060"/>
                </a:solidFill>
              </a:rPr>
              <a:t>In preparation: Future </a:t>
            </a:r>
            <a:r>
              <a:rPr lang="en-GB" sz="1800" dirty="0">
                <a:solidFill>
                  <a:srgbClr val="002060"/>
                </a:solidFill>
              </a:rPr>
              <a:t>directions for </a:t>
            </a:r>
            <a:r>
              <a:rPr lang="en-GB" sz="1800" dirty="0" smtClean="0">
                <a:solidFill>
                  <a:srgbClr val="002060"/>
                </a:solidFill>
              </a:rPr>
              <a:t>R&amp;D: HE-LHC</a:t>
            </a:r>
            <a:r>
              <a:rPr lang="en-GB" sz="1800" dirty="0">
                <a:solidFill>
                  <a:srgbClr val="002060"/>
                </a:solidFill>
              </a:rPr>
              <a:t> </a:t>
            </a:r>
            <a:r>
              <a:rPr lang="en-GB" sz="1800" dirty="0" smtClean="0">
                <a:solidFill>
                  <a:srgbClr val="002060"/>
                </a:solidFill>
              </a:rPr>
              <a:t>-&gt; </a:t>
            </a:r>
            <a:r>
              <a:rPr lang="en-GB" sz="1800" dirty="0" err="1">
                <a:solidFill>
                  <a:srgbClr val="002060"/>
                </a:solidFill>
              </a:rPr>
              <a:t>FCC_hh</a:t>
            </a:r>
            <a:r>
              <a:rPr lang="en-GB" sz="1800" dirty="0">
                <a:solidFill>
                  <a:srgbClr val="002060"/>
                </a:solidFill>
              </a:rPr>
              <a:t> </a:t>
            </a:r>
            <a:r>
              <a:rPr lang="en-GB" sz="1800" dirty="0" smtClean="0">
                <a:solidFill>
                  <a:srgbClr val="002060"/>
                </a:solidFill>
              </a:rPr>
              <a:t>-&gt; </a:t>
            </a:r>
            <a:r>
              <a:rPr lang="en-GB" sz="1800" dirty="0" err="1" smtClean="0">
                <a:solidFill>
                  <a:srgbClr val="002060"/>
                </a:solidFill>
              </a:rPr>
              <a:t>FCC_ee</a:t>
            </a:r>
            <a:endParaRPr lang="en-GB" sz="1800" dirty="0" smtClean="0">
              <a:solidFill>
                <a:srgbClr val="002060"/>
              </a:solidFill>
            </a:endParaRPr>
          </a:p>
          <a:p>
            <a:pPr algn="l"/>
            <a:endParaRPr lang="en-GB" sz="1800" dirty="0">
              <a:solidFill>
                <a:srgbClr val="002060"/>
              </a:solidFill>
            </a:endParaRPr>
          </a:p>
          <a:p>
            <a:pPr algn="l"/>
            <a:r>
              <a:rPr lang="en-GB" sz="1800" dirty="0" smtClean="0">
                <a:solidFill>
                  <a:srgbClr val="002060"/>
                </a:solidFill>
              </a:rPr>
              <a:t>Next meeting: 17 May 2017</a:t>
            </a:r>
          </a:p>
          <a:p>
            <a:pPr algn="l"/>
            <a:endParaRPr lang="en-GB" sz="1800" dirty="0" smtClean="0">
              <a:solidFill>
                <a:srgbClr val="002060"/>
              </a:solidFill>
            </a:endParaRPr>
          </a:p>
          <a:p>
            <a:pPr algn="l"/>
            <a:r>
              <a:rPr lang="en-GB" sz="1800" dirty="0" smtClean="0">
                <a:solidFill>
                  <a:srgbClr val="002060"/>
                </a:solidFill>
              </a:rPr>
              <a:t>Publication </a:t>
            </a:r>
            <a:r>
              <a:rPr lang="en-GB" sz="1800" dirty="0">
                <a:solidFill>
                  <a:srgbClr val="002060"/>
                </a:solidFill>
              </a:rPr>
              <a:t>draft on SRF materials for </a:t>
            </a:r>
            <a:r>
              <a:rPr lang="en-GB" sz="1800" dirty="0" smtClean="0">
                <a:solidFill>
                  <a:srgbClr val="002060"/>
                </a:solidFill>
              </a:rPr>
              <a:t>FCC (Sarah et al.)</a:t>
            </a:r>
            <a:r>
              <a:rPr lang="en-GB" sz="1800" dirty="0">
                <a:solidFill>
                  <a:srgbClr val="002060"/>
                </a:solidFill>
              </a:rPr>
              <a:t>	</a:t>
            </a:r>
            <a:r>
              <a:rPr lang="en-GB" sz="1800" dirty="0" smtClean="0">
                <a:solidFill>
                  <a:srgbClr val="002060"/>
                </a:solidFill>
              </a:rPr>
              <a:t>			</a:t>
            </a:r>
            <a:endParaRPr lang="en-GB" sz="1800" dirty="0">
              <a:solidFill>
                <a:srgbClr val="002060"/>
              </a:solidFill>
            </a:endParaRPr>
          </a:p>
        </p:txBody>
      </p:sp>
      <p:sp>
        <p:nvSpPr>
          <p:cNvPr id="4" name="Shape 334"/>
          <p:cNvSpPr txBox="1">
            <a:spLocks/>
          </p:cNvSpPr>
          <p:nvPr/>
        </p:nvSpPr>
        <p:spPr>
          <a:xfrm>
            <a:off x="-833" y="0"/>
            <a:ext cx="5344728" cy="119941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560831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7679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6000" dirty="0" smtClean="0">
                <a:solidFill>
                  <a:srgbClr val="002060"/>
                </a:solidFill>
              </a:rPr>
              <a:t>news</a:t>
            </a:r>
            <a:endParaRPr lang="en-GB" sz="6000" dirty="0">
              <a:solidFill>
                <a:srgbClr val="002060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76404" y="6858778"/>
            <a:ext cx="6859315" cy="24224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9652740"/>
      </p:ext>
    </p:extLst>
  </p:cSld>
  <p:clrMapOvr>
    <a:masterClrMapping/>
  </p:clrMapOvr>
  <p:transition spd="slow"/>
  <p:timing>
    <p:tnLst>
      <p:par>
        <p:cTn id="1" dur="indefinite" restart="never" fill="hold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4" name="Shape 334"/>
          <p:cNvSpPr>
            <a:spLocks noGrp="1"/>
          </p:cNvSpPr>
          <p:nvPr>
            <p:ph type="ctrTitle"/>
          </p:nvPr>
        </p:nvSpPr>
        <p:spPr>
          <a:xfrm>
            <a:off x="-833" y="0"/>
            <a:ext cx="5344728" cy="1199410"/>
          </a:xfrm>
          <a:prstGeom prst="rect">
            <a:avLst/>
          </a:prstGeom>
        </p:spPr>
        <p:txBody>
          <a:bodyPr>
            <a:noAutofit/>
          </a:bodyPr>
          <a:lstStyle>
            <a:lvl1pPr defTabSz="560831">
              <a:defRPr sz="7679"/>
            </a:lvl1pPr>
          </a:lstStyle>
          <a:p>
            <a:r>
              <a:rPr lang="en-GB" sz="6000" dirty="0" smtClean="0">
                <a:solidFill>
                  <a:srgbClr val="002060"/>
                </a:solidFill>
              </a:rPr>
              <a:t>FCC week</a:t>
            </a:r>
            <a:endParaRPr sz="6000" dirty="0">
              <a:solidFill>
                <a:srgbClr val="002060"/>
              </a:solidFill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153547" y="1199410"/>
            <a:ext cx="1208607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GB" sz="1800" dirty="0" smtClean="0">
                <a:solidFill>
                  <a:srgbClr val="002060"/>
                </a:solidFill>
              </a:rPr>
              <a:t>FCC week 2017</a:t>
            </a:r>
          </a:p>
          <a:p>
            <a:pPr algn="l"/>
            <a:r>
              <a:rPr lang="en-GB" sz="1800" dirty="0">
                <a:solidFill>
                  <a:srgbClr val="002060"/>
                </a:solidFill>
              </a:rPr>
              <a:t>	-  29 May to 2 June </a:t>
            </a:r>
            <a:r>
              <a:rPr lang="en-GB" sz="1800" dirty="0" smtClean="0">
                <a:solidFill>
                  <a:srgbClr val="002060"/>
                </a:solidFill>
              </a:rPr>
              <a:t>2017 in Berlin</a:t>
            </a:r>
          </a:p>
          <a:p>
            <a:pPr algn="l"/>
            <a:endParaRPr lang="en-GB" sz="1800" dirty="0">
              <a:solidFill>
                <a:srgbClr val="002060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6382" y="2122740"/>
            <a:ext cx="12546317" cy="72825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5734770"/>
      </p:ext>
    </p:extLst>
  </p:cSld>
  <p:clrMapOvr>
    <a:masterClrMapping/>
  </p:clrMapOvr>
  <p:transition spd="slow"/>
  <p:timing>
    <p:tnLst>
      <p:par>
        <p:cTn id="1" dur="indefinite" restart="never" fill="hold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8774" y="1956485"/>
            <a:ext cx="12353925" cy="7219950"/>
          </a:xfrm>
          <a:prstGeom prst="rect">
            <a:avLst/>
          </a:prstGeom>
        </p:spPr>
      </p:pic>
      <p:sp>
        <p:nvSpPr>
          <p:cNvPr id="6" name="Shape 334"/>
          <p:cNvSpPr txBox="1">
            <a:spLocks/>
          </p:cNvSpPr>
          <p:nvPr/>
        </p:nvSpPr>
        <p:spPr>
          <a:xfrm>
            <a:off x="-833" y="0"/>
            <a:ext cx="5344728" cy="119941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560831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7679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6000" smtClean="0">
                <a:solidFill>
                  <a:srgbClr val="002060"/>
                </a:solidFill>
              </a:rPr>
              <a:t>FCC week</a:t>
            </a:r>
            <a:endParaRPr lang="en-GB" sz="60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1572296"/>
      </p:ext>
    </p:extLst>
  </p:cSld>
  <p:clrMapOvr>
    <a:masterClrMapping/>
  </p:clrMapOvr>
  <p:transition spd="slow"/>
  <p:timing>
    <p:tnLst>
      <p:par>
        <p:cTn id="1" dur="indefinite" restart="never" fill="hold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hape 334"/>
          <p:cNvSpPr txBox="1">
            <a:spLocks/>
          </p:cNvSpPr>
          <p:nvPr/>
        </p:nvSpPr>
        <p:spPr>
          <a:xfrm>
            <a:off x="-834" y="0"/>
            <a:ext cx="8681696" cy="119941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560831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7679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6000" dirty="0">
                <a:solidFill>
                  <a:srgbClr val="002060"/>
                </a:solidFill>
              </a:rPr>
              <a:t>Time planning towards CDR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82334" y="2398816"/>
            <a:ext cx="9722745" cy="6326269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336444" y="4373770"/>
            <a:ext cx="254589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en-GB" sz="2000" dirty="0" smtClean="0">
                <a:solidFill>
                  <a:srgbClr val="FF0000"/>
                </a:solidFill>
              </a:rPr>
              <a:t>We have to start here!</a:t>
            </a:r>
            <a:endParaRPr lang="en-GB" sz="2000" dirty="0">
              <a:solidFill>
                <a:srgbClr val="FF0000"/>
              </a:solidFill>
            </a:endParaRPr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2882334" y="4672940"/>
            <a:ext cx="448694" cy="20188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7044386"/>
      </p:ext>
    </p:extLst>
  </p:cSld>
  <p:clrMapOvr>
    <a:masterClrMapping/>
  </p:clrMapOvr>
  <p:transition spd="slow"/>
  <p:timing>
    <p:tnLst>
      <p:par>
        <p:cTn id="1" dur="indefinite" restart="never" fill="hold" nodeType="tmRoot"/>
      </p:par>
    </p:tnLst>
  </p:timing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theme1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Helvetica Light"/>
        <a:ea typeface="Helvetica Light"/>
        <a:cs typeface="Helvetica Light"/>
      </a:majorFont>
      <a:minorFont>
        <a:latin typeface="Helvetica Light"/>
        <a:ea typeface="Helvetica Light"/>
        <a:cs typeface="Helvetica Light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127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12700" cap="flat">
          <a:noFill/>
          <a:miter lim="400000"/>
        </a:ln>
        <a:effectLst>
          <a:outerShdw blurRad="38100" dist="25400" dir="5400000" rotWithShape="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8837</TotalTime>
  <Words>34</Words>
  <Application>Microsoft Office PowerPoint</Application>
  <PresentationFormat>Custom</PresentationFormat>
  <Paragraphs>31</Paragraphs>
  <Slides>5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2" baseType="lpstr">
      <vt:lpstr>ＭＳ Ｐゴシック</vt:lpstr>
      <vt:lpstr>Arial</vt:lpstr>
      <vt:lpstr>Calibri</vt:lpstr>
      <vt:lpstr>Calibri Light</vt:lpstr>
      <vt:lpstr>Helvetica Light</vt:lpstr>
      <vt:lpstr>Helvetica Neue</vt:lpstr>
      <vt:lpstr>Custom Design</vt:lpstr>
      <vt:lpstr>PowerPoint Presentation</vt:lpstr>
      <vt:lpstr>PowerPoint Presentation</vt:lpstr>
      <vt:lpstr>FCC week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FCC — RF — Considerations</dc:title>
  <dc:creator>Olivier Brunner</dc:creator>
  <cp:lastModifiedBy>Olivier Brunner</cp:lastModifiedBy>
  <cp:revision>674</cp:revision>
  <cp:lastPrinted>2016-03-04T09:56:49Z</cp:lastPrinted>
  <dcterms:modified xsi:type="dcterms:W3CDTF">2017-03-21T08:39:51Z</dcterms:modified>
</cp:coreProperties>
</file>