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8" r:id="rId2"/>
    <p:sldId id="270" r:id="rId3"/>
    <p:sldId id="283" r:id="rId4"/>
    <p:sldId id="284" r:id="rId5"/>
    <p:sldId id="282" r:id="rId6"/>
    <p:sldId id="281" r:id="rId7"/>
    <p:sldId id="280" r:id="rId8"/>
    <p:sldId id="279" r:id="rId9"/>
    <p:sldId id="277" r:id="rId10"/>
    <p:sldId id="278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main Gerard" initials="RG" lastIdx="4" clrIdx="0">
    <p:extLst>
      <p:ext uri="{19B8F6BF-5375-455C-9EA6-DF929625EA0E}">
        <p15:presenceInfo xmlns:p15="http://schemas.microsoft.com/office/powerpoint/2012/main" userId="S-1-5-21-1526224874-1540688658-1361462980-4056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0B387C"/>
    <a:srgbClr val="0C377B"/>
    <a:srgbClr val="104282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1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46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A1666-B7EE-4DC7-BA71-FAF51614D7B9}" type="datetimeFigureOut">
              <a:rPr lang="fr-BE" smtClean="0"/>
              <a:t>17/05/2017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FF6D4-D5E3-4B15-9AB0-9B11F0ED73C1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37665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12112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8998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84066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54167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06614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9862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54615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18371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77135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F6D4-D5E3-4B15-9AB0-9B11F0ED73C1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4323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5" y="6284076"/>
            <a:ext cx="1218692" cy="50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18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5" y="6284076"/>
            <a:ext cx="1218692" cy="50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3503827" y="63518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5" y="6284076"/>
            <a:ext cx="1218692" cy="50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3503827" y="63518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3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5" y="6284076"/>
            <a:ext cx="1218692" cy="50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18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5" y="6284076"/>
            <a:ext cx="1218692" cy="50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18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5" y="6284076"/>
            <a:ext cx="1218692" cy="50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3503827" y="63518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5" y="6284076"/>
            <a:ext cx="1218692" cy="50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Date Placeholder 1"/>
          <p:cNvSpPr>
            <a:spLocks noGrp="1"/>
          </p:cNvSpPr>
          <p:nvPr>
            <p:ph type="dt" sz="half" idx="13"/>
          </p:nvPr>
        </p:nvSpPr>
        <p:spPr>
          <a:xfrm>
            <a:off x="3503827" y="63518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31" y="1318565"/>
            <a:ext cx="8597591" cy="189099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FCC SRF R&amp;D program</a:t>
            </a:r>
            <a:b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25000"/>
                  </a:schemeClr>
                </a:solidFill>
              </a:rPr>
              <a:t>CDR plan and status</a:t>
            </a:r>
            <a:endParaRPr lang="fr-BE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53122" y="3494050"/>
            <a:ext cx="2743200" cy="946400"/>
          </a:xfrm>
        </p:spPr>
        <p:txBody>
          <a:bodyPr>
            <a:noAutofit/>
          </a:bodyPr>
          <a:lstStyle/>
          <a:p>
            <a:r>
              <a:rPr lang="en-GB" dirty="0" smtClean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6798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11748" cy="715840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accent1">
                    <a:lumMod val="25000"/>
                  </a:schemeClr>
                </a:solidFill>
              </a:rPr>
              <a:t>Cavity design and beam - cavity </a:t>
            </a:r>
            <a:r>
              <a:rPr lang="en-GB" sz="3600" dirty="0" smtClean="0">
                <a:solidFill>
                  <a:schemeClr val="accent1">
                    <a:lumMod val="25000"/>
                  </a:schemeClr>
                </a:solidFill>
              </a:rPr>
              <a:t>interaction (1)</a:t>
            </a:r>
            <a:endParaRPr lang="fr-BE" sz="36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858439"/>
            <a:ext cx="9144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</a:p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Cavity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challenges: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High energy: aim at acceleration efficiency</a:t>
            </a: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Number of </a:t>
            </a:r>
            <a:r>
              <a:rPr lang="en-GB" sz="1200" dirty="0" smtClean="0">
                <a:solidFill>
                  <a:srgbClr val="0070C0"/>
                </a:solidFill>
              </a:rPr>
              <a:t>cells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</a:t>
            </a:r>
            <a:endParaRPr lang="en-GB" sz="1200" dirty="0" smtClean="0">
              <a:solidFill>
                <a:srgbClr val="0070C0"/>
              </a:solidFill>
            </a:endParaRP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Material, frequency, </a:t>
            </a:r>
            <a:r>
              <a:rPr lang="en-GB" sz="1200" dirty="0" smtClean="0">
                <a:solidFill>
                  <a:srgbClr val="0070C0"/>
                </a:solidFill>
              </a:rPr>
              <a:t>temperature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</a:t>
            </a:r>
            <a:endParaRPr lang="en-GB" sz="1200" dirty="0" smtClean="0">
              <a:solidFill>
                <a:srgbClr val="0070C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High intensity:</a:t>
            </a: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optimize cell shape with regard to </a:t>
            </a:r>
            <a:r>
              <a:rPr lang="en-GB" sz="1200" dirty="0" smtClean="0">
                <a:solidFill>
                  <a:srgbClr val="0070C0"/>
                </a:solidFill>
              </a:rPr>
              <a:t>HOMs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dirty="0" smtClean="0">
              <a:solidFill>
                <a:srgbClr val="FFC000"/>
              </a:solidFill>
            </a:endParaRP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HOM damping schemes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dirty="0" smtClean="0">
              <a:solidFill>
                <a:srgbClr val="FFC000"/>
              </a:solidFill>
            </a:endParaRPr>
          </a:p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Beam dynamic challenges: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Single bunch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instabilities (</a:t>
            </a:r>
            <a:r>
              <a:rPr lang="en-GB" sz="1400" i="1" dirty="0" smtClean="0">
                <a:solidFill>
                  <a:srgbClr val="002060"/>
                </a:solidFill>
              </a:rPr>
              <a:t>Juan’s analysis, </a:t>
            </a:r>
            <a:r>
              <a:rPr lang="en-GB" sz="1400" i="1" dirty="0" smtClean="0">
                <a:solidFill>
                  <a:srgbClr val="002060"/>
                </a:solidFill>
              </a:rPr>
              <a:t>report in </a:t>
            </a:r>
            <a:r>
              <a:rPr lang="en-GB" sz="1400" i="1" dirty="0" smtClean="0">
                <a:solidFill>
                  <a:srgbClr val="002060"/>
                </a:solidFill>
              </a:rPr>
              <a:t>preparation)</a:t>
            </a:r>
            <a:r>
              <a:rPr lang="en-GB" sz="1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1400" i="1" dirty="0" smtClean="0">
              <a:solidFill>
                <a:srgbClr val="00206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Multi-bunch instabilities:</a:t>
            </a:r>
          </a:p>
          <a:p>
            <a:pPr marL="1670050" lvl="2" indent="-4000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Extension of the simulation tool for Gaussian bunch and synchrotron damping (BLOND) </a:t>
            </a:r>
            <a:r>
              <a:rPr lang="en-GB" sz="1200" i="1" dirty="0" smtClean="0">
                <a:solidFill>
                  <a:srgbClr val="0B387C"/>
                </a:solidFill>
              </a:rPr>
              <a:t>– done by </a:t>
            </a:r>
            <a:r>
              <a:rPr lang="en-GB" sz="1200" i="1" dirty="0" smtClean="0">
                <a:solidFill>
                  <a:srgbClr val="0B387C"/>
                </a:solidFill>
              </a:rPr>
              <a:t>Juan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</a:t>
            </a:r>
            <a:endParaRPr lang="en-GB" sz="1200" i="1" dirty="0" smtClean="0">
              <a:solidFill>
                <a:srgbClr val="0B387C"/>
              </a:solidFill>
            </a:endParaRPr>
          </a:p>
          <a:p>
            <a:pPr marL="1670050" lvl="2" indent="-4000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Study of coupled bunch instabilities for all machine using the improved code </a:t>
            </a:r>
            <a:r>
              <a:rPr lang="en-GB" sz="1200" i="1" dirty="0" smtClean="0">
                <a:solidFill>
                  <a:srgbClr val="0B387C"/>
                </a:solidFill>
              </a:rPr>
              <a:t>– to be done, Ivan</a:t>
            </a:r>
            <a:r>
              <a:rPr lang="en-GB" sz="1200" i="1" dirty="0" smtClean="0">
                <a:solidFill>
                  <a:srgbClr val="0B387C"/>
                </a:solidFill>
              </a:rPr>
              <a:t>)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</a:t>
            </a:r>
            <a:endParaRPr lang="en-GB" sz="1200" i="1" dirty="0">
              <a:solidFill>
                <a:srgbClr val="FF0000"/>
              </a:solidFill>
            </a:endParaRPr>
          </a:p>
          <a:p>
            <a:pPr marL="6985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HOM heating for all machine</a:t>
            </a:r>
            <a:r>
              <a:rPr lang="en-GB" sz="1600" i="1" dirty="0">
                <a:solidFill>
                  <a:srgbClr val="0B387C"/>
                </a:solidFill>
              </a:rPr>
              <a:t> – </a:t>
            </a:r>
            <a:r>
              <a:rPr lang="en-GB" sz="1600" i="1" dirty="0" smtClean="0">
                <a:solidFill>
                  <a:srgbClr val="0B387C"/>
                </a:solidFill>
              </a:rPr>
              <a:t>in progress, </a:t>
            </a:r>
            <a:r>
              <a:rPr lang="en-GB" sz="1600" i="1" dirty="0" smtClean="0">
                <a:solidFill>
                  <a:srgbClr val="0B387C"/>
                </a:solidFill>
              </a:rPr>
              <a:t>Ivan</a:t>
            </a:r>
            <a:r>
              <a:rPr lang="en-GB" sz="16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600" dirty="0" smtClean="0">
              <a:solidFill>
                <a:srgbClr val="FFC000"/>
              </a:solidFill>
            </a:endParaRPr>
          </a:p>
          <a:p>
            <a:pPr marL="6985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Impedance budget limits (narrow and broad band)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Resonant build-up - </a:t>
            </a:r>
            <a:r>
              <a:rPr lang="en-GB" sz="1400" i="1" dirty="0" smtClean="0">
                <a:solidFill>
                  <a:srgbClr val="0B387C"/>
                </a:solidFill>
              </a:rPr>
              <a:t> </a:t>
            </a:r>
            <a:r>
              <a:rPr lang="en-GB" sz="1400" i="1" dirty="0">
                <a:solidFill>
                  <a:srgbClr val="0B387C"/>
                </a:solidFill>
              </a:rPr>
              <a:t>in </a:t>
            </a:r>
            <a:r>
              <a:rPr lang="en-GB" sz="1400" i="1" dirty="0" smtClean="0">
                <a:solidFill>
                  <a:srgbClr val="0B387C"/>
                </a:solidFill>
              </a:rPr>
              <a:t>progress/done, </a:t>
            </a:r>
            <a:r>
              <a:rPr lang="en-GB" sz="1400" i="1" dirty="0" smtClean="0">
                <a:solidFill>
                  <a:srgbClr val="0B387C"/>
                </a:solidFill>
              </a:rPr>
              <a:t>Juan/Ivan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400" dirty="0" smtClean="0">
              <a:solidFill>
                <a:srgbClr val="FFC000"/>
              </a:solidFill>
            </a:endParaRPr>
          </a:p>
          <a:p>
            <a:pPr marL="6985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C377B"/>
                </a:solidFill>
              </a:rPr>
              <a:t>Analysis of the need for a RF harmonic system </a:t>
            </a:r>
            <a:r>
              <a:rPr lang="en-US" sz="1400" i="1" dirty="0" smtClean="0">
                <a:solidFill>
                  <a:srgbClr val="0C377B"/>
                </a:solidFill>
              </a:rPr>
              <a:t>– to be done</a:t>
            </a:r>
            <a:r>
              <a:rPr lang="en-US" sz="1400" i="1" dirty="0" smtClean="0">
                <a:solidFill>
                  <a:srgbClr val="0C377B"/>
                </a:solidFill>
              </a:rPr>
              <a:t>?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FF0000"/>
                </a:solidFill>
                <a:sym typeface="Wingdings" panose="05000000000000000000" pitchFamily="2" charset="2"/>
              </a:rPr>
              <a:t></a:t>
            </a:r>
            <a:endParaRPr lang="en-US" sz="1400" i="1" dirty="0" smtClean="0">
              <a:solidFill>
                <a:srgbClr val="FF0000"/>
              </a:solidFill>
            </a:endParaRPr>
          </a:p>
          <a:p>
            <a:pPr marL="6985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C377B"/>
                </a:solidFill>
              </a:rPr>
              <a:t>LLRF: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US" sz="1400" dirty="0" err="1" smtClean="0">
                <a:solidFill>
                  <a:schemeClr val="accent1">
                    <a:lumMod val="25000"/>
                  </a:schemeClr>
                </a:solidFill>
              </a:rPr>
              <a:t>FCC_hh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: 25ns - &gt;LHC, 5ns option -&gt; transverse emittance preservation 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(FCC STP)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US" sz="1400" dirty="0" err="1" smtClean="0">
                <a:solidFill>
                  <a:schemeClr val="accent1">
                    <a:lumMod val="25000"/>
                  </a:schemeClr>
                </a:solidFill>
              </a:rPr>
              <a:t>FCC_ee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: scenario for high intensity operation 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(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see Ph. Baudrenghien, FCC week 2016) </a:t>
            </a:r>
            <a:r>
              <a:rPr lang="en-GB" sz="14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C377B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C377B"/>
                </a:solidFill>
              </a:rPr>
              <a:t>External </a:t>
            </a:r>
            <a:r>
              <a:rPr lang="en-US" sz="1600" dirty="0" smtClean="0">
                <a:solidFill>
                  <a:srgbClr val="0C377B"/>
                </a:solidFill>
              </a:rPr>
              <a:t>collaborators/contributors: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25000"/>
                  </a:schemeClr>
                </a:solidFill>
              </a:rPr>
              <a:t>Rostock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University (</a:t>
            </a:r>
            <a:r>
              <a:rPr lang="en-GB" sz="1400" dirty="0" err="1" smtClean="0">
                <a:solidFill>
                  <a:schemeClr val="accent1">
                    <a:lumMod val="25000"/>
                  </a:schemeClr>
                </a:solidFill>
              </a:rPr>
              <a:t>FCC_ee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 high energy)</a:t>
            </a:r>
            <a:endParaRPr lang="en-GB" sz="1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Frankfurt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University (</a:t>
            </a:r>
            <a:r>
              <a:rPr lang="en-GB" sz="1400" dirty="0" err="1" smtClean="0">
                <a:solidFill>
                  <a:schemeClr val="accent1">
                    <a:lumMod val="25000"/>
                  </a:schemeClr>
                </a:solidFill>
              </a:rPr>
              <a:t>FCC_hh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 HOM damping) </a:t>
            </a:r>
            <a:endParaRPr lang="en-US" sz="1400" dirty="0">
              <a:solidFill>
                <a:schemeClr val="accent1">
                  <a:lumMod val="25000"/>
                </a:schemeClr>
              </a:solidFill>
            </a:endParaRPr>
          </a:p>
          <a:p>
            <a:pPr marL="355600"/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05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30" y="4118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>
                    <a:lumMod val="25000"/>
                  </a:schemeClr>
                </a:solidFill>
              </a:rPr>
              <a:t>Introduction</a:t>
            </a:r>
            <a:endParaRPr lang="fr-BE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89952" y="1227585"/>
            <a:ext cx="7995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9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work packages :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RF scenarios and parameter layout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Cavity design and beam - cavity interaction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Cavity material &amp; performance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CERN-LNL-STFC Collaboration agreement on cavity material &amp; fabrication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Cavity fabrication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Cryomodule challenges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High efficiency power sources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Fundamental power couplers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Low impedance deflecting cavities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915" y="3179462"/>
            <a:ext cx="3815969" cy="205869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9952" y="5011480"/>
            <a:ext cx="79954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Scope :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Define “ideal” RF system for each machine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Propose optimum compromise vs operation and installation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739787" y="6119476"/>
            <a:ext cx="5518768" cy="371416"/>
            <a:chOff x="1551726" y="5329701"/>
            <a:chExt cx="7122934" cy="600943"/>
          </a:xfrm>
        </p:grpSpPr>
        <p:sp>
          <p:nvSpPr>
            <p:cNvPr id="10" name="Freeform 9"/>
            <p:cNvSpPr/>
            <p:nvPr/>
          </p:nvSpPr>
          <p:spPr>
            <a:xfrm>
              <a:off x="1551726" y="5329701"/>
              <a:ext cx="1502359" cy="600943"/>
            </a:xfrm>
            <a:custGeom>
              <a:avLst/>
              <a:gdLst>
                <a:gd name="connsiteX0" fmla="*/ 0 w 1502359"/>
                <a:gd name="connsiteY0" fmla="*/ 0 h 600943"/>
                <a:gd name="connsiteX1" fmla="*/ 1201888 w 1502359"/>
                <a:gd name="connsiteY1" fmla="*/ 0 h 600943"/>
                <a:gd name="connsiteX2" fmla="*/ 1502359 w 1502359"/>
                <a:gd name="connsiteY2" fmla="*/ 300472 h 600943"/>
                <a:gd name="connsiteX3" fmla="*/ 1201888 w 1502359"/>
                <a:gd name="connsiteY3" fmla="*/ 600943 h 600943"/>
                <a:gd name="connsiteX4" fmla="*/ 0 w 1502359"/>
                <a:gd name="connsiteY4" fmla="*/ 600943 h 600943"/>
                <a:gd name="connsiteX5" fmla="*/ 300472 w 1502359"/>
                <a:gd name="connsiteY5" fmla="*/ 300472 h 600943"/>
                <a:gd name="connsiteX6" fmla="*/ 0 w 1502359"/>
                <a:gd name="connsiteY6" fmla="*/ 0 h 60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2359" h="600943">
                  <a:moveTo>
                    <a:pt x="0" y="0"/>
                  </a:moveTo>
                  <a:lnTo>
                    <a:pt x="1201888" y="0"/>
                  </a:lnTo>
                  <a:lnTo>
                    <a:pt x="1502359" y="300472"/>
                  </a:lnTo>
                  <a:lnTo>
                    <a:pt x="1201888" y="600943"/>
                  </a:lnTo>
                  <a:lnTo>
                    <a:pt x="0" y="600943"/>
                  </a:lnTo>
                  <a:lnTo>
                    <a:pt x="300472" y="3004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16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96484" tIns="32004" rIns="332475" bIns="32004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b="1" kern="1200" dirty="0" smtClean="0">
                  <a:solidFill>
                    <a:sysClr val="windowText" lastClr="000000"/>
                  </a:solidFill>
                  <a:latin typeface="Calibri" panose="020F0502020204030204"/>
                  <a:ea typeface="+mn-ea"/>
                  <a:cs typeface="+mn-cs"/>
                </a:rPr>
                <a:t>Z</a:t>
              </a:r>
              <a:endParaRPr lang="en-GB" b="1" kern="1200" dirty="0">
                <a:solidFill>
                  <a:sysClr val="windowText" lastClr="000000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2798653" y="5329701"/>
              <a:ext cx="1502359" cy="600943"/>
            </a:xfrm>
            <a:custGeom>
              <a:avLst/>
              <a:gdLst>
                <a:gd name="connsiteX0" fmla="*/ 0 w 1502359"/>
                <a:gd name="connsiteY0" fmla="*/ 0 h 600943"/>
                <a:gd name="connsiteX1" fmla="*/ 1201888 w 1502359"/>
                <a:gd name="connsiteY1" fmla="*/ 0 h 600943"/>
                <a:gd name="connsiteX2" fmla="*/ 1502359 w 1502359"/>
                <a:gd name="connsiteY2" fmla="*/ 300472 h 600943"/>
                <a:gd name="connsiteX3" fmla="*/ 1201888 w 1502359"/>
                <a:gd name="connsiteY3" fmla="*/ 600943 h 600943"/>
                <a:gd name="connsiteX4" fmla="*/ 0 w 1502359"/>
                <a:gd name="connsiteY4" fmla="*/ 600943 h 600943"/>
                <a:gd name="connsiteX5" fmla="*/ 300472 w 1502359"/>
                <a:gd name="connsiteY5" fmla="*/ 300472 h 600943"/>
                <a:gd name="connsiteX6" fmla="*/ 0 w 1502359"/>
                <a:gd name="connsiteY6" fmla="*/ 0 h 60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2359" h="600943">
                  <a:moveTo>
                    <a:pt x="0" y="0"/>
                  </a:moveTo>
                  <a:lnTo>
                    <a:pt x="1201888" y="0"/>
                  </a:lnTo>
                  <a:lnTo>
                    <a:pt x="1502359" y="300472"/>
                  </a:lnTo>
                  <a:lnTo>
                    <a:pt x="1201888" y="600943"/>
                  </a:lnTo>
                  <a:lnTo>
                    <a:pt x="0" y="600943"/>
                  </a:lnTo>
                  <a:lnTo>
                    <a:pt x="300472" y="3004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5C5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96484" tIns="32004" rIns="332475" bIns="32004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b="1" kern="1200" dirty="0" smtClean="0">
                  <a:solidFill>
                    <a:sysClr val="windowText" lastClr="000000"/>
                  </a:solidFill>
                  <a:latin typeface="Calibri" panose="020F0502020204030204"/>
                  <a:ea typeface="+mn-ea"/>
                  <a:cs typeface="+mn-cs"/>
                </a:rPr>
                <a:t>W</a:t>
              </a:r>
              <a:endParaRPr lang="en-GB" b="1" kern="1200" dirty="0">
                <a:solidFill>
                  <a:sysClr val="windowText" lastClr="000000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4045581" y="5329701"/>
              <a:ext cx="1502359" cy="600943"/>
            </a:xfrm>
            <a:custGeom>
              <a:avLst/>
              <a:gdLst>
                <a:gd name="connsiteX0" fmla="*/ 0 w 1502359"/>
                <a:gd name="connsiteY0" fmla="*/ 0 h 600943"/>
                <a:gd name="connsiteX1" fmla="*/ 1201888 w 1502359"/>
                <a:gd name="connsiteY1" fmla="*/ 0 h 600943"/>
                <a:gd name="connsiteX2" fmla="*/ 1502359 w 1502359"/>
                <a:gd name="connsiteY2" fmla="*/ 300472 h 600943"/>
                <a:gd name="connsiteX3" fmla="*/ 1201888 w 1502359"/>
                <a:gd name="connsiteY3" fmla="*/ 600943 h 600943"/>
                <a:gd name="connsiteX4" fmla="*/ 0 w 1502359"/>
                <a:gd name="connsiteY4" fmla="*/ 600943 h 600943"/>
                <a:gd name="connsiteX5" fmla="*/ 300472 w 1502359"/>
                <a:gd name="connsiteY5" fmla="*/ 300472 h 600943"/>
                <a:gd name="connsiteX6" fmla="*/ 0 w 1502359"/>
                <a:gd name="connsiteY6" fmla="*/ 0 h 60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2359" h="600943">
                  <a:moveTo>
                    <a:pt x="0" y="0"/>
                  </a:moveTo>
                  <a:lnTo>
                    <a:pt x="1201888" y="0"/>
                  </a:lnTo>
                  <a:lnTo>
                    <a:pt x="1502359" y="300472"/>
                  </a:lnTo>
                  <a:lnTo>
                    <a:pt x="1201888" y="600943"/>
                  </a:lnTo>
                  <a:lnTo>
                    <a:pt x="0" y="600943"/>
                  </a:lnTo>
                  <a:lnTo>
                    <a:pt x="300472" y="3004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BF4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96484" tIns="32004" rIns="332475" bIns="32004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b="1" kern="1200" dirty="0" smtClean="0">
                  <a:solidFill>
                    <a:sysClr val="windowText" lastClr="000000"/>
                  </a:solidFill>
                  <a:latin typeface="Calibri" panose="020F0502020204030204"/>
                  <a:ea typeface="+mn-ea"/>
                  <a:cs typeface="+mn-cs"/>
                </a:rPr>
                <a:t>H</a:t>
              </a:r>
              <a:endParaRPr lang="en-GB" b="1" kern="1200" dirty="0">
                <a:solidFill>
                  <a:sysClr val="windowText" lastClr="000000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5292509" y="5329701"/>
              <a:ext cx="1502359" cy="600943"/>
            </a:xfrm>
            <a:custGeom>
              <a:avLst/>
              <a:gdLst>
                <a:gd name="connsiteX0" fmla="*/ 0 w 1502359"/>
                <a:gd name="connsiteY0" fmla="*/ 0 h 600943"/>
                <a:gd name="connsiteX1" fmla="*/ 1201888 w 1502359"/>
                <a:gd name="connsiteY1" fmla="*/ 0 h 600943"/>
                <a:gd name="connsiteX2" fmla="*/ 1502359 w 1502359"/>
                <a:gd name="connsiteY2" fmla="*/ 300472 h 600943"/>
                <a:gd name="connsiteX3" fmla="*/ 1201888 w 1502359"/>
                <a:gd name="connsiteY3" fmla="*/ 600943 h 600943"/>
                <a:gd name="connsiteX4" fmla="*/ 0 w 1502359"/>
                <a:gd name="connsiteY4" fmla="*/ 600943 h 600943"/>
                <a:gd name="connsiteX5" fmla="*/ 300472 w 1502359"/>
                <a:gd name="connsiteY5" fmla="*/ 300472 h 600943"/>
                <a:gd name="connsiteX6" fmla="*/ 0 w 1502359"/>
                <a:gd name="connsiteY6" fmla="*/ 0 h 60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2359" h="600943">
                  <a:moveTo>
                    <a:pt x="0" y="0"/>
                  </a:moveTo>
                  <a:lnTo>
                    <a:pt x="1201888" y="0"/>
                  </a:lnTo>
                  <a:lnTo>
                    <a:pt x="1502359" y="300472"/>
                  </a:lnTo>
                  <a:lnTo>
                    <a:pt x="1201888" y="600943"/>
                  </a:lnTo>
                  <a:lnTo>
                    <a:pt x="0" y="600943"/>
                  </a:lnTo>
                  <a:lnTo>
                    <a:pt x="300472" y="3004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A8F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96484" tIns="32004" rIns="332475" bIns="32004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b="1" kern="1200" dirty="0" smtClean="0">
                  <a:solidFill>
                    <a:sysClr val="windowText" lastClr="000000"/>
                  </a:solidFill>
                  <a:latin typeface="Calibri" panose="020F0502020204030204"/>
                  <a:ea typeface="+mn-ea"/>
                  <a:cs typeface="+mn-cs"/>
                </a:rPr>
                <a:t>t</a:t>
              </a:r>
              <a:endParaRPr lang="en-GB" b="1" kern="1200" dirty="0">
                <a:solidFill>
                  <a:sysClr val="windowText" lastClr="000000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7172301" y="5329701"/>
              <a:ext cx="1502359" cy="600943"/>
            </a:xfrm>
            <a:custGeom>
              <a:avLst/>
              <a:gdLst>
                <a:gd name="connsiteX0" fmla="*/ 0 w 1502359"/>
                <a:gd name="connsiteY0" fmla="*/ 0 h 600943"/>
                <a:gd name="connsiteX1" fmla="*/ 1201888 w 1502359"/>
                <a:gd name="connsiteY1" fmla="*/ 0 h 600943"/>
                <a:gd name="connsiteX2" fmla="*/ 1502359 w 1502359"/>
                <a:gd name="connsiteY2" fmla="*/ 300472 h 600943"/>
                <a:gd name="connsiteX3" fmla="*/ 1201888 w 1502359"/>
                <a:gd name="connsiteY3" fmla="*/ 600943 h 600943"/>
                <a:gd name="connsiteX4" fmla="*/ 0 w 1502359"/>
                <a:gd name="connsiteY4" fmla="*/ 600943 h 600943"/>
                <a:gd name="connsiteX5" fmla="*/ 300472 w 1502359"/>
                <a:gd name="connsiteY5" fmla="*/ 300472 h 600943"/>
                <a:gd name="connsiteX6" fmla="*/ 0 w 1502359"/>
                <a:gd name="connsiteY6" fmla="*/ 0 h 60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2359" h="600943">
                  <a:moveTo>
                    <a:pt x="0" y="0"/>
                  </a:moveTo>
                  <a:lnTo>
                    <a:pt x="1201888" y="0"/>
                  </a:lnTo>
                  <a:lnTo>
                    <a:pt x="1502359" y="300472"/>
                  </a:lnTo>
                  <a:lnTo>
                    <a:pt x="1201888" y="600943"/>
                  </a:lnTo>
                  <a:lnTo>
                    <a:pt x="0" y="600943"/>
                  </a:lnTo>
                  <a:lnTo>
                    <a:pt x="300472" y="3004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BD2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72481" tIns="24003" rIns="324474" bIns="2400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b="1" kern="1200" dirty="0" smtClean="0">
                  <a:solidFill>
                    <a:sysClr val="windowText" lastClr="000000"/>
                  </a:solidFill>
                  <a:latin typeface="Calibri" panose="020F0502020204030204"/>
                  <a:ea typeface="+mn-ea"/>
                  <a:cs typeface="+mn-cs"/>
                </a:rPr>
                <a:t>FCC-</a:t>
              </a:r>
              <a:r>
                <a:rPr lang="en-GB" sz="1400" b="1" kern="1200" dirty="0" err="1" smtClean="0">
                  <a:solidFill>
                    <a:sysClr val="windowText" lastClr="000000"/>
                  </a:solidFill>
                  <a:latin typeface="Calibri" panose="020F0502020204030204"/>
                  <a:ea typeface="+mn-ea"/>
                  <a:cs typeface="+mn-cs"/>
                </a:rPr>
                <a:t>hh</a:t>
              </a:r>
              <a:endParaRPr lang="en-GB" sz="1400" b="1" kern="1200" dirty="0">
                <a:solidFill>
                  <a:sysClr val="windowText" lastClr="000000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043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30" y="4118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lumMod val="25000"/>
                  </a:schemeClr>
                </a:solidFill>
              </a:rPr>
              <a:t>Low impedance deflecting cavities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1090020"/>
            <a:ext cx="9144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C377B"/>
                </a:solidFill>
              </a:rPr>
              <a:t>Introduction</a:t>
            </a:r>
          </a:p>
          <a:p>
            <a:pPr marL="6985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C377B"/>
                </a:solidFill>
              </a:rPr>
              <a:t>Development </a:t>
            </a:r>
            <a:r>
              <a:rPr lang="en-US" sz="1600" dirty="0" smtClean="0">
                <a:solidFill>
                  <a:srgbClr val="0C377B"/>
                </a:solidFill>
              </a:rPr>
              <a:t>of low impedance devices is crucial for </a:t>
            </a:r>
            <a:r>
              <a:rPr lang="en-US" sz="1600" dirty="0" err="1" smtClean="0">
                <a:solidFill>
                  <a:srgbClr val="0C377B"/>
                </a:solidFill>
              </a:rPr>
              <a:t>FCC_hh</a:t>
            </a:r>
            <a:endParaRPr lang="en-US" sz="1600" dirty="0" smtClean="0">
              <a:solidFill>
                <a:srgbClr val="0C377B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Design and simulation 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1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Fabrication is 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ongoing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US" sz="1400" dirty="0" err="1" smtClean="0">
                <a:solidFill>
                  <a:schemeClr val="accent1">
                    <a:lumMod val="25000"/>
                  </a:schemeClr>
                </a:solidFill>
              </a:rPr>
              <a:t>Nb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 coating system is under development </a:t>
            </a:r>
            <a:r>
              <a:rPr lang="en-GB" sz="14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Status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and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Deliverables:</a:t>
            </a: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Publications?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CDR report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Device built and test report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9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30" y="4118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lumMod val="25000"/>
                  </a:schemeClr>
                </a:solidFill>
              </a:rPr>
              <a:t>Fundamental power </a:t>
            </a:r>
            <a:r>
              <a:rPr lang="en-GB" sz="3600" dirty="0" smtClean="0">
                <a:solidFill>
                  <a:schemeClr val="accent1">
                    <a:lumMod val="25000"/>
                  </a:schemeClr>
                </a:solidFill>
              </a:rPr>
              <a:t>couplers</a:t>
            </a:r>
            <a:endParaRPr lang="en-GB" sz="36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109002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</a:p>
          <a:p>
            <a:pPr marL="1155700" lvl="1" indent="-342900">
              <a:buSzPct val="100000"/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Initiative for a coordinated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worldwide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effort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on FPC</a:t>
            </a:r>
            <a:endParaRPr lang="en-GB" sz="1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6985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C377B"/>
                </a:solidFill>
              </a:rPr>
              <a:t>FCC specific requirements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Road towards high(</a:t>
            </a:r>
            <a:r>
              <a:rPr lang="en-US" sz="1400" dirty="0" err="1" smtClean="0">
                <a:solidFill>
                  <a:schemeClr val="accent1">
                    <a:lumMod val="25000"/>
                  </a:schemeClr>
                </a:solidFill>
              </a:rPr>
              <a:t>er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) CW power (1MW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?)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FF9966"/>
                </a:solidFill>
                <a:sym typeface="Wingdings" panose="05000000000000000000" pitchFamily="2" charset="2"/>
              </a:rPr>
              <a:t></a:t>
            </a:r>
            <a:endParaRPr lang="en-US" sz="1400" dirty="0" smtClean="0">
              <a:solidFill>
                <a:srgbClr val="FF9966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Need for “adaptable” couplers (i.e. “fixed”, but adaptable to different </a:t>
            </a:r>
            <a:r>
              <a:rPr lang="en-US" sz="1400" dirty="0" err="1" smtClean="0">
                <a:solidFill>
                  <a:schemeClr val="accent1">
                    <a:lumMod val="25000"/>
                  </a:schemeClr>
                </a:solidFill>
              </a:rPr>
              <a:t>Qext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 without breaking cavity vacuum) </a:t>
            </a:r>
            <a:r>
              <a:rPr lang="en-GB" sz="1400" dirty="0">
                <a:solidFill>
                  <a:srgbClr val="FF9966"/>
                </a:solidFill>
                <a:sym typeface="Wingdings" panose="05000000000000000000" pitchFamily="2" charset="2"/>
              </a:rPr>
              <a:t></a:t>
            </a:r>
            <a:endParaRPr lang="en-US" sz="1400" dirty="0" smtClean="0">
              <a:solidFill>
                <a:srgbClr val="FF9966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Large series production: ≈ several hundreds for </a:t>
            </a:r>
            <a:r>
              <a:rPr lang="en-US" sz="1400" dirty="0" err="1" smtClean="0">
                <a:solidFill>
                  <a:schemeClr val="accent1">
                    <a:lumMod val="25000"/>
                  </a:schemeClr>
                </a:solidFill>
              </a:rPr>
              <a:t>FCC_ee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 high energy and booster </a:t>
            </a:r>
            <a:r>
              <a:rPr lang="en-GB" sz="1400" dirty="0">
                <a:solidFill>
                  <a:srgbClr val="FF9966"/>
                </a:solidFill>
                <a:sym typeface="Wingdings" panose="05000000000000000000" pitchFamily="2" charset="2"/>
              </a:rPr>
              <a:t></a:t>
            </a:r>
            <a:endParaRPr lang="en-US" sz="1400" dirty="0" smtClean="0">
              <a:solidFill>
                <a:srgbClr val="FF9966"/>
              </a:solidFill>
            </a:endParaRPr>
          </a:p>
          <a:p>
            <a:pPr marL="698500" indent="-342900">
              <a:buFont typeface="+mj-lt"/>
              <a:buAutoNum type="arabicPeriod"/>
            </a:pP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6985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Status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and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Deliverables:</a:t>
            </a: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Description of challenges, perspectives and limits (CDR report)</a:t>
            </a: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R&amp;D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 roadmap</a:t>
            </a:r>
            <a:endParaRPr lang="en-GB" sz="14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0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30" y="4118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lumMod val="25000"/>
                  </a:schemeClr>
                </a:solidFill>
              </a:rPr>
              <a:t>High efficiency power </a:t>
            </a:r>
            <a:r>
              <a:rPr lang="en-GB" sz="3600" dirty="0" smtClean="0">
                <a:solidFill>
                  <a:schemeClr val="accent1">
                    <a:lumMod val="25000"/>
                  </a:schemeClr>
                </a:solidFill>
              </a:rPr>
              <a:t>sources</a:t>
            </a:r>
            <a:endParaRPr lang="en-GB" sz="36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1090020"/>
            <a:ext cx="914400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ntroduction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200" dirty="0" smtClean="0">
                <a:solidFill>
                  <a:schemeClr val="accent1">
                    <a:lumMod val="25000"/>
                  </a:schemeClr>
                </a:solidFill>
              </a:rPr>
              <a:t>Big machine - &gt; efficiency  plot (Erk, Rome 2016)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200" dirty="0" smtClean="0">
                <a:solidFill>
                  <a:schemeClr val="accent1">
                    <a:lumMod val="25000"/>
                  </a:schemeClr>
                </a:solidFill>
              </a:rPr>
              <a:t>Each % - &gt; xx MW -&gt; XX MCHF</a:t>
            </a:r>
          </a:p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Revolution against the “textbooks”:</a:t>
            </a:r>
          </a:p>
          <a:p>
            <a:pPr marL="1155700" lvl="1" indent="-342900">
              <a:buSzPct val="100000"/>
              <a:buFont typeface="+mj-lt"/>
              <a:buAutoNum type="alphaLcPeriod"/>
            </a:pPr>
            <a:r>
              <a:rPr lang="en-GB" sz="1200" dirty="0" smtClean="0">
                <a:solidFill>
                  <a:schemeClr val="accent1">
                    <a:lumMod val="25000"/>
                  </a:schemeClr>
                </a:solidFill>
              </a:rPr>
              <a:t>HEIKA-phase1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</a:t>
            </a:r>
            <a:endParaRPr lang="en-GB" sz="12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1155700" lvl="1" indent="-342900">
              <a:buSzPct val="100000"/>
              <a:buFont typeface="+mj-lt"/>
              <a:buAutoNum type="alphaLcPeriod"/>
            </a:pPr>
            <a:r>
              <a:rPr lang="en-GB" sz="1200" dirty="0" smtClean="0">
                <a:solidFill>
                  <a:schemeClr val="accent1">
                    <a:lumMod val="25000"/>
                  </a:schemeClr>
                </a:solidFill>
              </a:rPr>
              <a:t>HEIKA-phase2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</a:t>
            </a:r>
            <a:endParaRPr lang="en-GB" sz="12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698500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C377B"/>
                </a:solidFill>
              </a:rPr>
              <a:t>Very high efficient FCC klystron demonstrator:</a:t>
            </a:r>
            <a:endParaRPr lang="en-US" sz="1600" dirty="0" smtClean="0">
              <a:solidFill>
                <a:srgbClr val="0C377B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US" sz="1200" dirty="0" smtClean="0">
                <a:solidFill>
                  <a:schemeClr val="accent1">
                    <a:lumMod val="25000"/>
                  </a:schemeClr>
                </a:solidFill>
              </a:rPr>
              <a:t>Parameters and design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12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US" sz="1200" dirty="0" smtClean="0">
                <a:solidFill>
                  <a:schemeClr val="accent1">
                    <a:lumMod val="25000"/>
                  </a:schemeClr>
                </a:solidFill>
              </a:rPr>
              <a:t>Mechanical design and fabrication (</a:t>
            </a:r>
            <a:r>
              <a:rPr lang="en-US" sz="1200" dirty="0" smtClean="0">
                <a:solidFill>
                  <a:schemeClr val="accent1">
                    <a:lumMod val="25000"/>
                  </a:schemeClr>
                </a:solidFill>
              </a:rPr>
              <a:t>Thales)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US" sz="1200" dirty="0" smtClean="0">
              <a:solidFill>
                <a:srgbClr val="FFC000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C377B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C377B"/>
                </a:solidFill>
              </a:rPr>
              <a:t>External </a:t>
            </a:r>
            <a:r>
              <a:rPr lang="en-US" sz="1600" dirty="0" smtClean="0">
                <a:solidFill>
                  <a:srgbClr val="0C377B"/>
                </a:solidFill>
              </a:rPr>
              <a:t>collaborators/contributors: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ULAN (collaboration agreement)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HEIKA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THALES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Status and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Deliverables:</a:t>
            </a: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Description </a:t>
            </a:r>
            <a:r>
              <a:rPr lang="en-GB" sz="1400" dirty="0">
                <a:solidFill>
                  <a:schemeClr val="accent1">
                    <a:lumMod val="25000"/>
                  </a:schemeClr>
                </a:solidFill>
              </a:rPr>
              <a:t>of challenges, perspectives and limits (CDR report)</a:t>
            </a: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25000"/>
                  </a:schemeClr>
                </a:solidFill>
              </a:rPr>
              <a:t>R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oadmap towards demonstrator fabrication</a:t>
            </a:r>
            <a:endParaRPr lang="en-GB" sz="1400" dirty="0">
              <a:solidFill>
                <a:schemeClr val="accent1">
                  <a:lumMod val="25000"/>
                </a:schemeClr>
              </a:solidFill>
            </a:endParaRPr>
          </a:p>
          <a:p>
            <a:pPr marL="1000125" lvl="1" indent="-187325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51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30" y="4118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lumMod val="25000"/>
                  </a:schemeClr>
                </a:solidFill>
              </a:rPr>
              <a:t>Cryomodule challenges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1090020"/>
            <a:ext cx="9144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ntroduction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FCC CM design will be based of existing 2 or 4.5K design (ESS, LEP, LHC, XFEL)</a:t>
            </a:r>
            <a:endParaRPr lang="en-GB" sz="1200" dirty="0" smtClean="0">
              <a:solidFill>
                <a:srgbClr val="0070C0"/>
              </a:solidFill>
            </a:endParaRPr>
          </a:p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Specific topics of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interest</a:t>
            </a: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Multi-purpose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cryomodules </a:t>
            </a:r>
            <a:r>
              <a:rPr lang="en-GB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</a:t>
            </a:r>
            <a:endParaRPr lang="en-GB" sz="1200" i="1" dirty="0" smtClean="0">
              <a:solidFill>
                <a:srgbClr val="0070C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CM cost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model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400" dirty="0" smtClean="0">
              <a:solidFill>
                <a:srgbClr val="FFC000"/>
              </a:solidFill>
            </a:endParaRPr>
          </a:p>
          <a:p>
            <a:pPr marL="355600"/>
            <a:endParaRPr lang="en-US" sz="1600" dirty="0" smtClean="0">
              <a:solidFill>
                <a:srgbClr val="0C377B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C377B"/>
                </a:solidFill>
              </a:rPr>
              <a:t>External </a:t>
            </a:r>
            <a:r>
              <a:rPr lang="en-US" sz="1600" dirty="0" smtClean="0">
                <a:solidFill>
                  <a:srgbClr val="0C377B"/>
                </a:solidFill>
              </a:rPr>
              <a:t>collaborators/contributors: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Preliminary discussions with JLAB and CEA </a:t>
            </a:r>
            <a:r>
              <a:rPr lang="en-GB" sz="1400" dirty="0" err="1" smtClean="0">
                <a:solidFill>
                  <a:schemeClr val="accent1">
                    <a:lumMod val="25000"/>
                  </a:schemeClr>
                </a:solidFill>
              </a:rPr>
              <a:t>Saclay</a:t>
            </a:r>
            <a:endParaRPr lang="en-GB" sz="1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Interesting developments at JLAB and possibly BNL and KEK</a:t>
            </a:r>
            <a:endParaRPr lang="en-GB" sz="1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  <a:tabLst>
                <a:tab pos="542925" algn="l"/>
              </a:tabLst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Status and Deliverables:</a:t>
            </a: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1">
                    <a:lumMod val="25000"/>
                  </a:schemeClr>
                </a:solidFill>
              </a:rPr>
              <a:t>Description of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FCC specific requirements </a:t>
            </a:r>
            <a:r>
              <a:rPr lang="en-GB" sz="1400" dirty="0">
                <a:solidFill>
                  <a:schemeClr val="accent1">
                    <a:lumMod val="25000"/>
                  </a:schemeClr>
                </a:solidFill>
              </a:rPr>
              <a:t>(CDR report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)</a:t>
            </a:r>
            <a:endParaRPr lang="en-GB" sz="1400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0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30" y="4118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lumMod val="25000"/>
                  </a:schemeClr>
                </a:solidFill>
              </a:rPr>
              <a:t>Innovative cavity fabrication techniques </a:t>
            </a:r>
            <a:endParaRPr lang="en-GB" sz="36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1090020"/>
            <a:ext cx="9144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ntroduction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err="1" smtClean="0">
                <a:solidFill>
                  <a:schemeClr val="accent1">
                    <a:lumMod val="25000"/>
                  </a:schemeClr>
                </a:solidFill>
              </a:rPr>
              <a:t>FCC_ee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 installation and operation timeline pushes for rapid and cost effective cavity fabrication 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techniques</a:t>
            </a:r>
            <a:endParaRPr lang="en-GB" sz="14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Ex: W -&gt; H machines, </a:t>
            </a:r>
            <a:r>
              <a:rPr lang="en-GB" sz="1200" dirty="0" smtClean="0">
                <a:solidFill>
                  <a:srgbClr val="0070C0"/>
                </a:solidFill>
              </a:rPr>
              <a:t>hundred of cavities to be built assembled tested and installed</a:t>
            </a:r>
            <a:endParaRPr lang="en-GB" sz="1200" dirty="0" smtClean="0">
              <a:solidFill>
                <a:srgbClr val="0070C0"/>
              </a:solidFill>
            </a:endParaRPr>
          </a:p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Technology developments 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High velocity hydroforming:</a:t>
            </a: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>
                <a:solidFill>
                  <a:srgbClr val="0070C0"/>
                </a:solidFill>
              </a:rPr>
              <a:t>Determine forming </a:t>
            </a:r>
            <a:r>
              <a:rPr lang="en-GB" sz="1200" dirty="0" smtClean="0">
                <a:solidFill>
                  <a:srgbClr val="0070C0"/>
                </a:solidFill>
              </a:rPr>
              <a:t>limits </a:t>
            </a:r>
            <a:r>
              <a:rPr lang="en-GB" sz="1200" dirty="0">
                <a:solidFill>
                  <a:srgbClr val="0070C0"/>
                </a:solidFill>
              </a:rPr>
              <a:t>of high-velocity Electro-Hydraulic Forming (EHF) for Cu structures as substrate for </a:t>
            </a:r>
            <a:r>
              <a:rPr lang="en-GB" sz="1200" dirty="0" smtClean="0">
                <a:solidFill>
                  <a:srgbClr val="0070C0"/>
                </a:solidFill>
              </a:rPr>
              <a:t>superconducting coating (and </a:t>
            </a:r>
            <a:r>
              <a:rPr lang="en-GB" sz="1200" dirty="0">
                <a:solidFill>
                  <a:srgbClr val="0070C0"/>
                </a:solidFill>
              </a:rPr>
              <a:t>for bulk superconducting </a:t>
            </a:r>
            <a:r>
              <a:rPr lang="en-GB" sz="1200" dirty="0" err="1" smtClean="0">
                <a:solidFill>
                  <a:srgbClr val="0070C0"/>
                </a:solidFill>
              </a:rPr>
              <a:t>Nb</a:t>
            </a:r>
            <a:r>
              <a:rPr lang="en-GB" sz="1200" dirty="0" smtClean="0">
                <a:solidFill>
                  <a:srgbClr val="0070C0"/>
                </a:solidFill>
              </a:rPr>
              <a:t>)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dirty="0" smtClean="0">
              <a:solidFill>
                <a:srgbClr val="FFC00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Spinning:</a:t>
            </a: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Efforts </a:t>
            </a:r>
            <a:r>
              <a:rPr lang="en-GB" sz="1200" dirty="0" smtClean="0">
                <a:solidFill>
                  <a:srgbClr val="0070C0"/>
                </a:solidFill>
              </a:rPr>
              <a:t>towards seamless cavity </a:t>
            </a:r>
            <a:r>
              <a:rPr lang="en-GB" sz="1200" dirty="0" smtClean="0">
                <a:solidFill>
                  <a:srgbClr val="0070C0"/>
                </a:solidFill>
              </a:rPr>
              <a:t>fabrication (LNL)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r>
              <a:rPr lang="en-GB" sz="1200" dirty="0" smtClean="0">
                <a:solidFill>
                  <a:srgbClr val="0070C0"/>
                </a:solidFill>
              </a:rPr>
              <a:t> </a:t>
            </a:r>
            <a:endParaRPr lang="en-GB" sz="1200" dirty="0" smtClean="0">
              <a:solidFill>
                <a:srgbClr val="FFC000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C377B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C377B"/>
                </a:solidFill>
              </a:rPr>
              <a:t>External </a:t>
            </a:r>
            <a:r>
              <a:rPr lang="en-US" sz="1600" dirty="0" smtClean="0">
                <a:solidFill>
                  <a:srgbClr val="0C377B"/>
                </a:solidFill>
              </a:rPr>
              <a:t>collaborators/contributors: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LNL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STFC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BMAX</a:t>
            </a:r>
          </a:p>
          <a:p>
            <a:pPr marL="542925" indent="-187325">
              <a:buFont typeface="Arial" panose="020B0604020202020204" pitchFamily="34" charset="0"/>
              <a:buChar char="•"/>
              <a:tabLst>
                <a:tab pos="542925" algn="l"/>
              </a:tabLst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Status and Deliverables:</a:t>
            </a: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LNL 400, 800MHz cavities (on hold)</a:t>
            </a: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LNL 6GHz cavities + characterisation at STFC (ongoing?)</a:t>
            </a: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 err="1" smtClean="0">
                <a:solidFill>
                  <a:schemeClr val="accent1">
                    <a:lumMod val="25000"/>
                  </a:schemeClr>
                </a:solidFill>
              </a:rPr>
              <a:t>Bmax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 ?</a:t>
            </a:r>
          </a:p>
          <a:p>
            <a:pPr marL="1155700" lvl="1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CDR report</a:t>
            </a:r>
            <a:endParaRPr lang="en-GB" sz="1400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5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30" y="4118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lumMod val="25000"/>
                  </a:schemeClr>
                </a:solidFill>
              </a:rPr>
              <a:t>Cavity material &amp; performance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1090020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ntroduction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Technology choices and limits</a:t>
            </a: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Sarah’s Paper (</a:t>
            </a:r>
            <a:r>
              <a:rPr lang="en-GB" sz="1200" dirty="0" smtClean="0">
                <a:solidFill>
                  <a:srgbClr val="0070C0"/>
                </a:solidFill>
              </a:rPr>
              <a:t>ref</a:t>
            </a:r>
            <a:r>
              <a:rPr lang="en-GB" sz="1200" dirty="0" smtClean="0">
                <a:solidFill>
                  <a:srgbClr val="0070C0"/>
                </a:solidFill>
              </a:rPr>
              <a:t>..)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</a:t>
            </a:r>
            <a:endParaRPr lang="en-GB" sz="1200" dirty="0" smtClean="0">
              <a:solidFill>
                <a:srgbClr val="0070C0"/>
              </a:solidFill>
            </a:endParaRPr>
          </a:p>
          <a:p>
            <a:pPr marL="698500" indent="-342900">
              <a:buSzPct val="10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R&amp;D and perspectives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Bulk </a:t>
            </a:r>
            <a:r>
              <a:rPr lang="en-GB" sz="1400" dirty="0" err="1" smtClean="0">
                <a:solidFill>
                  <a:schemeClr val="accent1">
                    <a:lumMod val="25000"/>
                  </a:schemeClr>
                </a:solidFill>
              </a:rPr>
              <a:t>Nb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:</a:t>
            </a:r>
          </a:p>
          <a:p>
            <a:pPr marL="1617663" lvl="2" indent="-363538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P</a:t>
            </a:r>
            <a:r>
              <a:rPr lang="en-GB" sz="1400" dirty="0" smtClean="0">
                <a:solidFill>
                  <a:srgbClr val="0070C0"/>
                </a:solidFill>
              </a:rPr>
              <a:t>erformance and limits</a:t>
            </a:r>
            <a:r>
              <a:rPr lang="en-GB" sz="1200" dirty="0" smtClean="0">
                <a:solidFill>
                  <a:srgbClr val="0070C0"/>
                </a:solidFill>
              </a:rPr>
              <a:t> (reference to ESS</a:t>
            </a:r>
            <a:r>
              <a:rPr lang="en-GB" sz="1200" dirty="0" smtClean="0">
                <a:solidFill>
                  <a:srgbClr val="0070C0"/>
                </a:solidFill>
              </a:rPr>
              <a:t>, XFEL</a:t>
            </a:r>
            <a:r>
              <a:rPr lang="en-GB" sz="1200" dirty="0" smtClean="0">
                <a:solidFill>
                  <a:srgbClr val="0070C0"/>
                </a:solidFill>
              </a:rPr>
              <a:t>, …)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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endParaRPr lang="en-GB" sz="1200" dirty="0" smtClean="0">
              <a:solidFill>
                <a:srgbClr val="0070C0"/>
              </a:solidFill>
            </a:endParaRP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 </a:t>
            </a:r>
            <a:r>
              <a:rPr lang="en-GB" sz="1200" dirty="0" err="1" smtClean="0">
                <a:solidFill>
                  <a:srgbClr val="0070C0"/>
                </a:solidFill>
              </a:rPr>
              <a:t>N_doping</a:t>
            </a:r>
            <a:r>
              <a:rPr lang="en-GB" sz="1200" dirty="0" smtClean="0">
                <a:solidFill>
                  <a:srgbClr val="0070C0"/>
                </a:solidFill>
              </a:rPr>
              <a:t>: (FNAL collaboration</a:t>
            </a:r>
            <a:r>
              <a:rPr lang="en-GB" sz="1200" dirty="0" smtClean="0">
                <a:solidFill>
                  <a:srgbClr val="0070C0"/>
                </a:solidFill>
              </a:rPr>
              <a:t>)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i="1" dirty="0" smtClean="0">
              <a:solidFill>
                <a:srgbClr val="FFC00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err="1" smtClean="0">
                <a:solidFill>
                  <a:schemeClr val="accent1">
                    <a:lumMod val="25000"/>
                  </a:schemeClr>
                </a:solidFill>
              </a:rPr>
              <a:t>Nb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/Cu:</a:t>
            </a: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CERN developments ongoing (</a:t>
            </a:r>
            <a:r>
              <a:rPr lang="en-GB" sz="1200" dirty="0" err="1" smtClean="0">
                <a:solidFill>
                  <a:srgbClr val="0070C0"/>
                </a:solidFill>
              </a:rPr>
              <a:t>Uni</a:t>
            </a:r>
            <a:r>
              <a:rPr lang="en-GB" sz="1200" dirty="0" smtClean="0">
                <a:solidFill>
                  <a:srgbClr val="0070C0"/>
                </a:solidFill>
              </a:rPr>
              <a:t> Geneva,..)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dirty="0" smtClean="0">
              <a:solidFill>
                <a:srgbClr val="FFC000"/>
              </a:solidFill>
            </a:endParaRPr>
          </a:p>
          <a:p>
            <a:pPr marL="1555750" lvl="2" indent="-285750">
              <a:buFont typeface="+mj-lt"/>
              <a:buAutoNum type="romanLcPeriod"/>
            </a:pPr>
            <a:r>
              <a:rPr lang="en-GB" sz="1200" i="1" dirty="0" smtClean="0">
                <a:solidFill>
                  <a:srgbClr val="0070C0"/>
                </a:solidFill>
              </a:rPr>
              <a:t>CERN-LNL-STFC collaboration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i="1" dirty="0" smtClean="0">
              <a:solidFill>
                <a:srgbClr val="FFC000"/>
              </a:solidFill>
            </a:endParaRPr>
          </a:p>
          <a:p>
            <a:pPr marL="1555750" lvl="2" indent="-285750">
              <a:buFont typeface="+mj-lt"/>
              <a:buAutoNum type="romanLcPeriod"/>
            </a:pPr>
            <a:r>
              <a:rPr lang="en-GB" sz="1200" i="1" dirty="0" smtClean="0">
                <a:solidFill>
                  <a:srgbClr val="0070C0"/>
                </a:solidFill>
              </a:rPr>
              <a:t>ECR: </a:t>
            </a:r>
            <a:r>
              <a:rPr lang="en-GB" sz="1200" i="1" dirty="0" smtClean="0">
                <a:solidFill>
                  <a:srgbClr val="0070C0"/>
                </a:solidFill>
              </a:rPr>
              <a:t>JLAB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i="1" dirty="0" smtClean="0">
              <a:solidFill>
                <a:srgbClr val="FFC00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A15:</a:t>
            </a: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Nb3Sn on </a:t>
            </a:r>
            <a:r>
              <a:rPr lang="en-GB" sz="1200" dirty="0" err="1" smtClean="0">
                <a:solidFill>
                  <a:srgbClr val="0070C0"/>
                </a:solidFill>
              </a:rPr>
              <a:t>Nb</a:t>
            </a:r>
            <a:r>
              <a:rPr lang="en-GB" sz="1200" dirty="0" smtClean="0">
                <a:solidFill>
                  <a:srgbClr val="0070C0"/>
                </a:solidFill>
              </a:rPr>
              <a:t> </a:t>
            </a:r>
            <a:r>
              <a:rPr lang="en-GB" sz="1200" dirty="0" smtClean="0">
                <a:solidFill>
                  <a:srgbClr val="0070C0"/>
                </a:solidFill>
              </a:rPr>
              <a:t>(FNAL)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dirty="0" smtClean="0">
              <a:solidFill>
                <a:srgbClr val="FFC000"/>
              </a:solidFill>
            </a:endParaRP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Nb3Sn on </a:t>
            </a:r>
            <a:r>
              <a:rPr lang="en-GB" sz="1200" dirty="0" smtClean="0">
                <a:solidFill>
                  <a:srgbClr val="0070C0"/>
                </a:solidFill>
              </a:rPr>
              <a:t>Cu (CERN)</a:t>
            </a:r>
            <a:r>
              <a:rPr lang="en-GB" sz="1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dirty="0" smtClean="0">
              <a:solidFill>
                <a:srgbClr val="FFC000"/>
              </a:solidFill>
            </a:endParaRPr>
          </a:p>
          <a:p>
            <a:pPr marL="1555750" lvl="2" indent="-285750">
              <a:buFont typeface="+mj-lt"/>
              <a:buAutoNum type="romanLcPeriod"/>
            </a:pPr>
            <a:r>
              <a:rPr lang="en-GB" sz="1200" dirty="0" smtClean="0">
                <a:solidFill>
                  <a:srgbClr val="0070C0"/>
                </a:solidFill>
              </a:rPr>
              <a:t>V3Si (CERN) </a:t>
            </a:r>
            <a:r>
              <a:rPr lang="en-GB" sz="12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200" dirty="0" smtClean="0">
              <a:solidFill>
                <a:srgbClr val="FFC000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C377B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C377B"/>
                </a:solidFill>
              </a:rPr>
              <a:t>External </a:t>
            </a:r>
            <a:r>
              <a:rPr lang="en-US" sz="1600" dirty="0" smtClean="0">
                <a:solidFill>
                  <a:srgbClr val="0C377B"/>
                </a:solidFill>
              </a:rPr>
              <a:t>collaborators/contributors: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LNL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STFC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err="1" smtClean="0">
                <a:solidFill>
                  <a:schemeClr val="accent1">
                    <a:lumMod val="25000"/>
                  </a:schemeClr>
                </a:solidFill>
              </a:rPr>
              <a:t>Uni</a:t>
            </a: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 Geneva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FNAL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JLAB</a:t>
            </a:r>
            <a:endParaRPr lang="en-US" sz="1400" dirty="0">
              <a:solidFill>
                <a:schemeClr val="accent1">
                  <a:lumMod val="25000"/>
                </a:schemeClr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Deliverables: insert list of publications</a:t>
            </a: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7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30" y="4118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1">
                    <a:lumMod val="25000"/>
                  </a:schemeClr>
                </a:solidFill>
              </a:rPr>
              <a:t>RF scenarios and parameter </a:t>
            </a:r>
            <a:r>
              <a:rPr lang="en-GB" sz="3600" dirty="0" smtClean="0">
                <a:solidFill>
                  <a:schemeClr val="accent1">
                    <a:lumMod val="25000"/>
                  </a:schemeClr>
                </a:solidFill>
              </a:rPr>
              <a:t>layout</a:t>
            </a:r>
            <a:endParaRPr lang="fr-BE" sz="36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89952" y="1462254"/>
            <a:ext cx="79954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0000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Skeleton:</a:t>
            </a:r>
          </a:p>
          <a:p>
            <a:pPr marL="698500" indent="-342900">
              <a:buSzPct val="8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Introduction</a:t>
            </a:r>
          </a:p>
          <a:p>
            <a:pPr marL="698500" indent="-342900">
              <a:buSzPct val="8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Model description </a:t>
            </a:r>
            <a:r>
              <a:rPr lang="en-GB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1600" dirty="0" smtClean="0">
              <a:solidFill>
                <a:srgbClr val="00B050"/>
              </a:solidFill>
            </a:endParaRPr>
          </a:p>
          <a:p>
            <a:pPr marL="698500" indent="-342900">
              <a:buSzPct val="8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Machine layout (optimization for each machine):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Limiting factors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Design choices and alternatives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698500" indent="-342900">
              <a:buSzPct val="8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Staging scenarios:</a:t>
            </a: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Timeline: installation and operation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1155700" lvl="1" indent="-342900">
              <a:buFont typeface="+mj-lt"/>
              <a:buAutoNum type="alphaLcPeriod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Optimized scenario and options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400" dirty="0" smtClean="0">
              <a:solidFill>
                <a:srgbClr val="FFC000"/>
              </a:solidFill>
            </a:endParaRPr>
          </a:p>
          <a:p>
            <a:pPr marL="698500" indent="-342900">
              <a:buSzPct val="80000"/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Cost and study model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FFC000"/>
                </a:solidFill>
                <a:sym typeface="Wingdings" panose="05000000000000000000" pitchFamily="2" charset="2"/>
              </a:rPr>
              <a:t></a:t>
            </a:r>
            <a:endParaRPr lang="en-GB" sz="1600" dirty="0" smtClean="0">
              <a:solidFill>
                <a:srgbClr val="FFC000"/>
              </a:solidFill>
            </a:endParaRPr>
          </a:p>
          <a:p>
            <a:pPr marL="6985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Sensitivity study 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</a:t>
            </a:r>
            <a:endParaRPr lang="en-GB" sz="1600" dirty="0" smtClean="0">
              <a:solidFill>
                <a:srgbClr val="FF0000"/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55600"/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Deliverables: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FCC note in preparation (full model)</a:t>
            </a: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FCC note in preparation (scenarios and layout)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  <a:p>
            <a:pPr marL="542925" indent="-187325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Example: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  <a:p>
            <a:pPr marL="1000125" lvl="1" indent="-18732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1">
                    <a:lumMod val="25000"/>
                  </a:schemeClr>
                </a:solidFill>
              </a:rPr>
              <a:t>Here insert an example</a:t>
            </a:r>
          </a:p>
          <a:p>
            <a:pPr marL="542925" indent="-187325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4600</TotalTime>
  <Words>847</Words>
  <Application>Microsoft Office PowerPoint</Application>
  <PresentationFormat>On-screen Show (4:3)</PresentationFormat>
  <Paragraphs>181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CERNCorporate4-3</vt:lpstr>
      <vt:lpstr>FCC SRF R&amp;D program CDR plan and status</vt:lpstr>
      <vt:lpstr>Introduction</vt:lpstr>
      <vt:lpstr>Low impedance deflecting cavities</vt:lpstr>
      <vt:lpstr>Fundamental power couplers</vt:lpstr>
      <vt:lpstr>High efficiency power sources</vt:lpstr>
      <vt:lpstr>Cryomodule challenges</vt:lpstr>
      <vt:lpstr>Innovative cavity fabrication techniques </vt:lpstr>
      <vt:lpstr>Cavity material &amp; performance</vt:lpstr>
      <vt:lpstr>RF scenarios and parameter layout</vt:lpstr>
      <vt:lpstr>Cavity design and beam - cavity interaction (1)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Romain Gerard</dc:creator>
  <cp:lastModifiedBy>Olivier Brunner</cp:lastModifiedBy>
  <cp:revision>85</cp:revision>
  <dcterms:created xsi:type="dcterms:W3CDTF">2017-04-21T10:12:54Z</dcterms:created>
  <dcterms:modified xsi:type="dcterms:W3CDTF">2017-05-17T07:19:39Z</dcterms:modified>
</cp:coreProperties>
</file>