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20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253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426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04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025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8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14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1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43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95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251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076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793E6-0AFE-4E82-AC0C-F92D88B40A39}" type="datetimeFigureOut">
              <a:rPr lang="en-GB" smtClean="0"/>
              <a:t>16/05/2017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7232C-26A8-48C3-8DD6-ED041CD7B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48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RF WP2: Cavity Design and Beam Interaction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Andy Butterworth 17.05.2017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93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WP2 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Cavity design for FCC-</a:t>
            </a:r>
            <a:r>
              <a:rPr lang="en-GB" dirty="0" err="1" smtClean="0"/>
              <a:t>ee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Study and optimization of RF cavities for high energy operation</a:t>
            </a:r>
          </a:p>
          <a:p>
            <a:pPr marL="457200" lvl="1" indent="0">
              <a:buNone/>
            </a:pPr>
            <a:r>
              <a:rPr lang="en-GB" dirty="0" smtClean="0"/>
              <a:t>Study and optimization of RF cavities and </a:t>
            </a:r>
            <a:r>
              <a:rPr lang="en-GB" dirty="0" smtClean="0"/>
              <a:t>Higher </a:t>
            </a:r>
            <a:r>
              <a:rPr lang="en-GB" dirty="0"/>
              <a:t>O</a:t>
            </a:r>
            <a:r>
              <a:rPr lang="en-GB" dirty="0" smtClean="0"/>
              <a:t>rder </a:t>
            </a:r>
            <a:r>
              <a:rPr lang="en-GB" dirty="0"/>
              <a:t>M</a:t>
            </a:r>
            <a:r>
              <a:rPr lang="en-GB" dirty="0" smtClean="0"/>
              <a:t>ode damping scheme for high intensity operation</a:t>
            </a:r>
          </a:p>
          <a:p>
            <a:pPr marL="0" indent="0">
              <a:buNone/>
            </a:pPr>
            <a:r>
              <a:rPr lang="en-GB" dirty="0" smtClean="0"/>
              <a:t>Cavity design for FCC-</a:t>
            </a:r>
            <a:r>
              <a:rPr lang="en-GB" dirty="0" err="1" smtClean="0"/>
              <a:t>hh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Study and optimization of RF cavities for high intensity operation</a:t>
            </a:r>
          </a:p>
          <a:p>
            <a:pPr marL="0" indent="0">
              <a:buNone/>
            </a:pPr>
            <a:r>
              <a:rPr lang="en-GB" dirty="0" smtClean="0"/>
              <a:t>Beam dynamics</a:t>
            </a:r>
          </a:p>
          <a:p>
            <a:pPr marL="457200" lvl="1" indent="0">
              <a:buNone/>
            </a:pPr>
            <a:r>
              <a:rPr lang="en-GB" dirty="0" smtClean="0"/>
              <a:t>Beam dynamics and impedance studies for FCC-</a:t>
            </a:r>
            <a:r>
              <a:rPr lang="en-GB" dirty="0" err="1" smtClean="0"/>
              <a:t>ee</a:t>
            </a:r>
            <a:r>
              <a:rPr lang="en-GB" dirty="0" smtClean="0"/>
              <a:t> and FCC-</a:t>
            </a:r>
            <a:r>
              <a:rPr lang="en-GB" dirty="0" err="1" smtClean="0"/>
              <a:t>hh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Low-Level RF</a:t>
            </a:r>
          </a:p>
          <a:p>
            <a:pPr marL="457200" lvl="1" indent="0">
              <a:buNone/>
            </a:pPr>
            <a:r>
              <a:rPr lang="en-GB" dirty="0" smtClean="0"/>
              <a:t>Definition of LLRF requirements for FCC-</a:t>
            </a:r>
            <a:r>
              <a:rPr lang="en-GB" dirty="0" err="1" smtClean="0"/>
              <a:t>ee</a:t>
            </a:r>
            <a:r>
              <a:rPr lang="en-GB" dirty="0" smtClean="0"/>
              <a:t> and FCC-</a:t>
            </a:r>
            <a:r>
              <a:rPr lang="en-GB" dirty="0" err="1" smtClean="0"/>
              <a:t>hh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LLRF requirements for FCC-</a:t>
            </a:r>
            <a:r>
              <a:rPr lang="en-GB" dirty="0" err="1" smtClean="0"/>
              <a:t>hh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842586" y="871518"/>
            <a:ext cx="3844213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For the moment concentrated on FCC-</a:t>
            </a:r>
            <a:r>
              <a:rPr lang="en-GB" sz="2800" dirty="0" err="1" smtClean="0">
                <a:solidFill>
                  <a:srgbClr val="FF0000"/>
                </a:solidFill>
              </a:rPr>
              <a:t>ee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45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Cavity design summary (FCC-</a:t>
            </a:r>
            <a:r>
              <a:rPr lang="en-GB" dirty="0" err="1" smtClean="0"/>
              <a:t>ee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825625"/>
            <a:ext cx="4437872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Design of cavity for high energy operation (S. </a:t>
            </a:r>
            <a:r>
              <a:rPr lang="en-GB" dirty="0" err="1" smtClean="0"/>
              <a:t>Gorgi</a:t>
            </a:r>
            <a:r>
              <a:rPr lang="en-GB" dirty="0" smtClean="0"/>
              <a:t>, Uni. Rostock):</a:t>
            </a:r>
          </a:p>
          <a:p>
            <a:r>
              <a:rPr lang="en-GB" dirty="0" smtClean="0"/>
              <a:t>4-cell 800MHz </a:t>
            </a:r>
            <a:r>
              <a:rPr lang="en-GB" dirty="0" smtClean="0"/>
              <a:t>for H and </a:t>
            </a:r>
            <a:r>
              <a:rPr lang="en-GB" dirty="0" err="1" smtClean="0"/>
              <a:t>tt</a:t>
            </a:r>
            <a:r>
              <a:rPr lang="en-GB" dirty="0" smtClean="0"/>
              <a:t> machines</a:t>
            </a:r>
            <a:endParaRPr lang="en-GB" dirty="0" smtClean="0"/>
          </a:p>
          <a:p>
            <a:r>
              <a:rPr lang="en-GB" dirty="0" smtClean="0"/>
              <a:t>Optimized for peak fields, losses, field flatness, HOMs placement &amp; propagation...</a:t>
            </a:r>
          </a:p>
          <a:p>
            <a:r>
              <a:rPr lang="en-GB" dirty="0" smtClean="0"/>
              <a:t>fixed input coupler </a:t>
            </a:r>
            <a:r>
              <a:rPr lang="en-GB" dirty="0" err="1" smtClean="0"/>
              <a:t>Q</a:t>
            </a:r>
            <a:r>
              <a:rPr lang="en-GB" baseline="-25000" dirty="0" err="1" smtClean="0"/>
              <a:t>ext</a:t>
            </a:r>
            <a:r>
              <a:rPr lang="en-GB" dirty="0" smtClean="0"/>
              <a:t>=2.2x10</a:t>
            </a:r>
            <a:r>
              <a:rPr lang="en-GB" baseline="30000" dirty="0" smtClean="0"/>
              <a:t>6 </a:t>
            </a:r>
            <a:r>
              <a:rPr lang="en-GB" dirty="0" smtClean="0"/>
              <a:t>good </a:t>
            </a:r>
            <a:r>
              <a:rPr lang="en-GB" dirty="0"/>
              <a:t>for H and </a:t>
            </a:r>
            <a:r>
              <a:rPr lang="en-GB" dirty="0" err="1" smtClean="0"/>
              <a:t>tt</a:t>
            </a:r>
            <a:endParaRPr lang="en-GB" dirty="0" smtClean="0"/>
          </a:p>
          <a:p>
            <a:r>
              <a:rPr lang="en-GB" dirty="0" smtClean="0"/>
              <a:t>HOMs, coupled bunch growth rates vs SR damping</a:t>
            </a:r>
          </a:p>
          <a:p>
            <a:r>
              <a:rPr lang="en-GB" dirty="0" smtClean="0"/>
              <a:t>LHC-style HOM damping (2xBB + 2xNB couplers)</a:t>
            </a:r>
          </a:p>
          <a:p>
            <a:endParaRPr lang="en-GB" baseline="30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8628381"/>
                  </p:ext>
                </p:extLst>
              </p:nvPr>
            </p:nvGraphicFramePr>
            <p:xfrm>
              <a:off x="5066522" y="1373448"/>
              <a:ext cx="3852130" cy="4792092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503649"/>
                    <a:gridCol w="1348481"/>
                  </a:tblGrid>
                  <a:tr h="215697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Parameters</a:t>
                          </a:r>
                          <a:endParaRPr lang="en-GB" sz="1600" b="1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Value</a:t>
                          </a:r>
                          <a:endParaRPr lang="en-GB" sz="1600" b="1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9626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Frequency [MHz]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801.58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9626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Number of Cells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9626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R/Q [Ω]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417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9626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Geometry Factor [Ω]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273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56477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tabLst>
                              <a:tab pos="243205" algn="ctr"/>
                            </a:tabLs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effectLst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1200" baseline="-25000">
                                      <a:effectLst/>
                                    </a:rPr>
                                    <m:t>𝑝𝑘</m:t>
                                  </m:r>
                                </m:sub>
                              </m:sSub>
                              <m:r>
                                <m:rPr>
                                  <m:lit/>
                                </m:rPr>
                                <a:rPr lang="fr-FR" sz="1200" baseline="-25000">
                                  <a:effectLst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GB" sz="1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effectLst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 baseline="-25000">
                                      <a:effectLst/>
                                    </a:rPr>
                                    <m:t>𝑎𝑐𝑐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200" baseline="-25000" dirty="0">
                              <a:effectLst/>
                            </a:rPr>
                            <a:t>  </a:t>
                          </a:r>
                          <a:r>
                            <a:rPr lang="fr-FR" sz="1200" dirty="0">
                              <a:effectLst/>
                            </a:rPr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</a:rPr>
                                <m:t>𝑚𝑇</m:t>
                              </m:r>
                              <m:r>
                                <m:rPr>
                                  <m:lit/>
                                </m:rPr>
                                <a:rPr lang="fr-FR" sz="1200">
                                  <a:effectLst/>
                                </a:rPr>
                                <m:t>/</m:t>
                              </m:r>
                              <m:r>
                                <a:rPr lang="fr-FR" sz="1200">
                                  <a:effectLst/>
                                </a:rPr>
                                <m:t>(</m:t>
                              </m:r>
                              <m:r>
                                <a:rPr lang="en-US" sz="1200">
                                  <a:effectLst/>
                                </a:rPr>
                                <m:t>𝑀𝑉</m:t>
                              </m:r>
                              <m:r>
                                <m:rPr>
                                  <m:lit/>
                                </m:rPr>
                                <a:rPr lang="fr-FR" sz="1200">
                                  <a:effectLst/>
                                </a:rPr>
                                <m:t>/</m:t>
                              </m:r>
                              <m:r>
                                <a:rPr lang="en-US" sz="1200">
                                  <a:effectLst/>
                                </a:rPr>
                                <m:t>𝑚</m:t>
                              </m:r>
                              <m:r>
                                <a:rPr lang="fr-FR" sz="1200">
                                  <a:effectLst/>
                                </a:rPr>
                                <m:t>)</m:t>
                              </m:r>
                            </m:oMath>
                          </a14:m>
                          <a:r>
                            <a:rPr lang="fr-FR" sz="1200" dirty="0">
                              <a:effectLst/>
                            </a:rPr>
                            <a:t>]</a:t>
                          </a:r>
                          <a:endParaRPr lang="en-GB" sz="12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4.3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5351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200" baseline="-25000">
                                        <a:effectLst/>
                                      </a:rPr>
                                      <m:t>𝑝𝑘</m:t>
                                    </m:r>
                                  </m:sub>
                                </m:sSub>
                                <m:r>
                                  <m:rPr>
                                    <m:lit/>
                                  </m:rPr>
                                  <a:rPr lang="en-US" sz="1200" baseline="-25000">
                                    <a:effectLst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GB" sz="1200"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200" baseline="-25000">
                                        <a:effectLst/>
                                      </a:rPr>
                                      <m:t>𝑎𝑐𝑐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2.05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9626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Cavity Active Length [mm]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733.8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9626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Cell to cell coupling of mid cells [%]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2.25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9626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Field Flatness [%]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99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0043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100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effectLst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lit/>
                                    </m:rPr>
                                    <a:rPr lang="en-US" sz="1200">
                                      <a:effectLst/>
                                    </a:rPr>
                                    <m:t>||</m:t>
                                  </m:r>
                                </m:sub>
                              </m:sSub>
                              <m:r>
                                <a:rPr lang="en-US" sz="1200">
                                  <a:effectLst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sz="1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effectLst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sz="1200">
                                  <a:effectLst/>
                                </a:rPr>
                                <m:t>=2</m:t>
                              </m:r>
                              <m:r>
                                <a:rPr lang="en-US" sz="1200">
                                  <a:effectLst/>
                                </a:rPr>
                                <m:t>𝑚𝑚</m:t>
                              </m:r>
                              <m:r>
                                <a:rPr lang="en-US" sz="1200">
                                  <a:effectLst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100" dirty="0">
                              <a:effectLst/>
                            </a:rPr>
                            <a:t> [V/</a:t>
                          </a:r>
                          <a:r>
                            <a:rPr lang="en-US" sz="1100" dirty="0" err="1">
                              <a:effectLst/>
                            </a:rPr>
                            <a:t>pC</a:t>
                          </a:r>
                          <a:r>
                            <a:rPr lang="en-US" sz="1100" dirty="0">
                              <a:effectLst/>
                            </a:rPr>
                            <a:t>]</a:t>
                          </a:r>
                          <a:endParaRPr lang="en-GB" sz="12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2.7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47715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effectLst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</a:rPr>
                                    <m:t>⟘</m:t>
                                  </m:r>
                                </m:sub>
                              </m:sSub>
                              <m:r>
                                <a:rPr lang="en-US" sz="1200">
                                  <a:effectLst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sz="1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effectLst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sz="1200">
                                  <a:effectLst/>
                                </a:rPr>
                                <m:t>=2</m:t>
                              </m:r>
                              <m:r>
                                <a:rPr lang="en-US" sz="1200">
                                  <a:effectLst/>
                                </a:rPr>
                                <m:t>𝑚𝑚</m:t>
                              </m:r>
                              <m:r>
                                <a:rPr lang="en-US" sz="1200">
                                  <a:effectLst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100" dirty="0">
                              <a:effectLst/>
                            </a:rPr>
                            <a:t> [V/</a:t>
                          </a:r>
                          <a:r>
                            <a:rPr lang="en-US" sz="1100" dirty="0" err="1">
                              <a:effectLst/>
                            </a:rPr>
                            <a:t>pC</a:t>
                          </a:r>
                          <a:r>
                            <a:rPr lang="en-US" sz="1100" dirty="0">
                              <a:effectLst/>
                            </a:rPr>
                            <a:t>/m]</a:t>
                          </a:r>
                          <a:endParaRPr lang="en-GB" sz="12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3.1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9626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HOM Power for H beam [kW]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0.84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41143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effectLst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</a:rPr>
                                    <m:t>𝑎𝑐𝑐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dirty="0">
                              <a:effectLst/>
                            </a:rPr>
                            <a:t> </a:t>
                          </a:r>
                          <a:r>
                            <a:rPr lang="en-US" sz="1100" dirty="0">
                              <a:effectLst/>
                            </a:rPr>
                            <a:t>[MV/m]</a:t>
                          </a:r>
                          <a:endParaRPr lang="en-GB" sz="12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20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2290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No. of cavities needed for H machine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200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8190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effectLst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</a:rPr>
                                    <m:t>𝑒𝑥𝑡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dirty="0">
                              <a:effectLst/>
                            </a:rPr>
                            <a:t> of input coupler [10</a:t>
                          </a:r>
                          <a:r>
                            <a:rPr lang="en-US" sz="1200" baseline="30000" dirty="0">
                              <a:effectLst/>
                            </a:rPr>
                            <a:t>6</a:t>
                          </a:r>
                          <a:r>
                            <a:rPr lang="en-US" sz="1200" dirty="0">
                              <a:effectLst/>
                            </a:rPr>
                            <a:t>]</a:t>
                          </a:r>
                          <a:endParaRPr lang="en-GB" sz="12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2.2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8628381"/>
                  </p:ext>
                </p:extLst>
              </p:nvPr>
            </p:nvGraphicFramePr>
            <p:xfrm>
              <a:off x="5066522" y="1373448"/>
              <a:ext cx="3852130" cy="4792092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503649"/>
                    <a:gridCol w="1348481"/>
                  </a:tblGrid>
                  <a:tr h="277368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Parameters</a:t>
                          </a:r>
                          <a:endParaRPr lang="en-GB" sz="1600" b="1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Value</a:t>
                          </a:r>
                          <a:endParaRPr lang="en-GB" sz="1600" b="1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Frequency [MHz]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801.58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Number of Cells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R/Q [Ω]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417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Geometry Factor [Ω]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273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43" t="-511111" r="-54501" b="-117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4.3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43" t="-597826" r="-54501" b="-10478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2.05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Cavity Active Length [mm]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733.8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4470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Cell to cell coupling of mid cells [%]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2.25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Field Flatness [%]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99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43" t="-1082222" r="-54501" b="-60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2.7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43" t="-1156522" r="-54501" b="-4891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3.1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HOM Power for H beam [kW]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0.84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43" t="-1354348" r="-54501" b="-2913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20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4470">
                    <a:tc>
                      <a:txBody>
                        <a:bodyPr/>
                        <a:lstStyle/>
                        <a:p>
                          <a:pPr marL="540385" algn="l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No. of cavities needed for H machine</a:t>
                          </a:r>
                          <a:endParaRPr lang="en-GB" sz="140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200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73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43" t="-1615217" r="-54501" b="-304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540385" algn="ctr">
                            <a:lnSpc>
                              <a:spcPct val="13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2.2</a:t>
                          </a:r>
                          <a:endParaRPr lang="en-GB" sz="1400" dirty="0">
                            <a:effectLst/>
                            <a:latin typeface="Verdana" panose="020B060403050404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0699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086142" cy="1325563"/>
          </a:xfrm>
        </p:spPr>
        <p:txBody>
          <a:bodyPr/>
          <a:lstStyle/>
          <a:p>
            <a:r>
              <a:rPr lang="en-GB" dirty="0" smtClean="0"/>
              <a:t>Beam dynamics summary (FCC-</a:t>
            </a:r>
            <a:r>
              <a:rPr lang="en-GB" dirty="0" err="1" smtClean="0"/>
              <a:t>ee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Simulation code for lepton machines:</a:t>
            </a:r>
          </a:p>
          <a:p>
            <a:pPr lvl="1"/>
            <a:r>
              <a:rPr lang="en-GB" dirty="0" smtClean="0"/>
              <a:t>SR effects added to longitudinal simulation code </a:t>
            </a:r>
            <a:r>
              <a:rPr lang="en-GB" dirty="0" err="1" smtClean="0"/>
              <a:t>BLonD</a:t>
            </a:r>
            <a:endParaRPr lang="en-GB" dirty="0" smtClean="0"/>
          </a:p>
          <a:p>
            <a:r>
              <a:rPr lang="en-GB" dirty="0" smtClean="0"/>
              <a:t>Single bunch stability:</a:t>
            </a:r>
          </a:p>
          <a:p>
            <a:pPr lvl="1"/>
            <a:r>
              <a:rPr lang="en-GB" dirty="0" smtClean="0"/>
              <a:t>estimations of microwave instability thresholds using </a:t>
            </a:r>
            <a:r>
              <a:rPr lang="en-GB" dirty="0" err="1" smtClean="0"/>
              <a:t>BLonD</a:t>
            </a:r>
            <a:r>
              <a:rPr lang="en-GB" dirty="0" smtClean="0"/>
              <a:t> in agreement with previous results</a:t>
            </a:r>
          </a:p>
          <a:p>
            <a:pPr lvl="1"/>
            <a:r>
              <a:rPr lang="en-GB" dirty="0" smtClean="0"/>
              <a:t>strong SR damping keeps bunch stable even for Z machine</a:t>
            </a:r>
          </a:p>
          <a:p>
            <a:r>
              <a:rPr lang="en-GB" dirty="0" smtClean="0"/>
              <a:t>Coupled bunch stability for HOMs:</a:t>
            </a:r>
          </a:p>
          <a:p>
            <a:pPr lvl="1"/>
            <a:r>
              <a:rPr lang="en-GB" dirty="0" smtClean="0"/>
              <a:t>analytical estimation of threshold </a:t>
            </a:r>
            <a:r>
              <a:rPr lang="en-GB" dirty="0" err="1" smtClean="0"/>
              <a:t>wrt</a:t>
            </a:r>
            <a:r>
              <a:rPr lang="en-GB" dirty="0" smtClean="0"/>
              <a:t> SR damping</a:t>
            </a:r>
          </a:p>
          <a:p>
            <a:pPr lvl="1"/>
            <a:r>
              <a:rPr lang="en-GB" dirty="0" smtClean="0"/>
              <a:t>some modifications to </a:t>
            </a:r>
            <a:r>
              <a:rPr lang="en-GB" dirty="0" err="1" smtClean="0"/>
              <a:t>BLonD</a:t>
            </a:r>
            <a:r>
              <a:rPr lang="en-GB" dirty="0" smtClean="0"/>
              <a:t> </a:t>
            </a:r>
            <a:r>
              <a:rPr lang="en-GB" dirty="0" smtClean="0"/>
              <a:t>to facilitate coupled-bunch </a:t>
            </a:r>
            <a:r>
              <a:rPr lang="en-GB" dirty="0" smtClean="0"/>
              <a:t>simulations</a:t>
            </a:r>
          </a:p>
          <a:p>
            <a:r>
              <a:rPr lang="en-GB" dirty="0" smtClean="0"/>
              <a:t>HOM power</a:t>
            </a:r>
          </a:p>
          <a:p>
            <a:pPr lvl="1"/>
            <a:r>
              <a:rPr lang="en-GB" dirty="0" smtClean="0"/>
              <a:t>Estimation for bare cavity (JE Mueller): 0.8 to 1.5kW for Z machine single cell 400MHz</a:t>
            </a:r>
          </a:p>
          <a:p>
            <a:pPr lvl="1"/>
            <a:r>
              <a:rPr lang="en-GB" dirty="0" smtClean="0"/>
              <a:t>Calculations with different layouts (with tapers + beam pipes) ongoing (Ivan)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5477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LLRF summary (FCC-</a:t>
            </a:r>
            <a:r>
              <a:rPr lang="en-GB" dirty="0" err="1" smtClean="0"/>
              <a:t>ee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Most challenging: Z machine (</a:t>
            </a:r>
            <a:r>
              <a:rPr lang="en-GB" dirty="0" err="1" smtClean="0"/>
              <a:t>I</a:t>
            </a:r>
            <a:r>
              <a:rPr lang="en-GB" baseline="-25000" dirty="0" err="1" smtClean="0"/>
              <a:t>b</a:t>
            </a:r>
            <a:r>
              <a:rPr lang="en-GB" dirty="0" smtClean="0"/>
              <a:t> = 1.45 A)</a:t>
            </a:r>
          </a:p>
          <a:p>
            <a:r>
              <a:rPr lang="en-GB" dirty="0" smtClean="0"/>
              <a:t>Some input &amp; simulations from D. </a:t>
            </a:r>
            <a:r>
              <a:rPr lang="en-GB" dirty="0" err="1" smtClean="0"/>
              <a:t>Teytelman</a:t>
            </a:r>
            <a:r>
              <a:rPr lang="en-GB" dirty="0" smtClean="0"/>
              <a:t> (</a:t>
            </a:r>
            <a:r>
              <a:rPr lang="en-GB" dirty="0" err="1" smtClean="0"/>
              <a:t>DimTel</a:t>
            </a:r>
            <a:r>
              <a:rPr lang="en-GB" dirty="0" smtClean="0"/>
              <a:t> Inc.)</a:t>
            </a:r>
          </a:p>
          <a:p>
            <a:pPr lvl="1"/>
            <a:r>
              <a:rPr lang="en-GB" dirty="0" smtClean="0"/>
              <a:t>“Extremely </a:t>
            </a:r>
            <a:r>
              <a:rPr lang="en-GB" dirty="0"/>
              <a:t>challenging, similar to high current </a:t>
            </a:r>
            <a:r>
              <a:rPr lang="en-GB" dirty="0" smtClean="0"/>
              <a:t>SuperPEP2 ideas, RF </a:t>
            </a:r>
            <a:r>
              <a:rPr lang="en-GB" dirty="0"/>
              <a:t>system design must be driven by beam </a:t>
            </a:r>
            <a:r>
              <a:rPr lang="en-GB" dirty="0" smtClean="0"/>
              <a:t>loading considerations”</a:t>
            </a:r>
          </a:p>
          <a:p>
            <a:pPr lvl="1"/>
            <a:r>
              <a:rPr lang="en-GB" dirty="0" smtClean="0"/>
              <a:t>Choice of filling pattern to minimize transients</a:t>
            </a:r>
          </a:p>
          <a:p>
            <a:pPr lvl="1"/>
            <a:r>
              <a:rPr lang="en-GB" dirty="0" smtClean="0"/>
              <a:t>Need </a:t>
            </a:r>
            <a:r>
              <a:rPr lang="en-GB" dirty="0"/>
              <a:t>aggressive </a:t>
            </a:r>
            <a:r>
              <a:rPr lang="en-GB" dirty="0" smtClean="0"/>
              <a:t>RF feedback </a:t>
            </a:r>
            <a:r>
              <a:rPr lang="en-GB" dirty="0"/>
              <a:t>to </a:t>
            </a:r>
            <a:r>
              <a:rPr lang="en-GB" dirty="0" smtClean="0"/>
              <a:t>manage longitudinal instabilities driven by large detuning at 1.45 A</a:t>
            </a:r>
            <a:endParaRPr lang="en-GB" dirty="0"/>
          </a:p>
          <a:p>
            <a:pPr lvl="2"/>
            <a:r>
              <a:rPr lang="en-GB" dirty="0" smtClean="0"/>
              <a:t>without feedback longitudinal </a:t>
            </a:r>
            <a:r>
              <a:rPr lang="en-GB" dirty="0"/>
              <a:t>growth time </a:t>
            </a:r>
            <a:r>
              <a:rPr lang="en-GB" dirty="0" smtClean="0"/>
              <a:t>is 1.6 </a:t>
            </a:r>
            <a:r>
              <a:rPr lang="en-GB" dirty="0" err="1"/>
              <a:t>ms</a:t>
            </a:r>
            <a:r>
              <a:rPr lang="en-GB" dirty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cf</a:t>
            </a:r>
            <a:r>
              <a:rPr lang="en-GB" dirty="0" smtClean="0"/>
              <a:t> SR damping time of 440 </a:t>
            </a:r>
            <a:r>
              <a:rPr lang="en-GB" dirty="0" err="1" smtClean="0"/>
              <a:t>ms</a:t>
            </a:r>
            <a:r>
              <a:rPr lang="en-GB" dirty="0" smtClean="0"/>
              <a:t>)</a:t>
            </a:r>
            <a:endParaRPr lang="en-GB" dirty="0"/>
          </a:p>
          <a:p>
            <a:pPr lvl="2"/>
            <a:r>
              <a:rPr lang="en-GB"/>
              <a:t>m</a:t>
            </a:r>
            <a:r>
              <a:rPr lang="en-GB" smtClean="0"/>
              <a:t>inimum </a:t>
            </a:r>
            <a:r>
              <a:rPr lang="en-GB" dirty="0" smtClean="0"/>
              <a:t>number of cavities/maximum cavity voltage to minimize detuning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09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425</Words>
  <Application>Microsoft Office PowerPoint</Application>
  <PresentationFormat>On-screen Show (4:3)</PresentationFormat>
  <Paragraphs>74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Verdana</vt:lpstr>
      <vt:lpstr>Office Theme</vt:lpstr>
      <vt:lpstr>RF WP2: Cavity Design and Beam Interaction</vt:lpstr>
      <vt:lpstr>WP2 Scope</vt:lpstr>
      <vt:lpstr>Cavity design summary (FCC-ee)</vt:lpstr>
      <vt:lpstr>Beam dynamics summary (FCC-ee)</vt:lpstr>
      <vt:lpstr>LLRF summary (FCC-ee)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WP2: Cavity Design and Beam Interaction</dc:title>
  <dc:creator>Andrew Butterworth</dc:creator>
  <cp:lastModifiedBy>Andrew Butterworth</cp:lastModifiedBy>
  <cp:revision>15</cp:revision>
  <dcterms:created xsi:type="dcterms:W3CDTF">2017-05-16T18:45:20Z</dcterms:created>
  <dcterms:modified xsi:type="dcterms:W3CDTF">2017-05-16T22:57:53Z</dcterms:modified>
</cp:coreProperties>
</file>