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66" r:id="rId2"/>
    <p:sldId id="267" r:id="rId3"/>
    <p:sldId id="268" r:id="rId4"/>
    <p:sldId id="269" r:id="rId5"/>
    <p:sldId id="276" r:id="rId6"/>
    <p:sldId id="260" r:id="rId7"/>
    <p:sldId id="277" r:id="rId8"/>
    <p:sldId id="270" r:id="rId9"/>
    <p:sldId id="271" r:id="rId10"/>
    <p:sldId id="272" r:id="rId11"/>
    <p:sldId id="273" r:id="rId12"/>
    <p:sldId id="282" r:id="rId13"/>
    <p:sldId id="263" r:id="rId14"/>
    <p:sldId id="278" r:id="rId15"/>
    <p:sldId id="274" r:id="rId16"/>
    <p:sldId id="280" r:id="rId17"/>
    <p:sldId id="281" r:id="rId18"/>
    <p:sldId id="275" r:id="rId19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44"/>
    <p:restoredTop sz="94664"/>
  </p:normalViewPr>
  <p:slideViewPr>
    <p:cSldViewPr snapToGrid="0" snapToObjects="1">
      <p:cViewPr varScale="1">
        <p:scale>
          <a:sx n="156" d="100"/>
          <a:sy n="156" d="100"/>
        </p:scale>
        <p:origin x="92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6" d="100"/>
          <a:sy n="116" d="100"/>
        </p:scale>
        <p:origin x="-3400" y="-12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497E2-0283-AF4C-AA9B-E14A6D8F09E1}" type="datetimeFigureOut">
              <a:rPr lang="en-US" smtClean="0"/>
              <a:t>5/17/17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36AA9-9FCD-794C-997E-906C6F398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10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E8246-840A-AC41-B7D4-F0E09D50A2DB}" type="datetimeFigureOut">
              <a:rPr lang="en-US" smtClean="0"/>
              <a:t>5/17/17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655AC-AC6C-F746-8800-B5694F797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042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655AC-AC6C-F746-8800-B5694F7973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06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655AC-AC6C-F746-8800-B5694F7973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15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451618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Karppinen CERN BE-RF-SRF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8FB66-6875-46CA-B986-9CB3C53D0E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986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/>
              <a:buChar char="•"/>
              <a:defRPr/>
            </a:lvl1pPr>
            <a:lvl2pPr>
              <a:buFont typeface="Arial"/>
              <a:buChar char="•"/>
              <a:defRPr/>
            </a:lvl2pPr>
            <a:lvl3pPr>
              <a:buFont typeface="Arial"/>
              <a:buChar char="•"/>
              <a:defRPr/>
            </a:lvl3pPr>
            <a:lvl4pPr>
              <a:buFont typeface="Arial"/>
              <a:buChar char="•"/>
              <a:defRPr/>
            </a:lvl4pPr>
            <a:lvl5pPr>
              <a:buFont typeface="Arial"/>
              <a:buChar char="•"/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buFont typeface="Arial"/>
              <a:buChar char="•"/>
              <a:defRPr sz="2600"/>
            </a:lvl1pPr>
            <a:lvl2pPr>
              <a:buFont typeface="Arial"/>
              <a:buChar char="•"/>
              <a:defRPr sz="2200"/>
            </a:lvl2pPr>
            <a:lvl3pPr>
              <a:buFont typeface="Arial"/>
              <a:buChar char="•"/>
              <a:defRPr sz="2000"/>
            </a:lvl3pPr>
            <a:lvl4pPr>
              <a:buFont typeface="Arial"/>
              <a:buChar char="•"/>
              <a:defRPr sz="1800"/>
            </a:lvl4pPr>
            <a:lvl5pPr>
              <a:buFont typeface="Arial"/>
              <a:buChar char="•"/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buFont typeface="Arial"/>
              <a:buChar char="•"/>
              <a:defRPr sz="2600"/>
            </a:lvl1pPr>
            <a:lvl2pPr>
              <a:buFont typeface="Arial"/>
              <a:buChar char="•"/>
              <a:defRPr sz="2200"/>
            </a:lvl2pPr>
            <a:lvl3pPr>
              <a:buFont typeface="Arial"/>
              <a:buChar char="•"/>
              <a:defRPr sz="2000"/>
            </a:lvl3pPr>
            <a:lvl4pPr>
              <a:buFont typeface="Arial"/>
              <a:buChar char="•"/>
              <a:defRPr sz="1800"/>
            </a:lvl4pPr>
            <a:lvl5pPr>
              <a:buFont typeface="Arial"/>
              <a:buChar char="•"/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0798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0017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Karppinen CERN BE-RF-SRF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6" r:id="rId14"/>
    <p:sldLayoutId id="2147483677" r:id="rId15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26" indent="-514350" algn="l" rtl="0" eaLnBrk="1" latinLnBrk="0" hangingPunct="1">
        <a:spcBef>
          <a:spcPct val="20000"/>
        </a:spcBef>
        <a:buClrTx/>
        <a:buSzPct val="80000"/>
        <a:buFont typeface="+mj-lt"/>
        <a:buAutoNum type="arabicPeriod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62406" indent="-514350" algn="l" rtl="0" eaLnBrk="1" latinLnBrk="0" hangingPunct="1">
        <a:spcBef>
          <a:spcPct val="20000"/>
        </a:spcBef>
        <a:buClrTx/>
        <a:buSzPct val="90000"/>
        <a:buFont typeface="+mj-lt"/>
        <a:buAutoNum type="arabicPeriod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07008" indent="-457200" algn="l" rtl="0" eaLnBrk="1" latinLnBrk="0" hangingPunct="1">
        <a:spcBef>
          <a:spcPct val="20000"/>
        </a:spcBef>
        <a:buClrTx/>
        <a:buSzPct val="85000"/>
        <a:buFont typeface="+mj-lt"/>
        <a:buAutoNum type="arabicPeriod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99616" indent="-457200" algn="l" rtl="0" eaLnBrk="1" latinLnBrk="0" hangingPunct="1">
        <a:spcBef>
          <a:spcPct val="20000"/>
        </a:spcBef>
        <a:buClrTx/>
        <a:buSzPct val="90000"/>
        <a:buFont typeface="+mj-lt"/>
        <a:buAutoNum type="arabicPeriod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64792" indent="-457200" algn="l" rtl="0" eaLnBrk="1" latinLnBrk="0" hangingPunct="1">
        <a:spcBef>
          <a:spcPct val="20000"/>
        </a:spcBef>
        <a:buClrTx/>
        <a:buSzPct val="100000"/>
        <a:buFont typeface="+mj-lt"/>
        <a:buAutoNum type="arabicPeriod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700" dirty="0"/>
              <a:t>FCC R&amp;D WP5 Cavity </a:t>
            </a:r>
            <a:r>
              <a:rPr lang="en-US" sz="2700" dirty="0" smtClean="0"/>
              <a:t>Fabrication</a:t>
            </a:r>
            <a:br>
              <a:rPr lang="en-US" sz="2700" dirty="0" smtClean="0"/>
            </a:br>
            <a:r>
              <a:rPr lang="en-US" sz="2700" dirty="0" smtClean="0"/>
              <a:t>Status May 2017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000" b="0" dirty="0" smtClean="0"/>
              <a:t>M. </a:t>
            </a:r>
            <a:r>
              <a:rPr lang="en-US" sz="2000" b="0" dirty="0" err="1" smtClean="0"/>
              <a:t>Karppinen</a:t>
            </a:r>
            <a:r>
              <a:rPr lang="en-US" sz="2000" b="0" dirty="0" smtClean="0"/>
              <a:t> on behalf of the project team 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69268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94766"/>
            <a:ext cx="9144000" cy="64686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1645" y="274320"/>
            <a:ext cx="4607527" cy="1143000"/>
          </a:xfrm>
        </p:spPr>
        <p:txBody>
          <a:bodyPr>
            <a:normAutofit fontScale="90000"/>
          </a:bodyPr>
          <a:lstStyle/>
          <a:p>
            <a:r>
              <a:rPr lang="en-GB" smtClean="0"/>
              <a:t>800 MHz Mono-cell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98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366"/>
            <a:ext cx="9144000" cy="64686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8345" y="274320"/>
            <a:ext cx="4607527" cy="1143000"/>
          </a:xfrm>
        </p:spPr>
        <p:txBody>
          <a:bodyPr/>
          <a:lstStyle/>
          <a:p>
            <a:r>
              <a:rPr lang="en-GB" smtClean="0"/>
              <a:t>800 MHz 2-cell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67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Cut-off length 260 mm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02"/>
          <a:stretch/>
        </p:blipFill>
        <p:spPr>
          <a:xfrm>
            <a:off x="0" y="1375336"/>
            <a:ext cx="9078672" cy="453016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010275" y="1857375"/>
            <a:ext cx="0" cy="3642787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7" t="13713" r="21354" b="12283"/>
          <a:stretch/>
        </p:blipFill>
        <p:spPr>
          <a:xfrm>
            <a:off x="4756839" y="3152775"/>
            <a:ext cx="4187136" cy="22351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43800" y="5102255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798.8 MHz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60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9" y="233492"/>
            <a:ext cx="8972551" cy="940443"/>
          </a:xfrm>
        </p:spPr>
        <p:txBody>
          <a:bodyPr>
            <a:noAutofit/>
          </a:bodyPr>
          <a:lstStyle/>
          <a:p>
            <a:r>
              <a:rPr lang="en-GB" sz="2800" dirty="0" smtClean="0"/>
              <a:t>WU </a:t>
            </a:r>
            <a:r>
              <a:rPr lang="en-GB" sz="2800" smtClean="0"/>
              <a:t>5.3 High </a:t>
            </a:r>
            <a:r>
              <a:rPr lang="en-GB" sz="2800" dirty="0" smtClean="0"/>
              <a:t>Velocity Forming of </a:t>
            </a:r>
            <a:r>
              <a:rPr lang="en-GB" sz="2800" smtClean="0"/>
              <a:t>SC RF-Structures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" y="952319"/>
            <a:ext cx="8747760" cy="5121909"/>
          </a:xfrm>
        </p:spPr>
        <p:txBody>
          <a:bodyPr>
            <a:noAutofit/>
          </a:bodyPr>
          <a:lstStyle/>
          <a:p>
            <a:r>
              <a:rPr lang="en-GB" sz="2800" dirty="0" smtClean="0"/>
              <a:t>Objectives:</a:t>
            </a:r>
          </a:p>
          <a:p>
            <a:pPr lvl="1"/>
            <a:r>
              <a:rPr lang="en-GB" sz="2400" dirty="0" smtClean="0"/>
              <a:t>Thorough </a:t>
            </a:r>
            <a:r>
              <a:rPr lang="en-GB" sz="2400" dirty="0"/>
              <a:t>understanding of the </a:t>
            </a:r>
            <a:r>
              <a:rPr lang="en-GB" sz="2400" dirty="0" smtClean="0"/>
              <a:t>EHF </a:t>
            </a:r>
            <a:r>
              <a:rPr lang="en-GB" sz="2400" dirty="0"/>
              <a:t>process applied to elliptical </a:t>
            </a:r>
            <a:r>
              <a:rPr lang="en-GB" sz="2400" dirty="0" smtClean="0"/>
              <a:t>niobium cavities (Cu for technical development)</a:t>
            </a:r>
          </a:p>
          <a:p>
            <a:pPr lvl="1"/>
            <a:r>
              <a:rPr lang="en-GB" sz="2400" dirty="0" smtClean="0"/>
              <a:t>Characterisation </a:t>
            </a:r>
            <a:r>
              <a:rPr lang="en-GB" sz="2400" dirty="0"/>
              <a:t>and modelling of </a:t>
            </a:r>
            <a:r>
              <a:rPr lang="en-GB" sz="2400" dirty="0" smtClean="0"/>
              <a:t>Cu and </a:t>
            </a:r>
            <a:r>
              <a:rPr lang="en-GB" sz="2400" dirty="0" err="1" smtClean="0"/>
              <a:t>Nb</a:t>
            </a:r>
            <a:r>
              <a:rPr lang="en-GB" sz="2400" dirty="0" smtClean="0"/>
              <a:t> for EHF;</a:t>
            </a:r>
            <a:endParaRPr lang="en-GB" sz="2400" dirty="0"/>
          </a:p>
          <a:p>
            <a:pPr lvl="1"/>
            <a:r>
              <a:rPr lang="en-GB" sz="2400" dirty="0" smtClean="0"/>
              <a:t>Option: Production </a:t>
            </a:r>
            <a:r>
              <a:rPr lang="en-GB" sz="2400" dirty="0"/>
              <a:t>of </a:t>
            </a:r>
            <a:r>
              <a:rPr lang="en-GB" sz="2400" dirty="0" smtClean="0"/>
              <a:t>a </a:t>
            </a:r>
            <a:r>
              <a:rPr lang="en-GB" sz="2400" dirty="0" err="1" smtClean="0"/>
              <a:t>Nb</a:t>
            </a:r>
            <a:r>
              <a:rPr lang="en-GB" sz="2400" dirty="0" smtClean="0"/>
              <a:t> functional structure.</a:t>
            </a:r>
            <a:endParaRPr lang="en-GB" sz="2400" dirty="0"/>
          </a:p>
          <a:p>
            <a:r>
              <a:rPr lang="en-GB" sz="2400" b="1" dirty="0" smtClean="0"/>
              <a:t>Task </a:t>
            </a:r>
            <a:r>
              <a:rPr lang="en-GB" sz="2400" b="1" dirty="0"/>
              <a:t>1:</a:t>
            </a:r>
            <a:r>
              <a:rPr lang="en-GB" sz="2400" dirty="0"/>
              <a:t> </a:t>
            </a:r>
            <a:r>
              <a:rPr lang="en-GB" sz="2400" dirty="0" smtClean="0"/>
              <a:t>Manufacturing drawings</a:t>
            </a:r>
          </a:p>
          <a:p>
            <a:r>
              <a:rPr lang="en-GB" sz="2400" b="1" dirty="0"/>
              <a:t>Task 2:</a:t>
            </a:r>
            <a:r>
              <a:rPr lang="en-GB" sz="2400" dirty="0" smtClean="0"/>
              <a:t> Forming of 800MHz </a:t>
            </a:r>
            <a:r>
              <a:rPr lang="en-GB" sz="2400" dirty="0" smtClean="0"/>
              <a:t>Cu half-cells</a:t>
            </a:r>
            <a:endParaRPr lang="en-GB" sz="2400" dirty="0" smtClean="0"/>
          </a:p>
          <a:p>
            <a:r>
              <a:rPr lang="en-GB" sz="2400" b="1" dirty="0" smtClean="0"/>
              <a:t>Task 3:</a:t>
            </a:r>
            <a:r>
              <a:rPr lang="en-GB" sz="2400" dirty="0" smtClean="0"/>
              <a:t> Fabrication of cut-off tubes </a:t>
            </a:r>
          </a:p>
          <a:p>
            <a:r>
              <a:rPr lang="en-GB" sz="2400" b="1" dirty="0" smtClean="0"/>
              <a:t>Task 4:</a:t>
            </a:r>
            <a:r>
              <a:rPr lang="en-GB" sz="2400" dirty="0" smtClean="0"/>
              <a:t> Fabrication of 800 MHz </a:t>
            </a:r>
            <a:r>
              <a:rPr lang="en-GB" sz="2400" dirty="0" smtClean="0"/>
              <a:t>Cu</a:t>
            </a:r>
            <a:r>
              <a:rPr lang="en-GB" sz="2400" dirty="0" smtClean="0"/>
              <a:t>-cavity </a:t>
            </a:r>
            <a:r>
              <a:rPr lang="en-GB" sz="2400" dirty="0" smtClean="0"/>
              <a:t>from half-cells</a:t>
            </a:r>
          </a:p>
          <a:p>
            <a:r>
              <a:rPr lang="en-US" sz="2400" b="1" dirty="0"/>
              <a:t>Task 5</a:t>
            </a:r>
            <a:r>
              <a:rPr lang="en-US" sz="2400" dirty="0" smtClean="0"/>
              <a:t>: </a:t>
            </a:r>
            <a:r>
              <a:rPr lang="en-US" sz="2400" dirty="0"/>
              <a:t>Feasibility study of </a:t>
            </a:r>
            <a:r>
              <a:rPr lang="en-US" sz="2400" dirty="0" err="1"/>
              <a:t>of</a:t>
            </a:r>
            <a:r>
              <a:rPr lang="en-US" sz="2400" dirty="0"/>
              <a:t> seamless </a:t>
            </a:r>
            <a:r>
              <a:rPr lang="en-US" sz="2400" dirty="0" err="1"/>
              <a:t>Nb</a:t>
            </a:r>
            <a:r>
              <a:rPr lang="en-US" sz="2400" dirty="0"/>
              <a:t> 800 MHz cells by Numerical modelling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87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9" y="233492"/>
            <a:ext cx="8972551" cy="940443"/>
          </a:xfrm>
        </p:spPr>
        <p:txBody>
          <a:bodyPr>
            <a:noAutofit/>
          </a:bodyPr>
          <a:lstStyle/>
          <a:p>
            <a:r>
              <a:rPr lang="en-GB" sz="2800" dirty="0" smtClean="0"/>
              <a:t>WU 5.3 Status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" y="1173935"/>
            <a:ext cx="5345430" cy="477919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2400" b="1" dirty="0" smtClean="0"/>
              <a:t>Task </a:t>
            </a:r>
            <a:r>
              <a:rPr lang="en-GB" sz="2400" b="1" dirty="0"/>
              <a:t>2</a:t>
            </a:r>
            <a:r>
              <a:rPr lang="en-GB" sz="2400" b="1" dirty="0" smtClean="0"/>
              <a:t>:</a:t>
            </a:r>
            <a:r>
              <a:rPr lang="en-GB" sz="2400" dirty="0" smtClean="0"/>
              <a:t> </a:t>
            </a:r>
            <a:r>
              <a:rPr lang="en-GB" sz="2400" dirty="0"/>
              <a:t>Forming of 800MHz half-cells </a:t>
            </a:r>
            <a:endParaRPr lang="en-GB" sz="2400" dirty="0" smtClean="0"/>
          </a:p>
          <a:p>
            <a:r>
              <a:rPr lang="en-GB" sz="2000" dirty="0" smtClean="0"/>
              <a:t>Drawings </a:t>
            </a:r>
            <a:r>
              <a:rPr lang="en-GB" sz="2000" dirty="0" smtClean="0"/>
              <a:t>available.</a:t>
            </a:r>
          </a:p>
          <a:p>
            <a:pPr lvl="1"/>
            <a:r>
              <a:rPr lang="en-GB" sz="2000" dirty="0" smtClean="0"/>
              <a:t>704 MHz 3 x Cu and 2 x </a:t>
            </a:r>
            <a:r>
              <a:rPr lang="en-GB" sz="2000" dirty="0" err="1" smtClean="0"/>
              <a:t>Nb</a:t>
            </a:r>
            <a:r>
              <a:rPr lang="en-GB" sz="2000" dirty="0" smtClean="0"/>
              <a:t> </a:t>
            </a:r>
            <a:r>
              <a:rPr lang="en-GB" sz="2000" dirty="0" smtClean="0"/>
              <a:t>half </a:t>
            </a:r>
            <a:r>
              <a:rPr lang="en-GB" sz="2000" dirty="0" smtClean="0"/>
              <a:t>cells </a:t>
            </a:r>
            <a:r>
              <a:rPr lang="en-GB" sz="2000" dirty="0" smtClean="0"/>
              <a:t>produced </a:t>
            </a:r>
          </a:p>
          <a:p>
            <a:pPr lvl="2"/>
            <a:r>
              <a:rPr lang="en-GB" sz="1800" dirty="0" smtClean="0"/>
              <a:t>Cu </a:t>
            </a:r>
            <a:r>
              <a:rPr lang="en-GB" sz="1800" dirty="0" smtClean="0"/>
              <a:t>dimensionally </a:t>
            </a:r>
            <a:r>
              <a:rPr lang="en-GB" sz="1800" dirty="0" smtClean="0"/>
              <a:t>acceptable </a:t>
            </a:r>
          </a:p>
          <a:p>
            <a:pPr lvl="2"/>
            <a:r>
              <a:rPr lang="en-GB" sz="1800" dirty="0" err="1" smtClean="0"/>
              <a:t>Nb</a:t>
            </a:r>
            <a:r>
              <a:rPr lang="en-GB" sz="1800" dirty="0" smtClean="0"/>
              <a:t> </a:t>
            </a:r>
            <a:r>
              <a:rPr lang="en-GB" sz="1800" dirty="0" smtClean="0"/>
              <a:t>half-cells require further development. </a:t>
            </a:r>
            <a:endParaRPr lang="en-GB" sz="1800" dirty="0" smtClean="0"/>
          </a:p>
          <a:p>
            <a:pPr lvl="2"/>
            <a:r>
              <a:rPr lang="en-GB" sz="1800" dirty="0" smtClean="0"/>
              <a:t>Halted </a:t>
            </a:r>
            <a:r>
              <a:rPr lang="en-GB" sz="1800" dirty="0" smtClean="0"/>
              <a:t>since Mid-2016.</a:t>
            </a:r>
          </a:p>
          <a:p>
            <a:pPr lvl="1"/>
            <a:r>
              <a:rPr lang="en-GB" sz="2000" dirty="0" smtClean="0"/>
              <a:t>Forming tool for 800 MHz half cells launched</a:t>
            </a:r>
            <a:r>
              <a:rPr lang="en-GB" sz="2000" b="1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pic>
        <p:nvPicPr>
          <p:cNvPr id="6" name="Content Placeholder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142" y="1173935"/>
            <a:ext cx="3698939" cy="3454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3297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9" y="233492"/>
            <a:ext cx="8972551" cy="940443"/>
          </a:xfrm>
        </p:spPr>
        <p:txBody>
          <a:bodyPr>
            <a:noAutofit/>
          </a:bodyPr>
          <a:lstStyle/>
          <a:p>
            <a:r>
              <a:rPr lang="en-GB" sz="2800" dirty="0" smtClean="0"/>
              <a:t>WU </a:t>
            </a:r>
            <a:r>
              <a:rPr lang="en-GB" sz="2800" dirty="0" smtClean="0"/>
              <a:t>5.</a:t>
            </a:r>
            <a:r>
              <a:rPr lang="en-GB" sz="2800" dirty="0"/>
              <a:t>4</a:t>
            </a:r>
            <a:r>
              <a:rPr lang="en-GB" sz="2800" dirty="0" smtClean="0"/>
              <a:t> </a:t>
            </a:r>
            <a:r>
              <a:rPr lang="en-GB" sz="2800" dirty="0" smtClean="0"/>
              <a:t>Fabrication of 1.3 GHz seamless cavities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49" y="1061357"/>
            <a:ext cx="8821447" cy="4996544"/>
          </a:xfrm>
        </p:spPr>
        <p:txBody>
          <a:bodyPr>
            <a:noAutofit/>
          </a:bodyPr>
          <a:lstStyle/>
          <a:p>
            <a:r>
              <a:rPr lang="en-GB" sz="2800" dirty="0" smtClean="0"/>
              <a:t>Objectives:</a:t>
            </a:r>
          </a:p>
          <a:p>
            <a:pPr lvl="1"/>
            <a:r>
              <a:rPr lang="en-GB" sz="2400" dirty="0"/>
              <a:t>New 1.3 GHz substrates for coating studies within </a:t>
            </a:r>
            <a:r>
              <a:rPr lang="en-GB" sz="2400" b="1" dirty="0"/>
              <a:t>WP3</a:t>
            </a:r>
          </a:p>
          <a:p>
            <a:pPr lvl="1"/>
            <a:r>
              <a:rPr lang="en-GB" sz="2400" dirty="0"/>
              <a:t>C</a:t>
            </a:r>
            <a:r>
              <a:rPr lang="en-GB" sz="2400" dirty="0" smtClean="0"/>
              <a:t>lones </a:t>
            </a:r>
            <a:r>
              <a:rPr lang="en-GB" sz="2400" dirty="0"/>
              <a:t>of spun cavities used for </a:t>
            </a:r>
            <a:r>
              <a:rPr lang="en-GB" sz="2400" dirty="0" smtClean="0"/>
              <a:t>R&amp;D in the1990’s</a:t>
            </a:r>
            <a:endParaRPr lang="en-GB" sz="2400" dirty="0"/>
          </a:p>
          <a:p>
            <a:r>
              <a:rPr lang="en-GB" sz="2800" dirty="0" smtClean="0"/>
              <a:t>Status:</a:t>
            </a:r>
          </a:p>
          <a:p>
            <a:pPr lvl="1"/>
            <a:r>
              <a:rPr lang="en-GB" sz="2400" dirty="0" smtClean="0"/>
              <a:t>10 x seamless Cu cavity cells ordered in Feb-16 were delivered by LNL in Dec-16</a:t>
            </a:r>
          </a:p>
          <a:p>
            <a:pPr lvl="1"/>
            <a:r>
              <a:rPr lang="en-GB" sz="2400" dirty="0" smtClean="0"/>
              <a:t>Dimensional inspection in progress</a:t>
            </a:r>
          </a:p>
          <a:p>
            <a:pPr lvl="1"/>
            <a:r>
              <a:rPr lang="en-GB" sz="2400" dirty="0" smtClean="0"/>
              <a:t>Cut-offs for 4 cavities in stock</a:t>
            </a:r>
          </a:p>
          <a:p>
            <a:r>
              <a:rPr lang="en-GB" sz="2800" dirty="0" smtClean="0"/>
              <a:t>Plans:</a:t>
            </a:r>
          </a:p>
          <a:p>
            <a:pPr lvl="1"/>
            <a:r>
              <a:rPr lang="en-GB" sz="2400" dirty="0" smtClean="0"/>
              <a:t>Cavity assembly, chemical processing, coatings</a:t>
            </a:r>
          </a:p>
          <a:p>
            <a:pPr lvl="1"/>
            <a:r>
              <a:rPr lang="en-GB" sz="2400" dirty="0" smtClean="0"/>
              <a:t>RF-tests..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51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20027" y="476251"/>
            <a:ext cx="5143499" cy="51434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86" y="479169"/>
            <a:ext cx="2891577" cy="51405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53351" y="5816084"/>
            <a:ext cx="4673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of W. </a:t>
            </a:r>
            <a:r>
              <a:rPr lang="en-GB" dirty="0" err="1" smtClean="0"/>
              <a:t>Venturini</a:t>
            </a:r>
            <a:r>
              <a:rPr lang="en-GB" dirty="0" smtClean="0"/>
              <a:t> CERN BE-RF-SRF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Karppinen CERN BE-RF-SRF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891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124" y="293396"/>
            <a:ext cx="7886700" cy="994172"/>
          </a:xfrm>
        </p:spPr>
        <p:txBody>
          <a:bodyPr/>
          <a:lstStyle/>
          <a:p>
            <a:r>
              <a:rPr lang="en-GB" dirty="0" smtClean="0"/>
              <a:t>First impression on metrology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960" y="2024923"/>
            <a:ext cx="4114514" cy="36034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751" y="1775473"/>
            <a:ext cx="4426243" cy="38529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43901" y="5746954"/>
            <a:ext cx="4673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of W. </a:t>
            </a:r>
            <a:r>
              <a:rPr lang="en-GB" dirty="0" err="1" smtClean="0"/>
              <a:t>Venturini</a:t>
            </a:r>
            <a:r>
              <a:rPr lang="en-GB" dirty="0" smtClean="0"/>
              <a:t> CERN BE-RF-SRF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3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9" y="233492"/>
            <a:ext cx="8972551" cy="940443"/>
          </a:xfrm>
        </p:spPr>
        <p:txBody>
          <a:bodyPr>
            <a:noAutofit/>
          </a:bodyPr>
          <a:lstStyle/>
          <a:p>
            <a:r>
              <a:rPr lang="en-GB" sz="2800" dirty="0" smtClean="0"/>
              <a:t>WU </a:t>
            </a:r>
            <a:r>
              <a:rPr lang="en-GB" sz="2800" dirty="0"/>
              <a:t>5.4 Fabrication of 800 MHz 5-cell </a:t>
            </a:r>
            <a:r>
              <a:rPr lang="en-GB" sz="2800" dirty="0" err="1"/>
              <a:t>Nb</a:t>
            </a:r>
            <a:r>
              <a:rPr lang="en-GB" sz="2800" dirty="0"/>
              <a:t> cavity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456" y="1021080"/>
            <a:ext cx="8520535" cy="5079917"/>
          </a:xfrm>
        </p:spPr>
        <p:txBody>
          <a:bodyPr>
            <a:noAutofit/>
          </a:bodyPr>
          <a:lstStyle/>
          <a:p>
            <a:r>
              <a:rPr lang="en-GB" sz="2800" dirty="0" smtClean="0"/>
              <a:t>Objectives:</a:t>
            </a:r>
          </a:p>
          <a:p>
            <a:pPr lvl="1"/>
            <a:r>
              <a:rPr lang="en-GB" sz="2400" dirty="0" smtClean="0"/>
              <a:t>Single cell &amp; 5-cell (simplified cut-offs)</a:t>
            </a:r>
          </a:p>
          <a:p>
            <a:pPr lvl="1"/>
            <a:r>
              <a:rPr lang="en-GB" sz="2400" dirty="0" smtClean="0"/>
              <a:t>To use as reference cavities</a:t>
            </a:r>
          </a:p>
          <a:p>
            <a:r>
              <a:rPr lang="en-GB" sz="2800" dirty="0" smtClean="0"/>
              <a:t>Status (March-17):</a:t>
            </a:r>
            <a:endParaRPr lang="en-GB" sz="2800" dirty="0" smtClean="0"/>
          </a:p>
          <a:p>
            <a:pPr lvl="1"/>
            <a:r>
              <a:rPr lang="en-GB" sz="2400" dirty="0" smtClean="0"/>
              <a:t>Tooling in production</a:t>
            </a:r>
          </a:p>
          <a:p>
            <a:pPr lvl="1"/>
            <a:r>
              <a:rPr lang="en-GB" sz="2400" dirty="0" err="1"/>
              <a:t>Nb</a:t>
            </a:r>
            <a:r>
              <a:rPr lang="en-GB" sz="2400" dirty="0"/>
              <a:t> in </a:t>
            </a:r>
            <a:r>
              <a:rPr lang="en-GB" sz="2400" dirty="0" smtClean="0"/>
              <a:t>stock</a:t>
            </a:r>
          </a:p>
          <a:p>
            <a:r>
              <a:rPr lang="en-GB" sz="2800" dirty="0" smtClean="0"/>
              <a:t>Plans:</a:t>
            </a:r>
          </a:p>
          <a:p>
            <a:pPr lvl="1"/>
            <a:r>
              <a:rPr lang="en-GB" sz="2400" dirty="0"/>
              <a:t>Trial cells to validate the form</a:t>
            </a:r>
          </a:p>
          <a:p>
            <a:pPr lvl="1"/>
            <a:r>
              <a:rPr lang="en-GB" sz="2400" dirty="0" smtClean="0"/>
              <a:t>Fabrication of </a:t>
            </a:r>
            <a:r>
              <a:rPr lang="en-GB" sz="2400" dirty="0" err="1" smtClean="0"/>
              <a:t>Nb</a:t>
            </a:r>
            <a:r>
              <a:rPr lang="en-GB" sz="2400" dirty="0" smtClean="0"/>
              <a:t> cavities</a:t>
            </a:r>
          </a:p>
          <a:p>
            <a:pPr lvl="1"/>
            <a:r>
              <a:rPr lang="en-GB" sz="2400" dirty="0" smtClean="0"/>
              <a:t>Full processing and testing at JLAB</a:t>
            </a:r>
          </a:p>
          <a:p>
            <a:pPr lvl="1"/>
            <a:r>
              <a:rPr lang="en-GB" sz="2400" dirty="0" smtClean="0"/>
              <a:t>Re-testing at CERN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8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2423" y="2173741"/>
            <a:ext cx="6423251" cy="1665515"/>
          </a:xfrm>
        </p:spPr>
        <p:txBody>
          <a:bodyPr>
            <a:normAutofit fontScale="92500" lnSpcReduction="10000"/>
          </a:bodyPr>
          <a:lstStyle/>
          <a:p>
            <a:pPr marL="27432" indent="0">
              <a:buNone/>
            </a:pPr>
            <a:r>
              <a:rPr lang="en-GB" dirty="0"/>
              <a:t>Development of new cavity fabrication methods suitable for production of large series of SC cavities based on thin film and bulk </a:t>
            </a:r>
            <a:r>
              <a:rPr lang="en-GB" dirty="0" err="1"/>
              <a:t>Nb</a:t>
            </a:r>
            <a:r>
              <a:rPr lang="en-GB" dirty="0"/>
              <a:t>-technologies</a:t>
            </a:r>
          </a:p>
          <a:p>
            <a:pPr marL="27432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73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dirty="0"/>
              <a:t>WP 5: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GB" dirty="0"/>
              <a:t>WU 5.1 Copper and Niobium sheet </a:t>
            </a:r>
            <a:r>
              <a:rPr lang="en-GB" dirty="0" smtClean="0"/>
              <a:t>supply</a:t>
            </a:r>
          </a:p>
          <a:p>
            <a:pPr marL="36576" indent="0">
              <a:buNone/>
            </a:pPr>
            <a:r>
              <a:rPr lang="en-GB" dirty="0" smtClean="0"/>
              <a:t>	C</a:t>
            </a:r>
            <a:r>
              <a:rPr lang="en-GB" dirty="0"/>
              <a:t>. Abajo Clemente </a:t>
            </a:r>
            <a:r>
              <a:rPr lang="en-GB" dirty="0" smtClean="0"/>
              <a:t>CERN: </a:t>
            </a:r>
            <a:endParaRPr lang="en-GB" dirty="0"/>
          </a:p>
          <a:p>
            <a:pPr marL="27432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WU 5.2 Fabrication of seamless </a:t>
            </a:r>
            <a:r>
              <a:rPr lang="en-GB" dirty="0" smtClean="0"/>
              <a:t>cavities</a:t>
            </a:r>
          </a:p>
          <a:p>
            <a:pPr marL="36576" indent="0">
              <a:buNone/>
            </a:pPr>
            <a:r>
              <a:rPr lang="en-GB" dirty="0" smtClean="0"/>
              <a:t>	M</a:t>
            </a:r>
            <a:r>
              <a:rPr lang="en-GB" dirty="0"/>
              <a:t>. </a:t>
            </a:r>
            <a:r>
              <a:rPr lang="en-GB" dirty="0" err="1"/>
              <a:t>Karppinen</a:t>
            </a:r>
            <a:r>
              <a:rPr lang="en-GB" dirty="0"/>
              <a:t> CERN, V. Palmieri </a:t>
            </a:r>
            <a:r>
              <a:rPr lang="en-GB" dirty="0" smtClean="0"/>
              <a:t>LNL</a:t>
            </a:r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WU </a:t>
            </a:r>
            <a:r>
              <a:rPr lang="en-GB" dirty="0"/>
              <a:t>5.3 High velocity forming of SC RF </a:t>
            </a:r>
            <a:r>
              <a:rPr lang="en-GB" dirty="0" smtClean="0"/>
              <a:t>structures</a:t>
            </a:r>
          </a:p>
          <a:p>
            <a:pPr marL="36576" indent="0">
              <a:buNone/>
            </a:pPr>
            <a:r>
              <a:rPr lang="en-GB" dirty="0" smtClean="0"/>
              <a:t>	C</a:t>
            </a:r>
            <a:r>
              <a:rPr lang="en-GB" dirty="0"/>
              <a:t>. Abajo Clemente </a:t>
            </a:r>
            <a:r>
              <a:rPr lang="en-GB" dirty="0" smtClean="0"/>
              <a:t>CERN,TBD BMAX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WU 5.4 Fabrication of 1.3 GHz seamless </a:t>
            </a:r>
            <a:r>
              <a:rPr lang="en-GB" dirty="0" smtClean="0"/>
              <a:t>cavities</a:t>
            </a:r>
          </a:p>
          <a:p>
            <a:pPr marL="36576" indent="0">
              <a:buNone/>
            </a:pPr>
            <a:r>
              <a:rPr lang="en-GB" dirty="0" smtClean="0"/>
              <a:t>	W</a:t>
            </a:r>
            <a:r>
              <a:rPr lang="en-GB" dirty="0"/>
              <a:t>. </a:t>
            </a:r>
            <a:r>
              <a:rPr lang="en-GB" dirty="0" err="1"/>
              <a:t>Venturini</a:t>
            </a:r>
            <a:r>
              <a:rPr lang="en-GB" dirty="0"/>
              <a:t> CERN, V. Palmieri </a:t>
            </a:r>
            <a:r>
              <a:rPr lang="en-GB" dirty="0" smtClean="0"/>
              <a:t>LNL</a:t>
            </a:r>
            <a:endParaRPr lang="en-GB" dirty="0"/>
          </a:p>
          <a:p>
            <a:pPr marL="27432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dirty="0"/>
              <a:t>WU 5.5 Fabrication of 800 MHz 5-cell </a:t>
            </a:r>
            <a:r>
              <a:rPr lang="en-GB" dirty="0" err="1" smtClean="0"/>
              <a:t>Nb</a:t>
            </a:r>
            <a:r>
              <a:rPr lang="en-GB" dirty="0" smtClean="0"/>
              <a:t>-cavity</a:t>
            </a:r>
          </a:p>
          <a:p>
            <a:pPr marL="36576" indent="0">
              <a:buNone/>
            </a:pPr>
            <a:r>
              <a:rPr lang="en-GB" dirty="0" smtClean="0"/>
              <a:t>	K</a:t>
            </a:r>
            <a:r>
              <a:rPr lang="en-GB" dirty="0"/>
              <a:t>. </a:t>
            </a:r>
            <a:r>
              <a:rPr lang="en-GB" dirty="0" err="1"/>
              <a:t>Schirm</a:t>
            </a:r>
            <a:r>
              <a:rPr lang="en-GB" dirty="0"/>
              <a:t> CERN, R. </a:t>
            </a:r>
            <a:r>
              <a:rPr lang="en-GB" dirty="0" err="1"/>
              <a:t>Rimmer</a:t>
            </a:r>
            <a:r>
              <a:rPr lang="en-GB" dirty="0"/>
              <a:t> </a:t>
            </a:r>
            <a:r>
              <a:rPr lang="en-GB" dirty="0" smtClean="0"/>
              <a:t>JLAB</a:t>
            </a:r>
            <a:endParaRPr lang="en-GB" dirty="0"/>
          </a:p>
          <a:p>
            <a:pPr marL="27432" indent="0">
              <a:buNone/>
            </a:pPr>
            <a:r>
              <a:rPr lang="en-GB" dirty="0"/>
              <a:t>     </a:t>
            </a:r>
          </a:p>
          <a:p>
            <a:pPr marL="27432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235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000" dirty="0"/>
              <a:t>WU 5.1: Cu- and </a:t>
            </a:r>
            <a:r>
              <a:rPr lang="en-GB" sz="3000" dirty="0" err="1"/>
              <a:t>Nb</a:t>
            </a:r>
            <a:r>
              <a:rPr lang="en-GB" sz="3000" dirty="0"/>
              <a:t>-sheet </a:t>
            </a:r>
            <a:r>
              <a:rPr lang="en-GB" sz="3000" dirty="0" smtClean="0"/>
              <a:t>Supply &amp; </a:t>
            </a:r>
            <a:r>
              <a:rPr lang="en-GB" sz="3000" dirty="0" smtClean="0"/>
              <a:t>Material </a:t>
            </a:r>
            <a:r>
              <a:rPr lang="en-GB" sz="3000" dirty="0"/>
              <a:t>C</a:t>
            </a:r>
            <a:r>
              <a:rPr lang="en-GB" sz="3000" dirty="0" smtClean="0"/>
              <a:t>haracterization Pre- </a:t>
            </a:r>
            <a:r>
              <a:rPr lang="en-GB" sz="3000" dirty="0" smtClean="0"/>
              <a:t>and </a:t>
            </a:r>
            <a:r>
              <a:rPr lang="en-GB" sz="3000" dirty="0" smtClean="0"/>
              <a:t>Post-</a:t>
            </a:r>
            <a:r>
              <a:rPr lang="en-GB" sz="3000" dirty="0" smtClean="0"/>
              <a:t>forming</a:t>
            </a:r>
            <a:endParaRPr lang="en-GB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20831"/>
            <a:ext cx="8369729" cy="466742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Specification, </a:t>
            </a:r>
            <a:r>
              <a:rPr lang="en-GB" dirty="0" smtClean="0"/>
              <a:t>characterisation</a:t>
            </a:r>
            <a:r>
              <a:rPr lang="en-GB" dirty="0"/>
              <a:t>, handling, and supply of copper and niobium sheets for </a:t>
            </a:r>
            <a:r>
              <a:rPr lang="en-GB" dirty="0" smtClean="0"/>
              <a:t>cavity </a:t>
            </a:r>
            <a:r>
              <a:rPr lang="en-GB" dirty="0"/>
              <a:t>forming </a:t>
            </a:r>
            <a:r>
              <a:rPr lang="en-GB" dirty="0" smtClean="0"/>
              <a:t>development</a:t>
            </a:r>
            <a:r>
              <a:rPr lang="en-GB" dirty="0"/>
              <a:t>:</a:t>
            </a:r>
            <a:endParaRPr lang="en-GB" dirty="0" smtClean="0"/>
          </a:p>
          <a:p>
            <a:pPr lvl="1"/>
            <a:r>
              <a:rPr lang="en-GB" b="1" dirty="0"/>
              <a:t>Task 1:</a:t>
            </a:r>
            <a:r>
              <a:rPr lang="en-GB" dirty="0"/>
              <a:t> Collection of technical specifications for the sheet metal to be used for cavity forming studies;</a:t>
            </a:r>
          </a:p>
          <a:p>
            <a:pPr lvl="1"/>
            <a:r>
              <a:rPr lang="en-GB" b="1" dirty="0"/>
              <a:t>Task 2:</a:t>
            </a:r>
            <a:r>
              <a:rPr lang="en-GB" dirty="0"/>
              <a:t> Procurement of Cu- and </a:t>
            </a:r>
            <a:r>
              <a:rPr lang="en-GB" dirty="0" err="1"/>
              <a:t>Nb</a:t>
            </a:r>
            <a:r>
              <a:rPr lang="en-GB" dirty="0"/>
              <a:t>-sheets;</a:t>
            </a:r>
          </a:p>
          <a:p>
            <a:pPr lvl="1"/>
            <a:r>
              <a:rPr lang="en-GB" b="1" dirty="0"/>
              <a:t>Task 3:</a:t>
            </a:r>
            <a:r>
              <a:rPr lang="en-GB" dirty="0"/>
              <a:t> Processing of the sheets including the heat treatments, chemical processing, and cutting to </a:t>
            </a:r>
            <a:r>
              <a:rPr lang="en-GB" dirty="0" smtClean="0"/>
              <a:t>required </a:t>
            </a:r>
            <a:r>
              <a:rPr lang="en-GB" dirty="0"/>
              <a:t>size;</a:t>
            </a:r>
          </a:p>
          <a:p>
            <a:pPr lvl="1"/>
            <a:r>
              <a:rPr lang="en-GB" b="1" dirty="0"/>
              <a:t>Task 4:</a:t>
            </a:r>
            <a:r>
              <a:rPr lang="en-GB" dirty="0"/>
              <a:t> Material characterisation at appropriate stages ranging from material reception to samples extracted from formed cavities;</a:t>
            </a:r>
          </a:p>
          <a:p>
            <a:pPr lvl="1"/>
            <a:r>
              <a:rPr lang="en-GB" b="1" dirty="0"/>
              <a:t>Task 5:</a:t>
            </a:r>
            <a:r>
              <a:rPr lang="en-GB" dirty="0"/>
              <a:t> Quality assurance related to the sheet metal supply to ensure the conformance with the technical specification and the </a:t>
            </a:r>
            <a:r>
              <a:rPr lang="en-GB" dirty="0" smtClean="0"/>
              <a:t>traceability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65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dirty="0"/>
              <a:t>WU 5.1: </a:t>
            </a:r>
            <a:r>
              <a:rPr lang="en-GB" sz="3000" dirty="0" smtClean="0"/>
              <a:t>Status</a:t>
            </a:r>
            <a:endParaRPr lang="en-GB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OFE-copper supply</a:t>
            </a:r>
          </a:p>
          <a:p>
            <a:pPr lvl="1"/>
            <a:r>
              <a:rPr lang="en-GB" dirty="0" smtClean="0"/>
              <a:t>Handling of sheets to avoid scratches</a:t>
            </a:r>
          </a:p>
          <a:p>
            <a:pPr lvl="1"/>
            <a:r>
              <a:rPr lang="en-GB" dirty="0" smtClean="0"/>
              <a:t>Supply of &gt;1000 mm wide sheets challenging</a:t>
            </a:r>
          </a:p>
          <a:p>
            <a:r>
              <a:rPr lang="en-GB" dirty="0" smtClean="0"/>
              <a:t>Annealing:</a:t>
            </a:r>
          </a:p>
          <a:p>
            <a:pPr lvl="1"/>
            <a:r>
              <a:rPr lang="en-GB" dirty="0" smtClean="0"/>
              <a:t>Annealing at CERN or in industry</a:t>
            </a:r>
          </a:p>
          <a:p>
            <a:pPr lvl="1"/>
            <a:r>
              <a:rPr lang="en-GB" dirty="0" smtClean="0"/>
              <a:t>Improved tooling being manufactured</a:t>
            </a:r>
          </a:p>
          <a:p>
            <a:r>
              <a:rPr lang="en-GB" dirty="0" smtClean="0"/>
              <a:t>Characterisation:</a:t>
            </a:r>
          </a:p>
          <a:p>
            <a:pPr lvl="1"/>
            <a:r>
              <a:rPr lang="en-GB" dirty="0" smtClean="0"/>
              <a:t>Samples from EHF half-cells analysed, additional tests underway</a:t>
            </a:r>
          </a:p>
          <a:p>
            <a:pPr lvl="1"/>
            <a:r>
              <a:rPr lang="en-GB" dirty="0" smtClean="0"/>
              <a:t>Samples from spun half-cells analysed, shortly from spun and machined cells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87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WU 5.2: Fabrication of Seamless Cavities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360229" cy="4667421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Objective:</a:t>
            </a:r>
          </a:p>
          <a:p>
            <a:pPr lvl="1"/>
            <a:r>
              <a:rPr lang="en-GB" sz="2400" dirty="0" smtClean="0"/>
              <a:t>Development </a:t>
            </a:r>
            <a:r>
              <a:rPr lang="en-GB" sz="2400" dirty="0"/>
              <a:t>and validation of seamless cavity forming </a:t>
            </a:r>
            <a:r>
              <a:rPr lang="en-GB" sz="2400" dirty="0" smtClean="0"/>
              <a:t>technology by spinning </a:t>
            </a:r>
            <a:r>
              <a:rPr lang="en-GB" sz="2400" dirty="0"/>
              <a:t>for multi-cell 800 MHz and mono-cell 400 MHz </a:t>
            </a:r>
            <a:r>
              <a:rPr lang="en-GB" sz="2400" dirty="0" smtClean="0"/>
              <a:t>Cu-cavities</a:t>
            </a:r>
          </a:p>
          <a:p>
            <a:r>
              <a:rPr lang="en-GB" sz="2800" b="1" dirty="0" smtClean="0"/>
              <a:t>Task </a:t>
            </a:r>
            <a:r>
              <a:rPr lang="en-GB" sz="2800" b="1" dirty="0"/>
              <a:t>1:</a:t>
            </a:r>
            <a:r>
              <a:rPr lang="en-GB" sz="2800" dirty="0"/>
              <a:t> </a:t>
            </a:r>
            <a:r>
              <a:rPr lang="en-GB" sz="2800" dirty="0" smtClean="0"/>
              <a:t>Manufacturing drawings</a:t>
            </a:r>
          </a:p>
          <a:p>
            <a:r>
              <a:rPr lang="en-GB" sz="2800" b="1" dirty="0" smtClean="0"/>
              <a:t>Task </a:t>
            </a:r>
            <a:r>
              <a:rPr lang="en-GB" sz="2800" b="1" dirty="0"/>
              <a:t>2: </a:t>
            </a:r>
            <a:r>
              <a:rPr lang="en-GB" sz="2800" dirty="0" smtClean="0"/>
              <a:t>Fabrication of cut-off tubes</a:t>
            </a:r>
            <a:endParaRPr lang="en-GB" sz="2400" dirty="0" smtClean="0"/>
          </a:p>
          <a:p>
            <a:r>
              <a:rPr lang="en-GB" sz="2800" b="1" dirty="0"/>
              <a:t>Task 3: </a:t>
            </a:r>
            <a:r>
              <a:rPr lang="en-GB" sz="2800" dirty="0"/>
              <a:t>Fabrication </a:t>
            </a:r>
            <a:r>
              <a:rPr lang="en-GB" sz="2800" dirty="0" smtClean="0"/>
              <a:t>of 400 </a:t>
            </a:r>
            <a:r>
              <a:rPr lang="en-GB" sz="2800" dirty="0"/>
              <a:t>MHz mono-cell cavity</a:t>
            </a:r>
            <a:endParaRPr lang="en-GB" sz="2800" b="1" dirty="0" smtClean="0"/>
          </a:p>
          <a:p>
            <a:r>
              <a:rPr lang="en-GB" sz="2800" b="1" dirty="0"/>
              <a:t>Task 4: </a:t>
            </a:r>
            <a:r>
              <a:rPr lang="en-GB" sz="2800" dirty="0" smtClean="0"/>
              <a:t>Fabrication of 800 </a:t>
            </a:r>
            <a:r>
              <a:rPr lang="en-GB" sz="2800" dirty="0"/>
              <a:t>MHz mono-cell </a:t>
            </a:r>
            <a:r>
              <a:rPr lang="en-GB" sz="2800" dirty="0" smtClean="0"/>
              <a:t>cavity</a:t>
            </a:r>
            <a:endParaRPr lang="en-GB" sz="2800" dirty="0"/>
          </a:p>
          <a:p>
            <a:r>
              <a:rPr lang="en-GB" sz="2800" b="1" dirty="0"/>
              <a:t>Task 5: </a:t>
            </a:r>
            <a:r>
              <a:rPr lang="en-GB" sz="2800" dirty="0" smtClean="0"/>
              <a:t>Fabrication of 800 </a:t>
            </a:r>
            <a:r>
              <a:rPr lang="en-GB" sz="2800" dirty="0"/>
              <a:t>MHz 2-cell </a:t>
            </a:r>
            <a:r>
              <a:rPr lang="en-GB" sz="2800" dirty="0" smtClean="0"/>
              <a:t>cavity</a:t>
            </a:r>
          </a:p>
          <a:p>
            <a:r>
              <a:rPr lang="en-GB" sz="2800" i="1" dirty="0" smtClean="0"/>
              <a:t>Task 6: Fabrication of 800 MHz </a:t>
            </a:r>
            <a:r>
              <a:rPr lang="en-GB" sz="2800" i="1" dirty="0" err="1" smtClean="0"/>
              <a:t>Nb</a:t>
            </a:r>
            <a:r>
              <a:rPr lang="en-GB" sz="2800" i="1" dirty="0" smtClean="0"/>
              <a:t> cavity </a:t>
            </a:r>
            <a:r>
              <a:rPr lang="en-GB" sz="2800" i="1" dirty="0" smtClean="0"/>
              <a:t>(</a:t>
            </a:r>
            <a:r>
              <a:rPr lang="en-GB" sz="2800" i="1" dirty="0" smtClean="0"/>
              <a:t>Option</a:t>
            </a:r>
            <a:r>
              <a:rPr lang="en-GB" sz="2800" i="1" dirty="0" smtClean="0"/>
              <a:t>)</a:t>
            </a:r>
            <a:endParaRPr lang="en-GB" sz="2400" i="1" dirty="0"/>
          </a:p>
          <a:p>
            <a:pPr marL="1271016" lvl="3" indent="-285750"/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51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WU 5.2: Status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3935"/>
            <a:ext cx="5619750" cy="4674415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Task </a:t>
            </a:r>
            <a:r>
              <a:rPr lang="en-GB" sz="2400" b="1" dirty="0"/>
              <a:t>1:</a:t>
            </a:r>
            <a:r>
              <a:rPr lang="en-GB" sz="2400" dirty="0"/>
              <a:t> </a:t>
            </a:r>
            <a:r>
              <a:rPr lang="en-GB" sz="2400" dirty="0" smtClean="0"/>
              <a:t>Manufacturing drawings</a:t>
            </a:r>
          </a:p>
          <a:p>
            <a:pPr lvl="1"/>
            <a:r>
              <a:rPr lang="en-GB" sz="2000" dirty="0" smtClean="0"/>
              <a:t>400 MHz complete</a:t>
            </a:r>
          </a:p>
          <a:p>
            <a:pPr lvl="1"/>
            <a:r>
              <a:rPr lang="en-GB" sz="2000" dirty="0" smtClean="0"/>
              <a:t>800 MHz complete</a:t>
            </a:r>
          </a:p>
          <a:p>
            <a:r>
              <a:rPr lang="en-GB" sz="2400" b="1" dirty="0"/>
              <a:t>Task 2: </a:t>
            </a:r>
            <a:r>
              <a:rPr lang="en-GB" sz="2400" dirty="0"/>
              <a:t>Fabrication of cut-off tubes</a:t>
            </a:r>
            <a:endParaRPr lang="en-GB" sz="2000" dirty="0"/>
          </a:p>
          <a:p>
            <a:pPr lvl="1"/>
            <a:r>
              <a:rPr lang="en-GB" sz="2000" dirty="0" smtClean="0"/>
              <a:t>Seamless tubes being investigated</a:t>
            </a:r>
          </a:p>
          <a:p>
            <a:r>
              <a:rPr lang="en-GB" sz="2400" b="1" dirty="0" smtClean="0"/>
              <a:t>Task </a:t>
            </a:r>
            <a:r>
              <a:rPr lang="en-GB" sz="2400" b="1" dirty="0"/>
              <a:t>3: </a:t>
            </a:r>
            <a:r>
              <a:rPr lang="en-GB" sz="2400" dirty="0"/>
              <a:t>Fabrication </a:t>
            </a:r>
            <a:r>
              <a:rPr lang="en-GB" sz="2400" dirty="0" smtClean="0"/>
              <a:t>of 400 </a:t>
            </a:r>
            <a:r>
              <a:rPr lang="en-GB" sz="2400" dirty="0"/>
              <a:t>MHz mono-cell </a:t>
            </a:r>
            <a:r>
              <a:rPr lang="en-GB" sz="2400" dirty="0" smtClean="0"/>
              <a:t>cavity</a:t>
            </a:r>
          </a:p>
          <a:p>
            <a:pPr lvl="1"/>
            <a:r>
              <a:rPr lang="en-GB" sz="2000" dirty="0" smtClean="0"/>
              <a:t>Material supply challenging (ø1300 mm sheets)</a:t>
            </a:r>
          </a:p>
          <a:p>
            <a:pPr lvl="1"/>
            <a:r>
              <a:rPr lang="en-GB" sz="2000" dirty="0" smtClean="0"/>
              <a:t>Spinning tooling in fabrication</a:t>
            </a:r>
          </a:p>
          <a:p>
            <a:pPr lvl="1"/>
            <a:r>
              <a:rPr lang="en-GB" sz="2000" dirty="0" smtClean="0"/>
              <a:t>First </a:t>
            </a:r>
            <a:r>
              <a:rPr lang="en-GB" sz="2000" dirty="0" smtClean="0"/>
              <a:t>forming trials </a:t>
            </a:r>
            <a:r>
              <a:rPr lang="en-GB" sz="2000" dirty="0" smtClean="0"/>
              <a:t>using Al expected in June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pic>
        <p:nvPicPr>
          <p:cNvPr id="6" name="Picture 5" descr="http://www.heggli-gubler.ch/up/ckeditor/images/s01_k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898"/>
          <a:stretch/>
        </p:blipFill>
        <p:spPr bwMode="auto">
          <a:xfrm>
            <a:off x="5498611" y="1009650"/>
            <a:ext cx="3550139" cy="23498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\\cern.ch\dfs\Users\n\nvalverd\Desktop\lhc cavites\IMG_033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129083" y="3074589"/>
            <a:ext cx="2410332" cy="32834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8425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199" y="274320"/>
            <a:ext cx="8124669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Simplified LHC 400 MHz </a:t>
            </a:r>
            <a:br>
              <a:rPr lang="en-GB" dirty="0" smtClean="0"/>
            </a:br>
            <a:r>
              <a:rPr lang="en-GB" dirty="0" smtClean="0"/>
              <a:t>Practice Cavity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935154"/>
            <a:ext cx="6019800" cy="40297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259" y="2308485"/>
            <a:ext cx="3129741" cy="276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079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9366"/>
            <a:ext cx="9144000" cy="646863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5271" y="1226196"/>
            <a:ext cx="4607527" cy="1143000"/>
          </a:xfrm>
        </p:spPr>
        <p:txBody>
          <a:bodyPr/>
          <a:lstStyle/>
          <a:p>
            <a:r>
              <a:rPr lang="en-GB" dirty="0" smtClean="0"/>
              <a:t>800 MHz 5-cell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17/05/2017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Karppinen CERN BE-RF-SRF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530710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HC_SRFWS_161201" id="{4CD34172-40A9-AE4F-A183-A65E9971C301}" vid="{6F6092B8-238C-3640-A099-72D345E957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LHC_SRFWS_161201</Template>
  <TotalTime>1643</TotalTime>
  <Words>749</Words>
  <Application>Microsoft Macintosh PowerPoint</Application>
  <PresentationFormat>On-screen Show (4:3)</PresentationFormat>
  <Paragraphs>141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Calibri</vt:lpstr>
      <vt:lpstr>Arial</vt:lpstr>
      <vt:lpstr>CERN</vt:lpstr>
      <vt:lpstr>FCC R&amp;D WP5 Cavity Fabrication Status May 2017   M. Karppinen on behalf of the project team </vt:lpstr>
      <vt:lpstr>Objective</vt:lpstr>
      <vt:lpstr>WP 5: Scope</vt:lpstr>
      <vt:lpstr>WU 5.1: Cu- and Nb-sheet Supply &amp; Material Characterization Pre- and Post-forming</vt:lpstr>
      <vt:lpstr>WU 5.1: Status</vt:lpstr>
      <vt:lpstr>WU 5.2: Fabrication of Seamless Cavities</vt:lpstr>
      <vt:lpstr>WU 5.2: Status</vt:lpstr>
      <vt:lpstr>Simplified LHC 400 MHz  Practice Cavity</vt:lpstr>
      <vt:lpstr>800 MHz 5-cell</vt:lpstr>
      <vt:lpstr>800 MHz Mono-cell</vt:lpstr>
      <vt:lpstr>800 MHz 2-cell</vt:lpstr>
      <vt:lpstr>Cut-off length 260 mm</vt:lpstr>
      <vt:lpstr>WU 5.3 High Velocity Forming of SC RF-Structures</vt:lpstr>
      <vt:lpstr>WU 5.3 Status</vt:lpstr>
      <vt:lpstr>WU 5.4 Fabrication of 1.3 GHz seamless cavities</vt:lpstr>
      <vt:lpstr>PowerPoint Presentation</vt:lpstr>
      <vt:lpstr>First impression on metrology </vt:lpstr>
      <vt:lpstr>WU 5.4 Fabrication of 800 MHz 5-cell Nb cavity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R&amp;D WP5 Cavity Fabrication Status and Plans Dec-16</dc:title>
  <dc:creator>Mikko Karppinen</dc:creator>
  <cp:lastModifiedBy>Mikko Karppinen</cp:lastModifiedBy>
  <cp:revision>47</cp:revision>
  <cp:lastPrinted>2017-05-16T07:40:33Z</cp:lastPrinted>
  <dcterms:created xsi:type="dcterms:W3CDTF">2016-12-14T06:53:52Z</dcterms:created>
  <dcterms:modified xsi:type="dcterms:W3CDTF">2017-05-17T06:41:10Z</dcterms:modified>
</cp:coreProperties>
</file>