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8" r:id="rId4"/>
    <p:sldId id="279" r:id="rId5"/>
    <p:sldId id="267" r:id="rId6"/>
    <p:sldId id="268" r:id="rId7"/>
    <p:sldId id="258" r:id="rId8"/>
    <p:sldId id="271" r:id="rId9"/>
    <p:sldId id="269" r:id="rId10"/>
    <p:sldId id="270" r:id="rId11"/>
    <p:sldId id="272" r:id="rId12"/>
    <p:sldId id="266" r:id="rId13"/>
    <p:sldId id="274" r:id="rId14"/>
    <p:sldId id="275" r:id="rId15"/>
    <p:sldId id="261" r:id="rId16"/>
    <p:sldId id="276" r:id="rId17"/>
    <p:sldId id="277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97B2A-0E4A-476A-B20E-6046649C0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F88FE-A4FC-4BEB-A822-CC8BDDAFD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52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clear here why we are interested in the </a:t>
            </a:r>
            <a:r>
              <a:rPr lang="en-US" dirty="0" err="1" smtClean="0"/>
              <a:t>rfq</a:t>
            </a:r>
            <a:r>
              <a:rPr lang="en-US" dirty="0" smtClean="0"/>
              <a:t>. It has several advantages over the </a:t>
            </a:r>
            <a:r>
              <a:rPr lang="en-US" dirty="0" err="1" smtClean="0"/>
              <a:t>octupoles</a:t>
            </a:r>
            <a:r>
              <a:rPr lang="en-US" dirty="0" smtClean="0"/>
              <a:t> in a machine like LHC or HL-LHC.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79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clear here why we are interested in the </a:t>
            </a:r>
            <a:r>
              <a:rPr lang="en-US" dirty="0" err="1" smtClean="0"/>
              <a:t>rfq</a:t>
            </a:r>
            <a:r>
              <a:rPr lang="en-US" dirty="0" smtClean="0"/>
              <a:t>. It has several advantages over the </a:t>
            </a:r>
            <a:r>
              <a:rPr lang="en-US" dirty="0" err="1" smtClean="0"/>
              <a:t>octupoles</a:t>
            </a:r>
            <a:r>
              <a:rPr lang="en-US" dirty="0" smtClean="0"/>
              <a:t> in a machine like LHC or HL-LHC.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87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clear here why we are interested in the </a:t>
            </a:r>
            <a:r>
              <a:rPr lang="en-US" dirty="0" err="1" smtClean="0"/>
              <a:t>rfq</a:t>
            </a:r>
            <a:r>
              <a:rPr lang="en-US" dirty="0" smtClean="0"/>
              <a:t>. It has several advantages over the </a:t>
            </a:r>
            <a:r>
              <a:rPr lang="en-US" dirty="0" err="1" smtClean="0"/>
              <a:t>octupoles</a:t>
            </a:r>
            <a:r>
              <a:rPr lang="en-US" dirty="0" smtClean="0"/>
              <a:t> in a machine like LHC or HL-LHC.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61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30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0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995"/>
            <a:ext cx="10515600" cy="68238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3095"/>
            <a:ext cx="10515600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2A3B-FB36-485D-B52B-EE82081DB559}" type="datetime1">
              <a:rPr lang="en-US" smtClean="0"/>
              <a:t>5/19/2017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56352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40778"/>
            <a:ext cx="10515600" cy="914400"/>
          </a:xfr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10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995"/>
            <a:ext cx="10515600" cy="68238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3095"/>
            <a:ext cx="10515600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2A3B-FB36-485D-B52B-EE82081DB559}" type="datetime1">
              <a:rPr lang="en-US" smtClean="0"/>
              <a:t>5/19/2017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56352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40778"/>
            <a:ext cx="10515600" cy="914400"/>
          </a:xfr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20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771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85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7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220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211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17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0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65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A6589-A385-4176-905E-3E37F6836CE7}" type="datetimeFigureOut">
              <a:rPr lang="en-GB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0CEE7-7AE7-469D-B675-EB26E51C51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49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Nb</a:t>
            </a:r>
            <a:r>
              <a:rPr lang="en-GB" dirty="0" smtClean="0"/>
              <a:t>-coated copper </a:t>
            </a:r>
            <a:r>
              <a:rPr lang="en-GB" dirty="0"/>
              <a:t>c</a:t>
            </a:r>
            <a:r>
              <a:rPr lang="en-GB" dirty="0" smtClean="0"/>
              <a:t>rab cavity alternative for FCC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Alexej Grudiev</a:t>
            </a:r>
          </a:p>
          <a:p>
            <a:r>
              <a:rPr lang="en-US" dirty="0" smtClean="0"/>
              <a:t>17.05.2017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217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Power loss distribution on the surface for 30 degree taper at 3 MV </a:t>
            </a:r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986564"/>
            <a:ext cx="8229600" cy="18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7000" y="5029200"/>
            <a:ext cx="1620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Psurf</a:t>
            </a:r>
            <a:r>
              <a:rPr lang="en-GB" dirty="0"/>
              <a:t> [W/m^2]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102005"/>
            <a:ext cx="8153400" cy="19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7001" y="3200400"/>
            <a:ext cx="18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Rs</a:t>
            </a:r>
            <a:r>
              <a:rPr lang="en-GB" dirty="0"/>
              <a:t> [</a:t>
            </a:r>
            <a:r>
              <a:rPr lang="en-GB" dirty="0" err="1"/>
              <a:t>nOhm</a:t>
            </a:r>
            <a:r>
              <a:rPr lang="en-GB" dirty="0"/>
              <a:t>] LHC fit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858" y="1219200"/>
            <a:ext cx="8093143" cy="192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67001" y="129540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Brf</a:t>
            </a:r>
            <a:r>
              <a:rPr lang="en-GB" dirty="0"/>
              <a:t> [T]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1" y="5105401"/>
            <a:ext cx="2251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power loss: 67W</a:t>
            </a:r>
          </a:p>
          <a:p>
            <a:r>
              <a:rPr lang="en-GB" dirty="0"/>
              <a:t>Q0_Nb_3MV = 3.9e8</a:t>
            </a:r>
          </a:p>
        </p:txBody>
      </p:sp>
    </p:spTree>
    <p:extLst>
      <p:ext uri="{BB962C8B-B14F-4D97-AF65-F5344CB8AC3E}">
        <p14:creationId xmlns:p14="http://schemas.microsoft.com/office/powerpoint/2010/main" val="1862353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1609"/>
            <a:ext cx="10515600" cy="682383"/>
          </a:xfrm>
        </p:spPr>
        <p:txBody>
          <a:bodyPr/>
          <a:lstStyle/>
          <a:p>
            <a:r>
              <a:rPr lang="en-GB" dirty="0"/>
              <a:t>Q</a:t>
            </a:r>
            <a:r>
              <a:rPr lang="en-GB" baseline="-25000" dirty="0"/>
              <a:t>0</a:t>
            </a:r>
            <a:r>
              <a:rPr lang="en-GB" dirty="0"/>
              <a:t> calculation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6"/>
          <a:stretch/>
        </p:blipFill>
        <p:spPr>
          <a:xfrm>
            <a:off x="399781" y="3006978"/>
            <a:ext cx="5637125" cy="357196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"/>
          <a:stretch/>
        </p:blipFill>
        <p:spPr>
          <a:xfrm>
            <a:off x="6055566" y="2973553"/>
            <a:ext cx="5708065" cy="363881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38200" y="1342337"/>
            <a:ext cx="108527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Nominal kick voltage 3 MV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 err="1">
                <a:sym typeface="Wingdings" panose="05000000000000000000" pitchFamily="2" charset="2"/>
              </a:rPr>
              <a:t>B</a:t>
            </a:r>
            <a:r>
              <a:rPr lang="en-GB" sz="2000" baseline="-25000" dirty="0" err="1">
                <a:sym typeface="Wingdings" panose="05000000000000000000" pitchFamily="2" charset="2"/>
              </a:rPr>
              <a:t>peak</a:t>
            </a:r>
            <a:r>
              <a:rPr lang="en-GB" sz="2000" dirty="0">
                <a:sym typeface="Wingdings" panose="05000000000000000000" pitchFamily="2" charset="2"/>
              </a:rPr>
              <a:t> up to 80 </a:t>
            </a:r>
            <a:r>
              <a:rPr lang="en-GB" sz="2000" dirty="0" err="1">
                <a:sym typeface="Wingdings" panose="05000000000000000000" pitchFamily="2" charset="2"/>
              </a:rPr>
              <a:t>mT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Results above 40mT for LHC uncertain due to lack of measurement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 </a:t>
            </a:r>
            <a:r>
              <a:rPr lang="en-GB" sz="2000" dirty="0" smtClean="0"/>
              <a:t>based </a:t>
            </a:r>
            <a:r>
              <a:rPr lang="en-GB" sz="2000" dirty="0"/>
              <a:t>on extrapolation of </a:t>
            </a:r>
            <a:r>
              <a:rPr lang="en-GB" sz="2000" dirty="0" err="1"/>
              <a:t>Rs</a:t>
            </a:r>
            <a:r>
              <a:rPr lang="en-GB" sz="2000" dirty="0"/>
              <a:t> from the LHC </a:t>
            </a:r>
            <a:r>
              <a:rPr lang="en-GB" sz="2000" dirty="0" smtClean="0"/>
              <a:t>data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(</a:t>
            </a:r>
            <a:r>
              <a:rPr lang="en-US" sz="2000" dirty="0" err="1" smtClean="0"/>
              <a:t>Rs</a:t>
            </a:r>
            <a:r>
              <a:rPr lang="en-US" sz="2000" dirty="0" smtClean="0"/>
              <a:t>=const.) = 4.45e8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Q</a:t>
            </a:r>
            <a:r>
              <a:rPr lang="en-US" sz="2000" baseline="-25000" dirty="0"/>
              <a:t>0</a:t>
            </a:r>
            <a:r>
              <a:rPr lang="en-US" sz="2000" dirty="0"/>
              <a:t> (</a:t>
            </a:r>
            <a:r>
              <a:rPr lang="en-US" sz="2000" dirty="0" err="1" smtClean="0"/>
              <a:t>Rs</a:t>
            </a:r>
            <a:r>
              <a:rPr lang="en-US" sz="2000" dirty="0" smtClean="0"/>
              <a:t>=</a:t>
            </a:r>
            <a:r>
              <a:rPr lang="en-US" sz="2000" dirty="0" err="1" smtClean="0"/>
              <a:t>Rs</a:t>
            </a:r>
            <a:r>
              <a:rPr lang="en-US" sz="2000" dirty="0" smtClean="0"/>
              <a:t>(B)) </a:t>
            </a:r>
            <a:r>
              <a:rPr lang="en-US" sz="2000" dirty="0"/>
              <a:t>= </a:t>
            </a:r>
            <a:r>
              <a:rPr lang="en-US" sz="2000" dirty="0" smtClean="0"/>
              <a:t>4.05e8</a:t>
            </a:r>
            <a:endParaRPr lang="en-GB" sz="2000" dirty="0"/>
          </a:p>
        </p:txBody>
      </p:sp>
      <p:sp>
        <p:nvSpPr>
          <p:cNvPr id="28" name="Oval 27"/>
          <p:cNvSpPr/>
          <p:nvPr/>
        </p:nvSpPr>
        <p:spPr>
          <a:xfrm>
            <a:off x="9060024" y="4328458"/>
            <a:ext cx="279919" cy="28086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9613826" y="3310500"/>
            <a:ext cx="154241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Homogeneous </a:t>
            </a:r>
            <a:r>
              <a:rPr lang="en-US" sz="1500" dirty="0" err="1" smtClean="0">
                <a:solidFill>
                  <a:srgbClr val="FF0000"/>
                </a:solidFill>
              </a:rPr>
              <a:t>Rs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626266" y="3556210"/>
            <a:ext cx="189186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5"/>
                </a:solidFill>
              </a:rPr>
              <a:t>Inhomogeneous </a:t>
            </a:r>
            <a:r>
              <a:rPr lang="en-US" sz="1500" dirty="0" err="1" smtClean="0">
                <a:solidFill>
                  <a:schemeClr val="accent5"/>
                </a:solidFill>
              </a:rPr>
              <a:t>Rs</a:t>
            </a:r>
            <a:r>
              <a:rPr lang="en-US" sz="1500" dirty="0" smtClean="0">
                <a:solidFill>
                  <a:schemeClr val="accent5"/>
                </a:solidFill>
              </a:rPr>
              <a:t>(B)</a:t>
            </a:r>
            <a:endParaRPr lang="en-GB" sz="1500" dirty="0">
              <a:solidFill>
                <a:schemeClr val="accent5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381490" y="3717792"/>
            <a:ext cx="35114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CMR9"/>
              </a:rPr>
              <a:t>S. Bauer, W. Diete, B. Griep, M. Peiniger, </a:t>
            </a:r>
            <a:r>
              <a:rPr lang="de-DE" sz="1000" dirty="0">
                <a:latin typeface="CMTI9"/>
              </a:rPr>
              <a:t>et al.</a:t>
            </a:r>
            <a:r>
              <a:rPr lang="de-DE" sz="1000" dirty="0">
                <a:latin typeface="CMR9"/>
              </a:rPr>
              <a:t>, in </a:t>
            </a:r>
            <a:r>
              <a:rPr lang="de-DE" sz="1000" dirty="0">
                <a:latin typeface="CMTI9"/>
              </a:rPr>
              <a:t>Proc. </a:t>
            </a:r>
            <a:r>
              <a:rPr lang="en-GB" sz="1000" dirty="0">
                <a:latin typeface="CMTI9"/>
              </a:rPr>
              <a:t>1999 Workshop on Superconductivity </a:t>
            </a:r>
            <a:r>
              <a:rPr lang="en-GB" sz="1000" dirty="0">
                <a:latin typeface="CMR9"/>
              </a:rPr>
              <a:t>(1999) pp. 437–439</a:t>
            </a:r>
            <a:r>
              <a:rPr lang="en-GB" sz="1000" dirty="0" smtClean="0">
                <a:latin typeface="CMR9"/>
              </a:rPr>
              <a:t>.</a:t>
            </a:r>
          </a:p>
        </p:txBody>
      </p:sp>
      <p:sp>
        <p:nvSpPr>
          <p:cNvPr id="3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356352"/>
            <a:ext cx="2743200" cy="365125"/>
          </a:xfrm>
        </p:spPr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417" y="2327267"/>
            <a:ext cx="5510252" cy="43942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" y="2350016"/>
            <a:ext cx="5361638" cy="4275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75" y="312921"/>
            <a:ext cx="8268215" cy="682383"/>
          </a:xfrm>
        </p:spPr>
        <p:txBody>
          <a:bodyPr>
            <a:normAutofit/>
          </a:bodyPr>
          <a:lstStyle/>
          <a:p>
            <a:r>
              <a:rPr lang="en-US" dirty="0"/>
              <a:t>Wake Field and Impedance Calculation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12</a:t>
            </a:fld>
            <a:endParaRPr lang="en-US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133162" y="797378"/>
            <a:ext cx="8534839" cy="3756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b="1" dirty="0">
              <a:solidFill>
                <a:srgbClr val="0082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76443"/>
              </p:ext>
            </p:extLst>
          </p:nvPr>
        </p:nvGraphicFramePr>
        <p:xfrm>
          <a:off x="939188" y="1482790"/>
          <a:ext cx="3517557" cy="5129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00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75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960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Loss factor [V/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pC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0.012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L</a:t>
                      </a:r>
                      <a:r>
                        <a:rPr lang="en-GB" sz="1600" u="none" strike="noStrike" dirty="0" smtClean="0">
                          <a:effectLst/>
                        </a:rPr>
                        <a:t>/N)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[m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0.974</a:t>
                      </a:r>
                      <a:endParaRPr lang="en-GB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859245"/>
              </p:ext>
            </p:extLst>
          </p:nvPr>
        </p:nvGraphicFramePr>
        <p:xfrm>
          <a:off x="4645171" y="1476506"/>
          <a:ext cx="3517557" cy="101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86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88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Kick factor x [V/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pC</a:t>
                      </a:r>
                      <a:r>
                        <a:rPr lang="en-GB" sz="1600" u="none" strike="noStrike" dirty="0" smtClean="0">
                          <a:effectLst/>
                        </a:rPr>
                        <a:t>/m]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1.673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Kick factor y [V/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pC</a:t>
                      </a:r>
                      <a:r>
                        <a:rPr lang="en-GB" sz="1600" u="none" strike="noStrike" dirty="0" smtClean="0">
                          <a:effectLst/>
                        </a:rPr>
                        <a:t>/m]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0.460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T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x 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/m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1562.8</a:t>
                      </a:r>
                      <a:endParaRPr lang="en-GB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T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y 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/m]</a:t>
                      </a:r>
                      <a:endParaRPr lang="en-GB" sz="16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437.6</a:t>
                      </a:r>
                      <a:endParaRPr lang="en-GB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75567"/>
              </p:ext>
            </p:extLst>
          </p:nvPr>
        </p:nvGraphicFramePr>
        <p:xfrm>
          <a:off x="8332932" y="1479761"/>
          <a:ext cx="3517557" cy="101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36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38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Kick factor x [V/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pC</a:t>
                      </a:r>
                      <a:r>
                        <a:rPr lang="en-GB" sz="1600" u="none" strike="noStrike" dirty="0" smtClean="0">
                          <a:effectLst/>
                        </a:rPr>
                        <a:t>/m]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0.733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Kick factor y [V/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pC</a:t>
                      </a:r>
                      <a:r>
                        <a:rPr lang="en-GB" sz="1600" u="none" strike="noStrike" dirty="0" smtClean="0">
                          <a:effectLst/>
                        </a:rPr>
                        <a:t>/m]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0.769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T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x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/m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631.9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(Z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T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eff</a:t>
                      </a:r>
                      <a:r>
                        <a:rPr lang="en-GB" sz="1600" u="none" strike="noStrike" dirty="0" smtClean="0">
                          <a:effectLst/>
                        </a:rPr>
                        <a:t> y 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/m]</a:t>
                      </a:r>
                      <a:endParaRPr lang="en-GB" sz="16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791.9</a:t>
                      </a:r>
                      <a:endParaRPr lang="en-GB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85199" y="1133158"/>
            <a:ext cx="154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Monopole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671110" y="1093255"/>
            <a:ext cx="154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Dipole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224955" y="1110429"/>
            <a:ext cx="154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Quadrupole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75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0368"/>
          <a:stretch/>
        </p:blipFill>
        <p:spPr>
          <a:xfrm>
            <a:off x="1097104" y="1431057"/>
            <a:ext cx="9914706" cy="5426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1574" cy="1325563"/>
          </a:xfrm>
        </p:spPr>
        <p:txBody>
          <a:bodyPr>
            <a:normAutofit/>
          </a:bodyPr>
          <a:lstStyle/>
          <a:p>
            <a:r>
              <a:rPr lang="en-GB" sz="4000" dirty="0"/>
              <a:t>A</a:t>
            </a:r>
            <a:r>
              <a:rPr lang="en-GB" sz="4000" dirty="0" smtClean="0"/>
              <a:t>ssembly concept of the WOWCC copper substrate</a:t>
            </a:r>
            <a:endParaRPr lang="en-GB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144944" y="2236898"/>
            <a:ext cx="86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brazing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97104" y="2506618"/>
            <a:ext cx="92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welding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712364" y="2236898"/>
            <a:ext cx="914400" cy="7833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5262" y="4586650"/>
            <a:ext cx="2121029" cy="18049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9" name="Straight Arrow Connector 18"/>
          <p:cNvCxnSpPr/>
          <p:nvPr/>
        </p:nvCxnSpPr>
        <p:spPr>
          <a:xfrm>
            <a:off x="9089292" y="5556738"/>
            <a:ext cx="816706" cy="325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265262" y="5304441"/>
            <a:ext cx="92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welding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410581" y="5731587"/>
            <a:ext cx="2058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Total weight: 290 kg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5344" t="4707" r="28842" b="10338"/>
          <a:stretch/>
        </p:blipFill>
        <p:spPr>
          <a:xfrm>
            <a:off x="2525799" y="1337094"/>
            <a:ext cx="2227386" cy="283905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1902691" y="2421564"/>
            <a:ext cx="1411032" cy="598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02691" y="2718594"/>
            <a:ext cx="1395401" cy="642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871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043" y="-7120"/>
            <a:ext cx="2979931" cy="6834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of WOWCC into LHC-coating setup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" r="13433"/>
          <a:stretch/>
        </p:blipFill>
        <p:spPr>
          <a:xfrm>
            <a:off x="0" y="1433853"/>
            <a:ext cx="7860146" cy="53157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82063" y="1445306"/>
            <a:ext cx="34982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Aim of the integration study: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Get overall dimensions and weight of the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GB" dirty="0" smtClean="0"/>
              <a:t>ormulate requirements for the infrastructure in the B252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Communicate the requirements to the responsible for the infrastructure in B252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Pave the way to the future work on the design of the coating setup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05008" y="2472912"/>
            <a:ext cx="13882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Total </a:t>
            </a:r>
            <a:r>
              <a:rPr lang="en-GB" dirty="0" err="1" smtClean="0"/>
              <a:t>hight</a:t>
            </a:r>
            <a:r>
              <a:rPr lang="en-GB" dirty="0" smtClean="0"/>
              <a:t>:</a:t>
            </a:r>
          </a:p>
          <a:p>
            <a:r>
              <a:rPr lang="en-GB" dirty="0" smtClean="0"/>
              <a:t>5.5 m</a:t>
            </a:r>
          </a:p>
          <a:p>
            <a:r>
              <a:rPr lang="en-GB" dirty="0" smtClean="0"/>
              <a:t>Total weight:</a:t>
            </a:r>
          </a:p>
          <a:p>
            <a:r>
              <a:rPr lang="en-GB" dirty="0" smtClean="0"/>
              <a:t>820 kg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0175570" y="3438843"/>
            <a:ext cx="2288149" cy="14403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70783" y="1814637"/>
            <a:ext cx="1421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WOWCC + frame weight:</a:t>
            </a:r>
          </a:p>
          <a:p>
            <a:r>
              <a:rPr lang="en-GB" dirty="0" smtClean="0"/>
              <a:t>517 kg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80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package structure: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Task 1: RF </a:t>
            </a:r>
            <a:r>
              <a:rPr lang="en-GB" dirty="0"/>
              <a:t>design (Alexej Grudiev (RF))</a:t>
            </a:r>
          </a:p>
          <a:p>
            <a:r>
              <a:rPr lang="en-GB" dirty="0"/>
              <a:t>Task 2: Mech. Design of the prototype and tooling (Ofelia Capatina (MME))</a:t>
            </a:r>
          </a:p>
          <a:p>
            <a:r>
              <a:rPr lang="en-GB" dirty="0"/>
              <a:t>Task 3: Fabrication of the “substrates” (Pierre Naisson (MME))</a:t>
            </a:r>
          </a:p>
          <a:p>
            <a:r>
              <a:rPr lang="en-GB" dirty="0"/>
              <a:t>Task 4: Surface treatment (Leonel Ferreira (VSC))</a:t>
            </a:r>
          </a:p>
          <a:p>
            <a:r>
              <a:rPr lang="en-GB" dirty="0"/>
              <a:t>Task 5: Coating system and coating (Alban Sublet (VSC))</a:t>
            </a:r>
          </a:p>
          <a:p>
            <a:r>
              <a:rPr lang="en-GB" dirty="0"/>
              <a:t>Task 6: Rinsing and clean room assembly of the prototypes for testing </a:t>
            </a:r>
            <a:r>
              <a:rPr lang="en-GB" dirty="0" smtClean="0"/>
              <a:t>(Mikko Karppinen (RF</a:t>
            </a:r>
            <a:r>
              <a:rPr lang="en-GB" dirty="0"/>
              <a:t>))</a:t>
            </a:r>
          </a:p>
          <a:p>
            <a:r>
              <a:rPr lang="en-GB" dirty="0"/>
              <a:t>Task 7: Cold Testing in cryostat (Mikko Karppinen (RF))</a:t>
            </a:r>
          </a:p>
        </p:txBody>
      </p:sp>
    </p:spTree>
    <p:extLst>
      <p:ext uri="{BB962C8B-B14F-4D97-AF65-F5344CB8AC3E}">
        <p14:creationId xmlns:p14="http://schemas.microsoft.com/office/powerpoint/2010/main" val="2709467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4481530"/>
              </p:ext>
            </p:extLst>
          </p:nvPr>
        </p:nvGraphicFramePr>
        <p:xfrm>
          <a:off x="164887" y="1221241"/>
          <a:ext cx="11917184" cy="444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4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63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94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6257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6257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9485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7333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1636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6257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9485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62579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xmlns="" val="185568138"/>
                    </a:ext>
                  </a:extLst>
                </a:gridCol>
                <a:gridCol w="473336">
                  <a:extLst>
                    <a:ext uri="{9D8B030D-6E8A-4147-A177-3AD203B41FA5}">
                      <a16:colId xmlns:a16="http://schemas.microsoft.com/office/drawing/2014/main" xmlns="" val="4176307255"/>
                    </a:ext>
                  </a:extLst>
                </a:gridCol>
                <a:gridCol w="505610">
                  <a:extLst>
                    <a:ext uri="{9D8B030D-6E8A-4147-A177-3AD203B41FA5}">
                      <a16:colId xmlns:a16="http://schemas.microsoft.com/office/drawing/2014/main" xmlns="" val="894571940"/>
                    </a:ext>
                  </a:extLst>
                </a:gridCol>
                <a:gridCol w="678965">
                  <a:extLst>
                    <a:ext uri="{9D8B030D-6E8A-4147-A177-3AD203B41FA5}">
                      <a16:colId xmlns:a16="http://schemas.microsoft.com/office/drawing/2014/main" xmlns="" val="1750183786"/>
                    </a:ext>
                  </a:extLst>
                </a:gridCol>
              </a:tblGrid>
              <a:tr h="358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2020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 procurement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Fabrication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Fabrication 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Coating R&amp;D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70935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Coating system design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Coating system</a:t>
                      </a:r>
                      <a:r>
                        <a:rPr lang="en-GB" baseline="0" dirty="0" smtClean="0"/>
                        <a:t> construction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(Re-)Coating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Cold</a:t>
                      </a:r>
                      <a:r>
                        <a:rPr lang="en-GB" baseline="0" dirty="0" smtClean="0"/>
                        <a:t> testing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baseline="0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(Re-)Coating 2nd proto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Cold</a:t>
                      </a:r>
                      <a:r>
                        <a:rPr lang="en-GB" baseline="0" dirty="0" smtClean="0"/>
                        <a:t> testing 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baseline="0" dirty="0" smtClean="0"/>
                        <a:t> proto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38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4269"/>
            <a:ext cx="10515600" cy="1325563"/>
          </a:xfrm>
        </p:spPr>
        <p:txBody>
          <a:bodyPr/>
          <a:lstStyle/>
          <a:p>
            <a:r>
              <a:rPr lang="en-GB" dirty="0" smtClean="0"/>
              <a:t>Budget and manpower profile (end of 2016)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340732"/>
          <a:ext cx="9197623" cy="4415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6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790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95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82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111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209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98467">
                <a:tc gridSpan="2"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2016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dirty="0" smtClean="0">
                          <a:effectLst/>
                        </a:rPr>
                        <a:t>2017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2018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53120"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Budget [</a:t>
                      </a:r>
                      <a:r>
                        <a:rPr lang="en-GB" sz="1600" dirty="0" err="1" smtClean="0">
                          <a:effectLst/>
                        </a:rPr>
                        <a:t>kCHF</a:t>
                      </a:r>
                      <a:r>
                        <a:rPr lang="en-GB" sz="1600" dirty="0" smtClean="0">
                          <a:effectLst/>
                        </a:rPr>
                        <a:t>]</a:t>
                      </a:r>
                      <a:endParaRPr lang="en-GB" sz="16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Fabrication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Chemistry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Coating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infrastructure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20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80 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?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~</a:t>
                      </a:r>
                      <a:r>
                        <a:rPr lang="en-GB" sz="1600" dirty="0">
                          <a:effectLst/>
                        </a:rPr>
                        <a:t>0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150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100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150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?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?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?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50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50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50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?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576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</a:rPr>
                        <a:t>100</a:t>
                      </a:r>
                      <a:endParaRPr lang="en-GB" sz="1600" b="1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420</a:t>
                      </a:r>
                      <a:endParaRPr lang="en-GB" sz="1600" b="1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</a:t>
                      </a:r>
                    </a:p>
                  </a:txBody>
                  <a:tcPr marL="50337" marR="50337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8467">
                <a:tc gridSpan="2"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Manpower [FTE]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20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Engineer (ENG)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0.33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0.85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20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Technician (TEC)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1.5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1.5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7678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Fell/PJAS (FEL)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0.45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0.25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0.25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9270" y="6073314"/>
            <a:ext cx="11445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The resources for SRF infrastructure modification in order to accommodate the WOWCC prototypes are not </a:t>
            </a:r>
            <a:r>
              <a:rPr lang="en-GB" dirty="0" smtClean="0">
                <a:solidFill>
                  <a:prstClr val="black"/>
                </a:solidFill>
              </a:rPr>
              <a:t>included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05156" y="3127978"/>
            <a:ext cx="2156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20% less cost for coating system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05156" y="3775261"/>
            <a:ext cx="162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Reduction of manpower for coating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2PM-ENG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3PM-FEL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3PM-TEC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9944238" y="3420366"/>
            <a:ext cx="352504" cy="1075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928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br>
              <a:rPr lang="en-GB" dirty="0" smtClean="0"/>
            </a:br>
            <a:r>
              <a:rPr lang="en-GB" dirty="0" smtClean="0"/>
              <a:t>why would we do coated crab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thermal run-away (operation, machine protection)</a:t>
            </a:r>
          </a:p>
          <a:p>
            <a:r>
              <a:rPr lang="en-GB" dirty="0" smtClean="0"/>
              <a:t>Potential to reach 5 MV per cavity if coating is (2-3 times) better than for LHC 400 MHz main RF cavities (cost, impedance)</a:t>
            </a:r>
          </a:p>
          <a:p>
            <a:r>
              <a:rPr lang="en-GB" dirty="0" smtClean="0"/>
              <a:t>Lower impedance (x2, Z/n; x3 </a:t>
            </a:r>
            <a:r>
              <a:rPr lang="en-GB" dirty="0" err="1" smtClean="0"/>
              <a:t>Z_x,y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 magnetic shielding (cost)</a:t>
            </a:r>
          </a:p>
          <a:p>
            <a:r>
              <a:rPr lang="en-GB" dirty="0" smtClean="0"/>
              <a:t>Material (cost)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746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Crab cavity system for FCC-</a:t>
            </a:r>
            <a:r>
              <a:rPr lang="en-US" dirty="0" err="1" smtClean="0"/>
              <a:t>hh</a:t>
            </a:r>
            <a:endParaRPr lang="en-GB" dirty="0" smtClean="0"/>
          </a:p>
          <a:p>
            <a:r>
              <a:rPr lang="en-GB" dirty="0" smtClean="0"/>
              <a:t>Motivation for </a:t>
            </a:r>
            <a:r>
              <a:rPr lang="en-GB" dirty="0" err="1" smtClean="0"/>
              <a:t>Nb</a:t>
            </a:r>
            <a:r>
              <a:rPr lang="en-GB" dirty="0" smtClean="0"/>
              <a:t>-coated crab cavity</a:t>
            </a:r>
          </a:p>
          <a:p>
            <a:r>
              <a:rPr lang="en-GB" dirty="0" smtClean="0"/>
              <a:t>Cavity design and parameters</a:t>
            </a:r>
          </a:p>
          <a:p>
            <a:r>
              <a:rPr lang="en-GB" dirty="0" smtClean="0"/>
              <a:t>Budget and time line</a:t>
            </a:r>
          </a:p>
        </p:txBody>
      </p:sp>
    </p:spTree>
    <p:extLst>
      <p:ext uri="{BB962C8B-B14F-4D97-AF65-F5344CB8AC3E}">
        <p14:creationId xmlns:p14="http://schemas.microsoft.com/office/powerpoint/2010/main" val="1773052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rab cavity system for FCC-</a:t>
            </a:r>
            <a:r>
              <a:rPr lang="en-US" dirty="0" err="1" smtClean="0"/>
              <a:t>hh</a:t>
            </a:r>
            <a:r>
              <a:rPr lang="en-US" dirty="0" smtClean="0"/>
              <a:t> (</a:t>
            </a:r>
            <a:r>
              <a:rPr lang="en-US" dirty="0" err="1" smtClean="0"/>
              <a:t>april</a:t>
            </a:r>
            <a:r>
              <a:rPr lang="en-US" dirty="0" smtClean="0"/>
              <a:t> 2017)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38" y="1523711"/>
            <a:ext cx="90106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359152" y="1568569"/>
            <a:ext cx="2205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Schematic layout:</a:t>
            </a:r>
          </a:p>
          <a:p>
            <a:r>
              <a:rPr lang="en-US" dirty="0" smtClean="0"/>
              <a:t>E. Cruz-Alaniz, </a:t>
            </a:r>
          </a:p>
          <a:p>
            <a:r>
              <a:rPr lang="en-US" dirty="0" smtClean="0"/>
              <a:t>Nov. 2016, Barcelona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2359" y="6142616"/>
            <a:ext cx="1162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Information for FCC-</a:t>
            </a:r>
            <a:r>
              <a:rPr lang="en-US" dirty="0" err="1" smtClean="0"/>
              <a:t>hh</a:t>
            </a:r>
            <a:r>
              <a:rPr lang="en-US" dirty="0" smtClean="0"/>
              <a:t> provided by FCC-</a:t>
            </a:r>
            <a:r>
              <a:rPr lang="en-US" dirty="0" err="1" smtClean="0"/>
              <a:t>hh</a:t>
            </a:r>
            <a:r>
              <a:rPr lang="en-US" dirty="0" smtClean="0"/>
              <a:t> general design WG: D. Schulte, </a:t>
            </a:r>
            <a:r>
              <a:rPr lang="en-US" dirty="0"/>
              <a:t>E. </a:t>
            </a:r>
            <a:r>
              <a:rPr lang="en-US" dirty="0" smtClean="0"/>
              <a:t>Cruz-Alaniz, A. Seryi, R. </a:t>
            </a:r>
            <a:r>
              <a:rPr lang="en-US" dirty="0"/>
              <a:t>M</a:t>
            </a:r>
            <a:r>
              <a:rPr lang="en-US" dirty="0" smtClean="0"/>
              <a:t>artin, R. T. Garcia  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458421"/>
              </p:ext>
            </p:extLst>
          </p:nvPr>
        </p:nvGraphicFramePr>
        <p:xfrm>
          <a:off x="702310" y="2733386"/>
          <a:ext cx="1123997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3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677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25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64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FCC-</a:t>
                      </a:r>
                      <a:r>
                        <a:rPr lang="en-US" dirty="0" err="1" smtClean="0"/>
                        <a:t>hh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 (R. Calaga,</a:t>
                      </a:r>
                      <a:r>
                        <a:rPr lang="en-US" baseline="0" dirty="0" smtClean="0"/>
                        <a:t> Chamonix 2012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 frequency [MHz]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voltage V [MV]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 (uncertainty ±20%)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</a:t>
                      </a:r>
                      <a:r>
                        <a:rPr lang="en-US" baseline="0" dirty="0" smtClean="0"/>
                        <a:t>÷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 length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separation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(maybe 204 soon)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beta in the ring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(339+67)/2 = 203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Beta*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n-US" baseline="0" dirty="0" smtClean="0"/>
                        <a:t>÷ </a:t>
                      </a:r>
                      <a:r>
                        <a:rPr lang="en-US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Crossing angle [</a:t>
                      </a:r>
                      <a:r>
                        <a:rPr lang="en-US" dirty="0" err="1" smtClean="0"/>
                        <a:t>urad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235 ÷ 290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Beta at CC location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10100</a:t>
                      </a:r>
                      <a:r>
                        <a:rPr lang="en-US" baseline="0" dirty="0" smtClean="0"/>
                        <a:t> ÷ </a:t>
                      </a:r>
                      <a:r>
                        <a:rPr lang="en-US" dirty="0" smtClean="0"/>
                        <a:t>10900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30300</a:t>
                      </a:r>
                      <a:r>
                        <a:rPr lang="en-US" baseline="0" dirty="0" smtClean="0"/>
                        <a:t> ÷ 327</a:t>
                      </a:r>
                      <a:r>
                        <a:rPr lang="en-US" dirty="0" smtClean="0"/>
                        <a:t>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41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CC pars for FCC-</a:t>
            </a:r>
            <a:r>
              <a:rPr lang="en-US" dirty="0" err="1" smtClean="0"/>
              <a:t>hh</a:t>
            </a:r>
            <a:r>
              <a:rPr lang="en-US" dirty="0" smtClean="0"/>
              <a:t> to the HL-LHC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3085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MORE CCs: Total voltage is 3 (2) times higher =&gt; </a:t>
            </a:r>
            <a:r>
              <a:rPr lang="en-US" b="1" dirty="0" smtClean="0"/>
              <a:t>6</a:t>
            </a:r>
            <a:r>
              <a:rPr lang="en-US" dirty="0" smtClean="0"/>
              <a:t> cavities per beam/side/IP</a:t>
            </a:r>
          </a:p>
          <a:p>
            <a:r>
              <a:rPr lang="en-US" dirty="0" smtClean="0"/>
              <a:t>Available length: 20m/(6x2) = 1.7 m per cavity is sufficient even for longer alternatives (WOWCC)</a:t>
            </a:r>
          </a:p>
          <a:p>
            <a:r>
              <a:rPr lang="en-US" dirty="0" smtClean="0"/>
              <a:t>Larger beam separation </a:t>
            </a:r>
            <a:r>
              <a:rPr lang="en-US" smtClean="0"/>
              <a:t>250 vs 194 may </a:t>
            </a:r>
            <a:r>
              <a:rPr lang="en-US" dirty="0" smtClean="0"/>
              <a:t>give some advantages in case of redesign</a:t>
            </a:r>
          </a:p>
          <a:p>
            <a:r>
              <a:rPr lang="en-US" dirty="0" smtClean="0"/>
              <a:t>EFFECTIVE TRANSVERSE IMPEDANCE IS MUCH (up to 3x8=</a:t>
            </a:r>
            <a:r>
              <a:rPr lang="en-US" b="1" dirty="0" smtClean="0"/>
              <a:t>24</a:t>
            </a:r>
            <a:r>
              <a:rPr lang="en-US" dirty="0" smtClean="0"/>
              <a:t> times) HIGHER than for HL-LHC: </a:t>
            </a:r>
          </a:p>
          <a:p>
            <a:pPr lvl="1"/>
            <a:r>
              <a:rPr lang="en-US" dirty="0" smtClean="0"/>
              <a:t>Beta function at the CC location is 2.5 -&gt; </a:t>
            </a:r>
            <a:r>
              <a:rPr lang="en-US" b="1" dirty="0" smtClean="0"/>
              <a:t>8</a:t>
            </a:r>
            <a:r>
              <a:rPr lang="en-US" dirty="0" smtClean="0"/>
              <a:t> times higher for the same &lt;beta&gt;</a:t>
            </a:r>
          </a:p>
          <a:p>
            <a:pPr lvl="1"/>
            <a:r>
              <a:rPr lang="en-US" dirty="0" smtClean="0"/>
              <a:t>Number of cavities per beam 2-</a:t>
            </a:r>
            <a:r>
              <a:rPr lang="en-US" b="1" dirty="0" smtClean="0"/>
              <a:t>3</a:t>
            </a:r>
            <a:r>
              <a:rPr lang="en-US" dirty="0" smtClean="0"/>
              <a:t> times higher</a:t>
            </a:r>
          </a:p>
          <a:p>
            <a:r>
              <a:rPr lang="en-US" dirty="0" smtClean="0"/>
              <a:t>Low impedance CC are desirable</a:t>
            </a:r>
          </a:p>
          <a:p>
            <a:r>
              <a:rPr lang="en-US" dirty="0" smtClean="0"/>
              <a:t>In Conclusion: larger number of cavities, larger beam coupling impedance and different beam separation justifies looking into new alternatives for FCC-</a:t>
            </a:r>
            <a:r>
              <a:rPr lang="en-US" dirty="0" err="1" smtClean="0"/>
              <a:t>hh</a:t>
            </a:r>
            <a:r>
              <a:rPr lang="en-US" dirty="0"/>
              <a:t> </a:t>
            </a:r>
            <a:r>
              <a:rPr lang="en-US" dirty="0" smtClean="0"/>
              <a:t>CC system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465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2622" y="263134"/>
            <a:ext cx="9371472" cy="6476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096000" y="1027906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Aull, SRF2015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9305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7580" y="365125"/>
            <a:ext cx="9389384" cy="6479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178" y="195792"/>
            <a:ext cx="10515600" cy="1325563"/>
          </a:xfrm>
        </p:spPr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321778" y="673907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Aull, SRF2015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178" y="1873956"/>
            <a:ext cx="2063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Can we apply the state of the art coating technique to 400 MHz crab cavity?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92080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smtClean="0"/>
              <a:t>Introduction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693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This work package </a:t>
            </a:r>
            <a:r>
              <a:rPr lang="en-GB" dirty="0"/>
              <a:t>covers design, construction and testing of 2 prototypes of a compact superconducting crab-cavity for LHC using </a:t>
            </a:r>
            <a:r>
              <a:rPr lang="en-GB" dirty="0" err="1"/>
              <a:t>Nb</a:t>
            </a:r>
            <a:r>
              <a:rPr lang="en-GB" dirty="0"/>
              <a:t>-on-Cu-coating technique.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cavity shape is based on the ridged waveguide resonator with wide open apertures to provide access to the inner surface of the cavity for coating. </a:t>
            </a:r>
            <a:endParaRPr lang="en-GB" dirty="0" smtClean="0"/>
          </a:p>
          <a:p>
            <a:r>
              <a:rPr lang="en-GB" dirty="0" smtClean="0"/>
              <a:t>It </a:t>
            </a:r>
            <a:r>
              <a:rPr lang="en-GB" dirty="0"/>
              <a:t>also provides natural damping for HOMs and rather low longitudinal and transverse impedances. </a:t>
            </a:r>
            <a:endParaRPr lang="en-GB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final goal is to validate the fabrication and coating of the cavity prototypes and to characterize its high gradient </a:t>
            </a:r>
            <a:r>
              <a:rPr lang="en-GB" b="1" dirty="0" smtClean="0"/>
              <a:t>performance in a vertical test at 4K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79996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75" y="312921"/>
            <a:ext cx="8268215" cy="682383"/>
          </a:xfrm>
        </p:spPr>
        <p:txBody>
          <a:bodyPr>
            <a:normAutofit/>
          </a:bodyPr>
          <a:lstStyle/>
          <a:p>
            <a:r>
              <a:rPr lang="en-US" dirty="0" smtClean="0"/>
              <a:t>Main Parameter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8</a:t>
            </a:fld>
            <a:endParaRPr lang="en-US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133162" y="797378"/>
            <a:ext cx="8534839" cy="3756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b="1" dirty="0">
              <a:solidFill>
                <a:srgbClr val="0082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072497"/>
              </p:ext>
            </p:extLst>
          </p:nvPr>
        </p:nvGraphicFramePr>
        <p:xfrm>
          <a:off x="914992" y="4005683"/>
          <a:ext cx="3517557" cy="1773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23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52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Frequency </a:t>
                      </a:r>
                      <a:r>
                        <a:rPr lang="en-GB" sz="16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[MHz]</a:t>
                      </a:r>
                      <a:endParaRPr lang="en-GB" sz="1600" u="none" strike="noStrike" dirty="0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400.00</a:t>
                      </a:r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en-US" sz="16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G 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109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 smtClean="0">
                          <a:effectLst/>
                        </a:rPr>
                        <a:t>Vx</a:t>
                      </a:r>
                      <a:r>
                        <a:rPr lang="en-GB" sz="1600" u="none" strike="noStrike" dirty="0" smtClean="0">
                          <a:effectLst/>
                        </a:rPr>
                        <a:t> [MV]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3.0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Total Energy [J]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10.4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Rx/Q</a:t>
                      </a:r>
                      <a:r>
                        <a:rPr lang="en-GB" sz="1600" u="none" strike="noStrike" dirty="0" smtClean="0">
                          <a:effectLst/>
                        </a:rPr>
                        <a:t> [</a:t>
                      </a:r>
                      <a:r>
                        <a:rPr lang="en-GB" sz="1600" u="none" strike="noStrike" dirty="0" smtClean="0"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343.5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0" i="0" u="none" strike="noStrike" baseline="-25000" dirty="0" err="1" smtClean="0">
                          <a:effectLst/>
                          <a:latin typeface="Arial" panose="020B0604020202020204" pitchFamily="34" charset="0"/>
                        </a:rPr>
                        <a:t>peak</a:t>
                      </a:r>
                      <a:r>
                        <a:rPr lang="en-US" sz="16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[MV]</a:t>
                      </a:r>
                      <a:endParaRPr lang="en-GB" sz="1600" b="0" i="0" u="none" strike="noStrike" baseline="300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r>
                        <a:rPr lang="en-US" sz="1600" b="0" i="0" u="none" strike="noStrike" baseline="-25000" dirty="0" err="1" smtClean="0">
                          <a:effectLst/>
                          <a:latin typeface="Arial" panose="020B0604020202020204" pitchFamily="34" charset="0"/>
                        </a:rPr>
                        <a:t>peak</a:t>
                      </a:r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 [</a:t>
                      </a:r>
                      <a:r>
                        <a:rPr lang="en-US" sz="16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mT</a:t>
                      </a:r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]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78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5632313" y="1005589"/>
            <a:ext cx="6314335" cy="5533325"/>
            <a:chOff x="6462738" y="797378"/>
            <a:chExt cx="6314335" cy="553332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"/>
            <a:stretch/>
          </p:blipFill>
          <p:spPr>
            <a:xfrm>
              <a:off x="6462738" y="797378"/>
              <a:ext cx="3838794" cy="289546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4"/>
            <a:stretch/>
          </p:blipFill>
          <p:spPr>
            <a:xfrm>
              <a:off x="6462738" y="3454220"/>
              <a:ext cx="3886419" cy="287648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l="21531" t="16697" r="14469" b="26670"/>
            <a:stretch/>
          </p:blipFill>
          <p:spPr>
            <a:xfrm>
              <a:off x="9229073" y="4600410"/>
              <a:ext cx="3548000" cy="160298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0476396" y="4103773"/>
              <a:ext cx="21361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B</a:t>
              </a:r>
              <a:r>
                <a:rPr lang="en-GB" baseline="-25000" dirty="0" err="1" smtClean="0"/>
                <a:t>peak</a:t>
              </a:r>
              <a:r>
                <a:rPr lang="en-GB" baseline="-25000" dirty="0" smtClean="0"/>
                <a:t> </a:t>
              </a:r>
              <a:r>
                <a:rPr lang="en-GB" dirty="0" smtClean="0"/>
                <a:t>= 70 … 80 </a:t>
              </a:r>
              <a:r>
                <a:rPr lang="en-GB" dirty="0" err="1" smtClean="0"/>
                <a:t>mT</a:t>
              </a:r>
              <a:endParaRPr lang="en-GB" dirty="0"/>
            </a:p>
          </p:txBody>
        </p:sp>
        <p:cxnSp>
          <p:nvCxnSpPr>
            <p:cNvPr id="4" name="Straight Arrow Connector 3"/>
            <p:cNvCxnSpPr>
              <a:stCxn id="9" idx="2"/>
            </p:cNvCxnSpPr>
            <p:nvPr/>
          </p:nvCxnSpPr>
          <p:spPr>
            <a:xfrm>
              <a:off x="11544450" y="4473105"/>
              <a:ext cx="458582" cy="4660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27753" t="1793" r="25870" b="5414"/>
          <a:stretch/>
        </p:blipFill>
        <p:spPr>
          <a:xfrm>
            <a:off x="10277789" y="1542682"/>
            <a:ext cx="1686028" cy="1615971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914992" y="1914687"/>
          <a:ext cx="3517557" cy="1266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23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52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w [mm]</a:t>
                      </a:r>
                      <a:endParaRPr lang="en-GB" sz="1600" u="none" strike="noStrike" dirty="0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251.7</a:t>
                      </a:r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en-US" sz="16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h [mm]</a:t>
                      </a:r>
                      <a:endParaRPr lang="en-GB" sz="1600" u="none" strike="noStrike" dirty="0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251.70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r [mm]</a:t>
                      </a:r>
                      <a:endParaRPr lang="en-GB" sz="1600" u="none" strike="noStrike" dirty="0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42.00</a:t>
                      </a:r>
                      <a:endParaRPr lang="en-GB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L [mm]</a:t>
                      </a:r>
                      <a:endParaRPr lang="en-GB" sz="1600" u="none" strike="noStrike" dirty="0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1400.00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d [mm]</a:t>
                      </a:r>
                      <a:endParaRPr lang="en-GB" sz="1600" u="none" strike="noStrike" dirty="0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192.00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17" name="Straight Arrow Connector 16"/>
          <p:cNvCxnSpPr/>
          <p:nvPr/>
        </p:nvCxnSpPr>
        <p:spPr>
          <a:xfrm>
            <a:off x="5632313" y="1950356"/>
            <a:ext cx="0" cy="1548624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725667" y="1783678"/>
            <a:ext cx="1402921" cy="110436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181312" y="2535675"/>
            <a:ext cx="499407" cy="524766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678042" y="1005589"/>
            <a:ext cx="2318294" cy="651928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92571" y="892852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L/2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278194" y="25356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6330943" y="1507932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GB" dirty="0"/>
          </a:p>
        </p:txBody>
      </p:sp>
      <p:cxnSp>
        <p:nvCxnSpPr>
          <p:cNvPr id="34" name="Straight Arrow Connector 33"/>
          <p:cNvCxnSpPr>
            <a:endCxn id="25" idx="7"/>
          </p:cNvCxnSpPr>
          <p:nvPr/>
        </p:nvCxnSpPr>
        <p:spPr>
          <a:xfrm flipV="1">
            <a:off x="6427127" y="2612525"/>
            <a:ext cx="180456" cy="185533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68173" y="249610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9624744" y="2112853"/>
            <a:ext cx="499407" cy="524766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0821638" y="806787"/>
            <a:ext cx="499407" cy="524766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9883652" y="2356574"/>
            <a:ext cx="1237151" cy="19555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1071341" y="1005589"/>
            <a:ext cx="41383" cy="1339237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124541" y="20754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11109702" y="129436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1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Non-linear behaviour of surface resistance (S. </a:t>
            </a:r>
            <a:r>
              <a:rPr lang="en-GB" dirty="0" err="1" smtClean="0"/>
              <a:t>Calatroni</a:t>
            </a:r>
            <a:r>
              <a:rPr lang="en-GB" dirty="0" smtClean="0"/>
              <a:t>, S. Aull)</a:t>
            </a:r>
            <a:endParaRPr lang="en-GB" dirty="0"/>
          </a:p>
        </p:txBody>
      </p:sp>
      <p:pic>
        <p:nvPicPr>
          <p:cNvPr id="18434" name="Picture 2" descr="C:\Users\agrudiev\AppData\Local\Microsoft\Windows\Temporary Internet Files\Content.Outlook\ZU15Y6OG\Q-Slope_LH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6691702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20000" y="2133601"/>
            <a:ext cx="2819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LHC: </a:t>
            </a:r>
            <a:r>
              <a:rPr lang="en-GB" dirty="0" err="1"/>
              <a:t>Rs</a:t>
            </a:r>
            <a:r>
              <a:rPr lang="en-GB" dirty="0"/>
              <a:t>(</a:t>
            </a:r>
            <a:r>
              <a:rPr lang="en-GB" dirty="0" err="1"/>
              <a:t>Brf</a:t>
            </a:r>
            <a:r>
              <a:rPr lang="en-GB" dirty="0"/>
              <a:t>)[</a:t>
            </a:r>
            <a:r>
              <a:rPr lang="en-GB" dirty="0" err="1"/>
              <a:t>nOhm</a:t>
            </a:r>
            <a:r>
              <a:rPr lang="en-GB" dirty="0"/>
              <a:t>] = 54.7 + 19.0*</a:t>
            </a:r>
            <a:r>
              <a:rPr lang="en-GB" dirty="0" err="1"/>
              <a:t>exp</a:t>
            </a:r>
            <a:r>
              <a:rPr lang="en-GB" dirty="0"/>
              <a:t>(0.054*</a:t>
            </a:r>
            <a:r>
              <a:rPr lang="en-GB" dirty="0" err="1"/>
              <a:t>Brf</a:t>
            </a:r>
            <a:r>
              <a:rPr lang="en-GB" dirty="0"/>
              <a:t>[</a:t>
            </a:r>
            <a:r>
              <a:rPr lang="en-GB" dirty="0" err="1"/>
              <a:t>mT</a:t>
            </a:r>
            <a:r>
              <a:rPr lang="en-GB" dirty="0"/>
              <a:t>])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ECR: </a:t>
            </a:r>
            <a:r>
              <a:rPr lang="en-GB" dirty="0" err="1"/>
              <a:t>Rs</a:t>
            </a:r>
            <a:r>
              <a:rPr lang="en-GB" dirty="0"/>
              <a:t>(</a:t>
            </a:r>
            <a:r>
              <a:rPr lang="en-GB" dirty="0" err="1"/>
              <a:t>Brf</a:t>
            </a:r>
            <a:r>
              <a:rPr lang="en-GB" dirty="0"/>
              <a:t>)[</a:t>
            </a:r>
            <a:r>
              <a:rPr lang="en-GB" dirty="0" err="1"/>
              <a:t>nOhm</a:t>
            </a:r>
            <a:r>
              <a:rPr lang="en-GB" dirty="0"/>
              <a:t>] = 46.9 + 17.1*</a:t>
            </a:r>
            <a:r>
              <a:rPr lang="en-GB" dirty="0" err="1"/>
              <a:t>exp</a:t>
            </a:r>
            <a:r>
              <a:rPr lang="en-GB" dirty="0"/>
              <a:t>(0.023* </a:t>
            </a:r>
            <a:r>
              <a:rPr lang="en-GB" dirty="0" err="1"/>
              <a:t>Brf</a:t>
            </a:r>
            <a:r>
              <a:rPr lang="en-GB" dirty="0"/>
              <a:t>[</a:t>
            </a:r>
            <a:r>
              <a:rPr lang="en-GB" dirty="0" err="1"/>
              <a:t>mT</a:t>
            </a:r>
            <a:r>
              <a:rPr lang="en-GB" dirty="0"/>
              <a:t>])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72401" y="5105401"/>
            <a:ext cx="2590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There is a big potential in the new coatings but let’s be conservative and take LHC cavity data.</a:t>
            </a:r>
          </a:p>
        </p:txBody>
      </p:sp>
    </p:spTree>
    <p:extLst>
      <p:ext uri="{BB962C8B-B14F-4D97-AF65-F5344CB8AC3E}">
        <p14:creationId xmlns:p14="http://schemas.microsoft.com/office/powerpoint/2010/main" val="136577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1268</Words>
  <Application>Microsoft Office PowerPoint</Application>
  <PresentationFormat>Widescreen</PresentationFormat>
  <Paragraphs>278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Calibri Light</vt:lpstr>
      <vt:lpstr>CMR9</vt:lpstr>
      <vt:lpstr>CMTI9</vt:lpstr>
      <vt:lpstr>Symbol</vt:lpstr>
      <vt:lpstr>Times New Roman</vt:lpstr>
      <vt:lpstr>Verdana</vt:lpstr>
      <vt:lpstr>Wingdings</vt:lpstr>
      <vt:lpstr>Office Theme</vt:lpstr>
      <vt:lpstr>Nb-coated copper crab cavity alternative for FCC</vt:lpstr>
      <vt:lpstr>Outline</vt:lpstr>
      <vt:lpstr>Crab cavity system for FCC-hh (april 2017)</vt:lpstr>
      <vt:lpstr>Comparing CC pars for FCC-hh to the HL-LHC</vt:lpstr>
      <vt:lpstr>Motivation</vt:lpstr>
      <vt:lpstr>Motivation</vt:lpstr>
      <vt:lpstr>Introduction</vt:lpstr>
      <vt:lpstr>Main Parameter</vt:lpstr>
      <vt:lpstr>Non-linear behaviour of surface resistance (S. Calatroni, S. Aull)</vt:lpstr>
      <vt:lpstr>Power loss distribution on the surface for 30 degree taper at 3 MV </vt:lpstr>
      <vt:lpstr>Q0 calculation</vt:lpstr>
      <vt:lpstr>Wake Field and Impedance Calculation</vt:lpstr>
      <vt:lpstr>Assembly concept of the WOWCC copper substrate</vt:lpstr>
      <vt:lpstr>Integration of WOWCC into LHC-coating setup</vt:lpstr>
      <vt:lpstr>Work package structure:</vt:lpstr>
      <vt:lpstr>Schedule</vt:lpstr>
      <vt:lpstr>Budget and manpower profile (end of 2016)</vt:lpstr>
      <vt:lpstr>Summary  why would we do coated crab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Copper Crab cavity alternative for HL-LHC</dc:title>
  <dc:creator>Alexej Grudiev</dc:creator>
  <cp:lastModifiedBy>Alexej Grudiev</cp:lastModifiedBy>
  <cp:revision>30</cp:revision>
  <dcterms:created xsi:type="dcterms:W3CDTF">2016-06-14T08:39:41Z</dcterms:created>
  <dcterms:modified xsi:type="dcterms:W3CDTF">2017-05-19T14:01:58Z</dcterms:modified>
</cp:coreProperties>
</file>