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5" r:id="rId4"/>
  </p:sldMasterIdLst>
  <p:notesMasterIdLst>
    <p:notesMasterId r:id="rId18"/>
  </p:notesMasterIdLst>
  <p:sldIdLst>
    <p:sldId id="432" r:id="rId5"/>
    <p:sldId id="433" r:id="rId6"/>
    <p:sldId id="434" r:id="rId7"/>
    <p:sldId id="428" r:id="rId8"/>
    <p:sldId id="430" r:id="rId9"/>
    <p:sldId id="431" r:id="rId10"/>
    <p:sldId id="435" r:id="rId11"/>
    <p:sldId id="437" r:id="rId12"/>
    <p:sldId id="439" r:id="rId13"/>
    <p:sldId id="438" r:id="rId14"/>
    <p:sldId id="436" r:id="rId15"/>
    <p:sldId id="440" r:id="rId16"/>
    <p:sldId id="429" r:id="rId1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636" userDrawn="1">
          <p15:clr>
            <a:srgbClr val="A4A3A4"/>
          </p15:clr>
        </p15:guide>
        <p15:guide id="2" pos="170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C23"/>
    <a:srgbClr val="92D050"/>
    <a:srgbClr val="1E5AAE"/>
    <a:srgbClr val="FFC000"/>
    <a:srgbClr val="000000"/>
    <a:srgbClr val="FF3D01"/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95" autoAdjust="0"/>
    <p:restoredTop sz="89889" autoAdjust="0"/>
  </p:normalViewPr>
  <p:slideViewPr>
    <p:cSldViewPr snapToGrid="0">
      <p:cViewPr varScale="1">
        <p:scale>
          <a:sx n="115" d="100"/>
          <a:sy n="115" d="100"/>
        </p:scale>
        <p:origin x="-128" y="-112"/>
      </p:cViewPr>
      <p:guideLst>
        <p:guide orient="horz" pos="2636"/>
        <p:guide pos="1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25/04/17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830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71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518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672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6187-3421-4FE3-8B6E-B792E8EB4E70}" type="datetime1">
              <a:rPr lang="pl-PL" smtClean="0"/>
              <a:t>25/04/17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0F558-BE1C-431C-B448-2D8EAD046293}" type="datetime1">
              <a:rPr lang="pl-PL" smtClean="0"/>
              <a:t>25/04/17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F36D-9CA4-4691-9700-CFF7B8ABF5B9}" type="datetime1">
              <a:rPr lang="pl-PL" smtClean="0"/>
              <a:t>25/04/17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2615-166D-472B-A412-99D9833CDF17}" type="datetime2">
              <a:rPr lang="en-US" smtClean="0"/>
              <a:t>Wednesday 26 April 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Yuancun NIE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40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7FC7D-61BE-408C-869E-3B70DF864867}" type="datetime1">
              <a:rPr lang="pl-PL" smtClean="0"/>
              <a:t>25/04/17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CF78C-439C-45D1-8F58-993C62AF9E00}" type="datetime1">
              <a:rPr lang="pl-PL" smtClean="0"/>
              <a:t>25/04/17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EC76B-2679-4894-997D-A4B1F16AE88F}" type="datetime1">
              <a:rPr lang="pl-PL" smtClean="0"/>
              <a:t>25/04/17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3E81F-6270-4F14-A32E-4A60D3430DF4}" type="datetime1">
              <a:rPr lang="pl-PL" smtClean="0"/>
              <a:t>25/04/17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09FF7-D61F-4B06-859A-79DAFCEB99C7}" type="datetime1">
              <a:rPr lang="pl-PL" smtClean="0"/>
              <a:t>25/04/17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8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5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872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78B734-2BDC-46B3-B9A9-D8B5CC642F78}" type="datetime2">
              <a:rPr lang="en-US" smtClean="0"/>
              <a:t>Wednesday 26 April 17</a:t>
            </a:fld>
            <a:endParaRPr 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Yuancun NIE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90285" y="266552"/>
            <a:ext cx="11621299" cy="786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310932" algn="ctr"/>
            <a:r>
              <a:rPr lang="en-US" sz="2400" dirty="0">
                <a:ln>
                  <a:noFill/>
                </a:ln>
                <a:solidFill>
                  <a:srgbClr val="0B3DA6"/>
                </a:solidFill>
                <a:ea typeface="+mn-ea"/>
                <a:cs typeface="Times New Roman" pitchFamily="18" charset="0"/>
              </a:rPr>
              <a:t>Beam Impact &amp; Machine Protection of the FCC-hh</a:t>
            </a:r>
          </a:p>
          <a:p>
            <a:pPr marL="310932" algn="ctr"/>
            <a:r>
              <a:rPr lang="en-US" sz="2000" dirty="0" smtClean="0">
                <a:ln>
                  <a:noFill/>
                </a:ln>
                <a:solidFill>
                  <a:srgbClr val="FF0000"/>
                </a:solidFill>
                <a:ea typeface="+mn-ea"/>
                <a:cs typeface="Times New Roman" pitchFamily="18" charset="0"/>
              </a:rPr>
              <a:t>Time constant of beam loss</a:t>
            </a:r>
            <a:endParaRPr lang="en-GB" sz="2000" dirty="0">
              <a:ln>
                <a:noFill/>
              </a:ln>
              <a:solidFill>
                <a:srgbClr val="FF0000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208094" y="5728916"/>
            <a:ext cx="7814145" cy="276999"/>
          </a:xfrm>
          <a:prstGeom prst="rect">
            <a:avLst/>
          </a:prstGeom>
          <a:gradFill rotWithShape="1">
            <a:gsLst>
              <a:gs pos="0">
                <a:srgbClr val="84AA33">
                  <a:tint val="92000"/>
                  <a:satMod val="170000"/>
                </a:srgbClr>
              </a:gs>
              <a:gs pos="15000">
                <a:srgbClr val="84AA33">
                  <a:tint val="92000"/>
                  <a:shade val="99000"/>
                  <a:satMod val="170000"/>
                </a:srgbClr>
              </a:gs>
              <a:gs pos="62000">
                <a:srgbClr val="84AA33">
                  <a:tint val="96000"/>
                  <a:shade val="80000"/>
                  <a:satMod val="170000"/>
                </a:srgbClr>
              </a:gs>
              <a:gs pos="97000">
                <a:srgbClr val="84AA33">
                  <a:tint val="98000"/>
                  <a:shade val="63000"/>
                  <a:satMod val="170000"/>
                </a:srgbClr>
              </a:gs>
              <a:gs pos="100000">
                <a:srgbClr val="84AA33">
                  <a:shade val="62000"/>
                  <a:satMod val="170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solidFill>
              <a:srgbClr val="84AA33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rgbClr val="84AA33">
                <a:shade val="80000"/>
              </a:srgbClr>
            </a:contourClr>
          </a:sp3d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华文中宋"/>
                <a:cs typeface="Times New Roman" panose="02020603050405020304" pitchFamily="18" charset="0"/>
                <a:sym typeface="Wingdings"/>
              </a:rPr>
              <a:t>Table after </a:t>
            </a:r>
            <a:r>
              <a:rPr lang="en-US" sz="1200" b="1" u="sng" kern="0" dirty="0" smtClean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华文中宋"/>
                <a:cs typeface="Times New Roman" panose="02020603050405020304" pitchFamily="18" charset="0"/>
                <a:sym typeface="Wingdings"/>
              </a:rPr>
              <a:t>[R. Schmidt, et al., </a:t>
            </a:r>
            <a:r>
              <a:rPr lang="en-US" sz="1200" b="1" u="sng" kern="0" dirty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华文中宋"/>
                <a:cs typeface="Times New Roman" panose="02020603050405020304" pitchFamily="18" charset="0"/>
                <a:sym typeface="Wingdings"/>
              </a:rPr>
              <a:t>29th ICFA Advanced Beam Dynamics Workshop</a:t>
            </a:r>
            <a:r>
              <a:rPr lang="en-US" sz="1200" b="1" u="sng" kern="0" dirty="0" smtClean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华文中宋"/>
                <a:cs typeface="Times New Roman" panose="02020603050405020304" pitchFamily="18" charset="0"/>
                <a:sym typeface="Wingdings"/>
              </a:rPr>
              <a:t>, 2003]</a:t>
            </a:r>
            <a:endParaRPr lang="en-GB" sz="1200" b="1" u="sng" kern="0" dirty="0"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华文中宋"/>
              <a:cs typeface="Times New Roman" panose="02020603050405020304" pitchFamily="18" charset="0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44508"/>
              </p:ext>
            </p:extLst>
          </p:nvPr>
        </p:nvGraphicFramePr>
        <p:xfrm>
          <a:off x="146611" y="1106095"/>
          <a:ext cx="11906492" cy="4149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7860"/>
                <a:gridCol w="1111169"/>
                <a:gridCol w="1041723"/>
                <a:gridCol w="3526420"/>
                <a:gridCol w="4699320"/>
              </a:tblGrid>
              <a:tr h="274320"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lifetime</a:t>
                      </a:r>
                      <a:endParaRPr lang="en-GB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power into environment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Strategy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LHC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FCC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h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kW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kW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Optimum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operating conditions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(Possible) upgrade of the collimation system after some years of operating experience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h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kW</a:t>
                      </a:r>
                      <a:endParaRPr lang="en-GB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236 kW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Acceptable operating conditions (expected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during early operation)</a:t>
                      </a:r>
                      <a:endParaRPr lang="en-GB" sz="1400" b="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acceptable,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collimators must absorb large fraction of beam energy</a:t>
                      </a:r>
                      <a:endParaRPr lang="en-GB" sz="1400" b="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min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kW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11806 KW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Particular operating conditions (during change of optics, tuning, collimator aperture setting, </a:t>
                      </a:r>
                      <a:r>
                        <a:rPr lang="en-US" sz="1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etc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only possible for short time (~ 10 second), collimators must be very efficient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 MW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8500 MW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 beam loss (standard equipment failures)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Detection of failure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eam must be dumped rapidly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few </a:t>
                      </a:r>
                      <a:r>
                        <a:rPr lang="en-US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(multi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turns)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~100 GW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~ TW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Very fast beam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loss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(fast equipment failures, e.g., magnet powering failures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quenches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Detection of failure or </a:t>
                      </a:r>
                      <a:r>
                        <a:rPr kumimoji="0" lang="en-US" sz="14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losses, beam dump as fast as possible</a:t>
                      </a:r>
                      <a:endParaRPr kumimoji="0" lang="en-GB" sz="14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turn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TW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 TW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Single-passage beam loss (failures at injection or during beam dump, potential damage of equipment)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dump not possible,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passive protection relies on collimators, absorbers (sacrificial materials)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59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78B734-2BDC-46B3-B9A9-D8B5CC642F78}" type="datetime2">
              <a:rPr lang="en-US" smtClean="0"/>
              <a:t>Wednesday 26 April 17</a:t>
            </a:fld>
            <a:endParaRPr 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Yuancun NIE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90285" y="266552"/>
            <a:ext cx="11621299" cy="786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310932" algn="ctr"/>
            <a:r>
              <a:rPr lang="en-US" sz="2400" dirty="0">
                <a:ln>
                  <a:noFill/>
                </a:ln>
                <a:solidFill>
                  <a:srgbClr val="0B3DA6"/>
                </a:solidFill>
                <a:ea typeface="+mn-ea"/>
                <a:cs typeface="Times New Roman" pitchFamily="18" charset="0"/>
              </a:rPr>
              <a:t>Beam Impact &amp; Machine Protection of the FCC-hh</a:t>
            </a:r>
          </a:p>
          <a:p>
            <a:pPr marL="310932" algn="ctr"/>
            <a:r>
              <a:rPr lang="en-US" sz="2000" dirty="0" smtClean="0">
                <a:ln>
                  <a:noFill/>
                </a:ln>
                <a:solidFill>
                  <a:srgbClr val="FF0000"/>
                </a:solidFill>
                <a:ea typeface="+mn-ea"/>
                <a:cs typeface="Times New Roman" pitchFamily="18" charset="0"/>
              </a:rPr>
              <a:t>Energy </a:t>
            </a:r>
            <a:r>
              <a:rPr lang="en-US" sz="2000" dirty="0">
                <a:ln>
                  <a:noFill/>
                </a:ln>
                <a:solidFill>
                  <a:srgbClr val="FF0000"/>
                </a:solidFill>
                <a:ea typeface="+mn-ea"/>
                <a:cs typeface="Times New Roman" pitchFamily="18" charset="0"/>
              </a:rPr>
              <a:t>deposition studies</a:t>
            </a:r>
            <a:endParaRPr lang="en-GB" sz="2000" dirty="0">
              <a:ln>
                <a:noFill/>
              </a:ln>
              <a:solidFill>
                <a:srgbClr val="FF0000"/>
              </a:solidFill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95611" y="4582589"/>
                <a:ext cx="11532597" cy="1225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Beam size</a:t>
                </a:r>
                <a:r>
                  <a:rPr lang="en-US" sz="1600" dirty="0" smtClean="0">
                    <a:cs typeface="Times New Roman" panose="02020603050405020304" pitchFamily="18" charset="0"/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Wingdings" pitchFamily="2" charset="2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itchFamily="2" charset="2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itchFamily="2" charset="2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itchFamily="2" charset="2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itchFamily="2" charset="2"/>
                      </a:rPr>
                      <m:t>=0.2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itchFamily="2" charset="2"/>
                      </a:rPr>
                      <m:t>mm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, beam energy from 50 MeV to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50 TeV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energy, another two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typical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sizes were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studied,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addition to 0.2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integral study provides a reference for quick assessment of beam impacts on ‘targets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 in FCC-hh and its injector chain.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08" y="4582589"/>
                <a:ext cx="8649448" cy="1598836"/>
              </a:xfrm>
              <a:prstGeom prst="rect">
                <a:avLst/>
              </a:prstGeom>
              <a:blipFill rotWithShape="0">
                <a:blip r:embed="rId4"/>
                <a:stretch>
                  <a:fillRect l="-282" b="-15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322593"/>
              </p:ext>
            </p:extLst>
          </p:nvPr>
        </p:nvGraphicFramePr>
        <p:xfrm>
          <a:off x="255061" y="1104368"/>
          <a:ext cx="5806849" cy="3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Graph" r:id="rId5" imgW="3130225" imgH="2187000" progId="Origin50.Graph">
                  <p:embed/>
                </p:oleObj>
              </mc:Choice>
              <mc:Fallback>
                <p:oleObj name="Graph" r:id="rId5" imgW="3130225" imgH="21870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601" t="-494" r="4025" b="2469"/>
                      <a:stretch>
                        <a:fillRect/>
                      </a:stretch>
                    </p:blipFill>
                    <p:spPr bwMode="auto">
                      <a:xfrm>
                        <a:off x="255061" y="1104368"/>
                        <a:ext cx="5806849" cy="3096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371962"/>
              </p:ext>
            </p:extLst>
          </p:nvPr>
        </p:nvGraphicFramePr>
        <p:xfrm>
          <a:off x="6312058" y="1104368"/>
          <a:ext cx="5779201" cy="3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Graph" r:id="rId7" imgW="3130225" imgH="2187000" progId="Origin50.Graph">
                  <p:embed/>
                </p:oleObj>
              </mc:Choice>
              <mc:Fallback>
                <p:oleObj name="Graph" r:id="rId7" imgW="3130225" imgH="21870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26" t="494" r="3911" b="3128"/>
                      <a:stretch>
                        <a:fillRect/>
                      </a:stretch>
                    </p:blipFill>
                    <p:spPr bwMode="auto">
                      <a:xfrm>
                        <a:off x="6312058" y="1104368"/>
                        <a:ext cx="5779201" cy="3096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792648" y="4121378"/>
            <a:ext cx="1060670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 of proton in typical materials (Left: copper, Right: graphite)</a:t>
            </a:r>
          </a:p>
        </p:txBody>
      </p:sp>
    </p:spTree>
    <p:extLst>
      <p:ext uri="{BB962C8B-B14F-4D97-AF65-F5344CB8AC3E}">
        <p14:creationId xmlns:p14="http://schemas.microsoft.com/office/powerpoint/2010/main" val="159421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370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04107"/>
            <a:ext cx="10969139" cy="716742"/>
          </a:xfrm>
        </p:spPr>
        <p:txBody>
          <a:bodyPr>
            <a:normAutofit/>
          </a:bodyPr>
          <a:lstStyle/>
          <a:p>
            <a:r>
              <a:rPr lang="en-GB" sz="3500" dirty="0" smtClean="0"/>
              <a:t>Protection of FCC magnets and circuits</a:t>
            </a:r>
            <a:endParaRPr lang="en-GB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1495"/>
            <a:ext cx="10972800" cy="4270860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200" dirty="0"/>
              <a:t>At the magnet level: </a:t>
            </a:r>
            <a:r>
              <a:rPr lang="en-GB" sz="2200" i="1" dirty="0">
                <a:solidFill>
                  <a:schemeClr val="accent4"/>
                </a:solidFill>
              </a:rPr>
              <a:t>design for </a:t>
            </a:r>
            <a:r>
              <a:rPr lang="en-GB" sz="2200" i="1" dirty="0" smtClean="0">
                <a:solidFill>
                  <a:schemeClr val="accent4"/>
                </a:solidFill>
              </a:rPr>
              <a:t>protectability</a:t>
            </a:r>
          </a:p>
          <a:p>
            <a:pPr marL="48766" indent="0">
              <a:buNone/>
            </a:pPr>
            <a:endParaRPr lang="en-GB" sz="800" i="1" dirty="0">
              <a:solidFill>
                <a:schemeClr val="accent4"/>
              </a:solidFill>
            </a:endParaRPr>
          </a:p>
          <a:p>
            <a:pPr marL="719138" indent="-269875">
              <a:tabLst>
                <a:tab pos="719138" algn="l"/>
              </a:tabLst>
            </a:pPr>
            <a:r>
              <a:rPr lang="en-GB" sz="2000" dirty="0" smtClean="0"/>
              <a:t>CLIQ protection system </a:t>
            </a:r>
          </a:p>
          <a:p>
            <a:pPr marL="449263" indent="0">
              <a:buNone/>
              <a:tabLst>
                <a:tab pos="719138" algn="l"/>
              </a:tabLst>
            </a:pPr>
            <a:endParaRPr lang="en-GB" sz="1000" dirty="0"/>
          </a:p>
          <a:p>
            <a:pPr marL="719138" indent="-269875">
              <a:tabLst>
                <a:tab pos="719138" algn="l"/>
              </a:tabLst>
            </a:pPr>
            <a:r>
              <a:rPr lang="en-GB" sz="2000" dirty="0" smtClean="0"/>
              <a:t>Quench-heaters protection system</a:t>
            </a:r>
          </a:p>
          <a:p>
            <a:pPr marL="449263" indent="0">
              <a:buNone/>
              <a:tabLst>
                <a:tab pos="719138" algn="l"/>
              </a:tabLst>
            </a:pPr>
            <a:endParaRPr lang="en-GB" sz="1000" dirty="0"/>
          </a:p>
          <a:p>
            <a:pPr marL="719138" indent="-269875">
              <a:tabLst>
                <a:tab pos="719138" algn="l"/>
              </a:tabLst>
            </a:pPr>
            <a:r>
              <a:rPr lang="en-GB" sz="2000" dirty="0" smtClean="0"/>
              <a:t>Hybrid systems</a:t>
            </a:r>
          </a:p>
          <a:p>
            <a:pPr marL="48766" indent="0">
              <a:buNone/>
            </a:pPr>
            <a:endParaRPr lang="en-GB" sz="2200" dirty="0"/>
          </a:p>
          <a:p>
            <a:pPr marL="48766" indent="0">
              <a:buNone/>
            </a:pPr>
            <a:r>
              <a:rPr lang="en-GB" sz="2200" dirty="0" smtClean="0"/>
              <a:t>At the circuit level: </a:t>
            </a:r>
            <a:r>
              <a:rPr lang="en-GB" sz="2200" i="1" dirty="0" smtClean="0">
                <a:solidFill>
                  <a:schemeClr val="accent4"/>
                </a:solidFill>
              </a:rPr>
              <a:t>machine integration of magnets</a:t>
            </a:r>
          </a:p>
          <a:p>
            <a:pPr marL="48766" indent="0">
              <a:buNone/>
            </a:pPr>
            <a:endParaRPr lang="en-GB" sz="800" i="1" dirty="0" smtClean="0">
              <a:solidFill>
                <a:schemeClr val="accent4"/>
              </a:solidFill>
            </a:endParaRPr>
          </a:p>
          <a:p>
            <a:pPr marL="719138" indent="-269875"/>
            <a:r>
              <a:rPr lang="en-GB" sz="2000" dirty="0" smtClean="0"/>
              <a:t>Study of the possible layouts of main dipole circuits</a:t>
            </a:r>
          </a:p>
          <a:p>
            <a:pPr marL="719138" indent="-269875"/>
            <a:endParaRPr lang="en-GB" sz="2000" dirty="0" smtClean="0"/>
          </a:p>
          <a:p>
            <a:pPr marL="719138" indent="-269875"/>
            <a:endParaRPr lang="en-GB" sz="2000" dirty="0"/>
          </a:p>
        </p:txBody>
      </p:sp>
      <p:pic>
        <p:nvPicPr>
          <p:cNvPr id="2050" name="Picture 2" descr="Bildergebnis für cer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553" y="1627470"/>
            <a:ext cx="620031" cy="60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Bildergebnis für tampere univers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494" y="2237232"/>
            <a:ext cx="1397980" cy="39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Bildergebnis für tampere univers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796" y="2796892"/>
            <a:ext cx="1397980" cy="39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33256" y="2726804"/>
            <a:ext cx="4090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>
                <a:solidFill>
                  <a:srgbClr val="000000"/>
                </a:solidFill>
              </a:rPr>
              <a:t>+</a:t>
            </a:r>
            <a:endParaRPr lang="en-GB" sz="3000" dirty="0">
              <a:solidFill>
                <a:srgbClr val="000000"/>
              </a:solidFill>
            </a:endParaRPr>
          </a:p>
        </p:txBody>
      </p:sp>
      <p:pic>
        <p:nvPicPr>
          <p:cNvPr id="10" name="Picture 2" descr="Bildergebnis für cer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478" y="2730900"/>
            <a:ext cx="620031" cy="60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666" y="5065723"/>
            <a:ext cx="2128384" cy="6233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157720" y="5129681"/>
            <a:ext cx="4549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As a provider of simulation tools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2488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30087"/>
            <a:ext cx="10969139" cy="121478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WP12 - MAGNETS </a:t>
            </a:r>
            <a:r>
              <a:rPr lang="en-US" sz="3600" dirty="0"/>
              <a:t>&amp; MACHINE </a:t>
            </a:r>
            <a:r>
              <a:rPr lang="en-US" sz="3600" dirty="0" smtClean="0"/>
              <a:t>PROTECTION</a:t>
            </a:r>
            <a:br>
              <a:rPr lang="en-US" sz="3600" dirty="0" smtClean="0"/>
            </a:br>
            <a:r>
              <a:rPr lang="en-US" sz="3600" dirty="0" smtClean="0"/>
              <a:t>Status Report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2173"/>
            <a:ext cx="10972800" cy="39977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12.1 </a:t>
            </a:r>
            <a:r>
              <a:rPr lang="en-US" sz="3200" dirty="0"/>
              <a:t>POWERING, PROTECTION ARCHITECTURE FOR HIGH FIELD </a:t>
            </a:r>
            <a:r>
              <a:rPr lang="en-US" sz="3200" dirty="0" smtClean="0"/>
              <a:t>CIRCUITS</a:t>
            </a:r>
          </a:p>
          <a:p>
            <a:endParaRPr lang="en-US" sz="3200" dirty="0" smtClean="0"/>
          </a:p>
          <a:p>
            <a:r>
              <a:rPr lang="en-US" sz="3200" dirty="0"/>
              <a:t>12.2 CONCEPT, ARCHITECTURE OF MACHINE PROTECTION &amp; </a:t>
            </a:r>
            <a:r>
              <a:rPr lang="en-US" sz="3200" dirty="0" smtClean="0"/>
              <a:t>INTERLOCKS</a:t>
            </a:r>
          </a:p>
          <a:p>
            <a:endParaRPr lang="en-US" sz="3200" dirty="0"/>
          </a:p>
          <a:p>
            <a:r>
              <a:rPr lang="en-US" sz="3200" dirty="0"/>
              <a:t>12.3 HTS MAGNET PROTECTION 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901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1102762"/>
          </a:xfrm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12.1 POWERING, PROTECTION ARCHITECTURE FOR HIGH FIELD CIRCUITS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348" y="1391479"/>
            <a:ext cx="11551478" cy="4505738"/>
          </a:xfrm>
        </p:spPr>
        <p:txBody>
          <a:bodyPr>
            <a:noAutofit/>
          </a:bodyPr>
          <a:lstStyle/>
          <a:p>
            <a:r>
              <a:rPr lang="en-US" sz="1600" dirty="0" smtClean="0"/>
              <a:t>Objectives: Propose </a:t>
            </a:r>
            <a:r>
              <a:rPr lang="en-US" sz="1600" dirty="0"/>
              <a:t>architectures and technologies for the protection of high field circuits. </a:t>
            </a:r>
          </a:p>
          <a:p>
            <a:pPr marL="48766" indent="0">
              <a:buNone/>
            </a:pP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b="1" u="sng" dirty="0"/>
              <a:t>Quench detection/protection of the main ring (LTS</a:t>
            </a:r>
            <a:r>
              <a:rPr lang="en-US" sz="1600" b="1" u="sng" dirty="0" smtClean="0"/>
              <a:t>) magnets.</a:t>
            </a:r>
            <a:endParaRPr lang="en-US" sz="1600" b="1" u="sng" dirty="0"/>
          </a:p>
          <a:p>
            <a:r>
              <a:rPr lang="en-US" sz="1600" dirty="0" smtClean="0"/>
              <a:t>Task </a:t>
            </a:r>
            <a:r>
              <a:rPr lang="en-US" sz="1600" dirty="0"/>
              <a:t>1: </a:t>
            </a:r>
            <a:r>
              <a:rPr lang="en-US" sz="1600" dirty="0" err="1"/>
              <a:t>Analyse</a:t>
            </a:r>
            <a:r>
              <a:rPr lang="en-US" sz="1600" dirty="0"/>
              <a:t> the LHC concept in view of removing electronics form the accelerator tunnel </a:t>
            </a:r>
            <a:r>
              <a:rPr lang="en-US" sz="1600" dirty="0" smtClean="0"/>
              <a:t>and </a:t>
            </a:r>
            <a:r>
              <a:rPr lang="en-US" sz="1600" dirty="0"/>
              <a:t>centralizing them in underground infrastructures or preferably to surface infrastructures. </a:t>
            </a:r>
            <a:endParaRPr lang="en-US" sz="1600" b="1" u="sng" dirty="0" smtClean="0"/>
          </a:p>
          <a:p>
            <a:r>
              <a:rPr lang="en-US" sz="1600" b="1" u="sng" dirty="0" smtClean="0"/>
              <a:t>Energy </a:t>
            </a:r>
            <a:r>
              <a:rPr lang="en-US" sz="1600" b="1" u="sng" dirty="0"/>
              <a:t>extraction of all high current and high energy circuits. </a:t>
            </a:r>
          </a:p>
          <a:p>
            <a:r>
              <a:rPr lang="en-US" sz="1600" dirty="0"/>
              <a:t>Task 1: Extrapolate existing technologies and systems for the new requirements and propose </a:t>
            </a:r>
            <a:r>
              <a:rPr lang="en-US" sz="1600" dirty="0" smtClean="0"/>
              <a:t>circuit layout </a:t>
            </a:r>
            <a:r>
              <a:rPr lang="en-US" sz="1600" dirty="0"/>
              <a:t>configurations compatible with FCC scale. </a:t>
            </a:r>
          </a:p>
          <a:p>
            <a:r>
              <a:rPr lang="en-US" sz="1600" dirty="0"/>
              <a:t>Task 2: Propose new concept for energy dump system, </a:t>
            </a:r>
            <a:r>
              <a:rPr lang="en-US" sz="1600" dirty="0" err="1"/>
              <a:t>optimising</a:t>
            </a:r>
            <a:r>
              <a:rPr lang="en-US" sz="1600" dirty="0"/>
              <a:t> energy recovery. </a:t>
            </a:r>
            <a:endParaRPr lang="en-US" sz="1600" b="1" u="sng" dirty="0" smtClean="0"/>
          </a:p>
          <a:p>
            <a:r>
              <a:rPr lang="en-US" sz="1600" b="1" u="sng" dirty="0" smtClean="0"/>
              <a:t>Local </a:t>
            </a:r>
            <a:r>
              <a:rPr lang="en-US" sz="1600" b="1" u="sng" dirty="0"/>
              <a:t>magnet protection system(s) </a:t>
            </a:r>
          </a:p>
          <a:p>
            <a:r>
              <a:rPr lang="en-US" sz="1600" dirty="0"/>
              <a:t>Task 1: </a:t>
            </a:r>
            <a:r>
              <a:rPr lang="en-US" sz="1600" dirty="0" err="1"/>
              <a:t>Analyse</a:t>
            </a:r>
            <a:r>
              <a:rPr lang="en-US" sz="1600" dirty="0"/>
              <a:t> the existing magnet protection technologies and evaluate applicability of </a:t>
            </a:r>
            <a:r>
              <a:rPr lang="en-US" sz="1600" dirty="0" smtClean="0"/>
              <a:t>alternative </a:t>
            </a:r>
            <a:r>
              <a:rPr lang="en-US" sz="1600" dirty="0"/>
              <a:t>technologies like Coupling-Loss Induced Quench (CLIQ). </a:t>
            </a:r>
            <a:r>
              <a:rPr lang="en-US" sz="1600" dirty="0" err="1"/>
              <a:t>Optimisation</a:t>
            </a:r>
            <a:r>
              <a:rPr lang="en-US" sz="1600" dirty="0"/>
              <a:t> of the </a:t>
            </a:r>
            <a:r>
              <a:rPr lang="en-US" sz="1600" dirty="0" smtClean="0"/>
              <a:t>system</a:t>
            </a:r>
            <a:r>
              <a:rPr lang="en-US" sz="1600" dirty="0"/>
              <a:t>, implementation at the design stage of the magnets. Report on feasibility based on HL</a:t>
            </a:r>
            <a:r>
              <a:rPr lang="en-US" sz="1600" dirty="0" smtClean="0"/>
              <a:t>-LHC </a:t>
            </a:r>
            <a:r>
              <a:rPr lang="en-US" sz="1600" dirty="0"/>
              <a:t>experience, specify potential implications for subdivision of magnet coils, </a:t>
            </a:r>
          </a:p>
          <a:p>
            <a:r>
              <a:rPr lang="en-US" sz="1600" dirty="0"/>
              <a:t>Task 2: Evaluate the existing LHC magnet diode bypass assembly and propose required </a:t>
            </a:r>
            <a:r>
              <a:rPr lang="en-US" sz="1600" dirty="0" smtClean="0"/>
              <a:t>diode parameters </a:t>
            </a:r>
            <a:r>
              <a:rPr lang="en-US" sz="1600" dirty="0"/>
              <a:t>in connection with the powering architecture of the magnets.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5789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989163" y="920849"/>
            <a:ext cx="9875836" cy="10104189"/>
            <a:chOff x="-3343712" y="2173104"/>
            <a:chExt cx="12131533" cy="12412042"/>
          </a:xfrm>
        </p:grpSpPr>
        <p:grpSp>
          <p:nvGrpSpPr>
            <p:cNvPr id="26" name="Group 25"/>
            <p:cNvGrpSpPr/>
            <p:nvPr/>
          </p:nvGrpSpPr>
          <p:grpSpPr>
            <a:xfrm>
              <a:off x="-3187822" y="2846415"/>
              <a:ext cx="11623910" cy="11738731"/>
              <a:chOff x="-3367407" y="2272145"/>
              <a:chExt cx="11623910" cy="11738731"/>
            </a:xfrm>
          </p:grpSpPr>
          <p:cxnSp>
            <p:nvCxnSpPr>
              <p:cNvPr id="41" name="Straight Connector 40"/>
              <p:cNvCxnSpPr>
                <a:stCxn id="49" idx="0"/>
                <a:endCxn id="48" idx="0"/>
              </p:cNvCxnSpPr>
              <p:nvPr/>
            </p:nvCxnSpPr>
            <p:spPr>
              <a:xfrm flipH="1">
                <a:off x="4707042" y="2818706"/>
                <a:ext cx="163500" cy="32003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endCxn id="47" idx="2"/>
              </p:cNvCxnSpPr>
              <p:nvPr/>
            </p:nvCxnSpPr>
            <p:spPr>
              <a:xfrm flipH="1">
                <a:off x="4561049" y="2761673"/>
                <a:ext cx="140262" cy="32046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-3367407" y="2272145"/>
                <a:ext cx="11623910" cy="11738731"/>
                <a:chOff x="-3491293" y="2078182"/>
                <a:chExt cx="11623910" cy="11738731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1373784" y="2078182"/>
                  <a:ext cx="833705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rot="2939274">
                  <a:off x="6507181" y="4338964"/>
                  <a:ext cx="740924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2</a:t>
                  </a: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-3393208" y="2078182"/>
                  <a:ext cx="11379200" cy="11379200"/>
                </a:xfrm>
                <a:prstGeom prst="arc">
                  <a:avLst>
                    <a:gd name="adj1" fmla="val 16143993"/>
                    <a:gd name="adj2" fmla="val 1761383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>
                  <a:off x="-3491293" y="2429165"/>
                  <a:ext cx="11379201" cy="11379200"/>
                </a:xfrm>
                <a:prstGeom prst="arc">
                  <a:avLst>
                    <a:gd name="adj1" fmla="val 16210748"/>
                    <a:gd name="adj2" fmla="val 1759034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>
                <a:xfrm>
                  <a:off x="-3454402" y="2437713"/>
                  <a:ext cx="11379201" cy="11379200"/>
                </a:xfrm>
                <a:prstGeom prst="arc">
                  <a:avLst>
                    <a:gd name="adj1" fmla="val 17662380"/>
                    <a:gd name="adj2" fmla="val 19109342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>
                <a:xfrm>
                  <a:off x="-3246584" y="2137526"/>
                  <a:ext cx="11379201" cy="11379200"/>
                </a:xfrm>
                <a:prstGeom prst="arc">
                  <a:avLst>
                    <a:gd name="adj1" fmla="val 17633039"/>
                    <a:gd name="adj2" fmla="val 19165565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715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5" name="Arc 34"/>
            <p:cNvSpPr/>
            <p:nvPr/>
          </p:nvSpPr>
          <p:spPr>
            <a:xfrm>
              <a:off x="-3343712" y="2427024"/>
              <a:ext cx="11938751" cy="11938751"/>
            </a:xfrm>
            <a:prstGeom prst="arc">
              <a:avLst>
                <a:gd name="adj1" fmla="val 16153123"/>
                <a:gd name="adj2" fmla="val 1763991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rc 35"/>
            <p:cNvSpPr/>
            <p:nvPr/>
          </p:nvSpPr>
          <p:spPr>
            <a:xfrm>
              <a:off x="-3150930" y="2532435"/>
              <a:ext cx="11938751" cy="11938751"/>
            </a:xfrm>
            <a:prstGeom prst="arc">
              <a:avLst>
                <a:gd name="adj1" fmla="val 17632306"/>
                <a:gd name="adj2" fmla="val 1912975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05726" y="2173104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08287" y="3241338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2</a:t>
              </a:r>
            </a:p>
          </p:txBody>
        </p:sp>
        <p:sp>
          <p:nvSpPr>
            <p:cNvPr id="39" name="Arc 38"/>
            <p:cNvSpPr/>
            <p:nvPr/>
          </p:nvSpPr>
          <p:spPr>
            <a:xfrm>
              <a:off x="-2309878" y="3713014"/>
              <a:ext cx="9763540" cy="9763539"/>
            </a:xfrm>
            <a:prstGeom prst="arc">
              <a:avLst>
                <a:gd name="adj1" fmla="val 16181074"/>
                <a:gd name="adj2" fmla="val 19254981"/>
              </a:avLst>
            </a:prstGeom>
            <a:ln w="3175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92566" y="4269225"/>
              <a:ext cx="1242921" cy="718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HalfArc</a:t>
              </a:r>
              <a:r>
                <a:rPr lang="en-GB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</a:p>
            <a:p>
              <a:pPr algn="ctr"/>
              <a:r>
                <a:rPr lang="en-GB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8km</a:t>
              </a:r>
            </a:p>
          </p:txBody>
        </p:sp>
      </p:grpSp>
      <p:sp>
        <p:nvSpPr>
          <p:cNvPr id="52" name="Rectangle 51"/>
          <p:cNvSpPr/>
          <p:nvPr/>
        </p:nvSpPr>
        <p:spPr>
          <a:xfrm>
            <a:off x="804309" y="1417917"/>
            <a:ext cx="49365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Proposal for </a:t>
            </a:r>
            <a:r>
              <a:rPr lang="en-GB" sz="20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FCC Powering </a:t>
            </a:r>
            <a:r>
              <a:rPr lang="en-GB" sz="2000" dirty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S</a:t>
            </a:r>
            <a:r>
              <a:rPr lang="en-GB" sz="20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ectors </a:t>
            </a:r>
            <a:r>
              <a:rPr lang="en-GB" sz="2000" dirty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(PS)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454014" y="3134106"/>
            <a:ext cx="5852855" cy="2727645"/>
            <a:chOff x="4021055" y="32444"/>
            <a:chExt cx="4972580" cy="2093975"/>
          </a:xfrm>
        </p:grpSpPr>
        <p:sp>
          <p:nvSpPr>
            <p:cNvPr id="61" name="TextBox 60"/>
            <p:cNvSpPr txBox="1"/>
            <p:nvPr/>
          </p:nvSpPr>
          <p:spPr>
            <a:xfrm>
              <a:off x="7169043" y="1822593"/>
              <a:ext cx="569238" cy="303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5528114" y="1846096"/>
              <a:ext cx="3465521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157066" y="1197512"/>
              <a:ext cx="37932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536386" y="1752294"/>
              <a:ext cx="645834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186745" y="1576895"/>
              <a:ext cx="0" cy="17923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590823" y="1581444"/>
              <a:ext cx="59139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536386" y="1197512"/>
              <a:ext cx="0" cy="55861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239246" y="1756843"/>
              <a:ext cx="645834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889605" y="1581444"/>
              <a:ext cx="0" cy="179231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6293683" y="1585993"/>
              <a:ext cx="591397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239246" y="1122693"/>
              <a:ext cx="0" cy="637982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295929" y="1088297"/>
              <a:ext cx="0" cy="497696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937557" y="1752294"/>
              <a:ext cx="645834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7587916" y="1576895"/>
              <a:ext cx="0" cy="179231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991994" y="1581444"/>
              <a:ext cx="591397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937557" y="1048682"/>
              <a:ext cx="0" cy="707444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998789" y="1014286"/>
              <a:ext cx="0" cy="567158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7638904" y="1747745"/>
              <a:ext cx="645834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289263" y="1572346"/>
              <a:ext cx="0" cy="179231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7693341" y="1576895"/>
              <a:ext cx="591397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7638904" y="978957"/>
              <a:ext cx="0" cy="77262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700136" y="944561"/>
              <a:ext cx="0" cy="632334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8343276" y="1743775"/>
              <a:ext cx="645834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8993635" y="1568376"/>
              <a:ext cx="0" cy="17923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8397713" y="1572925"/>
              <a:ext cx="591397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8343276" y="906195"/>
              <a:ext cx="0" cy="84141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8404508" y="871799"/>
              <a:ext cx="0" cy="701126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5595383" y="1161914"/>
              <a:ext cx="0" cy="42407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5161615" y="1161914"/>
              <a:ext cx="43376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5709313" y="1122693"/>
              <a:ext cx="52993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741159" y="1088297"/>
              <a:ext cx="554770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5741159" y="970839"/>
              <a:ext cx="0" cy="117458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5709313" y="1006437"/>
              <a:ext cx="0" cy="12215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055737" y="1006437"/>
              <a:ext cx="653576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5060286" y="970839"/>
              <a:ext cx="68087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4946871" y="813461"/>
              <a:ext cx="835414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951420" y="777863"/>
              <a:ext cx="862711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843728" y="612930"/>
              <a:ext cx="1013436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848277" y="577332"/>
              <a:ext cx="1040733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757288" y="427003"/>
              <a:ext cx="1181522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761837" y="391405"/>
              <a:ext cx="1208819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782285" y="1048682"/>
              <a:ext cx="1155272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5814131" y="1014286"/>
              <a:ext cx="1184658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5814131" y="777863"/>
              <a:ext cx="0" cy="236423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782285" y="813461"/>
              <a:ext cx="0" cy="241122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857164" y="978957"/>
              <a:ext cx="178174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889010" y="944561"/>
              <a:ext cx="1804331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889010" y="577332"/>
              <a:ext cx="0" cy="367229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5857164" y="610194"/>
              <a:ext cx="0" cy="370115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5938810" y="906195"/>
              <a:ext cx="2404466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5970656" y="871799"/>
              <a:ext cx="2433852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5970656" y="391405"/>
              <a:ext cx="0" cy="480394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5938810" y="419126"/>
              <a:ext cx="0" cy="48842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4" name="Group 113"/>
            <p:cNvGrpSpPr/>
            <p:nvPr/>
          </p:nvGrpSpPr>
          <p:grpSpPr>
            <a:xfrm>
              <a:off x="4021055" y="32444"/>
              <a:ext cx="1554095" cy="1307907"/>
              <a:chOff x="4189377" y="182571"/>
              <a:chExt cx="1554095" cy="1307907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4189377" y="534118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1a</a:t>
                </a: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4644849" y="182571"/>
                <a:ext cx="702834" cy="350064"/>
                <a:chOff x="964711" y="4583012"/>
                <a:chExt cx="572593" cy="350064"/>
              </a:xfrm>
            </p:grpSpPr>
            <p:sp>
              <p:nvSpPr>
                <p:cNvPr id="139" name="Rectangle 138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0" name="Isosceles Triangle 139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TextBox 140"/>
                <p:cNvSpPr txBox="1"/>
                <p:nvPr/>
              </p:nvSpPr>
              <p:spPr>
                <a:xfrm>
                  <a:off x="964711" y="4583012"/>
                  <a:ext cx="572593" cy="276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EE1a</a:t>
                  </a:r>
                </a:p>
              </p:txBody>
            </p:sp>
          </p:grpSp>
          <p:sp>
            <p:nvSpPr>
              <p:cNvPr id="119" name="Rectangle 118"/>
              <p:cNvSpPr/>
              <p:nvPr/>
            </p:nvSpPr>
            <p:spPr>
              <a:xfrm>
                <a:off x="4287186" y="727459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1b</a:t>
                </a: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4742658" y="375912"/>
                <a:ext cx="702834" cy="350064"/>
                <a:chOff x="964711" y="4583012"/>
                <a:chExt cx="572593" cy="350064"/>
              </a:xfrm>
            </p:grpSpPr>
            <p:sp>
              <p:nvSpPr>
                <p:cNvPr id="136" name="Rectangle 135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7" name="Isosceles Triangle 136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964711" y="4583012"/>
                  <a:ext cx="572593" cy="276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EE1b</a:t>
                  </a: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89546" y="920800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1c</a:t>
                </a: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4845018" y="569253"/>
                <a:ext cx="702834" cy="350064"/>
                <a:chOff x="964711" y="4583012"/>
                <a:chExt cx="572593" cy="350064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Isosceles Triangle 133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>
                  <a:off x="964711" y="4583012"/>
                  <a:ext cx="572593" cy="276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EE1c</a:t>
                  </a:r>
                </a:p>
              </p:txBody>
            </p:sp>
          </p:grpSp>
          <p:sp>
            <p:nvSpPr>
              <p:cNvPr id="123" name="Rectangle 122"/>
              <p:cNvSpPr/>
              <p:nvPr/>
            </p:nvSpPr>
            <p:spPr>
              <a:xfrm>
                <a:off x="4485077" y="1111868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1d</a:t>
                </a:r>
              </a:p>
            </p:txBody>
          </p:sp>
          <p:grpSp>
            <p:nvGrpSpPr>
              <p:cNvPr id="124" name="Group 123"/>
              <p:cNvGrpSpPr/>
              <p:nvPr/>
            </p:nvGrpSpPr>
            <p:grpSpPr>
              <a:xfrm>
                <a:off x="4940549" y="760321"/>
                <a:ext cx="702834" cy="350064"/>
                <a:chOff x="964711" y="4583012"/>
                <a:chExt cx="572593" cy="350064"/>
              </a:xfrm>
            </p:grpSpPr>
            <p:sp>
              <p:nvSpPr>
                <p:cNvPr id="130" name="Rectangle 129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1" name="Isosceles Triangle 130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964711" y="4583012"/>
                  <a:ext cx="572593" cy="276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EE1d</a:t>
                  </a:r>
                </a:p>
              </p:txBody>
            </p:sp>
          </p:grpSp>
          <p:sp>
            <p:nvSpPr>
              <p:cNvPr id="125" name="Rectangle 124"/>
              <p:cNvSpPr/>
              <p:nvPr/>
            </p:nvSpPr>
            <p:spPr>
              <a:xfrm>
                <a:off x="4585166" y="1307492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1e</a:t>
                </a:r>
              </a:p>
            </p:txBody>
          </p:sp>
          <p:grpSp>
            <p:nvGrpSpPr>
              <p:cNvPr id="126" name="Group 125"/>
              <p:cNvGrpSpPr/>
              <p:nvPr/>
            </p:nvGrpSpPr>
            <p:grpSpPr>
              <a:xfrm>
                <a:off x="5040638" y="955945"/>
                <a:ext cx="702834" cy="350064"/>
                <a:chOff x="964711" y="4583012"/>
                <a:chExt cx="572593" cy="350064"/>
              </a:xfrm>
            </p:grpSpPr>
            <p:sp>
              <p:nvSpPr>
                <p:cNvPr id="127" name="Rectangle 126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Isosceles Triangle 127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964711" y="4583012"/>
                  <a:ext cx="572593" cy="276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EE1e</a:t>
                  </a:r>
                </a:p>
              </p:txBody>
            </p:sp>
          </p:grpSp>
        </p:grpSp>
        <p:sp>
          <p:nvSpPr>
            <p:cNvPr id="115" name="Rectangle 114"/>
            <p:cNvSpPr/>
            <p:nvPr/>
          </p:nvSpPr>
          <p:spPr>
            <a:xfrm>
              <a:off x="6013450" y="812709"/>
              <a:ext cx="2673350" cy="351214"/>
            </a:xfrm>
            <a:prstGeom prst="rect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924258" y="545347"/>
              <a:ext cx="653400" cy="276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 link</a:t>
              </a:r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6668673" y="4171087"/>
            <a:ext cx="50272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Study of possible circuit layouts to reduce the stored energy and limit the voltage to ground during the fast power abort</a:t>
            </a:r>
          </a:p>
        </p:txBody>
      </p:sp>
      <p:sp>
        <p:nvSpPr>
          <p:cNvPr id="145" name="Title 1"/>
          <p:cNvSpPr txBox="1">
            <a:spLocks/>
          </p:cNvSpPr>
          <p:nvPr/>
        </p:nvSpPr>
        <p:spPr>
          <a:xfrm>
            <a:off x="609601" y="204107"/>
            <a:ext cx="10969139" cy="7167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Studies of the layout of main dipole circuits</a:t>
            </a:r>
            <a:endParaRPr lang="en-GB" sz="3500" dirty="0"/>
          </a:p>
        </p:txBody>
      </p:sp>
      <p:sp>
        <p:nvSpPr>
          <p:cNvPr id="146" name="Rectangle 145"/>
          <p:cNvSpPr/>
          <p:nvPr/>
        </p:nvSpPr>
        <p:spPr>
          <a:xfrm>
            <a:off x="3380442" y="6212691"/>
            <a:ext cx="5147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Results </a:t>
            </a:r>
            <a:r>
              <a:rPr lang="en-GB" dirty="0">
                <a:solidFill>
                  <a:schemeClr val="bg1"/>
                </a:solidFill>
              </a:rPr>
              <a:t>presented at the FCC week 2016, Rome</a:t>
            </a:r>
          </a:p>
        </p:txBody>
      </p:sp>
      <p:pic>
        <p:nvPicPr>
          <p:cNvPr id="149" name="Picture 2" descr="Bildergebnis für eurocirc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166" y="251578"/>
            <a:ext cx="1452966" cy="69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410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74" y="1812078"/>
            <a:ext cx="4320000" cy="3235955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609601" y="204107"/>
            <a:ext cx="10969139" cy="7167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CLIQ studies for FCC cos-theta coil</a:t>
            </a:r>
            <a:endParaRPr lang="en-GB" sz="3500" dirty="0"/>
          </a:p>
        </p:txBody>
      </p:sp>
      <p:sp>
        <p:nvSpPr>
          <p:cNvPr id="13" name="Rectangle 12"/>
          <p:cNvSpPr/>
          <p:nvPr/>
        </p:nvSpPr>
        <p:spPr>
          <a:xfrm>
            <a:off x="2664302" y="6225159"/>
            <a:ext cx="6695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Results presented at the </a:t>
            </a:r>
            <a:r>
              <a:rPr lang="en-GB" dirty="0" err="1" smtClean="0">
                <a:solidFill>
                  <a:schemeClr val="bg1"/>
                </a:solidFill>
              </a:rPr>
              <a:t>EuroCirCol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WP5 Workshop </a:t>
            </a:r>
            <a:r>
              <a:rPr lang="en-GB" dirty="0" smtClean="0">
                <a:solidFill>
                  <a:schemeClr val="bg1"/>
                </a:solidFill>
              </a:rPr>
              <a:t>2016, Alba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861946" y="1309323"/>
            <a:ext cx="3617987" cy="58096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/>
              <a:t>Current [A] and resistance [</a:t>
            </a:r>
            <a:r>
              <a:rPr lang="el-GR" sz="1800" dirty="0"/>
              <a:t>Ω</a:t>
            </a:r>
            <a:r>
              <a:rPr lang="en-GB" sz="1800" dirty="0" smtClean="0"/>
              <a:t>]</a:t>
            </a:r>
            <a:endParaRPr lang="en-GB" sz="18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027" y="1335414"/>
            <a:ext cx="3600000" cy="4030156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4622038" y="1335414"/>
            <a:ext cx="3600000" cy="4030156"/>
            <a:chOff x="540000" y="1260000"/>
            <a:chExt cx="3600000" cy="4030156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000" y="1260000"/>
              <a:ext cx="3600000" cy="4030156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 rot="3150493">
              <a:off x="1531716" y="4537110"/>
              <a:ext cx="414791" cy="146184"/>
            </a:xfrm>
            <a:prstGeom prst="rect">
              <a:avLst/>
            </a:prstGeom>
            <a:noFill/>
            <a:ln w="38100">
              <a:solidFill>
                <a:srgbClr val="1E5AAE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E5AAE"/>
                </a:solidFill>
              </a:endParaRPr>
            </a:p>
          </p:txBody>
        </p:sp>
      </p:grpSp>
      <p:sp>
        <p:nvSpPr>
          <p:cNvPr id="31" name="Content Placeholder 4"/>
          <p:cNvSpPr txBox="1">
            <a:spLocks/>
          </p:cNvSpPr>
          <p:nvPr/>
        </p:nvSpPr>
        <p:spPr>
          <a:xfrm>
            <a:off x="5250346" y="1213733"/>
            <a:ext cx="1946035" cy="401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Temperature </a:t>
            </a:r>
            <a:r>
              <a:rPr lang="en-GB" sz="1800" dirty="0"/>
              <a:t>[K]</a:t>
            </a:r>
          </a:p>
        </p:txBody>
      </p:sp>
      <p:sp>
        <p:nvSpPr>
          <p:cNvPr id="37" name="Content Placeholder 4"/>
          <p:cNvSpPr>
            <a:spLocks noGrp="1"/>
          </p:cNvSpPr>
          <p:nvPr>
            <p:ph idx="1"/>
          </p:nvPr>
        </p:nvSpPr>
        <p:spPr>
          <a:xfrm>
            <a:off x="8005905" y="1208190"/>
            <a:ext cx="3247267" cy="425694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000" dirty="0" smtClean="0"/>
              <a:t>Peak voltage to ground [V]</a:t>
            </a:r>
            <a:endParaRPr lang="en-GB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863070" y="4878756"/>
            <a:ext cx="1849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Hot-spot 312 K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513630" y="5223242"/>
            <a:ext cx="104992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Outcome: temperature gradients and voltage to ground need to be mitigated possibly acting on the magnet design</a:t>
            </a:r>
          </a:p>
        </p:txBody>
      </p:sp>
      <p:pic>
        <p:nvPicPr>
          <p:cNvPr id="39" name="Picture 2" descr="Bildergebnis für eurocirc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166" y="251578"/>
            <a:ext cx="1452966" cy="69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069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/>
          <p:cNvGrpSpPr/>
          <p:nvPr/>
        </p:nvGrpSpPr>
        <p:grpSpPr>
          <a:xfrm>
            <a:off x="0" y="4061468"/>
            <a:ext cx="8824253" cy="1333973"/>
            <a:chOff x="55672" y="1170394"/>
            <a:chExt cx="8824253" cy="1333973"/>
          </a:xfrm>
        </p:grpSpPr>
        <p:grpSp>
          <p:nvGrpSpPr>
            <p:cNvPr id="22" name="Group 21"/>
            <p:cNvGrpSpPr/>
            <p:nvPr/>
          </p:nvGrpSpPr>
          <p:grpSpPr>
            <a:xfrm>
              <a:off x="55672" y="1170394"/>
              <a:ext cx="8824253" cy="1333973"/>
              <a:chOff x="55672" y="1170394"/>
              <a:chExt cx="8824253" cy="133397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6747" y="1170394"/>
                <a:ext cx="8463178" cy="1333973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55672" y="1561890"/>
                <a:ext cx="4796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87803" y="1787930"/>
                <a:ext cx="5068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baseline="-25000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82346" y="1424411"/>
                <a:ext cx="519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baseline="-25000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459579" y="1629269"/>
                <a:ext cx="5148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baseline="-25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791563" y="1349932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412541" y="1349932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241912" y="1349932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753090" y="1873251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374068" y="1862894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8242377" y="1863142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07334" y="1445900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err="1">
                    <a:solidFill>
                      <a:srgbClr val="F58C2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err="1">
                    <a:solidFill>
                      <a:srgbClr val="F58C2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endParaRPr lang="en-GB" baseline="-25000" dirty="0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221705" y="1193707"/>
                <a:ext cx="6976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baseline="-250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CLIQ</a:t>
                </a:r>
                <a:endParaRPr lang="en-GB" baseline="-25000" dirty="0"/>
              </a:p>
            </p:txBody>
          </p:sp>
        </p:grpSp>
        <p:cxnSp>
          <p:nvCxnSpPr>
            <p:cNvPr id="9" name="Connettore 2 8"/>
            <p:cNvCxnSpPr/>
            <p:nvPr/>
          </p:nvCxnSpPr>
          <p:spPr>
            <a:xfrm flipV="1">
              <a:off x="5479605" y="2115564"/>
              <a:ext cx="290034" cy="320487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2 56"/>
            <p:cNvCxnSpPr/>
            <p:nvPr/>
          </p:nvCxnSpPr>
          <p:spPr>
            <a:xfrm flipV="1">
              <a:off x="7330891" y="2138175"/>
              <a:ext cx="290034" cy="320487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2" name="Picture 2" descr="https://encrypted-tbn3.gstatic.com/images?q=tbn:ANd9GcSriwZm9LutoIQiW4xMdXwtjloyQ-VfVo7QuUksxWsmSil1xYT6aYDv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555" y="361862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4496270" y="3612577"/>
            <a:ext cx="15199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Cadence PSpice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4211797" y="3254629"/>
            <a:ext cx="18133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FCC circuit </a:t>
            </a:r>
            <a:r>
              <a:rPr lang="en-GB" sz="1600" dirty="0"/>
              <a:t>model</a:t>
            </a:r>
          </a:p>
        </p:txBody>
      </p:sp>
      <p:pic>
        <p:nvPicPr>
          <p:cNvPr id="44" name="Picture 4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07462" y="2939160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9608992" y="2628054"/>
            <a:ext cx="24288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Common coil field model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603861" y="3728659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016238" y="5422485"/>
            <a:ext cx="3397939" cy="378122"/>
            <a:chOff x="5893190" y="2886293"/>
            <a:chExt cx="3217388" cy="378122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5893190" y="3264415"/>
              <a:ext cx="3217388" cy="0"/>
            </a:xfrm>
            <a:prstGeom prst="line">
              <a:avLst/>
            </a:prstGeom>
            <a:ln w="38100">
              <a:solidFill>
                <a:srgbClr val="1E5AAE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893190" y="2886293"/>
              <a:ext cx="0" cy="378122"/>
            </a:xfrm>
            <a:prstGeom prst="line">
              <a:avLst/>
            </a:prstGeom>
            <a:ln w="38100">
              <a:solidFill>
                <a:srgbClr val="1E5AAE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Rounded Rectangle 66"/>
          <p:cNvSpPr/>
          <p:nvPr/>
        </p:nvSpPr>
        <p:spPr>
          <a:xfrm>
            <a:off x="4307250" y="4898664"/>
            <a:ext cx="3443689" cy="523821"/>
          </a:xfrm>
          <a:prstGeom prst="roundRect">
            <a:avLst/>
          </a:prstGeom>
          <a:solidFill>
            <a:srgbClr val="FFC000">
              <a:alpha val="54902"/>
            </a:srgbClr>
          </a:solidFill>
          <a:ln w="28575">
            <a:solidFill>
              <a:srgbClr val="F58C2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ounded Rectangle 68"/>
          <p:cNvSpPr/>
          <p:nvPr/>
        </p:nvSpPr>
        <p:spPr>
          <a:xfrm>
            <a:off x="9323186" y="3201854"/>
            <a:ext cx="2714676" cy="2608278"/>
          </a:xfrm>
          <a:prstGeom prst="round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9414177" y="3252099"/>
            <a:ext cx="2550995" cy="2558033"/>
            <a:chOff x="-180905" y="295274"/>
            <a:chExt cx="8410504" cy="8433712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sp>
        <p:nvSpPr>
          <p:cNvPr id="76" name="Title 1"/>
          <p:cNvSpPr txBox="1">
            <a:spLocks/>
          </p:cNvSpPr>
          <p:nvPr/>
        </p:nvSpPr>
        <p:spPr>
          <a:xfrm>
            <a:off x="609601" y="204107"/>
            <a:ext cx="10969139" cy="7167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Simulation tools and the STEAM</a:t>
            </a:r>
            <a:endParaRPr lang="en-GB" sz="3500" dirty="0"/>
          </a:p>
        </p:txBody>
      </p:sp>
      <p:sp>
        <p:nvSpPr>
          <p:cNvPr id="77" name="Content Placeholder 7"/>
          <p:cNvSpPr>
            <a:spLocks noGrp="1"/>
          </p:cNvSpPr>
          <p:nvPr>
            <p:ph idx="1"/>
          </p:nvPr>
        </p:nvSpPr>
        <p:spPr>
          <a:xfrm>
            <a:off x="701063" y="1071346"/>
            <a:ext cx="10967062" cy="393447"/>
          </a:xfrm>
        </p:spPr>
        <p:txBody>
          <a:bodyPr>
            <a:noAutofit/>
          </a:bodyPr>
          <a:lstStyle/>
          <a:p>
            <a:pPr marL="48766" indent="0">
              <a:buNone/>
            </a:pPr>
            <a:r>
              <a:rPr lang="en-GB" sz="2000" dirty="0"/>
              <a:t>STEAM is providing tools for </a:t>
            </a:r>
            <a:r>
              <a:rPr lang="en-GB" sz="2000" dirty="0" smtClean="0"/>
              <a:t>coupled </a:t>
            </a:r>
            <a:r>
              <a:rPr lang="en-GB" sz="2000" dirty="0"/>
              <a:t>protection </a:t>
            </a:r>
            <a:r>
              <a:rPr lang="en-GB" sz="2000" dirty="0" smtClean="0"/>
              <a:t>studies: </a:t>
            </a:r>
            <a:r>
              <a:rPr lang="en-GB" sz="2000" i="1" dirty="0" smtClean="0">
                <a:solidFill>
                  <a:schemeClr val="accent4"/>
                </a:solidFill>
              </a:rPr>
              <a:t>protection </a:t>
            </a:r>
            <a:r>
              <a:rPr lang="en-GB" sz="2000" i="1" dirty="0">
                <a:solidFill>
                  <a:schemeClr val="accent4"/>
                </a:solidFill>
              </a:rPr>
              <a:t>of a chain of magnets</a:t>
            </a:r>
          </a:p>
          <a:p>
            <a:pPr marL="48766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2464304" y="1504874"/>
            <a:ext cx="7163982" cy="1245496"/>
            <a:chOff x="777891" y="1921213"/>
            <a:chExt cx="7163982" cy="1245496"/>
          </a:xfrm>
        </p:grpSpPr>
        <p:grpSp>
          <p:nvGrpSpPr>
            <p:cNvPr id="80" name="Group 79"/>
            <p:cNvGrpSpPr/>
            <p:nvPr/>
          </p:nvGrpSpPr>
          <p:grpSpPr>
            <a:xfrm>
              <a:off x="777891" y="1937642"/>
              <a:ext cx="2515575" cy="1229067"/>
              <a:chOff x="777891" y="1937642"/>
              <a:chExt cx="2515575" cy="1229067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1077723" y="1937642"/>
                <a:ext cx="19159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/>
                  <a:t>Circuit protection</a:t>
                </a: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777891" y="2264557"/>
                <a:ext cx="2515575" cy="902152"/>
              </a:xfrm>
              <a:prstGeom prst="ellipse">
                <a:avLst/>
              </a:prstGeom>
              <a:solidFill>
                <a:srgbClr val="F58C23">
                  <a:alpha val="52941"/>
                </a:srgbClr>
              </a:solidFill>
              <a:ln w="19050">
                <a:solidFill>
                  <a:srgbClr val="F58C2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981421" y="2394468"/>
                <a:ext cx="20808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Energy extraction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Voltage to ground</a:t>
                </a: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5241179" y="1921213"/>
              <a:ext cx="2700694" cy="1240614"/>
              <a:chOff x="777891" y="1926095"/>
              <a:chExt cx="2700694" cy="1240614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1172980" y="1926095"/>
                <a:ext cx="20313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/>
                  <a:t>Magnet protection</a:t>
                </a: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777891" y="2264557"/>
                <a:ext cx="2700694" cy="902152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981421" y="2394468"/>
                <a:ext cx="2414444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Hot-spot temperature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Voltage to ground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3679661" y="2418363"/>
              <a:ext cx="11753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dirty="0"/>
                <a:t>CLIQ</a:t>
              </a:r>
            </a:p>
            <a:p>
              <a:pPr algn="ctr"/>
              <a:r>
                <a:rPr lang="en-GB" sz="1600" dirty="0"/>
                <a:t>technology</a:t>
              </a:r>
            </a:p>
          </p:txBody>
        </p:sp>
        <p:cxnSp>
          <p:nvCxnSpPr>
            <p:cNvPr id="83" name="Straight Arrow Connector 82"/>
            <p:cNvCxnSpPr>
              <a:stCxn id="89" idx="6"/>
              <a:endCxn id="82" idx="1"/>
            </p:cNvCxnSpPr>
            <p:nvPr/>
          </p:nvCxnSpPr>
          <p:spPr>
            <a:xfrm flipV="1">
              <a:off x="3293466" y="2710751"/>
              <a:ext cx="386195" cy="4882"/>
            </a:xfrm>
            <a:prstGeom prst="straightConnector1">
              <a:avLst/>
            </a:prstGeom>
            <a:ln w="38100">
              <a:solidFill>
                <a:srgbClr val="0055A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82" idx="3"/>
              <a:endCxn id="86" idx="2"/>
            </p:cNvCxnSpPr>
            <p:nvPr/>
          </p:nvCxnSpPr>
          <p:spPr>
            <a:xfrm>
              <a:off x="4854983" y="2710751"/>
              <a:ext cx="386196" cy="0"/>
            </a:xfrm>
            <a:prstGeom prst="straightConnector1">
              <a:avLst/>
            </a:prstGeom>
            <a:ln w="38100">
              <a:solidFill>
                <a:srgbClr val="0055A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0356" y="272030"/>
            <a:ext cx="2128384" cy="62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7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1102762"/>
          </a:xfrm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12.2 </a:t>
            </a:r>
            <a:r>
              <a:rPr lang="en-US" sz="3600" dirty="0"/>
              <a:t>CONCEPT, ARCHITECTURE OF MACHINE PROTECTION &amp; INTERLOCKS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56521"/>
            <a:ext cx="10972800" cy="3939945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Objectives: </a:t>
            </a:r>
            <a:r>
              <a:rPr lang="en-US" sz="3200" dirty="0"/>
              <a:t>Develop the architecture of the machine protection and interlock system for a larger </a:t>
            </a:r>
            <a:r>
              <a:rPr lang="en-US" sz="3200" dirty="0" smtClean="0"/>
              <a:t>accelerator </a:t>
            </a:r>
            <a:r>
              <a:rPr lang="en-US" sz="3200" dirty="0"/>
              <a:t>scale as compared to LHC. </a:t>
            </a:r>
          </a:p>
          <a:p>
            <a:endParaRPr lang="en-US" sz="3200" dirty="0" smtClean="0"/>
          </a:p>
          <a:p>
            <a:r>
              <a:rPr lang="en-US" sz="3200" dirty="0" smtClean="0"/>
              <a:t>Task </a:t>
            </a:r>
            <a:r>
              <a:rPr lang="en-US" sz="3200" dirty="0"/>
              <a:t>1: The study of these new options of architecture must be linked to the machine </a:t>
            </a:r>
            <a:r>
              <a:rPr lang="en-US" sz="3200" dirty="0" smtClean="0"/>
              <a:t>availability </a:t>
            </a:r>
            <a:r>
              <a:rPr lang="en-US" sz="3200" dirty="0"/>
              <a:t>concepts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 </a:t>
            </a:r>
            <a:endParaRPr lang="en-US" sz="3200" dirty="0"/>
          </a:p>
          <a:p>
            <a:r>
              <a:rPr lang="en-US" sz="3200" dirty="0"/>
              <a:t>Task 2: Based on the outcome of the task 1, review LHC concepts and propose new </a:t>
            </a:r>
            <a:r>
              <a:rPr lang="en-US" sz="3200" dirty="0" smtClean="0"/>
              <a:t>architecture </a:t>
            </a:r>
            <a:r>
              <a:rPr lang="en-US" sz="3200" dirty="0"/>
              <a:t>of protection systems to assure machine component protection and </a:t>
            </a:r>
            <a:r>
              <a:rPr lang="en-US" sz="3200" dirty="0" err="1"/>
              <a:t>optimised</a:t>
            </a:r>
            <a:r>
              <a:rPr lang="en-US" sz="3200" dirty="0"/>
              <a:t> </a:t>
            </a:r>
            <a:r>
              <a:rPr lang="en-US" sz="3200" dirty="0" smtClean="0"/>
              <a:t>availability</a:t>
            </a:r>
            <a:r>
              <a:rPr lang="en-US" sz="3200" dirty="0"/>
              <a:t>. 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9878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78B734-2BDC-46B3-B9A9-D8B5CC642F78}" type="datetime2">
              <a:rPr lang="en-US" smtClean="0"/>
              <a:t>Wednesday 26 April 17</a:t>
            </a:fld>
            <a:endParaRPr 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Yuancun NIE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90285" y="266552"/>
            <a:ext cx="11621299" cy="786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310932" algn="ctr"/>
            <a:r>
              <a:rPr lang="en-US" sz="2400" dirty="0">
                <a:ln>
                  <a:noFill/>
                </a:ln>
                <a:solidFill>
                  <a:srgbClr val="0B3DA6"/>
                </a:solidFill>
                <a:ea typeface="+mn-ea"/>
                <a:cs typeface="Times New Roman" pitchFamily="18" charset="0"/>
              </a:rPr>
              <a:t>Beam Impact &amp; Machine Protection of the FCC-hh</a:t>
            </a:r>
          </a:p>
          <a:p>
            <a:pPr marL="310932" algn="ctr"/>
            <a:r>
              <a:rPr lang="en-US" sz="2000" dirty="0" smtClean="0">
                <a:ln>
                  <a:noFill/>
                </a:ln>
                <a:solidFill>
                  <a:srgbClr val="FF0000"/>
                </a:solidFill>
                <a:ea typeface="+mn-ea"/>
                <a:cs typeface="Times New Roman" pitchFamily="18" charset="0"/>
              </a:rPr>
              <a:t>Execution time for a beam dump</a:t>
            </a:r>
            <a:endParaRPr lang="en-GB" sz="2000" dirty="0">
              <a:ln>
                <a:noFill/>
              </a:ln>
              <a:solidFill>
                <a:srgbClr val="FF0000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025113" y="3654967"/>
            <a:ext cx="3711616" cy="276999"/>
          </a:xfrm>
          <a:prstGeom prst="rect">
            <a:avLst/>
          </a:prstGeom>
          <a:gradFill rotWithShape="1">
            <a:gsLst>
              <a:gs pos="0">
                <a:srgbClr val="84AA33">
                  <a:tint val="92000"/>
                  <a:satMod val="170000"/>
                </a:srgbClr>
              </a:gs>
              <a:gs pos="15000">
                <a:srgbClr val="84AA33">
                  <a:tint val="92000"/>
                  <a:shade val="99000"/>
                  <a:satMod val="170000"/>
                </a:srgbClr>
              </a:gs>
              <a:gs pos="62000">
                <a:srgbClr val="84AA33">
                  <a:tint val="96000"/>
                  <a:shade val="80000"/>
                  <a:satMod val="170000"/>
                </a:srgbClr>
              </a:gs>
              <a:gs pos="97000">
                <a:srgbClr val="84AA33">
                  <a:tint val="98000"/>
                  <a:shade val="63000"/>
                  <a:satMod val="170000"/>
                </a:srgbClr>
              </a:gs>
              <a:gs pos="100000">
                <a:srgbClr val="84AA33">
                  <a:shade val="62000"/>
                  <a:satMod val="170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solidFill>
              <a:srgbClr val="84AA33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rgbClr val="84AA33">
                <a:shade val="80000"/>
              </a:srgbClr>
            </a:contourClr>
          </a:sp3d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华文中宋"/>
                <a:cs typeface="Times New Roman" panose="02020603050405020304" pitchFamily="18" charset="0"/>
                <a:sym typeface="Wingdings"/>
              </a:rPr>
              <a:t>Figure after </a:t>
            </a:r>
            <a:r>
              <a:rPr lang="en-US" sz="1200" b="1" u="sng" kern="0" dirty="0" smtClean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华文中宋"/>
                <a:cs typeface="Times New Roman" panose="02020603050405020304" pitchFamily="18" charset="0"/>
                <a:sym typeface="Wingdings"/>
              </a:rPr>
              <a:t>[B. Todd, PhD thesis, 2006]</a:t>
            </a:r>
            <a:endParaRPr lang="en-GB" sz="1200" b="1" u="sng" kern="0" dirty="0"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华文中宋"/>
              <a:cs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22744" y="1320614"/>
            <a:ext cx="11694561" cy="2180280"/>
            <a:chOff x="299927" y="1649572"/>
            <a:chExt cx="8770921" cy="2180280"/>
          </a:xfrm>
        </p:grpSpPr>
        <p:sp>
          <p:nvSpPr>
            <p:cNvPr id="18" name="Rectangle 17"/>
            <p:cNvSpPr/>
            <p:nvPr/>
          </p:nvSpPr>
          <p:spPr>
            <a:xfrm>
              <a:off x="299927" y="1653235"/>
              <a:ext cx="1628914" cy="66568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Fault / dangerous situation occurs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32407" y="1652015"/>
              <a:ext cx="1628914" cy="66568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dk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interlock system informed of failures</a:t>
              </a:r>
              <a:endParaRPr lang="en-GB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770928" y="1652014"/>
              <a:ext cx="1628914" cy="66568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dk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dumping system informed of failures</a:t>
              </a:r>
              <a:endParaRPr lang="en-GB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97301" y="1649573"/>
              <a:ext cx="1628914" cy="66568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dk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dump begins after waiting for beam-free abort gap</a:t>
              </a:r>
              <a:endParaRPr lang="en-GB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22478" y="1649572"/>
              <a:ext cx="1628914" cy="66568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dk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dump completed</a:t>
              </a:r>
              <a:endParaRPr lang="en-GB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119855" y="2318918"/>
              <a:ext cx="1233" cy="792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846864" y="2317698"/>
              <a:ext cx="1233" cy="792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585385" y="2315255"/>
              <a:ext cx="1233" cy="792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310543" y="2315255"/>
              <a:ext cx="1233" cy="792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035701" y="2315255"/>
              <a:ext cx="1233" cy="792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ight Arrow 28"/>
            <p:cNvSpPr/>
            <p:nvPr/>
          </p:nvSpPr>
          <p:spPr>
            <a:xfrm>
              <a:off x="1199693" y="2666142"/>
              <a:ext cx="1572768" cy="150209"/>
            </a:xfrm>
            <a:prstGeom prst="rightArrow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550701" y="2422817"/>
              <a:ext cx="6521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</a:t>
              </a:r>
              <a:endParaRPr lang="en-GB" sz="1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2930916" y="2668333"/>
              <a:ext cx="1572768" cy="150209"/>
            </a:xfrm>
            <a:prstGeom prst="rightArrow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60237" y="2422816"/>
              <a:ext cx="151051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COMMUNICATE</a:t>
              </a:r>
              <a:endParaRPr lang="en-GB" sz="1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4668204" y="2666142"/>
              <a:ext cx="1572768" cy="150209"/>
            </a:xfrm>
            <a:prstGeom prst="rightArrow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727870" y="2422817"/>
              <a:ext cx="108119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SYNCHRONISE</a:t>
              </a:r>
              <a:endParaRPr lang="en-GB" sz="1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6399427" y="2668333"/>
              <a:ext cx="1572768" cy="150209"/>
            </a:xfrm>
            <a:prstGeom prst="rightArrow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833791" y="2425008"/>
              <a:ext cx="5232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DUMP</a:t>
              </a:r>
              <a:endParaRPr lang="en-GB" sz="1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Left Brace 36"/>
            <p:cNvSpPr/>
            <p:nvPr/>
          </p:nvSpPr>
          <p:spPr>
            <a:xfrm rot="16200000">
              <a:off x="1815847" y="2476582"/>
              <a:ext cx="299923" cy="1691907"/>
            </a:xfrm>
            <a:prstGeom prst="leftBrac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Left Brace 37"/>
            <p:cNvSpPr/>
            <p:nvPr/>
          </p:nvSpPr>
          <p:spPr>
            <a:xfrm rot="16200000">
              <a:off x="3565530" y="2496850"/>
              <a:ext cx="299923" cy="1651373"/>
            </a:xfrm>
            <a:prstGeom prst="leftBrac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Left Brace 38"/>
            <p:cNvSpPr/>
            <p:nvPr/>
          </p:nvSpPr>
          <p:spPr>
            <a:xfrm rot="16200000">
              <a:off x="6183704" y="1622936"/>
              <a:ext cx="299923" cy="3404073"/>
            </a:xfrm>
            <a:prstGeom prst="leftBrac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121089" y="3522075"/>
              <a:ext cx="70642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User system process    Beam interlock system process      Beam dumping system process</a:t>
              </a:r>
              <a:endParaRPr lang="en-GB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156552" y="2842537"/>
              <a:ext cx="791429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&gt; 80 µs for BLMs                 &lt; 300 µs                          </a:t>
              </a:r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 </a:t>
              </a:r>
              <a:r>
                <a:rPr 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326 µs                           326 µs                    For FCC</a:t>
              </a:r>
              <a:endParaRPr lang="en-GB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508831" y="4863785"/>
            <a:ext cx="1139457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For FCC, the time needed is most likely similar in terms of ‘number of turns’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which is about 1 </a:t>
            </a:r>
            <a:r>
              <a:rPr lang="en-US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ms</a:t>
            </a: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.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but will depend on how many abort gaps &amp; beam dump systems we have (open point).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08831" y="4075448"/>
            <a:ext cx="1139457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LHC Machine Protection System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After failure detection, about 3 turns’ time is needed to dump the full beam completely. </a:t>
            </a:r>
            <a:endParaRPr lang="en-US" sz="1600" dirty="0">
              <a:solidFill>
                <a:srgbClr val="0055A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464909" y="2688506"/>
            <a:ext cx="10552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&lt; 100 µs                           </a:t>
            </a:r>
            <a:r>
              <a:rPr lang="en-US" sz="1400" i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1400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 µs                             89 µs                    For LHC</a:t>
            </a:r>
            <a:endParaRPr lang="en-GB" sz="1400" i="1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84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78B734-2BDC-46B3-B9A9-D8B5CC642F78}" type="datetime2">
              <a:rPr lang="en-US" smtClean="0"/>
              <a:t>Wednesday 26 April 17</a:t>
            </a:fld>
            <a:endParaRPr 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Yuancun NIE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90285" y="266552"/>
            <a:ext cx="11621299" cy="786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310932" algn="ctr"/>
            <a:r>
              <a:rPr lang="en-US" sz="2400" dirty="0">
                <a:ln>
                  <a:noFill/>
                </a:ln>
                <a:solidFill>
                  <a:srgbClr val="0B3DA6"/>
                </a:solidFill>
                <a:ea typeface="+mn-ea"/>
                <a:cs typeface="Times New Roman" pitchFamily="18" charset="0"/>
              </a:rPr>
              <a:t>Beam Impact &amp; Machine Protection of the FCC-hh</a:t>
            </a:r>
          </a:p>
          <a:p>
            <a:pPr marL="310932" algn="ctr"/>
            <a:r>
              <a:rPr lang="en-US" sz="2000" dirty="0" smtClean="0">
                <a:ln>
                  <a:noFill/>
                </a:ln>
                <a:solidFill>
                  <a:srgbClr val="FF0000"/>
                </a:solidFill>
                <a:ea typeface="+mn-ea"/>
                <a:cs typeface="Times New Roman" pitchFamily="18" charset="0"/>
              </a:rPr>
              <a:t>Top critical equipment failure modes (to be continued)</a:t>
            </a:r>
            <a:endParaRPr lang="en-GB" sz="2000" dirty="0">
              <a:ln>
                <a:noFill/>
              </a:ln>
              <a:solidFill>
                <a:srgbClr val="FF0000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9003"/>
              </p:ext>
            </p:extLst>
          </p:nvPr>
        </p:nvGraphicFramePr>
        <p:xfrm>
          <a:off x="96456" y="978055"/>
          <a:ext cx="11999089" cy="3987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19464"/>
                <a:gridCol w="1960636"/>
                <a:gridCol w="894051"/>
                <a:gridCol w="964632"/>
                <a:gridCol w="1890053"/>
                <a:gridCol w="1372447"/>
                <a:gridCol w="2040651"/>
                <a:gridCol w="1057155"/>
              </a:tblGrid>
              <a:tr h="75312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en-GB" sz="11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Failure scenario</a:t>
                      </a:r>
                      <a:endParaRPr lang="en-GB" sz="11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length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field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deflection or focusing strength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Beta-function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magnet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time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constant of field decay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491083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Separation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dipole </a:t>
                      </a: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‘D1’ in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IRA / IRG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Powering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failure of all the 4 MBXA magnets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4.27 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0.00032 rad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km (left)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km (right)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33 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critical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4910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Separation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dipole </a:t>
                      </a: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‘D1’ in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IRA / IRG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1 magnet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4.27 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0.00032 rad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km (right)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 </a:t>
                      </a:r>
                      <a:r>
                        <a:rPr lang="en-US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 to be careful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491083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Low-</a:t>
                      </a:r>
                      <a:r>
                        <a:rPr lang="el-GR" sz="11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triplet quadrupoles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of 1 magnet (MQXC.3RA)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30.81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 T/m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0.000514 m</a:t>
                      </a:r>
                      <a:r>
                        <a:rPr lang="en-US" sz="11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endParaRPr lang="en-GB" sz="11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km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139 </a:t>
                      </a:r>
                      <a:r>
                        <a:rPr lang="en-US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 to be careful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375475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dipole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of 1 magnet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14.3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15.92 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0.001366 rad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 m (max.)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55 </a:t>
                      </a:r>
                      <a:r>
                        <a:rPr lang="en-US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critical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403468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quadrupole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of 1 magnet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6.29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357 T/m</a:t>
                      </a:r>
                      <a:endParaRPr kumimoji="0" lang="en-GB" sz="11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0.00214 m</a:t>
                      </a:r>
                      <a:r>
                        <a:rPr lang="en-US" sz="11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endParaRPr lang="en-GB" sz="11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350 m (max.)</a:t>
                      </a:r>
                      <a:endParaRPr kumimoji="0" lang="en-GB" sz="11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8.6 </a:t>
                      </a:r>
                      <a:r>
                        <a:rPr lang="en-US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critical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491083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Warm dipole in</a:t>
                      </a:r>
                    </a:p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collimation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insertion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failure of MBW.A6R3.B1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9.09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1.45 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0.000079 rad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718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0.27 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critical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  <a:tr h="4910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Warm quadrupole in collimation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insertion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failure of 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MQWA.D4R3.B1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8.31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T/m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0.000174 m</a:t>
                      </a:r>
                      <a:r>
                        <a:rPr lang="en-US" sz="11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endParaRPr lang="en-GB" sz="11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1068 m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0.023</a:t>
                      </a: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critical</a:t>
                      </a:r>
                      <a:endParaRPr lang="en-GB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95611" y="4993494"/>
            <a:ext cx="11615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minimum time constant of field decay is determined such that beam position is displaced less than 1.5 </a:t>
            </a:r>
            <a:r>
              <a:rPr lang="el-G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tune change is less than 0.01, within 2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after magnet failure.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failure scenarios (RF, UFOs,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that could result in very fast beam losses are being studied.</a:t>
            </a:r>
          </a:p>
        </p:txBody>
      </p:sp>
    </p:spTree>
    <p:extLst>
      <p:ext uri="{BB962C8B-B14F-4D97-AF65-F5344CB8AC3E}">
        <p14:creationId xmlns:p14="http://schemas.microsoft.com/office/powerpoint/2010/main" val="351494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EB9DF9-E23B-49C2-9DAB-47EFE8B47D03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B3CC75B-3D2A-48B7-9E8E-2C77B8BAEA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12161</TotalTime>
  <Words>1374</Words>
  <Application>Microsoft Macintosh PowerPoint</Application>
  <PresentationFormat>Custom</PresentationFormat>
  <Paragraphs>249</Paragraphs>
  <Slides>13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CERNCorporate16-9</vt:lpstr>
      <vt:lpstr>Graph</vt:lpstr>
      <vt:lpstr>PowerPoint Presentation</vt:lpstr>
      <vt:lpstr>WP12 - MAGNETS &amp; MACHINE PROTECTION Status Report  </vt:lpstr>
      <vt:lpstr> 12.1 POWERING, PROTECTION ARCHITECTURE FOR HIGH FIELD CIRCUITS </vt:lpstr>
      <vt:lpstr>PowerPoint Presentation</vt:lpstr>
      <vt:lpstr>PowerPoint Presentation</vt:lpstr>
      <vt:lpstr>PowerPoint Presentation</vt:lpstr>
      <vt:lpstr> 12.2 CONCEPT, ARCHITECTURE OF MACHINE PROTECTION &amp; INTERLOCKS  </vt:lpstr>
      <vt:lpstr>PowerPoint Presentation</vt:lpstr>
      <vt:lpstr>PowerPoint Presentation</vt:lpstr>
      <vt:lpstr>PowerPoint Presentation</vt:lpstr>
      <vt:lpstr>PowerPoint Presentation</vt:lpstr>
      <vt:lpstr>Spare slides</vt:lpstr>
      <vt:lpstr>Protection of FCC magnets and circuits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STEAM in a nutshell</dc:title>
  <dc:creator>Michał Maciejewski</dc:creator>
  <cp:lastModifiedBy>Andrzej Siemko</cp:lastModifiedBy>
  <cp:revision>688</cp:revision>
  <dcterms:created xsi:type="dcterms:W3CDTF">2014-04-13T10:01:50Z</dcterms:created>
  <dcterms:modified xsi:type="dcterms:W3CDTF">2017-04-26T08:09:59Z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  <property fmtid="{D5CDD505-2E9C-101B-9397-08002B2CF9AE}" pid="3" name="IsMyDocuments">
    <vt:bool>true</vt:bool>
  </property>
</Properties>
</file>