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61" r:id="rId2"/>
    <p:sldId id="262" r:id="rId3"/>
    <p:sldId id="257" r:id="rId4"/>
    <p:sldId id="277" r:id="rId5"/>
    <p:sldId id="269" r:id="rId6"/>
    <p:sldId id="270" r:id="rId7"/>
    <p:sldId id="278" r:id="rId8"/>
    <p:sldId id="271" r:id="rId9"/>
    <p:sldId id="274" r:id="rId10"/>
    <p:sldId id="279" r:id="rId11"/>
    <p:sldId id="275" r:id="rId12"/>
    <p:sldId id="268" r:id="rId13"/>
    <p:sldId id="280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6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83682-5973-4000-AAE2-8D3F4D1E4A6F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3A8FB-4684-4183-B278-93EAE22704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59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8" name="TextShape 2"/>
          <p:cNvSpPr txBox="1"/>
          <p:nvPr/>
        </p:nvSpPr>
        <p:spPr>
          <a:xfrm>
            <a:off x="4282200" y="10155600"/>
            <a:ext cx="3275640" cy="53424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608BC351-D6F0-4FF6-B61E-7230997F89A8}" type="slidenum">
              <a:rPr lang="fr-CH" sz="1200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281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3A8FB-4684-4183-B278-93EAE22704F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25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3A8FB-4684-4183-B278-93EAE22704F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041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wiki.cern.ch/Edutech" TargetMode="External"/><Relationship Id="rId2" Type="http://schemas.openxmlformats.org/officeDocument/2006/relationships/hyperlink" Target="http://cds.cern.ch/collection/E-learning%20modules?ln=en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wiki.cern.ch/ELearning#Template_to_describe_a_Use_Case" TargetMode="External"/><Relationship Id="rId4" Type="http://schemas.openxmlformats.org/officeDocument/2006/relationships/hyperlink" Target="https://twiki.cern.ch/ELearning#Use_case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pub/ELearning/WebHome/CERNelearning-logo.png" TargetMode="External"/><Relationship Id="rId2" Type="http://schemas.openxmlformats.org/officeDocument/2006/relationships/hyperlink" Target="https://twiki.cern.ch/Edutech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t-student-projects.web.cern.ch/projects/e-learning-module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irrorscript.com/" TargetMode="External"/><Relationship Id="rId2" Type="http://schemas.openxmlformats.org/officeDocument/2006/relationships/hyperlink" Target="https://twiki.cern.ch/twiki/pub/ELearning/WebHome/screen_capture_tools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wiki.cern.ch/ELearning#Utilities" TargetMode="External"/><Relationship Id="rId4" Type="http://schemas.openxmlformats.org/officeDocument/2006/relationships/hyperlink" Target="https://asciinema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dyoportal.cern.ch/flex.html?roomdirect.html&amp;key=3ERf9H8CfnBCOUj6BaXrE1euJE" TargetMode="External"/><Relationship Id="rId7" Type="http://schemas.openxmlformats.org/officeDocument/2006/relationships/hyperlink" Target="https://twiki.cern.ch/ELearning" TargetMode="External"/><Relationship Id="rId2" Type="http://schemas.openxmlformats.org/officeDocument/2006/relationships/hyperlink" Target="https://e-groups.cern.ch/e-groups/Egroup.do?egroupId=1019479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ki.cern.ch/Edutech" TargetMode="External"/><Relationship Id="rId5" Type="http://schemas.openxmlformats.org/officeDocument/2006/relationships/hyperlink" Target="http://cds.cern.ch/collection/E-learning%20modules?ln=en" TargetMode="External"/><Relationship Id="rId4" Type="http://schemas.openxmlformats.org/officeDocument/2006/relationships/hyperlink" Target="https://indico.cern.ch/category/7442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ELearning/WebHome#Points_for_speakers_preparation" TargetMode="External"/><Relationship Id="rId2" Type="http://schemas.openxmlformats.org/officeDocument/2006/relationships/hyperlink" Target="https://indico.cern.ch/category/7442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ELearning#Points_for_speakers_preparation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Edutech/FFmpegDocAndDemo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871640" y="2890800"/>
            <a:ext cx="5400360" cy="1076040"/>
          </a:xfrm>
          <a:prstGeom prst="rect">
            <a:avLst/>
          </a:prstGeom>
          <a:ln>
            <a:noFill/>
          </a:ln>
        </p:spPr>
      </p:pic>
      <p:sp>
        <p:nvSpPr>
          <p:cNvPr id="125" name="TextShape 2"/>
          <p:cNvSpPr txBox="1"/>
          <p:nvPr/>
        </p:nvSpPr>
        <p:spPr>
          <a:xfrm>
            <a:off x="2969280" y="636264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26" name="TextShape 3"/>
          <p:cNvSpPr txBox="1"/>
          <p:nvPr/>
        </p:nvSpPr>
        <p:spPr>
          <a:xfrm>
            <a:off x="2969280" y="636264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27" name="TextShape 4"/>
          <p:cNvSpPr txBox="1"/>
          <p:nvPr/>
        </p:nvSpPr>
        <p:spPr>
          <a:xfrm>
            <a:off x="2969280" y="636264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6272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needs to be done now (</a:t>
            </a:r>
            <a:r>
              <a:rPr lang="en-US" dirty="0" smtClean="0"/>
              <a:t>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Concerning the </a:t>
            </a:r>
            <a:r>
              <a:rPr lang="en-US" b="1" dirty="0"/>
              <a:t>U</a:t>
            </a:r>
            <a:r>
              <a:rPr lang="en-US" b="1" dirty="0" smtClean="0"/>
              <a:t>se </a:t>
            </a:r>
            <a:r>
              <a:rPr lang="en-US" b="1" dirty="0"/>
              <a:t>C</a:t>
            </a:r>
            <a:r>
              <a:rPr lang="en-US" b="1" dirty="0" smtClean="0"/>
              <a:t>ases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Complete the on-going ones, </a:t>
            </a:r>
            <a:r>
              <a:rPr lang="en-US" dirty="0" err="1" smtClean="0"/>
              <a:t>e.g.</a:t>
            </a:r>
            <a:r>
              <a:rPr lang="en-US" i="1" dirty="0" err="1" smtClean="0"/>
              <a:t>AtlasSpecificTutorials</a:t>
            </a:r>
            <a:r>
              <a:rPr lang="en-US" i="1" dirty="0" smtClean="0"/>
              <a:t>, </a:t>
            </a:r>
            <a:r>
              <a:rPr lang="en-US" i="1" dirty="0" err="1" smtClean="0"/>
              <a:t>AliceMasterClasses</a:t>
            </a:r>
            <a:r>
              <a:rPr lang="en-US" i="1" dirty="0" smtClean="0"/>
              <a:t>, </a:t>
            </a:r>
            <a:r>
              <a:rPr lang="en-US" i="1" dirty="0" err="1" smtClean="0"/>
              <a:t>CernConfigInfrastructure</a:t>
            </a:r>
            <a:r>
              <a:rPr lang="en-US" dirty="0" smtClean="0"/>
              <a:t> and publish final videos in </a:t>
            </a:r>
            <a:r>
              <a:rPr lang="en-US" dirty="0" smtClean="0">
                <a:hlinkClick r:id="rId2"/>
              </a:rPr>
              <a:t>CDS </a:t>
            </a:r>
            <a:r>
              <a:rPr lang="en-US" dirty="0" smtClean="0"/>
              <a:t>and/or the </a:t>
            </a:r>
            <a:r>
              <a:rPr lang="en-US" dirty="0" smtClean="0">
                <a:hlinkClick r:id="rId3"/>
              </a:rPr>
              <a:t>Video Library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Start rehearsing the ones </a:t>
            </a:r>
            <a:r>
              <a:rPr lang="en-US" dirty="0" smtClean="0">
                <a:hlinkClick r:id="rId4"/>
              </a:rPr>
              <a:t>already defined </a:t>
            </a:r>
            <a:r>
              <a:rPr lang="en-US" dirty="0" smtClean="0"/>
              <a:t>and not yet started, </a:t>
            </a:r>
            <a:r>
              <a:rPr lang="en-US" dirty="0"/>
              <a:t>especially popular IT services, </a:t>
            </a:r>
            <a:r>
              <a:rPr lang="en-US" dirty="0" smtClean="0"/>
              <a:t>e.g. </a:t>
            </a:r>
            <a:r>
              <a:rPr lang="en-US" i="1" dirty="0" smtClean="0"/>
              <a:t>indico</a:t>
            </a:r>
            <a:r>
              <a:rPr lang="en-US" dirty="0" smtClean="0"/>
              <a:t>, to </a:t>
            </a:r>
            <a:r>
              <a:rPr lang="en-US" dirty="0"/>
              <a:t>get more experience with the screen capture tools and enhance the documentation.</a:t>
            </a:r>
            <a:endParaRPr lang="en-US" dirty="0" smtClean="0"/>
          </a:p>
          <a:p>
            <a:r>
              <a:rPr lang="en-US" dirty="0" smtClean="0"/>
              <a:t>Fill </a:t>
            </a:r>
            <a:r>
              <a:rPr lang="en-US" dirty="0" smtClean="0">
                <a:hlinkClick r:id="rId5"/>
              </a:rPr>
              <a:t>the template</a:t>
            </a:r>
            <a:r>
              <a:rPr lang="en-US" dirty="0" smtClean="0"/>
              <a:t> </a:t>
            </a:r>
            <a:r>
              <a:rPr lang="en-US" dirty="0"/>
              <a:t>to describe a Use </a:t>
            </a:r>
            <a:r>
              <a:rPr lang="en-US" dirty="0" smtClean="0"/>
              <a:t>Case, for those not yet done.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</a:t>
            </a:r>
            <a:r>
              <a:rPr lang="en-US" dirty="0" smtClean="0"/>
              <a:t>do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Maria Dimou continues with the:</a:t>
            </a:r>
          </a:p>
          <a:p>
            <a:pPr lvl="1"/>
            <a:r>
              <a:rPr lang="en-US" dirty="0" smtClean="0"/>
              <a:t>coordination </a:t>
            </a:r>
          </a:p>
          <a:p>
            <a:pPr lvl="1"/>
            <a:r>
              <a:rPr lang="en-US" dirty="0" smtClean="0"/>
              <a:t>All web presence of the project (</a:t>
            </a:r>
            <a:r>
              <a:rPr lang="en-US" dirty="0" err="1" smtClean="0"/>
              <a:t>twikis</a:t>
            </a:r>
            <a:r>
              <a:rPr lang="en-US" dirty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Setting priorities with the content owners</a:t>
            </a:r>
          </a:p>
          <a:p>
            <a:r>
              <a:rPr lang="en-US" dirty="0" smtClean="0"/>
              <a:t>Alexandre Racine continues as an unpaid collaborator and participates in the pedagogical aspects of the project as long as this matches his research objectives at HEG.</a:t>
            </a:r>
          </a:p>
          <a:p>
            <a:r>
              <a:rPr lang="en-US" dirty="0" smtClean="0"/>
              <a:t>Two new Univ. of Geneva students come in the autumn for 4 weeks each, one for work on the tools and one on selected Use Cases.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5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 few months of existence, this project showed it can cover an existing documentation, dissemination, educational need.</a:t>
            </a:r>
          </a:p>
          <a:p>
            <a:r>
              <a:rPr lang="en-US" dirty="0" smtClean="0"/>
              <a:t>It also helped establishin</a:t>
            </a:r>
            <a:r>
              <a:rPr lang="en-US" dirty="0" smtClean="0"/>
              <a:t>g contact amongst experts and across departments.</a:t>
            </a:r>
          </a:p>
          <a:p>
            <a:r>
              <a:rPr lang="en-US" dirty="0" smtClean="0"/>
              <a:t>If we keep the momentum now, in a few months the tools will become better known and thei</a:t>
            </a:r>
            <a:r>
              <a:rPr lang="en-US" dirty="0" smtClean="0"/>
              <a:t>r use will more easily become part of our culture.</a:t>
            </a:r>
          </a:p>
          <a:p>
            <a:r>
              <a:rPr lang="en-US" dirty="0" smtClean="0"/>
              <a:t>Why bother? Because ‘an image is worth a thousand words’.</a:t>
            </a: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7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was this achieved?</a:t>
            </a:r>
            <a:br>
              <a:rPr lang="en-US" dirty="0" smtClean="0"/>
            </a:br>
            <a:r>
              <a:rPr lang="en-US" smtClean="0"/>
              <a:t>Thanks to th</a:t>
            </a:r>
            <a:r>
              <a:rPr lang="en-US" smtClean="0"/>
              <a:t>e contributors!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Everyone in the e-learning-interest e-group gave valuable advice. </a:t>
            </a: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I </a:t>
            </a:r>
            <a:r>
              <a:rPr lang="en-US" dirty="0" smtClean="0"/>
              <a:t>would like to especially thank:</a:t>
            </a:r>
          </a:p>
          <a:p>
            <a:r>
              <a:rPr lang="en-US" dirty="0" smtClean="0"/>
              <a:t>Alexandre </a:t>
            </a:r>
            <a:r>
              <a:rPr lang="en-US" dirty="0" smtClean="0"/>
              <a:t>Racine (for terminal recording tools’ evaluation, documentation and help with the rehearsals).</a:t>
            </a:r>
            <a:endParaRPr lang="en-US" dirty="0" smtClean="0"/>
          </a:p>
          <a:p>
            <a:r>
              <a:rPr lang="en-US" dirty="0"/>
              <a:t>Karolina </a:t>
            </a:r>
            <a:r>
              <a:rPr lang="en-US" dirty="0" err="1" smtClean="0"/>
              <a:t>Bożek</a:t>
            </a:r>
            <a:r>
              <a:rPr lang="en-US" dirty="0" smtClean="0"/>
              <a:t> (for </a:t>
            </a:r>
            <a:r>
              <a:rPr lang="en-US" dirty="0" err="1" smtClean="0"/>
              <a:t>lhcat</a:t>
            </a:r>
            <a:r>
              <a:rPr lang="en-US" dirty="0" err="1" smtClean="0"/>
              <a:t>home</a:t>
            </a:r>
            <a:r>
              <a:rPr lang="en-US" dirty="0" smtClean="0"/>
              <a:t> tutorials – all platforms).</a:t>
            </a:r>
            <a:endParaRPr lang="en-US" dirty="0" smtClean="0"/>
          </a:p>
          <a:p>
            <a:r>
              <a:rPr lang="en-US" dirty="0" smtClean="0"/>
              <a:t>Despina </a:t>
            </a:r>
            <a:r>
              <a:rPr lang="en-US" dirty="0" err="1" smtClean="0"/>
              <a:t>Hatzifotiadou</a:t>
            </a:r>
            <a:r>
              <a:rPr lang="en-US" dirty="0" smtClean="0"/>
              <a:t> (for the ALICE Master Classes’ tutorials).</a:t>
            </a:r>
            <a:endParaRPr lang="en-US" dirty="0" smtClean="0"/>
          </a:p>
          <a:p>
            <a:r>
              <a:rPr lang="en-US" dirty="0" smtClean="0"/>
              <a:t>Pete </a:t>
            </a:r>
            <a:r>
              <a:rPr lang="en-US" dirty="0" smtClean="0"/>
              <a:t>Jones (for the </a:t>
            </a:r>
            <a:r>
              <a:rPr lang="en-US" dirty="0" smtClean="0">
                <a:hlinkClick r:id="rId2"/>
              </a:rPr>
              <a:t>Edutech twiki </a:t>
            </a:r>
            <a:r>
              <a:rPr lang="en-US" dirty="0" smtClean="0"/>
              <a:t>and advice in many rehearsals)</a:t>
            </a:r>
            <a:endParaRPr lang="en-US" dirty="0" smtClean="0"/>
          </a:p>
          <a:p>
            <a:r>
              <a:rPr lang="en-US" dirty="0" smtClean="0"/>
              <a:t>Pedro </a:t>
            </a:r>
            <a:r>
              <a:rPr lang="en-US" dirty="0" err="1" smtClean="0"/>
              <a:t>Leitao</a:t>
            </a:r>
            <a:r>
              <a:rPr lang="en-US" dirty="0" smtClean="0"/>
              <a:t> (for  </a:t>
            </a:r>
            <a:r>
              <a:rPr lang="en-US" dirty="0" err="1" smtClean="0"/>
              <a:t>ActivePresenter</a:t>
            </a:r>
            <a:r>
              <a:rPr lang="en-US" dirty="0" smtClean="0"/>
              <a:t> &amp; the electronics’ tutorials)</a:t>
            </a:r>
            <a:endParaRPr lang="en-US" dirty="0" smtClean="0"/>
          </a:p>
          <a:p>
            <a:r>
              <a:rPr lang="en-US" dirty="0" smtClean="0"/>
              <a:t>Pedro </a:t>
            </a:r>
            <a:r>
              <a:rPr lang="en-US" dirty="0" smtClean="0"/>
              <a:t>Ferreira (for recommending </a:t>
            </a:r>
            <a:r>
              <a:rPr lang="en-US" dirty="0" err="1" smtClean="0"/>
              <a:t>asciinema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Marek </a:t>
            </a:r>
            <a:r>
              <a:rPr lang="en-US" dirty="0" err="1" smtClean="0"/>
              <a:t>Domaracky</a:t>
            </a:r>
            <a:r>
              <a:rPr lang="en-US" dirty="0"/>
              <a:t> &amp; t</a:t>
            </a:r>
            <a:r>
              <a:rPr lang="en-US" dirty="0" smtClean="0"/>
              <a:t>he </a:t>
            </a:r>
            <a:r>
              <a:rPr lang="en-US" dirty="0"/>
              <a:t>CERN audiovisual team (for expert support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Torre </a:t>
            </a:r>
            <a:r>
              <a:rPr lang="en-US" dirty="0" err="1" smtClean="0"/>
              <a:t>Wenaus</a:t>
            </a:r>
            <a:r>
              <a:rPr lang="en-US" dirty="0" smtClean="0"/>
              <a:t> &amp; Simone </a:t>
            </a:r>
            <a:r>
              <a:rPr lang="en-US" dirty="0" err="1" smtClean="0"/>
              <a:t>Campana</a:t>
            </a:r>
            <a:r>
              <a:rPr lang="en-US" dirty="0" smtClean="0"/>
              <a:t> (for ATLAS and HEP S&amp;C use cases)</a:t>
            </a:r>
            <a:endParaRPr lang="en-US" dirty="0" smtClean="0"/>
          </a:p>
          <a:p>
            <a:r>
              <a:rPr lang="en-US" dirty="0" smtClean="0"/>
              <a:t>Claire </a:t>
            </a:r>
            <a:r>
              <a:rPr lang="en-US" dirty="0" err="1" smtClean="0"/>
              <a:t>Bourdarios</a:t>
            </a:r>
            <a:r>
              <a:rPr lang="en-US" dirty="0" smtClean="0"/>
              <a:t> (for </a:t>
            </a:r>
            <a:r>
              <a:rPr lang="en-US" dirty="0" err="1" smtClean="0"/>
              <a:t>lhcat</a:t>
            </a:r>
            <a:r>
              <a:rPr lang="en-US" dirty="0" err="1" smtClean="0"/>
              <a:t>home</a:t>
            </a:r>
            <a:r>
              <a:rPr lang="en-US" dirty="0" smtClean="0"/>
              <a:t> and outreach advice)</a:t>
            </a:r>
            <a:endParaRPr lang="en-US" dirty="0" smtClean="0"/>
          </a:p>
          <a:p>
            <a:r>
              <a:rPr lang="en-US" dirty="0" smtClean="0"/>
              <a:t>Jacques </a:t>
            </a:r>
            <a:r>
              <a:rPr lang="en-US" dirty="0" err="1" smtClean="0"/>
              <a:t>Fichet</a:t>
            </a:r>
            <a:r>
              <a:rPr lang="en-US" dirty="0" smtClean="0"/>
              <a:t> (for artistic advice on videos that convey the message)</a:t>
            </a:r>
          </a:p>
          <a:p>
            <a:r>
              <a:rPr lang="en-US" dirty="0" err="1" smtClean="0"/>
              <a:t>Fabienne</a:t>
            </a:r>
            <a:r>
              <a:rPr lang="en-US" dirty="0" smtClean="0"/>
              <a:t> </a:t>
            </a:r>
            <a:r>
              <a:rPr lang="en-US" dirty="0" err="1" smtClean="0"/>
              <a:t>Marcastel</a:t>
            </a:r>
            <a:r>
              <a:rPr lang="en-US" dirty="0" smtClean="0"/>
              <a:t> (for </a:t>
            </a:r>
            <a:r>
              <a:rPr lang="en-US" dirty="0" smtClean="0">
                <a:hlinkClick r:id="rId3"/>
              </a:rPr>
              <a:t>the e-learning logo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10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49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CERN IT "rapid e-learning" project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01627" y="3917062"/>
            <a:ext cx="7188711" cy="419653"/>
          </a:xfrm>
        </p:spPr>
        <p:txBody>
          <a:bodyPr>
            <a:noAutofit/>
          </a:bodyPr>
          <a:lstStyle/>
          <a:p>
            <a:r>
              <a:rPr lang="en-US" sz="2400" dirty="0"/>
              <a:t>Where we </a:t>
            </a:r>
            <a:r>
              <a:rPr lang="en-US" sz="2400" dirty="0" smtClean="0"/>
              <a:t>are now, </a:t>
            </a:r>
            <a:r>
              <a:rPr lang="en-US" sz="2400" dirty="0"/>
              <a:t>what next - status and plans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0870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talking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"rapid e-learning" project to promote features, </a:t>
            </a:r>
            <a:r>
              <a:rPr lang="en-US" dirty="0" smtClean="0"/>
              <a:t>tools, applications </a:t>
            </a:r>
            <a:r>
              <a:rPr lang="en-US" dirty="0"/>
              <a:t>via very short videos.</a:t>
            </a:r>
          </a:p>
          <a:p>
            <a:r>
              <a:rPr lang="en-US" dirty="0"/>
              <a:t>Recording is done by the CERN audiovisual services and/or screen capture tools at the </a:t>
            </a:r>
            <a:r>
              <a:rPr lang="en-US" dirty="0" smtClean="0"/>
              <a:t>content owner’s desk</a:t>
            </a:r>
            <a:r>
              <a:rPr lang="en-US" dirty="0"/>
              <a:t>.</a:t>
            </a:r>
          </a:p>
          <a:p>
            <a:r>
              <a:rPr lang="en-US" dirty="0"/>
              <a:t>The investigation of such alternative tools is also part of the project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is no overlap with the HR L&amp;D training activities. We held a meeting to make this clear.</a:t>
            </a:r>
            <a:endParaRPr lang="en-US" dirty="0"/>
          </a:p>
          <a:p>
            <a:r>
              <a:rPr lang="en-US" dirty="0" smtClean="0"/>
              <a:t>Original project </a:t>
            </a:r>
            <a:r>
              <a:rPr lang="en-US" dirty="0"/>
              <a:t>description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</a:t>
            </a:r>
            <a:r>
              <a:rPr lang="en-US" dirty="0"/>
              <a:t> </a:t>
            </a:r>
            <a:r>
              <a:rPr lang="en-US" dirty="0" smtClean="0"/>
              <a:t>discussion is on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Products </a:t>
            </a:r>
            <a:r>
              <a:rPr lang="en-US" dirty="0"/>
              <a:t>found, evaluated, configured, documented </a:t>
            </a:r>
            <a:r>
              <a:rPr lang="en-US" dirty="0" smtClean="0"/>
              <a:t>and how to expand their use without a complex support structure. </a:t>
            </a:r>
          </a:p>
          <a:p>
            <a:r>
              <a:rPr lang="en-US" dirty="0" smtClean="0"/>
              <a:t>Experience </a:t>
            </a:r>
            <a:r>
              <a:rPr lang="en-US" dirty="0"/>
              <a:t>from videos made using these tools.</a:t>
            </a:r>
          </a:p>
          <a:p>
            <a:r>
              <a:rPr lang="en-US" dirty="0"/>
              <a:t>Plans for further </a:t>
            </a:r>
            <a:r>
              <a:rPr lang="en-US" dirty="0" smtClean="0"/>
              <a:t>investigation and deployment via additional use cases’ recordings.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1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recording tools’ choices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They clearly depend on the use case:</a:t>
            </a:r>
          </a:p>
          <a:p>
            <a:r>
              <a:rPr lang="en-US" dirty="0" smtClean="0"/>
              <a:t>Stable video content (or with ‘historical’ value) should rather be recorded by the </a:t>
            </a:r>
            <a:r>
              <a:rPr lang="en-US" b="1" dirty="0" smtClean="0"/>
              <a:t>CERN </a:t>
            </a:r>
            <a:r>
              <a:rPr lang="en-US" b="1" dirty="0" smtClean="0"/>
              <a:t>audiovisual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Short-living content, a tool’s brief demonstration, a web site navigation are “cheaper” to </a:t>
            </a:r>
            <a:r>
              <a:rPr lang="en-US" b="1" dirty="0"/>
              <a:t>s</a:t>
            </a:r>
            <a:r>
              <a:rPr lang="en-US" b="1" dirty="0" smtClean="0"/>
              <a:t>creen </a:t>
            </a:r>
            <a:r>
              <a:rPr lang="en-US" b="1" dirty="0" smtClean="0"/>
              <a:t>capture </a:t>
            </a:r>
            <a:r>
              <a:rPr lang="en-US" dirty="0" smtClean="0"/>
              <a:t>on your desktop</a:t>
            </a:r>
          </a:p>
          <a:p>
            <a:r>
              <a:rPr lang="en-US" dirty="0" smtClean="0"/>
              <a:t>Installation instructions can be shown via a </a:t>
            </a:r>
            <a:r>
              <a:rPr lang="en-US" b="1" dirty="0" smtClean="0"/>
              <a:t>t</a:t>
            </a:r>
            <a:r>
              <a:rPr lang="en-US" b="1" dirty="0" smtClean="0"/>
              <a:t>erminal recording </a:t>
            </a:r>
            <a:r>
              <a:rPr lang="en-US" dirty="0" smtClean="0"/>
              <a:t>tool.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tools we found and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hlinkClick r:id="rId2"/>
              </a:rPr>
              <a:t>number of screen capture tools </a:t>
            </a:r>
            <a:r>
              <a:rPr lang="en-US" dirty="0"/>
              <a:t>for navigating through your web pages or through installation </a:t>
            </a:r>
            <a:r>
              <a:rPr lang="en-US" dirty="0" smtClean="0"/>
              <a:t>procedures.</a:t>
            </a:r>
            <a:endParaRPr lang="en-US" dirty="0"/>
          </a:p>
          <a:p>
            <a:r>
              <a:rPr lang="en-US" dirty="0"/>
              <a:t>A </a:t>
            </a:r>
            <a:r>
              <a:rPr lang="en-US" dirty="0">
                <a:hlinkClick r:id="rId3"/>
              </a:rPr>
              <a:t>teleprompter </a:t>
            </a:r>
            <a:r>
              <a:rPr lang="en-US" dirty="0"/>
              <a:t>for you to talk without stress</a:t>
            </a:r>
          </a:p>
          <a:p>
            <a:r>
              <a:rPr lang="en-US" dirty="0"/>
              <a:t>A simple to use from a </a:t>
            </a:r>
            <a:r>
              <a:rPr lang="en-US" dirty="0">
                <a:hlinkClick r:id="rId4"/>
              </a:rPr>
              <a:t>terminal </a:t>
            </a:r>
            <a:r>
              <a:rPr lang="en-US" dirty="0"/>
              <a:t>tool that records/replays what you </a:t>
            </a:r>
            <a:r>
              <a:rPr lang="en-US" dirty="0" smtClean="0"/>
              <a:t>type.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A</a:t>
            </a:r>
            <a:r>
              <a:rPr lang="en-US" dirty="0" smtClean="0"/>
              <a:t>ll </a:t>
            </a:r>
            <a:r>
              <a:rPr lang="en-US" dirty="0"/>
              <a:t>free </a:t>
            </a:r>
            <a:r>
              <a:rPr lang="en-US" dirty="0" smtClean="0"/>
              <a:t>with your preferred OS or on the web.</a:t>
            </a:r>
          </a:p>
          <a:p>
            <a:pPr marL="36576" indent="0">
              <a:buNone/>
            </a:pPr>
            <a:r>
              <a:rPr lang="en-US" dirty="0" smtClean="0"/>
              <a:t>All documented on our </a:t>
            </a:r>
            <a:r>
              <a:rPr lang="en-US" dirty="0" smtClean="0">
                <a:hlinkClick r:id="rId5"/>
              </a:rPr>
              <a:t>e-learning twiki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Paraphernalia </a:t>
            </a:r>
            <a:r>
              <a:rPr lang="en-US" dirty="0"/>
              <a:t>to </a:t>
            </a:r>
            <a:r>
              <a:rPr lang="en-US" dirty="0" err="1"/>
              <a:t>organise</a:t>
            </a:r>
            <a:r>
              <a:rPr lang="en-US" dirty="0"/>
              <a:t> the </a:t>
            </a:r>
            <a:r>
              <a:rPr lang="en-US" dirty="0" smtClean="0"/>
              <a:t>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dirty="0" smtClean="0"/>
              <a:t>We have: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>
                <a:hlinkClick r:id="rId2"/>
              </a:rPr>
              <a:t>E</a:t>
            </a:r>
            <a:r>
              <a:rPr lang="en-US" dirty="0" smtClean="0">
                <a:hlinkClick r:id="rId2"/>
              </a:rPr>
              <a:t>-group</a:t>
            </a:r>
            <a:r>
              <a:rPr lang="en-US" dirty="0" smtClean="0"/>
              <a:t> for internal discussions of the interest group.</a:t>
            </a:r>
            <a:endParaRPr lang="en-US" dirty="0"/>
          </a:p>
          <a:p>
            <a:r>
              <a:rPr lang="en-US" dirty="0" smtClean="0">
                <a:hlinkClick r:id="rId3"/>
              </a:rPr>
              <a:t>Vidyo</a:t>
            </a:r>
            <a:r>
              <a:rPr lang="en-US" dirty="0" smtClean="0"/>
              <a:t> portal for meetings and recording rehearsals. </a:t>
            </a:r>
          </a:p>
          <a:p>
            <a:r>
              <a:rPr lang="en-US" dirty="0" smtClean="0"/>
              <a:t>Dedicated </a:t>
            </a:r>
            <a:r>
              <a:rPr lang="en-US" dirty="0">
                <a:hlinkClick r:id="rId4"/>
              </a:rPr>
              <a:t>i</a:t>
            </a:r>
            <a:r>
              <a:rPr lang="en-US" dirty="0" smtClean="0">
                <a:hlinkClick r:id="rId4"/>
              </a:rPr>
              <a:t>ndico category</a:t>
            </a:r>
            <a:r>
              <a:rPr lang="en-US" dirty="0"/>
              <a:t> </a:t>
            </a:r>
            <a:r>
              <a:rPr lang="en-US" dirty="0" smtClean="0"/>
              <a:t>for rehearsals and recording links.</a:t>
            </a:r>
          </a:p>
          <a:p>
            <a:r>
              <a:rPr lang="en-US" dirty="0" smtClean="0"/>
              <a:t>Dedicated </a:t>
            </a:r>
            <a:r>
              <a:rPr lang="en-US" dirty="0" smtClean="0">
                <a:hlinkClick r:id="rId5"/>
              </a:rPr>
              <a:t>CDS </a:t>
            </a:r>
            <a:r>
              <a:rPr lang="en-US" dirty="0">
                <a:hlinkClick r:id="rId5"/>
              </a:rPr>
              <a:t>category </a:t>
            </a:r>
            <a:r>
              <a:rPr lang="en-US" dirty="0" smtClean="0"/>
              <a:t>for final tutorial versions.</a:t>
            </a:r>
            <a:endParaRPr lang="en-US" dirty="0"/>
          </a:p>
          <a:p>
            <a:r>
              <a:rPr lang="en-US" dirty="0" smtClean="0"/>
              <a:t>Hashtag </a:t>
            </a:r>
            <a:r>
              <a:rPr lang="en-US" dirty="0"/>
              <a:t>in </a:t>
            </a:r>
            <a:r>
              <a:rPr lang="en-US" dirty="0" smtClean="0"/>
              <a:t>social.cern.ch for announcements. Should we make a ‘</a:t>
            </a:r>
            <a:r>
              <a:rPr lang="en-US" dirty="0" err="1" smtClean="0"/>
              <a:t>mattermost</a:t>
            </a:r>
            <a:r>
              <a:rPr lang="en-US" dirty="0" smtClean="0"/>
              <a:t>’ in addition?</a:t>
            </a:r>
            <a:endParaRPr lang="en-US" dirty="0"/>
          </a:p>
          <a:p>
            <a:r>
              <a:rPr lang="en-US" dirty="0" smtClean="0"/>
              <a:t>CERN </a:t>
            </a:r>
            <a:r>
              <a:rPr lang="en-US" dirty="0"/>
              <a:t>service account for storing scripts and </a:t>
            </a:r>
            <a:r>
              <a:rPr lang="en-US" dirty="0" smtClean="0"/>
              <a:t>documentation.</a:t>
            </a:r>
          </a:p>
          <a:p>
            <a:r>
              <a:rPr lang="en-US" dirty="0" smtClean="0"/>
              <a:t>Contact </a:t>
            </a:r>
            <a:r>
              <a:rPr lang="en-US" dirty="0"/>
              <a:t>email for questions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CERN </a:t>
            </a:r>
            <a:r>
              <a:rPr lang="en-US" dirty="0"/>
              <a:t>e-learning </a:t>
            </a:r>
            <a:r>
              <a:rPr lang="en-US" dirty="0" smtClean="0"/>
              <a:t>logo and standard tutorial cover slides.</a:t>
            </a:r>
            <a:endParaRPr lang="en-US" dirty="0"/>
          </a:p>
          <a:p>
            <a:r>
              <a:rPr lang="en-US" dirty="0" smtClean="0"/>
              <a:t>Video </a:t>
            </a:r>
            <a:r>
              <a:rPr lang="en-US" dirty="0"/>
              <a:t>library </a:t>
            </a:r>
            <a:r>
              <a:rPr lang="en-US" dirty="0" smtClean="0">
                <a:hlinkClick r:id="rId6"/>
              </a:rPr>
              <a:t>Edutech</a:t>
            </a:r>
            <a:r>
              <a:rPr lang="en-US" dirty="0" smtClean="0"/>
              <a:t> with the use cases with 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e-learning </a:t>
            </a:r>
            <a:r>
              <a:rPr lang="en-US" dirty="0" smtClean="0">
                <a:hlinkClick r:id="rId7"/>
              </a:rPr>
              <a:t>twiki </a:t>
            </a:r>
            <a:r>
              <a:rPr lang="en-US" dirty="0"/>
              <a:t>with all </a:t>
            </a:r>
            <a:r>
              <a:rPr lang="en-US" dirty="0" smtClean="0"/>
              <a:t>these </a:t>
            </a:r>
            <a:r>
              <a:rPr lang="en-US" dirty="0"/>
              <a:t>links </a:t>
            </a:r>
            <a:r>
              <a:rPr lang="en-US" dirty="0" smtClean="0"/>
              <a:t>and more.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CERN-specific instructions for speakers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Monitor </a:t>
            </a:r>
            <a:r>
              <a:rPr lang="en-US" dirty="0"/>
              <a:t>progress with your rehearsals by </a:t>
            </a:r>
            <a:r>
              <a:rPr lang="en-US" dirty="0" smtClean="0"/>
              <a:t>creating entries </a:t>
            </a:r>
            <a:r>
              <a:rPr lang="en-US" i="1" dirty="0" smtClean="0"/>
              <a:t>with </a:t>
            </a:r>
            <a:r>
              <a:rPr lang="en-US" i="1" dirty="0" err="1" smtClean="0"/>
              <a:t>vidyo</a:t>
            </a:r>
            <a:r>
              <a:rPr lang="en-US" i="1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>
                <a:hlinkClick r:id="rId2"/>
              </a:rPr>
              <a:t>e-learning indico category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Remote </a:t>
            </a:r>
            <a:r>
              <a:rPr lang="en-US" dirty="0"/>
              <a:t>participants give very useful feedback, as they are very similar to the public who will follow the tutorial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Valuable to see how </a:t>
            </a:r>
            <a:r>
              <a:rPr lang="en-US" dirty="0" smtClean="0"/>
              <a:t>many rehearsals are needed </a:t>
            </a:r>
            <a:r>
              <a:rPr lang="en-US" dirty="0"/>
              <a:t>to achieve the end </a:t>
            </a:r>
            <a:r>
              <a:rPr lang="en-US" dirty="0" smtClean="0"/>
              <a:t>product. Also for watching </a:t>
            </a:r>
            <a:r>
              <a:rPr lang="en-US" dirty="0"/>
              <a:t>the rehearsals’ material to see what needs to be corrected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Book </a:t>
            </a:r>
            <a:r>
              <a:rPr lang="en-US" dirty="0"/>
              <a:t>recording, if the video is done by the CERN audiovisual support. More tips </a:t>
            </a:r>
            <a:r>
              <a:rPr lang="en-US" dirty="0" smtClean="0"/>
              <a:t>on ‘how to do this right’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Display </a:t>
            </a:r>
            <a:r>
              <a:rPr lang="en-US" dirty="0"/>
              <a:t>the tailor-made e-learning logo before starting and the CERN logo at tutorial closing</a:t>
            </a:r>
            <a:r>
              <a:rPr lang="en-US" dirty="0" smtClean="0"/>
              <a:t>. Ready cover slides </a:t>
            </a:r>
            <a:r>
              <a:rPr lang="en-US" dirty="0" smtClean="0">
                <a:hlinkClick r:id="rId4"/>
              </a:rPr>
              <a:t>here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Even </a:t>
            </a:r>
            <a:r>
              <a:rPr lang="en-US" dirty="0"/>
              <a:t>if the final version is done by the CERN audiovisual team, use a screen capture tool for your rehearsals. By recording yourself, you can see what needs improvement.</a:t>
            </a:r>
          </a:p>
          <a:p>
            <a:r>
              <a:rPr lang="en-US" dirty="0" smtClean="0"/>
              <a:t>To </a:t>
            </a:r>
            <a:r>
              <a:rPr lang="en-US" dirty="0"/>
              <a:t>publish a self-made video in CDS, it is best to record in mp4 container with H.264/MPEG4 codec. Open a SNOW ticket and you'll be guided by the CERN audiovisual team.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done </a:t>
            </a:r>
            <a:r>
              <a:rPr lang="en-US" dirty="0" smtClean="0"/>
              <a:t>now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dirty="0" smtClean="0"/>
              <a:t>Concerning the screen </a:t>
            </a:r>
            <a:r>
              <a:rPr lang="en-US" dirty="0"/>
              <a:t>capture </a:t>
            </a:r>
            <a:r>
              <a:rPr lang="en-US" b="1" dirty="0" smtClean="0"/>
              <a:t>tools</a:t>
            </a:r>
            <a:r>
              <a:rPr lang="en-US" dirty="0" smtClean="0"/>
              <a:t>, some more </a:t>
            </a:r>
            <a:r>
              <a:rPr lang="en-US" i="1" dirty="0" smtClean="0"/>
              <a:t>documentation</a:t>
            </a:r>
            <a:r>
              <a:rPr lang="en-US" dirty="0" smtClean="0"/>
              <a:t> enhancements, some encapsulating </a:t>
            </a:r>
            <a:r>
              <a:rPr lang="en-US" i="1" dirty="0" smtClean="0"/>
              <a:t>scripts</a:t>
            </a:r>
            <a:r>
              <a:rPr lang="en-US" dirty="0" smtClean="0"/>
              <a:t> (if worth the maintenance effort):</a:t>
            </a:r>
          </a:p>
          <a:p>
            <a:r>
              <a:rPr lang="en-US" b="1" dirty="0" err="1" smtClean="0"/>
              <a:t>ffmpeg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 smtClean="0"/>
              <a:t>free</a:t>
            </a:r>
            <a:r>
              <a:rPr lang="en-US" dirty="0"/>
              <a:t>, open source and cross platform command line </a:t>
            </a:r>
            <a:r>
              <a:rPr lang="en-US" dirty="0" smtClean="0"/>
              <a:t>tool. </a:t>
            </a:r>
          </a:p>
          <a:p>
            <a:r>
              <a:rPr lang="en-US" b="1" dirty="0" err="1" smtClean="0"/>
              <a:t>shotcut</a:t>
            </a:r>
            <a:r>
              <a:rPr lang="en-US" dirty="0" smtClean="0"/>
              <a:t> – also free for all (not yet in the doc).</a:t>
            </a:r>
          </a:p>
          <a:p>
            <a:r>
              <a:rPr lang="en-US" b="1" dirty="0" smtClean="0"/>
              <a:t>QuickTime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smtClean="0"/>
              <a:t>Mac</a:t>
            </a:r>
          </a:p>
          <a:p>
            <a:r>
              <a:rPr lang="en-US" b="1" dirty="0" err="1" smtClean="0"/>
              <a:t>kazam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err="1"/>
              <a:t>ubuntu</a:t>
            </a:r>
            <a:r>
              <a:rPr lang="en-US" dirty="0"/>
              <a:t> </a:t>
            </a:r>
          </a:p>
          <a:p>
            <a:r>
              <a:rPr lang="en-US" b="1" dirty="0" err="1" smtClean="0"/>
              <a:t>ActivePresenter</a:t>
            </a:r>
            <a:r>
              <a:rPr lang="en-US" dirty="0" smtClean="0"/>
              <a:t> </a:t>
            </a:r>
            <a:r>
              <a:rPr lang="en-US" dirty="0"/>
              <a:t>for Windows users. </a:t>
            </a: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Documentation in </a:t>
            </a:r>
            <a:r>
              <a:rPr lang="en-US" dirty="0"/>
              <a:t>the </a:t>
            </a:r>
            <a:r>
              <a:rPr lang="en-US" dirty="0">
                <a:hlinkClick r:id="rId2"/>
              </a:rPr>
              <a:t>Edutech </a:t>
            </a:r>
            <a:r>
              <a:rPr lang="en-US" dirty="0" err="1" smtClean="0">
                <a:hlinkClick r:id="rId2"/>
              </a:rPr>
              <a:t>VideoLibrary</a:t>
            </a:r>
            <a:r>
              <a:rPr lang="en-US" dirty="0" smtClean="0"/>
              <a:t> covers </a:t>
            </a:r>
            <a:r>
              <a:rPr lang="en-US" dirty="0" err="1" smtClean="0"/>
              <a:t>ffmpeg</a:t>
            </a:r>
            <a:r>
              <a:rPr lang="en-US" dirty="0" smtClean="0"/>
              <a:t> &amp; QuickTime so far.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 August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e-learning-interest-group meeting  M.Dimou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795</TotalTime>
  <Words>1116</Words>
  <Application>Microsoft Office PowerPoint</Application>
  <PresentationFormat>On-screen Show (4:3)</PresentationFormat>
  <Paragraphs>128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Optima</vt:lpstr>
      <vt:lpstr>CERNCobranding4-3</vt:lpstr>
      <vt:lpstr>PowerPoint Presentation</vt:lpstr>
      <vt:lpstr>CERN IT "rapid e-learning" project </vt:lpstr>
      <vt:lpstr>What are we talking about?</vt:lpstr>
      <vt:lpstr>Today’s discussion is on:</vt:lpstr>
      <vt:lpstr>The recording tools’ choices</vt:lpstr>
      <vt:lpstr>The tools we found and used</vt:lpstr>
      <vt:lpstr>Paraphernalia to organise the work</vt:lpstr>
      <vt:lpstr>CERN-specific instructions for speakers</vt:lpstr>
      <vt:lpstr>What needs to be done now (I)</vt:lpstr>
      <vt:lpstr>What needs to be done now (II)</vt:lpstr>
      <vt:lpstr>How to do it</vt:lpstr>
      <vt:lpstr>Conclusion</vt:lpstr>
      <vt:lpstr>How was this achieved? Thanks to the contributors!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Dimou</cp:lastModifiedBy>
  <cp:revision>77</cp:revision>
  <dcterms:created xsi:type="dcterms:W3CDTF">2012-11-30T11:04:26Z</dcterms:created>
  <dcterms:modified xsi:type="dcterms:W3CDTF">2016-08-02T15:52:20Z</dcterms:modified>
</cp:coreProperties>
</file>