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6" r:id="rId1"/>
  </p:sldMasterIdLst>
  <p:notesMasterIdLst>
    <p:notesMasterId r:id="rId24"/>
  </p:notesMasterIdLst>
  <p:sldIdLst>
    <p:sldId id="256" r:id="rId2"/>
    <p:sldId id="287" r:id="rId3"/>
    <p:sldId id="299" r:id="rId4"/>
    <p:sldId id="300" r:id="rId5"/>
    <p:sldId id="303" r:id="rId6"/>
    <p:sldId id="301" r:id="rId7"/>
    <p:sldId id="304" r:id="rId8"/>
    <p:sldId id="302" r:id="rId9"/>
    <p:sldId id="290" r:id="rId10"/>
    <p:sldId id="291" r:id="rId11"/>
    <p:sldId id="292" r:id="rId12"/>
    <p:sldId id="297" r:id="rId13"/>
    <p:sldId id="282" r:id="rId14"/>
    <p:sldId id="293" r:id="rId15"/>
    <p:sldId id="307" r:id="rId16"/>
    <p:sldId id="308" r:id="rId17"/>
    <p:sldId id="309" r:id="rId18"/>
    <p:sldId id="310" r:id="rId19"/>
    <p:sldId id="305" r:id="rId20"/>
    <p:sldId id="311" r:id="rId21"/>
    <p:sldId id="298" r:id="rId22"/>
    <p:sldId id="257"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405" autoAdjust="0"/>
    <p:restoredTop sz="94660"/>
  </p:normalViewPr>
  <p:slideViewPr>
    <p:cSldViewPr snapToGrid="0">
      <p:cViewPr>
        <p:scale>
          <a:sx n="80" d="100"/>
          <a:sy n="80" d="100"/>
        </p:scale>
        <p:origin x="720" y="259"/>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85A51CE-8334-475A-8128-3C0AF155CF06}" type="datetimeFigureOut">
              <a:rPr lang="en-GB" smtClean="0"/>
              <a:t>29/11/2016</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A10EB24-5C19-4BD2-AD30-2956A44F0A0D}" type="slidenum">
              <a:rPr lang="en-GB" smtClean="0"/>
              <a:t>‹#›</a:t>
            </a:fld>
            <a:endParaRPr lang="en-GB"/>
          </a:p>
        </p:txBody>
      </p:sp>
    </p:spTree>
    <p:extLst>
      <p:ext uri="{BB962C8B-B14F-4D97-AF65-F5344CB8AC3E}">
        <p14:creationId xmlns:p14="http://schemas.microsoft.com/office/powerpoint/2010/main" val="25586210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1015648" rtl="0" eaLnBrk="1" fontAlgn="auto" latinLnBrk="0" hangingPunct="1">
              <a:lnSpc>
                <a:spcPct val="100000"/>
              </a:lnSpc>
              <a:spcBef>
                <a:spcPts val="0"/>
              </a:spcBef>
              <a:spcAft>
                <a:spcPts val="0"/>
              </a:spcAft>
              <a:buClr>
                <a:schemeClr val="tx2"/>
              </a:buClr>
              <a:buSzTx/>
              <a:buFont typeface="Wingdings 2" pitchFamily="18" charset="2"/>
              <a:buNone/>
              <a:tabLst/>
              <a:defRPr/>
            </a:pPr>
            <a:r>
              <a:rPr lang="en-GB" dirty="0" smtClean="0"/>
              <a:t>In addition to its pan-European reach, the GÉANT network has extensive links to networks in other world regions including North America, Latin America, the Caribbean, North Africa and the Middle East, Southern and Eastern Africa, the Eastern Partnership, Central Asia and the Asia-Pacific Region. </a:t>
            </a:r>
          </a:p>
          <a:p>
            <a:pPr marL="0" marR="0" indent="0" algn="l" defTabSz="1015648" rtl="0" eaLnBrk="1" fontAlgn="auto" latinLnBrk="0" hangingPunct="1">
              <a:lnSpc>
                <a:spcPct val="100000"/>
              </a:lnSpc>
              <a:spcBef>
                <a:spcPts val="0"/>
              </a:spcBef>
              <a:spcAft>
                <a:spcPts val="0"/>
              </a:spcAft>
              <a:buClr>
                <a:schemeClr val="tx2"/>
              </a:buClr>
              <a:buSzTx/>
              <a:buFont typeface="Wingdings 2" pitchFamily="18" charset="2"/>
              <a:buNone/>
              <a:tabLst/>
              <a:defRPr/>
            </a:pPr>
            <a:endParaRPr lang="en-GB" dirty="0" smtClean="0"/>
          </a:p>
          <a:p>
            <a:pPr marL="0" marR="0" indent="0" algn="l" defTabSz="1015648" rtl="0" eaLnBrk="1" fontAlgn="auto" latinLnBrk="0" hangingPunct="1">
              <a:lnSpc>
                <a:spcPct val="100000"/>
              </a:lnSpc>
              <a:spcBef>
                <a:spcPts val="0"/>
              </a:spcBef>
              <a:spcAft>
                <a:spcPts val="0"/>
              </a:spcAft>
              <a:buClr>
                <a:schemeClr val="tx2"/>
              </a:buClr>
              <a:buSzTx/>
              <a:buFont typeface="Wingdings 2" pitchFamily="18" charset="2"/>
              <a:buNone/>
              <a:tabLst/>
              <a:defRPr/>
            </a:pPr>
            <a:r>
              <a:rPr lang="en-GB" dirty="0" smtClean="0"/>
              <a:t>Work is also on-going to connect to Western and Central Africa.</a:t>
            </a:r>
          </a:p>
          <a:p>
            <a:pPr marL="0" indent="0" defTabSz="1015648">
              <a:buClr>
                <a:schemeClr val="tx2"/>
              </a:buClr>
              <a:buFont typeface="Wingdings 2" pitchFamily="18" charset="2"/>
              <a:buNone/>
              <a:defRPr/>
            </a:pPr>
            <a:endParaRPr lang="en-GB" dirty="0" smtClean="0"/>
          </a:p>
          <a:p>
            <a:pPr marL="0" indent="0" defTabSz="1015648">
              <a:buClr>
                <a:schemeClr val="tx2"/>
              </a:buClr>
              <a:buFont typeface="Wingdings 2" pitchFamily="18" charset="2"/>
              <a:buNone/>
              <a:defRPr/>
            </a:pPr>
            <a:endParaRPr lang="en-GB" dirty="0" smtClean="0"/>
          </a:p>
          <a:p>
            <a:pPr marL="0" indent="0" defTabSz="1015648">
              <a:buClr>
                <a:schemeClr val="tx2"/>
              </a:buClr>
              <a:buFont typeface="Wingdings 2" pitchFamily="18" charset="2"/>
              <a:buNone/>
              <a:defRPr/>
            </a:pPr>
            <a:r>
              <a:rPr lang="en-GB" dirty="0" smtClean="0"/>
              <a:t>Latin America</a:t>
            </a:r>
            <a:r>
              <a:rPr lang="en-GB" baseline="0" dirty="0" smtClean="0"/>
              <a:t>  - </a:t>
            </a:r>
            <a:r>
              <a:rPr lang="en-GB" baseline="0" dirty="0" err="1" smtClean="0"/>
              <a:t>RedCLARA</a:t>
            </a:r>
            <a:r>
              <a:rPr lang="en-GB" baseline="0" dirty="0" smtClean="0"/>
              <a:t> is </a:t>
            </a:r>
            <a:r>
              <a:rPr lang="en-GB" dirty="0" smtClean="0"/>
              <a:t>regional R&amp;E Network for Latin America:</a:t>
            </a:r>
          </a:p>
          <a:p>
            <a:pPr marL="761899" lvl="1" indent="-290412" defTabSz="1015648">
              <a:buClr>
                <a:schemeClr val="tx2"/>
              </a:buClr>
              <a:buFont typeface="Wingdings 2" pitchFamily="18" charset="2"/>
              <a:buChar char=""/>
              <a:defRPr/>
            </a:pPr>
            <a:r>
              <a:rPr lang="en-GB" dirty="0" smtClean="0"/>
              <a:t>connects 13 Latin American NRENs</a:t>
            </a:r>
          </a:p>
          <a:p>
            <a:pPr marL="761899" lvl="1" indent="-290412" defTabSz="1015648">
              <a:buClr>
                <a:schemeClr val="tx2"/>
              </a:buClr>
              <a:buFont typeface="Wingdings 2" pitchFamily="18" charset="2"/>
              <a:buChar char=""/>
              <a:defRPr/>
            </a:pPr>
            <a:r>
              <a:rPr lang="en-GB" dirty="0" smtClean="0"/>
              <a:t>Interconnects with GÉANT at 5Gbps (London</a:t>
            </a:r>
            <a:r>
              <a:rPr lang="en-GB" baseline="0" dirty="0" smtClean="0"/>
              <a:t> – Brazil)</a:t>
            </a:r>
            <a:endParaRPr lang="en-GB" dirty="0" smtClean="0"/>
          </a:p>
          <a:p>
            <a:pPr marL="761899" lvl="1" indent="-290412" defTabSz="1015648">
              <a:buClr>
                <a:schemeClr val="tx2"/>
              </a:buClr>
              <a:buFont typeface="Wingdings 2" pitchFamily="18" charset="2"/>
              <a:buChar char=""/>
              <a:defRPr/>
            </a:pPr>
            <a:r>
              <a:rPr lang="en-GB" dirty="0" smtClean="0"/>
              <a:t>Work ongoing to</a:t>
            </a:r>
            <a:r>
              <a:rPr lang="en-GB" baseline="0" dirty="0" smtClean="0"/>
              <a:t> </a:t>
            </a:r>
            <a:r>
              <a:rPr lang="en-GB" baseline="0" dirty="0" err="1" smtClean="0"/>
              <a:t>procur</a:t>
            </a:r>
            <a:r>
              <a:rPr lang="en-GB" baseline="0" dirty="0" smtClean="0"/>
              <a:t> submarine fibre between London and ??</a:t>
            </a:r>
          </a:p>
          <a:p>
            <a:pPr marL="761899" lvl="1" indent="-290412" defTabSz="1015648">
              <a:buClr>
                <a:schemeClr val="tx2"/>
              </a:buClr>
              <a:buFont typeface="Wingdings 2" pitchFamily="18" charset="2"/>
              <a:buChar char=""/>
              <a:defRPr/>
            </a:pPr>
            <a:endParaRPr lang="en-GB" baseline="0" dirty="0" smtClean="0"/>
          </a:p>
          <a:p>
            <a:pPr marL="761899" lvl="1" indent="-290412" defTabSz="1015648">
              <a:buClr>
                <a:schemeClr val="tx2"/>
              </a:buClr>
              <a:buFont typeface="Wingdings 2" pitchFamily="18" charset="2"/>
              <a:buChar char=""/>
              <a:defRPr/>
            </a:pPr>
            <a:endParaRPr lang="en-GB" dirty="0" smtClean="0"/>
          </a:p>
          <a:p>
            <a:endParaRPr lang="en-GB" dirty="0"/>
          </a:p>
        </p:txBody>
      </p:sp>
      <p:sp>
        <p:nvSpPr>
          <p:cNvPr id="4" name="Slide Number Placeholder 3"/>
          <p:cNvSpPr>
            <a:spLocks noGrp="1"/>
          </p:cNvSpPr>
          <p:nvPr>
            <p:ph type="sldNum" sz="quarter" idx="10"/>
          </p:nvPr>
        </p:nvSpPr>
        <p:spPr/>
        <p:txBody>
          <a:bodyPr/>
          <a:lstStyle/>
          <a:p>
            <a:fld id="{0B5F3B77-F373-46C2-806B-1C0C466A9958}" type="slidenum">
              <a:rPr lang="en-GB" smtClean="0"/>
              <a:t>12</a:t>
            </a:fld>
            <a:endParaRPr lang="en-GB"/>
          </a:p>
        </p:txBody>
      </p:sp>
    </p:spTree>
    <p:extLst>
      <p:ext uri="{BB962C8B-B14F-4D97-AF65-F5344CB8AC3E}">
        <p14:creationId xmlns:p14="http://schemas.microsoft.com/office/powerpoint/2010/main" val="15673464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Same time last year the peak traffic was around</a:t>
            </a:r>
            <a:r>
              <a:rPr lang="en-GB" baseline="0" dirty="0" smtClean="0"/>
              <a:t> 40Gbps and average traffic closer to 30Gbps now we see regular peaks of over 60Gbps. </a:t>
            </a:r>
          </a:p>
          <a:p>
            <a:r>
              <a:rPr lang="en-GB" baseline="0" dirty="0" smtClean="0"/>
              <a:t>Overall traffic seems to be growing as you can see from GARR traffic their traffic is also growing. Some of NRENs and sites need to be upgraded as they seem to be flat-lining. </a:t>
            </a:r>
          </a:p>
          <a:p>
            <a:r>
              <a:rPr lang="en-GB" baseline="0" dirty="0" smtClean="0"/>
              <a:t>We expect to see a lot more traffic after these NRENs and sites have upgraded. </a:t>
            </a:r>
          </a:p>
          <a:p>
            <a:endParaRPr lang="en-GB" dirty="0"/>
          </a:p>
        </p:txBody>
      </p:sp>
      <p:sp>
        <p:nvSpPr>
          <p:cNvPr id="4" name="Slide Number Placeholder 3"/>
          <p:cNvSpPr>
            <a:spLocks noGrp="1"/>
          </p:cNvSpPr>
          <p:nvPr>
            <p:ph type="sldNum" sz="quarter" idx="10"/>
          </p:nvPr>
        </p:nvSpPr>
        <p:spPr/>
        <p:txBody>
          <a:bodyPr/>
          <a:lstStyle/>
          <a:p>
            <a:fld id="{E6373CBC-1619-4C9E-AB4F-2607AB2749ED}" type="slidenum">
              <a:rPr lang="en-GB" smtClean="0"/>
              <a:t>21</a:t>
            </a:fld>
            <a:endParaRPr lang="en-GB"/>
          </a:p>
        </p:txBody>
      </p:sp>
    </p:spTree>
    <p:extLst>
      <p:ext uri="{BB962C8B-B14F-4D97-AF65-F5344CB8AC3E}">
        <p14:creationId xmlns:p14="http://schemas.microsoft.com/office/powerpoint/2010/main" val="17673077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7.jpe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pic>
        <p:nvPicPr>
          <p:cNvPr id="16" name="Picture 15"/>
          <p:cNvPicPr>
            <a:picLocks noChangeAspect="1"/>
          </p:cNvPicPr>
          <p:nvPr/>
        </p:nvPicPr>
        <p:blipFill rotWithShape="1">
          <a:blip r:embed="rId2" cstate="print">
            <a:extLst>
              <a:ext uri="{28A0092B-C50C-407E-A947-70E740481C1C}">
                <a14:useLocalDpi xmlns:a14="http://schemas.microsoft.com/office/drawing/2010/main" val="0"/>
              </a:ext>
            </a:extLst>
          </a:blip>
          <a:srcRect b="5779"/>
          <a:stretch/>
        </p:blipFill>
        <p:spPr>
          <a:xfrm>
            <a:off x="-59267" y="2128672"/>
            <a:ext cx="12310533" cy="4729328"/>
          </a:xfrm>
          <a:prstGeom prst="rect">
            <a:avLst/>
          </a:prstGeom>
        </p:spPr>
      </p:pic>
      <p:sp>
        <p:nvSpPr>
          <p:cNvPr id="14" name="Rectangle 13"/>
          <p:cNvSpPr/>
          <p:nvPr/>
        </p:nvSpPr>
        <p:spPr>
          <a:xfrm>
            <a:off x="85559" y="272717"/>
            <a:ext cx="12031580" cy="11951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pic>
        <p:nvPicPr>
          <p:cNvPr id="13" name="Picture 12"/>
          <p:cNvPicPr>
            <a:picLocks noChangeAspect="1"/>
          </p:cNvPicPr>
          <p:nvPr/>
        </p:nvPicPr>
        <p:blipFill>
          <a:blip r:embed="rId3"/>
          <a:stretch>
            <a:fillRect/>
          </a:stretch>
        </p:blipFill>
        <p:spPr>
          <a:xfrm>
            <a:off x="9411184" y="633663"/>
            <a:ext cx="2091451" cy="1114928"/>
          </a:xfrm>
          <a:prstGeom prst="rect">
            <a:avLst/>
          </a:prstGeom>
        </p:spPr>
      </p:pic>
      <p:sp>
        <p:nvSpPr>
          <p:cNvPr id="17" name="Text Placeholder 4"/>
          <p:cNvSpPr>
            <a:spLocks noGrp="1"/>
          </p:cNvSpPr>
          <p:nvPr>
            <p:ph type="body" sz="quarter" idx="11" hasCustomPrompt="1"/>
          </p:nvPr>
        </p:nvSpPr>
        <p:spPr>
          <a:xfrm>
            <a:off x="930192" y="2448122"/>
            <a:ext cx="5096933" cy="375289"/>
          </a:xfrm>
        </p:spPr>
        <p:txBody>
          <a:bodyPr/>
          <a:lstStyle>
            <a:lvl1pPr marL="0" indent="0">
              <a:buNone/>
              <a:defRPr b="1" baseline="0"/>
            </a:lvl1pPr>
          </a:lstStyle>
          <a:p>
            <a:pPr lvl="0"/>
            <a:r>
              <a:rPr lang="en-US" dirty="0" smtClean="0"/>
              <a:t>Presenter</a:t>
            </a:r>
          </a:p>
        </p:txBody>
      </p:sp>
      <p:sp>
        <p:nvSpPr>
          <p:cNvPr id="18" name="Text Placeholder 6"/>
          <p:cNvSpPr>
            <a:spLocks noGrp="1"/>
          </p:cNvSpPr>
          <p:nvPr>
            <p:ph type="body" sz="quarter" idx="12" hasCustomPrompt="1"/>
          </p:nvPr>
        </p:nvSpPr>
        <p:spPr>
          <a:xfrm>
            <a:off x="930191" y="4552755"/>
            <a:ext cx="5003271" cy="436340"/>
          </a:xfrm>
        </p:spPr>
        <p:txBody>
          <a:bodyPr/>
          <a:lstStyle>
            <a:lvl1pPr marL="0" indent="0">
              <a:buNone/>
              <a:defRPr/>
            </a:lvl1pPr>
          </a:lstStyle>
          <a:p>
            <a:pPr lvl="0"/>
            <a:r>
              <a:rPr lang="en-US" dirty="0" smtClean="0"/>
              <a:t>Event, Location</a:t>
            </a:r>
            <a:endParaRPr lang="en-GB" dirty="0"/>
          </a:p>
        </p:txBody>
      </p:sp>
      <p:sp>
        <p:nvSpPr>
          <p:cNvPr id="19" name="Text Placeholder 10"/>
          <p:cNvSpPr>
            <a:spLocks noGrp="1"/>
          </p:cNvSpPr>
          <p:nvPr>
            <p:ph type="body" sz="quarter" idx="17" hasCustomPrompt="1"/>
          </p:nvPr>
        </p:nvSpPr>
        <p:spPr>
          <a:xfrm>
            <a:off x="930192" y="1830668"/>
            <a:ext cx="5012795" cy="503459"/>
          </a:xfrm>
        </p:spPr>
        <p:txBody>
          <a:bodyPr>
            <a:normAutofit/>
          </a:bodyPr>
          <a:lstStyle>
            <a:lvl1pPr marL="0" indent="0">
              <a:buNone/>
              <a:defRPr sz="2600"/>
            </a:lvl1pPr>
          </a:lstStyle>
          <a:p>
            <a:pPr lvl="0"/>
            <a:r>
              <a:rPr lang="en-US" dirty="0" smtClean="0"/>
              <a:t>Subtitle</a:t>
            </a:r>
          </a:p>
        </p:txBody>
      </p:sp>
      <p:sp>
        <p:nvSpPr>
          <p:cNvPr id="20" name="Text Placeholder 10"/>
          <p:cNvSpPr>
            <a:spLocks noGrp="1"/>
          </p:cNvSpPr>
          <p:nvPr>
            <p:ph type="body" sz="quarter" idx="14" hasCustomPrompt="1"/>
          </p:nvPr>
        </p:nvSpPr>
        <p:spPr>
          <a:xfrm>
            <a:off x="930192" y="1331495"/>
            <a:ext cx="5012795" cy="473243"/>
          </a:xfrm>
        </p:spPr>
        <p:txBody>
          <a:bodyPr>
            <a:noAutofit/>
          </a:bodyPr>
          <a:lstStyle>
            <a:lvl1pPr marL="0" indent="0">
              <a:buNone/>
              <a:defRPr sz="3200" b="1"/>
            </a:lvl1pPr>
          </a:lstStyle>
          <a:p>
            <a:pPr lvl="0"/>
            <a:r>
              <a:rPr lang="en-US" dirty="0" smtClean="0"/>
              <a:t>Title</a:t>
            </a:r>
          </a:p>
        </p:txBody>
      </p:sp>
      <p:sp>
        <p:nvSpPr>
          <p:cNvPr id="21" name="Text Placeholder 6"/>
          <p:cNvSpPr>
            <a:spLocks noGrp="1"/>
          </p:cNvSpPr>
          <p:nvPr>
            <p:ph type="body" sz="quarter" idx="18" hasCustomPrompt="1"/>
          </p:nvPr>
        </p:nvSpPr>
        <p:spPr>
          <a:xfrm>
            <a:off x="930191" y="4921725"/>
            <a:ext cx="5003271" cy="428319"/>
          </a:xfrm>
        </p:spPr>
        <p:txBody>
          <a:bodyPr/>
          <a:lstStyle>
            <a:lvl1pPr marL="0" indent="0">
              <a:buNone/>
              <a:defRPr/>
            </a:lvl1pPr>
          </a:lstStyle>
          <a:p>
            <a:pPr lvl="0"/>
            <a:r>
              <a:rPr lang="en-US" dirty="0" smtClean="0"/>
              <a:t>Date</a:t>
            </a:r>
            <a:endParaRPr lang="en-GB" dirty="0"/>
          </a:p>
        </p:txBody>
      </p:sp>
      <p:sp>
        <p:nvSpPr>
          <p:cNvPr id="22" name="Text Placeholder 4"/>
          <p:cNvSpPr>
            <a:spLocks noGrp="1"/>
          </p:cNvSpPr>
          <p:nvPr>
            <p:ph type="body" sz="quarter" idx="19" hasCustomPrompt="1"/>
          </p:nvPr>
        </p:nvSpPr>
        <p:spPr>
          <a:xfrm>
            <a:off x="930192" y="2821102"/>
            <a:ext cx="5096933" cy="347215"/>
          </a:xfrm>
        </p:spPr>
        <p:txBody>
          <a:bodyPr/>
          <a:lstStyle>
            <a:lvl1pPr marL="0" indent="0">
              <a:buNone/>
              <a:defRPr b="0" baseline="0"/>
            </a:lvl1pPr>
          </a:lstStyle>
          <a:p>
            <a:pPr lvl="0"/>
            <a:r>
              <a:rPr lang="en-US" dirty="0" smtClean="0"/>
              <a:t>Role in Project, GÉANT Project (if applicable)</a:t>
            </a:r>
          </a:p>
        </p:txBody>
      </p:sp>
      <p:sp>
        <p:nvSpPr>
          <p:cNvPr id="23" name="Text Placeholder 4"/>
          <p:cNvSpPr>
            <a:spLocks noGrp="1"/>
          </p:cNvSpPr>
          <p:nvPr>
            <p:ph type="body" sz="quarter" idx="20" hasCustomPrompt="1"/>
          </p:nvPr>
        </p:nvSpPr>
        <p:spPr>
          <a:xfrm>
            <a:off x="930191" y="3166007"/>
            <a:ext cx="6706556" cy="347215"/>
          </a:xfrm>
        </p:spPr>
        <p:txBody>
          <a:bodyPr/>
          <a:lstStyle>
            <a:lvl1pPr marL="0" indent="0">
              <a:buNone/>
              <a:defRPr b="0" baseline="0"/>
            </a:lvl1pPr>
          </a:lstStyle>
          <a:p>
            <a:pPr lvl="0"/>
            <a:r>
              <a:rPr lang="en-US" dirty="0" smtClean="0"/>
              <a:t>Role in  Home Organisation, Organisation Name (if applicable)</a:t>
            </a:r>
          </a:p>
        </p:txBody>
      </p:sp>
      <p:sp>
        <p:nvSpPr>
          <p:cNvPr id="12" name="Text Placeholder 3"/>
          <p:cNvSpPr>
            <a:spLocks noGrp="1"/>
          </p:cNvSpPr>
          <p:nvPr>
            <p:ph type="body" sz="quarter" idx="21" hasCustomPrompt="1"/>
          </p:nvPr>
        </p:nvSpPr>
        <p:spPr>
          <a:xfrm>
            <a:off x="1115093" y="3682168"/>
            <a:ext cx="914400" cy="190399"/>
          </a:xfrm>
        </p:spPr>
        <p:txBody>
          <a:bodyPr>
            <a:normAutofit/>
          </a:bodyPr>
          <a:lstStyle>
            <a:lvl1pPr marL="0" indent="0">
              <a:buNone/>
              <a:defRPr sz="800"/>
            </a:lvl1pPr>
          </a:lstStyle>
          <a:p>
            <a:pPr lvl="0"/>
            <a:r>
              <a:rPr lang="en-US" dirty="0" smtClean="0"/>
              <a:t>Logo (optional)</a:t>
            </a:r>
            <a:endParaRPr lang="en-GB" dirty="0"/>
          </a:p>
        </p:txBody>
      </p:sp>
    </p:spTree>
    <p:extLst>
      <p:ext uri="{BB962C8B-B14F-4D97-AF65-F5344CB8AC3E}">
        <p14:creationId xmlns:p14="http://schemas.microsoft.com/office/powerpoint/2010/main" val="27657049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5183188" y="1716838"/>
            <a:ext cx="6172200" cy="4144217"/>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457204" y="1716837"/>
            <a:ext cx="4314825" cy="4152155"/>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2FE70D8B-0E7C-483D-B615-4C8A2FB91AD8}" type="slidenum">
              <a:rPr lang="en-GB" smtClean="0"/>
              <a:t>‹#›</a:t>
            </a:fld>
            <a:endParaRPr lang="en-GB"/>
          </a:p>
        </p:txBody>
      </p:sp>
      <p:sp>
        <p:nvSpPr>
          <p:cNvPr id="8" name="Title Placeholder 1"/>
          <p:cNvSpPr>
            <a:spLocks noGrp="1"/>
          </p:cNvSpPr>
          <p:nvPr>
            <p:ph type="title"/>
          </p:nvPr>
        </p:nvSpPr>
        <p:spPr>
          <a:xfrm>
            <a:off x="455647" y="74649"/>
            <a:ext cx="9612087" cy="1325563"/>
          </a:xfrm>
          <a:prstGeom prst="rect">
            <a:avLst/>
          </a:prstGeom>
        </p:spPr>
        <p:txBody>
          <a:bodyPr vert="horz" lIns="91440" tIns="45720" rIns="91440" bIns="45720" rtlCol="0" anchor="ctr">
            <a:normAutofit/>
          </a:bodyPr>
          <a:lstStyle/>
          <a:p>
            <a:r>
              <a:rPr lang="en-US" smtClean="0"/>
              <a:t>Click to edit Master title style</a:t>
            </a:r>
            <a:endParaRPr lang="en-GB" dirty="0"/>
          </a:p>
        </p:txBody>
      </p:sp>
    </p:spTree>
    <p:extLst>
      <p:ext uri="{BB962C8B-B14F-4D97-AF65-F5344CB8AC3E}">
        <p14:creationId xmlns:p14="http://schemas.microsoft.com/office/powerpoint/2010/main" val="441922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Style Guide">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lvl1pPr algn="r">
              <a:defRPr/>
            </a:lvl1pPr>
          </a:lstStyle>
          <a:p>
            <a:fld id="{2FE70D8B-0E7C-483D-B615-4C8A2FB91AD8}" type="slidenum">
              <a:rPr lang="en-GB" smtClean="0"/>
              <a:t>‹#›</a:t>
            </a:fld>
            <a:endParaRPr lang="en-GB"/>
          </a:p>
        </p:txBody>
      </p:sp>
      <p:sp>
        <p:nvSpPr>
          <p:cNvPr id="5" name="TextBox 4"/>
          <p:cNvSpPr txBox="1"/>
          <p:nvPr/>
        </p:nvSpPr>
        <p:spPr>
          <a:xfrm>
            <a:off x="489285" y="304801"/>
            <a:ext cx="5553380" cy="830997"/>
          </a:xfrm>
          <a:prstGeom prst="rect">
            <a:avLst/>
          </a:prstGeom>
          <a:noFill/>
        </p:spPr>
        <p:txBody>
          <a:bodyPr wrap="none" rtlCol="0">
            <a:spAutoFit/>
          </a:bodyPr>
          <a:lstStyle/>
          <a:p>
            <a:r>
              <a:rPr lang="en-GB" sz="2400" b="1" dirty="0" smtClean="0">
                <a:solidFill>
                  <a:srgbClr val="003F5D"/>
                </a:solidFill>
              </a:rPr>
              <a:t>Style</a:t>
            </a:r>
            <a:r>
              <a:rPr lang="en-GB" sz="2400" b="1" baseline="0" dirty="0" smtClean="0">
                <a:solidFill>
                  <a:srgbClr val="003F5D"/>
                </a:solidFill>
              </a:rPr>
              <a:t> Guide</a:t>
            </a:r>
          </a:p>
          <a:p>
            <a:r>
              <a:rPr lang="en-GB" sz="2400" baseline="0" dirty="0" smtClean="0">
                <a:solidFill>
                  <a:srgbClr val="ED1556"/>
                </a:solidFill>
              </a:rPr>
              <a:t>A Guide to Using the New GÉANT Template</a:t>
            </a:r>
            <a:endParaRPr lang="en-GB" sz="2400" dirty="0">
              <a:solidFill>
                <a:srgbClr val="ED1556"/>
              </a:solidFill>
            </a:endParaRPr>
          </a:p>
        </p:txBody>
      </p:sp>
      <p:sp>
        <p:nvSpPr>
          <p:cNvPr id="7" name="TextBox 6"/>
          <p:cNvSpPr txBox="1"/>
          <p:nvPr/>
        </p:nvSpPr>
        <p:spPr>
          <a:xfrm>
            <a:off x="585273" y="1331500"/>
            <a:ext cx="10476539" cy="5838778"/>
          </a:xfrm>
          <a:prstGeom prst="rect">
            <a:avLst/>
          </a:prstGeom>
          <a:noFill/>
        </p:spPr>
        <p:txBody>
          <a:bodyPr wrap="square" rtlCol="0">
            <a:spAutoFit/>
          </a:bodyPr>
          <a:lstStyle/>
          <a:p>
            <a:pPr marL="285744" indent="-285744">
              <a:buFont typeface="Arial" panose="020B0604020202020204" pitchFamily="34" charset="0"/>
              <a:buChar char="•"/>
            </a:pPr>
            <a:r>
              <a:rPr lang="en-GB" sz="1867" dirty="0" smtClean="0">
                <a:solidFill>
                  <a:srgbClr val="003F5D"/>
                </a:solidFill>
              </a:rPr>
              <a:t>This template is a dual purpose template for use both to</a:t>
            </a:r>
            <a:r>
              <a:rPr lang="en-GB" sz="1867" baseline="0" dirty="0" smtClean="0">
                <a:solidFill>
                  <a:srgbClr val="003F5D"/>
                </a:solidFill>
              </a:rPr>
              <a:t> present information on behalf of the GÉANT Project (GN4-1) and for the organisation</a:t>
            </a:r>
          </a:p>
          <a:p>
            <a:pPr marL="285744" indent="-285744">
              <a:buFont typeface="Arial" panose="020B0604020202020204" pitchFamily="34" charset="0"/>
              <a:buChar char="•"/>
            </a:pPr>
            <a:r>
              <a:rPr lang="en-GB" sz="1867" baseline="0" dirty="0" smtClean="0">
                <a:solidFill>
                  <a:srgbClr val="003F5D"/>
                </a:solidFill>
              </a:rPr>
              <a:t>Because of this there are two end slide versions: </a:t>
            </a:r>
          </a:p>
          <a:p>
            <a:pPr marL="742932" lvl="1" indent="-285744">
              <a:buFont typeface="Arial" panose="020B0604020202020204" pitchFamily="34" charset="0"/>
              <a:buChar char="•"/>
            </a:pPr>
            <a:r>
              <a:rPr lang="en-GB" sz="1867" baseline="0" dirty="0" smtClean="0">
                <a:solidFill>
                  <a:srgbClr val="003F5D"/>
                </a:solidFill>
              </a:rPr>
              <a:t>One for Project (GN4-1) presentations which includes EU logo, copyright, and funding statement</a:t>
            </a:r>
          </a:p>
          <a:p>
            <a:pPr marL="742932" lvl="1" indent="-285744">
              <a:buFont typeface="Arial" panose="020B0604020202020204" pitchFamily="34" charset="0"/>
              <a:buChar char="•"/>
            </a:pPr>
            <a:r>
              <a:rPr lang="en-GB" sz="1867" baseline="0" dirty="0" smtClean="0">
                <a:solidFill>
                  <a:srgbClr val="003F5D"/>
                </a:solidFill>
              </a:rPr>
              <a:t>One for when presenting on behalf of the organisation</a:t>
            </a:r>
          </a:p>
          <a:p>
            <a:pPr marL="285744" marR="0" lvl="0" indent="-285744" algn="l" defTabSz="9143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67" b="1" baseline="0" dirty="0" smtClean="0">
                <a:solidFill>
                  <a:srgbClr val="003F5D"/>
                </a:solidFill>
              </a:rPr>
              <a:t>All slide packs MUST include the correct end slide. </a:t>
            </a:r>
            <a:r>
              <a:rPr lang="en-GB" sz="1867" b="0" baseline="0" dirty="0" smtClean="0">
                <a:solidFill>
                  <a:srgbClr val="003F5D"/>
                </a:solidFill>
              </a:rPr>
              <a:t>(This slide need not be shown during the presentation but must be included in any electronic or hard copies distributed/submitted)</a:t>
            </a:r>
          </a:p>
          <a:p>
            <a:pPr marL="742932" marR="0" lvl="1" indent="-285744" algn="l" defTabSz="9143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67" baseline="0" dirty="0" smtClean="0">
                <a:solidFill>
                  <a:srgbClr val="003F5D"/>
                </a:solidFill>
              </a:rPr>
              <a:t>Project participants must use the GN4-1 version with the EU funding statement.  This is a requirement of the EU funding agreement</a:t>
            </a:r>
          </a:p>
          <a:p>
            <a:pPr marL="742932" marR="0" lvl="1" indent="-285744" algn="l" defTabSz="9143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67" baseline="0" dirty="0" smtClean="0">
                <a:solidFill>
                  <a:srgbClr val="003F5D"/>
                </a:solidFill>
              </a:rPr>
              <a:t>Staff from the GÉANT offices should ensure the correct end slide is used. If in doubt contact your line manager/activity leader for clarification on which version to use</a:t>
            </a:r>
          </a:p>
          <a:p>
            <a:pPr marL="285744" marR="0" lvl="0" indent="-285744" algn="l" defTabSz="914377"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867" baseline="0" dirty="0" smtClean="0">
              <a:solidFill>
                <a:srgbClr val="003F5D"/>
              </a:solidFill>
            </a:endParaRPr>
          </a:p>
          <a:p>
            <a:pPr marL="285744" marR="0" lvl="0" indent="-285744" algn="l" defTabSz="9143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67" baseline="0" dirty="0" smtClean="0">
                <a:solidFill>
                  <a:srgbClr val="003F5D"/>
                </a:solidFill>
              </a:rPr>
              <a:t>The title slide has space for the speaker’s own role in their organisation, organisation name and an optional organisation logo which should be no larger than the main GÉANT logo </a:t>
            </a:r>
          </a:p>
          <a:p>
            <a:pPr marL="285744" indent="-285744">
              <a:buFont typeface="Arial" panose="020B0604020202020204" pitchFamily="34" charset="0"/>
              <a:buChar char="•"/>
            </a:pPr>
            <a:r>
              <a:rPr lang="en-GB" sz="1867" baseline="0" dirty="0" smtClean="0">
                <a:solidFill>
                  <a:srgbClr val="003F5D"/>
                </a:solidFill>
              </a:rPr>
              <a:t>Font is Calibri and will auto-size. Avoid using a font size less than 18pt.  Main font colour is Teal, </a:t>
            </a:r>
            <a:r>
              <a:rPr lang="en-GB" sz="1867" baseline="0" dirty="0" smtClean="0">
                <a:solidFill>
                  <a:srgbClr val="ED1556"/>
                </a:solidFill>
              </a:rPr>
              <a:t>Subtitle colour is Crimson and should be used sparingly. </a:t>
            </a:r>
            <a:r>
              <a:rPr lang="en-GB" sz="1867" baseline="0" dirty="0" smtClean="0">
                <a:solidFill>
                  <a:srgbClr val="003F5D"/>
                </a:solidFill>
              </a:rPr>
              <a:t>If the colours are not shown in PowerPoint use the </a:t>
            </a:r>
            <a:r>
              <a:rPr lang="en-GB" sz="1867" baseline="0" dirty="0" err="1" smtClean="0">
                <a:solidFill>
                  <a:srgbClr val="003F5D"/>
                </a:solidFill>
              </a:rPr>
              <a:t>eyedrop</a:t>
            </a:r>
            <a:r>
              <a:rPr lang="en-GB" sz="1867" baseline="0" dirty="0" smtClean="0">
                <a:solidFill>
                  <a:srgbClr val="003F5D"/>
                </a:solidFill>
              </a:rPr>
              <a:t> colour picker to select the correct colour from these samples</a:t>
            </a:r>
            <a:endParaRPr lang="en-GB" sz="1867" baseline="0" dirty="0" smtClean="0">
              <a:solidFill>
                <a:srgbClr val="ED1556"/>
              </a:solidFill>
            </a:endParaRPr>
          </a:p>
          <a:p>
            <a:pPr marL="285744" indent="-285744">
              <a:buFont typeface="Arial" panose="020B0604020202020204" pitchFamily="34" charset="0"/>
              <a:buChar char="•"/>
            </a:pPr>
            <a:endParaRPr lang="en-GB" sz="1867" baseline="0" dirty="0" smtClean="0">
              <a:solidFill>
                <a:srgbClr val="ED1556"/>
              </a:solidFill>
            </a:endParaRPr>
          </a:p>
          <a:p>
            <a:pPr marL="285744" indent="-285744">
              <a:buFont typeface="Arial" panose="020B0604020202020204" pitchFamily="34" charset="0"/>
              <a:buChar char="•"/>
            </a:pPr>
            <a:endParaRPr lang="en-GB" sz="1867" baseline="0" dirty="0" smtClean="0">
              <a:solidFill>
                <a:srgbClr val="003F5D"/>
              </a:solidFill>
            </a:endParaRPr>
          </a:p>
          <a:p>
            <a:pPr marL="457189" lvl="1" indent="0">
              <a:buFont typeface="Arial" panose="020B0604020202020204" pitchFamily="34" charset="0"/>
              <a:buNone/>
            </a:pPr>
            <a:r>
              <a:rPr lang="en-GB" sz="1867" baseline="0" dirty="0" smtClean="0">
                <a:solidFill>
                  <a:srgbClr val="003F5D"/>
                </a:solidFill>
              </a:rPr>
              <a:t> </a:t>
            </a:r>
          </a:p>
        </p:txBody>
      </p:sp>
      <p:sp>
        <p:nvSpPr>
          <p:cNvPr id="9" name="Oval 8"/>
          <p:cNvSpPr/>
          <p:nvPr/>
        </p:nvSpPr>
        <p:spPr>
          <a:xfrm>
            <a:off x="11140252" y="5632575"/>
            <a:ext cx="662581" cy="643095"/>
          </a:xfrm>
          <a:prstGeom prst="ellipse">
            <a:avLst/>
          </a:prstGeom>
          <a:solidFill>
            <a:srgbClr val="003F5D"/>
          </a:solidFill>
          <a:ln>
            <a:solidFill>
              <a:srgbClr val="003F5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1"/>
          </a:p>
        </p:txBody>
      </p:sp>
      <p:sp>
        <p:nvSpPr>
          <p:cNvPr id="10" name="Oval 9"/>
          <p:cNvSpPr/>
          <p:nvPr/>
        </p:nvSpPr>
        <p:spPr>
          <a:xfrm>
            <a:off x="11140252" y="4782803"/>
            <a:ext cx="662581" cy="643095"/>
          </a:xfrm>
          <a:prstGeom prst="ellipse">
            <a:avLst/>
          </a:prstGeom>
          <a:solidFill>
            <a:srgbClr val="EC0E51"/>
          </a:solidFill>
          <a:ln>
            <a:solidFill>
              <a:srgbClr val="ED15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1"/>
          </a:p>
        </p:txBody>
      </p:sp>
    </p:spTree>
    <p:extLst>
      <p:ext uri="{BB962C8B-B14F-4D97-AF65-F5344CB8AC3E}">
        <p14:creationId xmlns:p14="http://schemas.microsoft.com/office/powerpoint/2010/main" val="24582806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losing Slide for GN4 related presentations">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2FE70D8B-0E7C-483D-B615-4C8A2FB91AD8}" type="slidenum">
              <a:rPr lang="en-GB" smtClean="0"/>
              <a:t>‹#›</a:t>
            </a:fld>
            <a:endParaRPr lang="en-GB"/>
          </a:p>
        </p:txBody>
      </p:sp>
      <p:sp>
        <p:nvSpPr>
          <p:cNvPr id="17" name="Rectangle 16"/>
          <p:cNvSpPr/>
          <p:nvPr/>
        </p:nvSpPr>
        <p:spPr>
          <a:xfrm>
            <a:off x="0" y="0"/>
            <a:ext cx="12192000" cy="6858000"/>
          </a:xfrm>
          <a:prstGeom prst="rect">
            <a:avLst/>
          </a:prstGeom>
          <a:solidFill>
            <a:srgbClr val="1C41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1" dirty="0"/>
          </a:p>
        </p:txBody>
      </p:sp>
      <p:sp>
        <p:nvSpPr>
          <p:cNvPr id="14" name="Title 3"/>
          <p:cNvSpPr txBox="1">
            <a:spLocks/>
          </p:cNvSpPr>
          <p:nvPr/>
        </p:nvSpPr>
        <p:spPr>
          <a:xfrm>
            <a:off x="0" y="2970259"/>
            <a:ext cx="12192000" cy="589228"/>
          </a:xfrm>
          <a:prstGeom prst="rect">
            <a:avLst/>
          </a:prstGeom>
        </p:spPr>
        <p:txBody>
          <a:bodyPr vert="horz" lIns="68580" tIns="34291" rIns="68580" bIns="34291" rtlCol="0" anchor="ctr">
            <a:normAutofit/>
          </a:bodyPr>
          <a:lstStyle>
            <a:lvl1pPr algn="l" defTabSz="914400" rtl="0" eaLnBrk="1" latinLnBrk="0" hangingPunct="1">
              <a:lnSpc>
                <a:spcPct val="90000"/>
              </a:lnSpc>
              <a:spcBef>
                <a:spcPct val="0"/>
              </a:spcBef>
              <a:buNone/>
              <a:defRPr sz="2000" b="1" kern="1200" baseline="0">
                <a:solidFill>
                  <a:srgbClr val="004361"/>
                </a:solidFill>
                <a:latin typeface="Calibri"/>
                <a:ea typeface="Verdana" panose="020B0604030504040204" pitchFamily="34" charset="0"/>
                <a:cs typeface="Verdana" panose="020B0604030504040204" pitchFamily="34" charset="0"/>
              </a:defRPr>
            </a:lvl1pPr>
          </a:lstStyle>
          <a:p>
            <a:pPr algn="ctr"/>
            <a:r>
              <a:rPr lang="en-GB" sz="2100" b="0" dirty="0">
                <a:solidFill>
                  <a:schemeClr val="bg1"/>
                </a:solidFill>
              </a:rPr>
              <a:t>Thank </a:t>
            </a:r>
            <a:r>
              <a:rPr lang="en-GB" sz="2100" b="0" dirty="0" smtClean="0">
                <a:solidFill>
                  <a:schemeClr val="bg1"/>
                </a:solidFill>
              </a:rPr>
              <a:t>you</a:t>
            </a:r>
            <a:endParaRPr lang="en-GB" sz="2100" b="0" dirty="0">
              <a:solidFill>
                <a:schemeClr val="bg1"/>
              </a:solidFill>
            </a:endParaRPr>
          </a:p>
        </p:txBody>
      </p:sp>
      <p:sp>
        <p:nvSpPr>
          <p:cNvPr id="26" name="Rectangle 25"/>
          <p:cNvSpPr/>
          <p:nvPr/>
        </p:nvSpPr>
        <p:spPr>
          <a:xfrm>
            <a:off x="3294576" y="997227"/>
            <a:ext cx="5602848" cy="3984691"/>
          </a:xfrm>
          <a:prstGeom prst="rect">
            <a:avLst/>
          </a:prstGeom>
          <a:blipFill dpi="0" rotWithShape="1">
            <a:blip r:embed="rId2">
              <a:alphaModFix amt="12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1"/>
          </a:p>
        </p:txBody>
      </p:sp>
      <p:grpSp>
        <p:nvGrpSpPr>
          <p:cNvPr id="29" name="Group 28"/>
          <p:cNvGrpSpPr/>
          <p:nvPr/>
        </p:nvGrpSpPr>
        <p:grpSpPr>
          <a:xfrm>
            <a:off x="4018845" y="4773548"/>
            <a:ext cx="4154312" cy="1167623"/>
            <a:chOff x="4003396" y="4773547"/>
            <a:chExt cx="4154312" cy="1167623"/>
          </a:xfrm>
        </p:grpSpPr>
        <p:sp>
          <p:nvSpPr>
            <p:cNvPr id="21" name="TextBox 20"/>
            <p:cNvSpPr txBox="1"/>
            <p:nvPr userDrawn="1"/>
          </p:nvSpPr>
          <p:spPr>
            <a:xfrm>
              <a:off x="4003396" y="5294839"/>
              <a:ext cx="4154312" cy="646331"/>
            </a:xfrm>
            <a:prstGeom prst="rect">
              <a:avLst/>
            </a:prstGeom>
            <a:noFill/>
          </p:spPr>
          <p:txBody>
            <a:bodyPr wrap="square" rtlCol="0">
              <a:spAutoFit/>
            </a:bodyPr>
            <a:lstStyle/>
            <a:p>
              <a:pPr marL="0" marR="0" indent="0" algn="ctr" defTabSz="914377" rtl="0" eaLnBrk="1" fontAlgn="auto" latinLnBrk="0" hangingPunct="1">
                <a:lnSpc>
                  <a:spcPct val="100000"/>
                </a:lnSpc>
                <a:spcBef>
                  <a:spcPts val="0"/>
                </a:spcBef>
                <a:spcAft>
                  <a:spcPts val="0"/>
                </a:spcAft>
                <a:buClrTx/>
                <a:buSzTx/>
                <a:buFontTx/>
                <a:buNone/>
                <a:tabLst/>
                <a:defRPr/>
              </a:pPr>
              <a:r>
                <a:rPr lang="en-GB" sz="1200" dirty="0" smtClean="0">
                  <a:solidFill>
                    <a:schemeClr val="bg1"/>
                  </a:solidFill>
                </a:rPr>
                <a:t>Networks </a:t>
              </a:r>
              <a:r>
                <a:rPr lang="en-GB" sz="1200" baseline="0" dirty="0" smtClean="0">
                  <a:solidFill>
                    <a:schemeClr val="bg1"/>
                  </a:solidFill>
                </a:rPr>
                <a:t>∙ Services ∙ People         </a:t>
              </a:r>
            </a:p>
            <a:p>
              <a:pPr marL="0" marR="0" indent="0" algn="ctr" defTabSz="914377" rtl="0" eaLnBrk="1" fontAlgn="auto" latinLnBrk="0" hangingPunct="1">
                <a:lnSpc>
                  <a:spcPct val="100000"/>
                </a:lnSpc>
                <a:spcBef>
                  <a:spcPts val="0"/>
                </a:spcBef>
                <a:spcAft>
                  <a:spcPts val="0"/>
                </a:spcAft>
                <a:buClrTx/>
                <a:buSzTx/>
                <a:buFontTx/>
                <a:buNone/>
                <a:tabLst/>
                <a:defRPr/>
              </a:pPr>
              <a:r>
                <a:rPr lang="en-GB" sz="1200" b="0" i="0" dirty="0" smtClean="0">
                  <a:solidFill>
                    <a:schemeClr val="bg1"/>
                  </a:solidFill>
                </a:rPr>
                <a:t>www.geant.org</a:t>
              </a:r>
            </a:p>
            <a:p>
              <a:pPr algn="ctr"/>
              <a:r>
                <a:rPr lang="en-GB" sz="1200" i="0" baseline="0" dirty="0" smtClean="0">
                  <a:solidFill>
                    <a:schemeClr val="bg1"/>
                  </a:solidFill>
                </a:rPr>
                <a:t> </a:t>
              </a:r>
              <a:endParaRPr lang="en-GB" sz="1200" i="0" dirty="0">
                <a:solidFill>
                  <a:schemeClr val="bg1"/>
                </a:solidFill>
              </a:endParaRPr>
            </a:p>
          </p:txBody>
        </p:sp>
        <p:pic>
          <p:nvPicPr>
            <p:cNvPr id="28" name="Picture 2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670880" y="4773547"/>
              <a:ext cx="1219200" cy="529760"/>
            </a:xfrm>
            <a:prstGeom prst="rect">
              <a:avLst/>
            </a:prstGeom>
          </p:spPr>
        </p:pic>
      </p:grpSp>
      <p:grpSp>
        <p:nvGrpSpPr>
          <p:cNvPr id="2" name="Group 1"/>
          <p:cNvGrpSpPr/>
          <p:nvPr/>
        </p:nvGrpSpPr>
        <p:grpSpPr>
          <a:xfrm>
            <a:off x="1935457" y="6190066"/>
            <a:ext cx="8199153" cy="392885"/>
            <a:chOff x="1162308" y="4642549"/>
            <a:chExt cx="6149365" cy="294664"/>
          </a:xfrm>
        </p:grpSpPr>
        <p:sp>
          <p:nvSpPr>
            <p:cNvPr id="30" name="TextBox 29"/>
            <p:cNvSpPr txBox="1"/>
            <p:nvPr userDrawn="1"/>
          </p:nvSpPr>
          <p:spPr>
            <a:xfrm>
              <a:off x="1588712" y="4697548"/>
              <a:ext cx="5722961" cy="161583"/>
            </a:xfrm>
            <a:prstGeom prst="rect">
              <a:avLst/>
            </a:prstGeom>
            <a:noFill/>
          </p:spPr>
          <p:txBody>
            <a:bodyPr wrap="none" rtlCol="0">
              <a:spAutoFit/>
            </a:bodyPr>
            <a:lstStyle/>
            <a:p>
              <a:pPr algn="l"/>
              <a:r>
                <a:rPr lang="en-GB" sz="800" kern="1200" dirty="0" smtClean="0">
                  <a:solidFill>
                    <a:schemeClr val="bg1"/>
                  </a:solidFill>
                  <a:effectLst/>
                  <a:latin typeface="+mn-lt"/>
                  <a:ea typeface="+mn-ea"/>
                  <a:cs typeface="+mn-cs"/>
                </a:rPr>
                <a:t>This</a:t>
              </a:r>
              <a:r>
                <a:rPr lang="en-GB" sz="800" kern="1200" baseline="0" dirty="0" smtClean="0">
                  <a:solidFill>
                    <a:schemeClr val="bg1"/>
                  </a:solidFill>
                  <a:effectLst/>
                  <a:latin typeface="+mn-lt"/>
                  <a:ea typeface="+mn-ea"/>
                  <a:cs typeface="+mn-cs"/>
                </a:rPr>
                <a:t> work is part of a project that has received </a:t>
              </a:r>
              <a:r>
                <a:rPr lang="en-GB" sz="800" kern="1200" dirty="0" smtClean="0">
                  <a:solidFill>
                    <a:schemeClr val="bg1"/>
                  </a:solidFill>
                  <a:effectLst/>
                  <a:latin typeface="+mn-lt"/>
                  <a:ea typeface="+mn-ea"/>
                  <a:cs typeface="+mn-cs"/>
                </a:rPr>
                <a:t>funding from the European Union’s Horizon 2020 research and innovation programme under Grant Agreement No. 691567 (GN4-1).</a:t>
              </a:r>
              <a:endParaRPr lang="en-GB" sz="800" dirty="0">
                <a:solidFill>
                  <a:schemeClr val="bg1"/>
                </a:solidFill>
              </a:endParaRPr>
            </a:p>
          </p:txBody>
        </p:sp>
        <p:pic>
          <p:nvPicPr>
            <p:cNvPr id="31" name="Picture 3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62308" y="4642549"/>
              <a:ext cx="433675" cy="294664"/>
            </a:xfrm>
            <a:prstGeom prst="rect">
              <a:avLst/>
            </a:prstGeom>
          </p:spPr>
        </p:pic>
      </p:grpSp>
      <p:sp>
        <p:nvSpPr>
          <p:cNvPr id="13" name="Text Placeholder 4"/>
          <p:cNvSpPr>
            <a:spLocks noGrp="1"/>
          </p:cNvSpPr>
          <p:nvPr>
            <p:ph type="body" sz="quarter" idx="11" hasCustomPrompt="1"/>
          </p:nvPr>
        </p:nvSpPr>
        <p:spPr>
          <a:xfrm>
            <a:off x="3565358" y="4090834"/>
            <a:ext cx="5061285" cy="350836"/>
          </a:xfrm>
        </p:spPr>
        <p:txBody>
          <a:bodyPr>
            <a:normAutofit/>
          </a:bodyPr>
          <a:lstStyle>
            <a:lvl1pPr marL="0" indent="0" algn="ctr">
              <a:buNone/>
              <a:defRPr sz="1200" baseline="0">
                <a:solidFill>
                  <a:schemeClr val="bg1"/>
                </a:solidFill>
              </a:defRPr>
            </a:lvl1pPr>
          </a:lstStyle>
          <a:p>
            <a:pPr lvl="0"/>
            <a:r>
              <a:rPr lang="en-GB" dirty="0" smtClean="0"/>
              <a:t>Presenter email</a:t>
            </a:r>
            <a:endParaRPr lang="en-GB" dirty="0"/>
          </a:p>
        </p:txBody>
      </p:sp>
      <p:sp>
        <p:nvSpPr>
          <p:cNvPr id="4" name="Content Placeholder 3"/>
          <p:cNvSpPr>
            <a:spLocks noGrp="1"/>
          </p:cNvSpPr>
          <p:nvPr>
            <p:ph sz="quarter" idx="12" hasCustomPrompt="1"/>
          </p:nvPr>
        </p:nvSpPr>
        <p:spPr>
          <a:xfrm>
            <a:off x="3594100" y="3559176"/>
            <a:ext cx="5003800" cy="428625"/>
          </a:xfrm>
        </p:spPr>
        <p:txBody>
          <a:bodyPr>
            <a:noAutofit/>
          </a:bodyPr>
          <a:lstStyle>
            <a:lvl1pPr marL="0" indent="0" algn="ctr">
              <a:buNone/>
              <a:defRPr sz="2100" baseline="0">
                <a:solidFill>
                  <a:schemeClr val="bg1"/>
                </a:solidFill>
              </a:defRPr>
            </a:lvl1pPr>
          </a:lstStyle>
          <a:p>
            <a:pPr lvl="0"/>
            <a:r>
              <a:rPr lang="en-US" dirty="0" smtClean="0"/>
              <a:t>Optional “Any Questions?” Text here</a:t>
            </a:r>
          </a:p>
        </p:txBody>
      </p:sp>
      <p:sp>
        <p:nvSpPr>
          <p:cNvPr id="7" name="Text Placeholder 6"/>
          <p:cNvSpPr>
            <a:spLocks noGrp="1"/>
          </p:cNvSpPr>
          <p:nvPr>
            <p:ph type="body" sz="quarter" idx="13" hasCustomPrompt="1"/>
          </p:nvPr>
        </p:nvSpPr>
        <p:spPr>
          <a:xfrm>
            <a:off x="455084" y="321733"/>
            <a:ext cx="11347749" cy="445600"/>
          </a:xfrm>
        </p:spPr>
        <p:txBody>
          <a:bodyPr/>
          <a:lstStyle>
            <a:lvl1pPr marL="0" indent="0">
              <a:buNone/>
              <a:defRPr baseline="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This end slide to be used for all GN4-1 Presentations</a:t>
            </a:r>
            <a:endParaRPr lang="en-GB" dirty="0"/>
          </a:p>
        </p:txBody>
      </p:sp>
    </p:spTree>
    <p:extLst>
      <p:ext uri="{BB962C8B-B14F-4D97-AF65-F5344CB8AC3E}">
        <p14:creationId xmlns:p14="http://schemas.microsoft.com/office/powerpoint/2010/main" val="36686700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losing Slide for non project presentations">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2FE70D8B-0E7C-483D-B615-4C8A2FB91AD8}" type="slidenum">
              <a:rPr lang="en-GB" smtClean="0"/>
              <a:t>‹#›</a:t>
            </a:fld>
            <a:endParaRPr lang="en-GB"/>
          </a:p>
        </p:txBody>
      </p:sp>
      <p:sp>
        <p:nvSpPr>
          <p:cNvPr id="17" name="Rectangle 16"/>
          <p:cNvSpPr/>
          <p:nvPr/>
        </p:nvSpPr>
        <p:spPr>
          <a:xfrm>
            <a:off x="0" y="-7"/>
            <a:ext cx="12192000" cy="6858000"/>
          </a:xfrm>
          <a:prstGeom prst="rect">
            <a:avLst/>
          </a:prstGeom>
          <a:solidFill>
            <a:srgbClr val="1C41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1" dirty="0"/>
          </a:p>
        </p:txBody>
      </p:sp>
      <p:sp>
        <p:nvSpPr>
          <p:cNvPr id="12" name="Rectangle 11"/>
          <p:cNvSpPr/>
          <p:nvPr/>
        </p:nvSpPr>
        <p:spPr>
          <a:xfrm>
            <a:off x="0" y="857251"/>
            <a:ext cx="12192000" cy="5143500"/>
          </a:xfrm>
          <a:prstGeom prst="rect">
            <a:avLst/>
          </a:prstGeom>
          <a:solidFill>
            <a:srgbClr val="1C41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1"/>
          </a:p>
        </p:txBody>
      </p:sp>
      <p:sp>
        <p:nvSpPr>
          <p:cNvPr id="14" name="Title 3"/>
          <p:cNvSpPr txBox="1">
            <a:spLocks/>
          </p:cNvSpPr>
          <p:nvPr/>
        </p:nvSpPr>
        <p:spPr>
          <a:xfrm>
            <a:off x="0" y="2970259"/>
            <a:ext cx="12192000" cy="589228"/>
          </a:xfrm>
          <a:prstGeom prst="rect">
            <a:avLst/>
          </a:prstGeom>
        </p:spPr>
        <p:txBody>
          <a:bodyPr vert="horz" lIns="68580" tIns="34291" rIns="68580" bIns="34291" rtlCol="0" anchor="ctr">
            <a:normAutofit/>
          </a:bodyPr>
          <a:lstStyle>
            <a:lvl1pPr algn="l" defTabSz="914400" rtl="0" eaLnBrk="1" latinLnBrk="0" hangingPunct="1">
              <a:lnSpc>
                <a:spcPct val="90000"/>
              </a:lnSpc>
              <a:spcBef>
                <a:spcPct val="0"/>
              </a:spcBef>
              <a:buNone/>
              <a:defRPr sz="2000" b="1" kern="1200" baseline="0">
                <a:solidFill>
                  <a:srgbClr val="004361"/>
                </a:solidFill>
                <a:latin typeface="Calibri"/>
                <a:ea typeface="Verdana" panose="020B0604030504040204" pitchFamily="34" charset="0"/>
                <a:cs typeface="Verdana" panose="020B0604030504040204" pitchFamily="34" charset="0"/>
              </a:defRPr>
            </a:lvl1pPr>
          </a:lstStyle>
          <a:p>
            <a:pPr algn="ctr"/>
            <a:r>
              <a:rPr lang="en-GB" sz="2100" b="0" dirty="0">
                <a:solidFill>
                  <a:schemeClr val="bg1"/>
                </a:solidFill>
              </a:rPr>
              <a:t>Thank </a:t>
            </a:r>
            <a:r>
              <a:rPr lang="en-GB" sz="2100" b="0" dirty="0" smtClean="0">
                <a:solidFill>
                  <a:schemeClr val="bg1"/>
                </a:solidFill>
              </a:rPr>
              <a:t>you</a:t>
            </a:r>
            <a:endParaRPr lang="en-GB" sz="2100" b="0" dirty="0">
              <a:solidFill>
                <a:schemeClr val="bg1"/>
              </a:solidFill>
            </a:endParaRPr>
          </a:p>
        </p:txBody>
      </p:sp>
      <p:sp>
        <p:nvSpPr>
          <p:cNvPr id="15" name="Rectangle 14"/>
          <p:cNvSpPr/>
          <p:nvPr/>
        </p:nvSpPr>
        <p:spPr>
          <a:xfrm>
            <a:off x="3294576" y="1024187"/>
            <a:ext cx="5602848" cy="3984691"/>
          </a:xfrm>
          <a:prstGeom prst="rect">
            <a:avLst/>
          </a:prstGeom>
          <a:blipFill dpi="0" rotWithShape="1">
            <a:blip r:embed="rId2">
              <a:alphaModFix amt="12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1"/>
          </a:p>
        </p:txBody>
      </p:sp>
      <p:grpSp>
        <p:nvGrpSpPr>
          <p:cNvPr id="4" name="Group 3"/>
          <p:cNvGrpSpPr/>
          <p:nvPr/>
        </p:nvGrpSpPr>
        <p:grpSpPr>
          <a:xfrm>
            <a:off x="4018844" y="5126472"/>
            <a:ext cx="4154312" cy="1167623"/>
            <a:chOff x="4003396" y="5126471"/>
            <a:chExt cx="4154312" cy="1167623"/>
          </a:xfrm>
        </p:grpSpPr>
        <p:sp>
          <p:nvSpPr>
            <p:cNvPr id="18" name="TextBox 17"/>
            <p:cNvSpPr txBox="1"/>
            <p:nvPr userDrawn="1"/>
          </p:nvSpPr>
          <p:spPr>
            <a:xfrm>
              <a:off x="4003396" y="5647763"/>
              <a:ext cx="4154312" cy="646331"/>
            </a:xfrm>
            <a:prstGeom prst="rect">
              <a:avLst/>
            </a:prstGeom>
            <a:noFill/>
          </p:spPr>
          <p:txBody>
            <a:bodyPr wrap="square" rtlCol="0">
              <a:spAutoFit/>
            </a:bodyPr>
            <a:lstStyle/>
            <a:p>
              <a:pPr marL="0" marR="0" indent="0" algn="ctr" defTabSz="914377" rtl="0" eaLnBrk="1" fontAlgn="auto" latinLnBrk="0" hangingPunct="1">
                <a:lnSpc>
                  <a:spcPct val="100000"/>
                </a:lnSpc>
                <a:spcBef>
                  <a:spcPts val="0"/>
                </a:spcBef>
                <a:spcAft>
                  <a:spcPts val="0"/>
                </a:spcAft>
                <a:buClrTx/>
                <a:buSzTx/>
                <a:buFontTx/>
                <a:buNone/>
                <a:tabLst/>
                <a:defRPr/>
              </a:pPr>
              <a:r>
                <a:rPr lang="en-GB" sz="1200" dirty="0" smtClean="0">
                  <a:solidFill>
                    <a:schemeClr val="bg1"/>
                  </a:solidFill>
                </a:rPr>
                <a:t>Networks </a:t>
              </a:r>
              <a:r>
                <a:rPr lang="en-GB" sz="1200" baseline="0" dirty="0" smtClean="0">
                  <a:solidFill>
                    <a:schemeClr val="bg1"/>
                  </a:solidFill>
                </a:rPr>
                <a:t>∙ Services ∙ People         </a:t>
              </a:r>
            </a:p>
            <a:p>
              <a:pPr marL="0" marR="0" indent="0" algn="ctr" defTabSz="914377" rtl="0" eaLnBrk="1" fontAlgn="auto" latinLnBrk="0" hangingPunct="1">
                <a:lnSpc>
                  <a:spcPct val="100000"/>
                </a:lnSpc>
                <a:spcBef>
                  <a:spcPts val="0"/>
                </a:spcBef>
                <a:spcAft>
                  <a:spcPts val="0"/>
                </a:spcAft>
                <a:buClrTx/>
                <a:buSzTx/>
                <a:buFontTx/>
                <a:buNone/>
                <a:tabLst/>
                <a:defRPr/>
              </a:pPr>
              <a:r>
                <a:rPr lang="en-GB" sz="1200" b="0" i="0" dirty="0" smtClean="0">
                  <a:solidFill>
                    <a:schemeClr val="bg1"/>
                  </a:solidFill>
                </a:rPr>
                <a:t>www.geant.org</a:t>
              </a:r>
            </a:p>
            <a:p>
              <a:pPr algn="ctr"/>
              <a:r>
                <a:rPr lang="en-GB" sz="1200" i="0" baseline="0" dirty="0" smtClean="0">
                  <a:solidFill>
                    <a:schemeClr val="bg1"/>
                  </a:solidFill>
                </a:rPr>
                <a:t> </a:t>
              </a:r>
              <a:endParaRPr lang="en-GB" sz="1200" i="0" dirty="0">
                <a:solidFill>
                  <a:schemeClr val="bg1"/>
                </a:solidFill>
              </a:endParaRPr>
            </a:p>
          </p:txBody>
        </p:sp>
        <p:pic>
          <p:nvPicPr>
            <p:cNvPr id="19" name="Picture 1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670880" y="5126471"/>
              <a:ext cx="1219200" cy="529760"/>
            </a:xfrm>
            <a:prstGeom prst="rect">
              <a:avLst/>
            </a:prstGeom>
          </p:spPr>
        </p:pic>
      </p:grpSp>
      <p:sp>
        <p:nvSpPr>
          <p:cNvPr id="11" name="Text Placeholder 4"/>
          <p:cNvSpPr>
            <a:spLocks noGrp="1"/>
          </p:cNvSpPr>
          <p:nvPr>
            <p:ph type="body" sz="quarter" idx="11" hasCustomPrompt="1"/>
          </p:nvPr>
        </p:nvSpPr>
        <p:spPr>
          <a:xfrm>
            <a:off x="3565359" y="4218058"/>
            <a:ext cx="5061285" cy="350836"/>
          </a:xfrm>
        </p:spPr>
        <p:txBody>
          <a:bodyPr>
            <a:normAutofit/>
          </a:bodyPr>
          <a:lstStyle>
            <a:lvl1pPr marL="0" indent="0" algn="ctr">
              <a:buNone/>
              <a:defRPr sz="1200" baseline="0">
                <a:solidFill>
                  <a:schemeClr val="bg1"/>
                </a:solidFill>
              </a:defRPr>
            </a:lvl1pPr>
          </a:lstStyle>
          <a:p>
            <a:pPr lvl="0"/>
            <a:r>
              <a:rPr lang="en-GB" dirty="0" smtClean="0"/>
              <a:t>Presenter email</a:t>
            </a:r>
            <a:endParaRPr lang="en-GB" dirty="0"/>
          </a:p>
        </p:txBody>
      </p:sp>
      <p:sp>
        <p:nvSpPr>
          <p:cNvPr id="16" name="Content Placeholder 3"/>
          <p:cNvSpPr>
            <a:spLocks noGrp="1"/>
          </p:cNvSpPr>
          <p:nvPr>
            <p:ph sz="quarter" idx="12" hasCustomPrompt="1"/>
          </p:nvPr>
        </p:nvSpPr>
        <p:spPr>
          <a:xfrm>
            <a:off x="3594100" y="3559176"/>
            <a:ext cx="5003800" cy="428625"/>
          </a:xfrm>
        </p:spPr>
        <p:txBody>
          <a:bodyPr>
            <a:noAutofit/>
          </a:bodyPr>
          <a:lstStyle>
            <a:lvl1pPr marL="0" indent="0" algn="ctr">
              <a:buNone/>
              <a:defRPr sz="2100" baseline="0">
                <a:solidFill>
                  <a:schemeClr val="bg1"/>
                </a:solidFill>
              </a:defRPr>
            </a:lvl1pPr>
          </a:lstStyle>
          <a:p>
            <a:pPr lvl="0"/>
            <a:r>
              <a:rPr lang="en-US" dirty="0" smtClean="0"/>
              <a:t>Optional “Any Questions?” Text here</a:t>
            </a:r>
          </a:p>
        </p:txBody>
      </p:sp>
      <p:sp>
        <p:nvSpPr>
          <p:cNvPr id="13" name="Text Placeholder 6"/>
          <p:cNvSpPr>
            <a:spLocks noGrp="1"/>
          </p:cNvSpPr>
          <p:nvPr>
            <p:ph type="body" sz="quarter" idx="13" hasCustomPrompt="1"/>
          </p:nvPr>
        </p:nvSpPr>
        <p:spPr>
          <a:xfrm>
            <a:off x="455084" y="321733"/>
            <a:ext cx="11347749" cy="445600"/>
          </a:xfrm>
        </p:spPr>
        <p:txBody>
          <a:bodyPr/>
          <a:lstStyle>
            <a:lvl1pPr marL="0" indent="0">
              <a:buNone/>
              <a:defRPr baseline="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This end slide to be used for all GÉANT Organisation Presentations</a:t>
            </a:r>
            <a:endParaRPr lang="en-GB" dirty="0"/>
          </a:p>
        </p:txBody>
      </p:sp>
    </p:spTree>
    <p:extLst>
      <p:ext uri="{BB962C8B-B14F-4D97-AF65-F5344CB8AC3E}">
        <p14:creationId xmlns:p14="http://schemas.microsoft.com/office/powerpoint/2010/main" val="39253438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Achievements">
    <p:spTree>
      <p:nvGrpSpPr>
        <p:cNvPr id="1" name=""/>
        <p:cNvGrpSpPr/>
        <p:nvPr/>
      </p:nvGrpSpPr>
      <p:grpSpPr>
        <a:xfrm>
          <a:off x="0" y="0"/>
          <a:ext cx="0" cy="0"/>
          <a:chOff x="0" y="0"/>
          <a:chExt cx="0" cy="0"/>
        </a:xfrm>
      </p:grpSpPr>
      <p:sp>
        <p:nvSpPr>
          <p:cNvPr id="22" name="Rounded Rectangle 21"/>
          <p:cNvSpPr/>
          <p:nvPr userDrawn="1"/>
        </p:nvSpPr>
        <p:spPr bwMode="auto">
          <a:xfrm>
            <a:off x="580381" y="6530244"/>
            <a:ext cx="1344084" cy="323850"/>
          </a:xfrm>
          <a:prstGeom prst="roundRect">
            <a:avLst/>
          </a:prstGeom>
          <a:noFill/>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a:lstStyle/>
          <a:p>
            <a:pPr algn="ctr" defTabSz="915988">
              <a:lnSpc>
                <a:spcPts val="1500"/>
              </a:lnSpc>
              <a:spcAft>
                <a:spcPts val="0"/>
              </a:spcAft>
              <a:defRPr/>
            </a:pPr>
            <a:r>
              <a:rPr lang="en-GB" sz="1200" b="0" dirty="0" smtClean="0">
                <a:solidFill>
                  <a:schemeClr val="bg1"/>
                </a:solidFill>
              </a:rPr>
              <a:t>Objectives</a:t>
            </a:r>
            <a:endParaRPr lang="en-GB" sz="1200" b="0" dirty="0">
              <a:solidFill>
                <a:schemeClr val="bg1"/>
              </a:solidFill>
            </a:endParaRPr>
          </a:p>
        </p:txBody>
      </p:sp>
      <p:sp>
        <p:nvSpPr>
          <p:cNvPr id="24" name="Rounded Rectangle 23"/>
          <p:cNvSpPr/>
          <p:nvPr userDrawn="1"/>
        </p:nvSpPr>
        <p:spPr bwMode="auto">
          <a:xfrm>
            <a:off x="7284333" y="6530244"/>
            <a:ext cx="1344013"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a:solidFill>
                  <a:schemeClr val="bg1"/>
                </a:solidFill>
              </a:rPr>
              <a:t>Conclusions</a:t>
            </a:r>
          </a:p>
        </p:txBody>
      </p:sp>
      <p:sp>
        <p:nvSpPr>
          <p:cNvPr id="25" name="Rounded Rectangle 24"/>
          <p:cNvSpPr/>
          <p:nvPr userDrawn="1"/>
        </p:nvSpPr>
        <p:spPr bwMode="auto">
          <a:xfrm>
            <a:off x="9522176" y="6530244"/>
            <a:ext cx="1342816"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dirty="0">
                <a:solidFill>
                  <a:schemeClr val="bg1"/>
                </a:solidFill>
              </a:rPr>
              <a:t>Q&amp;A</a:t>
            </a:r>
          </a:p>
        </p:txBody>
      </p:sp>
      <p:sp>
        <p:nvSpPr>
          <p:cNvPr id="26" name="Rounded Rectangle 25"/>
          <p:cNvSpPr/>
          <p:nvPr userDrawn="1"/>
        </p:nvSpPr>
        <p:spPr bwMode="auto">
          <a:xfrm>
            <a:off x="2774832" y="6534150"/>
            <a:ext cx="1334369"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smtClean="0">
                <a:solidFill>
                  <a:schemeClr val="bg1"/>
                </a:solidFill>
              </a:rPr>
              <a:t>Challenges</a:t>
            </a:r>
            <a:endParaRPr lang="en-GB" sz="1200" b="0" dirty="0">
              <a:solidFill>
                <a:schemeClr val="bg1"/>
              </a:solidFill>
            </a:endParaRPr>
          </a:p>
        </p:txBody>
      </p:sp>
      <p:sp>
        <p:nvSpPr>
          <p:cNvPr id="28" name="Content Placeholder 2"/>
          <p:cNvSpPr>
            <a:spLocks noGrp="1"/>
          </p:cNvSpPr>
          <p:nvPr>
            <p:ph idx="1"/>
          </p:nvPr>
        </p:nvSpPr>
        <p:spPr>
          <a:xfrm>
            <a:off x="439738" y="1493931"/>
            <a:ext cx="11295061"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1" name="Rectangle 10"/>
          <p:cNvSpPr/>
          <p:nvPr userDrawn="1"/>
        </p:nvSpPr>
        <p:spPr>
          <a:xfrm>
            <a:off x="5253757" y="6528141"/>
            <a:ext cx="1406285" cy="32985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ounded Rectangle 11"/>
          <p:cNvSpPr/>
          <p:nvPr userDrawn="1"/>
        </p:nvSpPr>
        <p:spPr bwMode="auto">
          <a:xfrm>
            <a:off x="5289718" y="6530244"/>
            <a:ext cx="1334369"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1" dirty="0" smtClean="0">
                <a:solidFill>
                  <a:srgbClr val="004360"/>
                </a:solidFill>
              </a:rPr>
              <a:t>Achievements</a:t>
            </a:r>
            <a:endParaRPr lang="en-GB" sz="1200" b="1" dirty="0">
              <a:solidFill>
                <a:srgbClr val="004360"/>
              </a:solidFill>
            </a:endParaRPr>
          </a:p>
        </p:txBody>
      </p:sp>
      <p:sp>
        <p:nvSpPr>
          <p:cNvPr id="4" name="Title 3"/>
          <p:cNvSpPr>
            <a:spLocks noGrp="1"/>
          </p:cNvSpPr>
          <p:nvPr>
            <p:ph type="title"/>
          </p:nvPr>
        </p:nvSpPr>
        <p:spPr/>
        <p:txBody>
          <a:bodyPr/>
          <a:lstStyle/>
          <a:p>
            <a:r>
              <a:rPr lang="en-US" smtClean="0"/>
              <a:t>Click to edit Master title style</a:t>
            </a:r>
            <a:endParaRPr lang="en-GB"/>
          </a:p>
        </p:txBody>
      </p:sp>
      <p:sp>
        <p:nvSpPr>
          <p:cNvPr id="5" name="Slide Number Placeholder 4"/>
          <p:cNvSpPr>
            <a:spLocks noGrp="1"/>
          </p:cNvSpPr>
          <p:nvPr>
            <p:ph type="sldNum" sz="quarter" idx="10"/>
          </p:nvPr>
        </p:nvSpPr>
        <p:spPr/>
        <p:txBody>
          <a:bodyPr/>
          <a:lstStyle/>
          <a:p>
            <a:pPr defTabSz="914377"/>
            <a:fld id="{99DB5B91-B4E4-4EE4-BE5C-3E09032CE5EC}" type="slidenum">
              <a:rPr lang="en-GB" smtClean="0"/>
              <a:pPr defTabSz="914377"/>
              <a:t>‹#›</a:t>
            </a:fld>
            <a:endParaRPr lang="en-GB" dirty="0"/>
          </a:p>
        </p:txBody>
      </p:sp>
    </p:spTree>
    <p:extLst>
      <p:ext uri="{BB962C8B-B14F-4D97-AF65-F5344CB8AC3E}">
        <p14:creationId xmlns:p14="http://schemas.microsoft.com/office/powerpoint/2010/main" val="203707361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2000">
                <a:latin typeface="+mn-lt"/>
              </a:defRPr>
            </a:lvl1pPr>
            <a:lvl2pPr>
              <a:defRPr>
                <a:solidFill>
                  <a:srgbClr val="004361"/>
                </a:solidFill>
                <a:latin typeface="+mn-lt"/>
              </a:defRPr>
            </a:lvl2pPr>
            <a:lvl3pPr>
              <a:defRPr>
                <a:solidFill>
                  <a:srgbClr val="003F5E"/>
                </a:solidFill>
                <a:latin typeface="+mn-lt"/>
              </a:defRPr>
            </a:lvl3pPr>
            <a:lvl4pPr>
              <a:defRPr>
                <a:latin typeface="+mn-lt"/>
              </a:defRPr>
            </a:lvl4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Slide Number Placeholder 5"/>
          <p:cNvSpPr>
            <a:spLocks noGrp="1"/>
          </p:cNvSpPr>
          <p:nvPr>
            <p:ph type="sldNum" sz="quarter" idx="12"/>
          </p:nvPr>
        </p:nvSpPr>
        <p:spPr/>
        <p:txBody>
          <a:bodyPr/>
          <a:lstStyle>
            <a:lvl1pPr algn="r">
              <a:defRPr/>
            </a:lvl1pPr>
          </a:lstStyle>
          <a:p>
            <a:fld id="{2FE70D8B-0E7C-483D-B615-4C8A2FB91AD8}" type="slidenum">
              <a:rPr lang="en-GB" smtClean="0"/>
              <a:t>‹#›</a:t>
            </a:fld>
            <a:endParaRPr lang="en-GB"/>
          </a:p>
        </p:txBody>
      </p:sp>
      <p:sp>
        <p:nvSpPr>
          <p:cNvPr id="8" name="Title Placeholder 1"/>
          <p:cNvSpPr>
            <a:spLocks noGrp="1"/>
          </p:cNvSpPr>
          <p:nvPr>
            <p:ph type="title"/>
          </p:nvPr>
        </p:nvSpPr>
        <p:spPr>
          <a:xfrm>
            <a:off x="455647" y="74649"/>
            <a:ext cx="9612087" cy="1325563"/>
          </a:xfrm>
          <a:prstGeom prst="rect">
            <a:avLst/>
          </a:prstGeom>
        </p:spPr>
        <p:txBody>
          <a:bodyPr vert="horz" lIns="91440" tIns="45720" rIns="91440" bIns="45720" rtlCol="0" anchor="ctr">
            <a:normAutofit/>
          </a:bodyPr>
          <a:lstStyle/>
          <a:p>
            <a:r>
              <a:rPr lang="en-US" smtClean="0"/>
              <a:t>Click to edit Master title style</a:t>
            </a:r>
            <a:endParaRPr lang="en-GB" dirty="0"/>
          </a:p>
        </p:txBody>
      </p:sp>
    </p:spTree>
    <p:extLst>
      <p:ext uri="{BB962C8B-B14F-4D97-AF65-F5344CB8AC3E}">
        <p14:creationId xmlns:p14="http://schemas.microsoft.com/office/powerpoint/2010/main" val="13515659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825625"/>
            <a:ext cx="5562600" cy="4351339"/>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6172200" y="1825625"/>
            <a:ext cx="5181600" cy="4351339"/>
          </a:xfrm>
        </p:spPr>
        <p:txBody>
          <a:bodyPr/>
          <a:lstStyle>
            <a:lvl1pPr>
              <a:defRPr sz="2000">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7" name="Slide Number Placeholder 6"/>
          <p:cNvSpPr>
            <a:spLocks noGrp="1"/>
          </p:cNvSpPr>
          <p:nvPr>
            <p:ph type="sldNum" sz="quarter" idx="12"/>
          </p:nvPr>
        </p:nvSpPr>
        <p:spPr/>
        <p:txBody>
          <a:bodyPr/>
          <a:lstStyle/>
          <a:p>
            <a:fld id="{2FE70D8B-0E7C-483D-B615-4C8A2FB91AD8}" type="slidenum">
              <a:rPr lang="en-GB" smtClean="0"/>
              <a:t>‹#›</a:t>
            </a:fld>
            <a:endParaRPr lang="en-GB"/>
          </a:p>
        </p:txBody>
      </p:sp>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16524103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82605" y="1681163"/>
            <a:ext cx="5514975"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82601" y="2489206"/>
            <a:ext cx="5553075"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3"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3"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9" name="Slide Number Placeholder 8"/>
          <p:cNvSpPr>
            <a:spLocks noGrp="1"/>
          </p:cNvSpPr>
          <p:nvPr>
            <p:ph type="sldNum" sz="quarter" idx="12"/>
          </p:nvPr>
        </p:nvSpPr>
        <p:spPr/>
        <p:txBody>
          <a:bodyPr/>
          <a:lstStyle/>
          <a:p>
            <a:fld id="{2FE70D8B-0E7C-483D-B615-4C8A2FB91AD8}" type="slidenum">
              <a:rPr lang="en-GB" smtClean="0"/>
              <a:t>‹#›</a:t>
            </a:fld>
            <a:endParaRPr lang="en-GB"/>
          </a:p>
        </p:txBody>
      </p:sp>
      <p:sp>
        <p:nvSpPr>
          <p:cNvPr id="10" name="Title Placeholder 1"/>
          <p:cNvSpPr>
            <a:spLocks noGrp="1"/>
          </p:cNvSpPr>
          <p:nvPr>
            <p:ph type="title"/>
          </p:nvPr>
        </p:nvSpPr>
        <p:spPr>
          <a:xfrm>
            <a:off x="455647" y="74649"/>
            <a:ext cx="9612087" cy="1325563"/>
          </a:xfrm>
          <a:prstGeom prst="rect">
            <a:avLst/>
          </a:prstGeom>
        </p:spPr>
        <p:txBody>
          <a:bodyPr vert="horz" lIns="91440" tIns="45720" rIns="91440" bIns="45720" rtlCol="0" anchor="ctr">
            <a:normAutofit/>
          </a:bodyPr>
          <a:lstStyle/>
          <a:p>
            <a:r>
              <a:rPr lang="en-US" smtClean="0"/>
              <a:t>Click to edit Master title style</a:t>
            </a:r>
            <a:endParaRPr lang="en-GB" dirty="0"/>
          </a:p>
        </p:txBody>
      </p:sp>
    </p:spTree>
    <p:extLst>
      <p:ext uri="{BB962C8B-B14F-4D97-AF65-F5344CB8AC3E}">
        <p14:creationId xmlns:p14="http://schemas.microsoft.com/office/powerpoint/2010/main" val="14539680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66:33 Text Image Slide">
    <p:spTree>
      <p:nvGrpSpPr>
        <p:cNvPr id="1" name=""/>
        <p:cNvGrpSpPr/>
        <p:nvPr/>
      </p:nvGrpSpPr>
      <p:grpSpPr>
        <a:xfrm>
          <a:off x="0" y="0"/>
          <a:ext cx="0" cy="0"/>
          <a:chOff x="0" y="0"/>
          <a:chExt cx="0" cy="0"/>
        </a:xfrm>
      </p:grpSpPr>
      <p:sp>
        <p:nvSpPr>
          <p:cNvPr id="3" name="Content Placeholder 2"/>
          <p:cNvSpPr>
            <a:spLocks noGrp="1"/>
          </p:cNvSpPr>
          <p:nvPr>
            <p:ph idx="1"/>
          </p:nvPr>
        </p:nvSpPr>
        <p:spPr>
          <a:xfrm>
            <a:off x="444501" y="1524004"/>
            <a:ext cx="7864123" cy="4652963"/>
          </a:xfrm>
        </p:spPr>
        <p:txBody>
          <a:bodyPr/>
          <a:lstStyle>
            <a:lvl1pPr>
              <a:defRPr sz="2000">
                <a:latin typeface="+mn-lt"/>
              </a:defRPr>
            </a:lvl1pPr>
            <a:lvl2pPr>
              <a:defRPr>
                <a:solidFill>
                  <a:srgbClr val="004361"/>
                </a:solidFill>
                <a:latin typeface="+mn-lt"/>
              </a:defRPr>
            </a:lvl2pPr>
            <a:lvl3pPr>
              <a:defRPr>
                <a:solidFill>
                  <a:srgbClr val="003F5E"/>
                </a:solidFill>
                <a:latin typeface="+mn-lt"/>
              </a:defRPr>
            </a:lvl3pPr>
            <a:lvl4pPr>
              <a:defRPr>
                <a:latin typeface="+mn-lt"/>
              </a:defRPr>
            </a:lvl4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Slide Number Placeholder 5"/>
          <p:cNvSpPr>
            <a:spLocks noGrp="1"/>
          </p:cNvSpPr>
          <p:nvPr>
            <p:ph type="sldNum" sz="quarter" idx="12"/>
          </p:nvPr>
        </p:nvSpPr>
        <p:spPr/>
        <p:txBody>
          <a:bodyPr/>
          <a:lstStyle>
            <a:lvl1pPr algn="r">
              <a:defRPr/>
            </a:lvl1pPr>
          </a:lstStyle>
          <a:p>
            <a:fld id="{2FE70D8B-0E7C-483D-B615-4C8A2FB91AD8}" type="slidenum">
              <a:rPr lang="en-GB" smtClean="0"/>
              <a:t>‹#›</a:t>
            </a:fld>
            <a:endParaRPr lang="en-GB"/>
          </a:p>
        </p:txBody>
      </p:sp>
      <p:sp>
        <p:nvSpPr>
          <p:cNvPr id="8" name="Title Placeholder 1"/>
          <p:cNvSpPr>
            <a:spLocks noGrp="1"/>
          </p:cNvSpPr>
          <p:nvPr>
            <p:ph type="title"/>
          </p:nvPr>
        </p:nvSpPr>
        <p:spPr>
          <a:xfrm>
            <a:off x="455647" y="74649"/>
            <a:ext cx="9612087" cy="1325563"/>
          </a:xfrm>
          <a:prstGeom prst="rect">
            <a:avLst/>
          </a:prstGeom>
        </p:spPr>
        <p:txBody>
          <a:bodyPr vert="horz" lIns="91440" tIns="45720" rIns="91440" bIns="45720" rtlCol="0" anchor="ctr">
            <a:normAutofit/>
          </a:bodyPr>
          <a:lstStyle/>
          <a:p>
            <a:r>
              <a:rPr lang="en-US" smtClean="0"/>
              <a:t>Click to edit Master title style</a:t>
            </a:r>
            <a:endParaRPr lang="en-GB" dirty="0"/>
          </a:p>
        </p:txBody>
      </p:sp>
      <p:cxnSp>
        <p:nvCxnSpPr>
          <p:cNvPr id="4" name="Straight Connector 3"/>
          <p:cNvCxnSpPr/>
          <p:nvPr/>
        </p:nvCxnSpPr>
        <p:spPr>
          <a:xfrm>
            <a:off x="8319911" y="1532467"/>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8602125" y="1532466"/>
            <a:ext cx="3" cy="4682067"/>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933681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2FE70D8B-0E7C-483D-B615-4C8A2FB91AD8}" type="slidenum">
              <a:rPr lang="en-GB" smtClean="0"/>
              <a:t>‹#›</a:t>
            </a:fld>
            <a:endParaRPr lang="en-GB"/>
          </a:p>
        </p:txBody>
      </p:sp>
      <p:sp>
        <p:nvSpPr>
          <p:cNvPr id="6" name="Title Placeholder 1"/>
          <p:cNvSpPr>
            <a:spLocks noGrp="1"/>
          </p:cNvSpPr>
          <p:nvPr>
            <p:ph type="title"/>
          </p:nvPr>
        </p:nvSpPr>
        <p:spPr>
          <a:xfrm>
            <a:off x="455647" y="74649"/>
            <a:ext cx="9612087" cy="1325563"/>
          </a:xfrm>
          <a:prstGeom prst="rect">
            <a:avLst/>
          </a:prstGeom>
        </p:spPr>
        <p:txBody>
          <a:bodyPr vert="horz" lIns="91440" tIns="45720" rIns="91440" bIns="45720" rtlCol="0" anchor="ctr">
            <a:normAutofit/>
          </a:bodyPr>
          <a:lstStyle/>
          <a:p>
            <a:r>
              <a:rPr lang="en-US" smtClean="0"/>
              <a:t>Click to edit Master title style</a:t>
            </a:r>
            <a:endParaRPr lang="en-GB" dirty="0"/>
          </a:p>
        </p:txBody>
      </p:sp>
    </p:spTree>
    <p:extLst>
      <p:ext uri="{BB962C8B-B14F-4D97-AF65-F5344CB8AC3E}">
        <p14:creationId xmlns:p14="http://schemas.microsoft.com/office/powerpoint/2010/main" val="4346059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op Image Bar with Text">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2FE70D8B-0E7C-483D-B615-4C8A2FB91AD8}" type="slidenum">
              <a:rPr lang="en-GB" smtClean="0"/>
              <a:t>‹#›</a:t>
            </a:fld>
            <a:endParaRPr lang="en-GB"/>
          </a:p>
        </p:txBody>
      </p:sp>
      <p:sp>
        <p:nvSpPr>
          <p:cNvPr id="5" name="Title Placeholder 1"/>
          <p:cNvSpPr>
            <a:spLocks noGrp="1"/>
          </p:cNvSpPr>
          <p:nvPr>
            <p:ph type="title"/>
          </p:nvPr>
        </p:nvSpPr>
        <p:spPr>
          <a:xfrm>
            <a:off x="455647" y="74649"/>
            <a:ext cx="9612087" cy="1325563"/>
          </a:xfrm>
          <a:prstGeom prst="rect">
            <a:avLst/>
          </a:prstGeom>
        </p:spPr>
        <p:txBody>
          <a:bodyPr vert="horz" lIns="91440" tIns="45720" rIns="91440" bIns="45720" rtlCol="0" anchor="ctr">
            <a:normAutofit/>
          </a:bodyPr>
          <a:lstStyle/>
          <a:p>
            <a:r>
              <a:rPr lang="en-US" smtClean="0"/>
              <a:t>Click to edit Master title style</a:t>
            </a:r>
            <a:endParaRPr lang="en-GB" dirty="0"/>
          </a:p>
        </p:txBody>
      </p:sp>
      <p:sp>
        <p:nvSpPr>
          <p:cNvPr id="2" name="Rectangle 1"/>
          <p:cNvSpPr/>
          <p:nvPr/>
        </p:nvSpPr>
        <p:spPr>
          <a:xfrm>
            <a:off x="0" y="1676401"/>
            <a:ext cx="12192000" cy="2165684"/>
          </a:xfrm>
          <a:prstGeom prst="rect">
            <a:avLst/>
          </a:prstGeom>
          <a:solidFill>
            <a:srgbClr val="004361"/>
          </a:solidFill>
          <a:ln>
            <a:solidFill>
              <a:srgbClr val="013F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6" name="Text Placeholder 5"/>
          <p:cNvSpPr>
            <a:spLocks noGrp="1"/>
          </p:cNvSpPr>
          <p:nvPr>
            <p:ph type="body" sz="quarter" idx="13"/>
          </p:nvPr>
        </p:nvSpPr>
        <p:spPr>
          <a:xfrm>
            <a:off x="470573" y="4083051"/>
            <a:ext cx="11208083" cy="218139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Tree>
    <p:extLst>
      <p:ext uri="{BB962C8B-B14F-4D97-AF65-F5344CB8AC3E}">
        <p14:creationId xmlns:p14="http://schemas.microsoft.com/office/powerpoint/2010/main" val="17792665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ottom Image Bar with Text">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2FE70D8B-0E7C-483D-B615-4C8A2FB91AD8}" type="slidenum">
              <a:rPr lang="en-GB" smtClean="0"/>
              <a:t>‹#›</a:t>
            </a:fld>
            <a:endParaRPr lang="en-GB"/>
          </a:p>
        </p:txBody>
      </p:sp>
      <p:sp>
        <p:nvSpPr>
          <p:cNvPr id="5" name="Title Placeholder 1"/>
          <p:cNvSpPr>
            <a:spLocks noGrp="1"/>
          </p:cNvSpPr>
          <p:nvPr>
            <p:ph type="title"/>
          </p:nvPr>
        </p:nvSpPr>
        <p:spPr>
          <a:xfrm>
            <a:off x="455647" y="74649"/>
            <a:ext cx="9612087" cy="1325563"/>
          </a:xfrm>
          <a:prstGeom prst="rect">
            <a:avLst/>
          </a:prstGeom>
        </p:spPr>
        <p:txBody>
          <a:bodyPr vert="horz" lIns="91440" tIns="45720" rIns="91440" bIns="45720" rtlCol="0" anchor="ctr">
            <a:normAutofit/>
          </a:bodyPr>
          <a:lstStyle/>
          <a:p>
            <a:r>
              <a:rPr lang="en-US" smtClean="0"/>
              <a:t>Click to edit Master title style</a:t>
            </a:r>
            <a:endParaRPr lang="en-GB" dirty="0"/>
          </a:p>
        </p:txBody>
      </p:sp>
      <p:sp>
        <p:nvSpPr>
          <p:cNvPr id="6" name="Rectangle 5"/>
          <p:cNvSpPr/>
          <p:nvPr/>
        </p:nvSpPr>
        <p:spPr>
          <a:xfrm>
            <a:off x="0" y="3858127"/>
            <a:ext cx="12192000" cy="2165684"/>
          </a:xfrm>
          <a:prstGeom prst="rect">
            <a:avLst/>
          </a:prstGeom>
          <a:solidFill>
            <a:srgbClr val="004361"/>
          </a:solidFill>
          <a:ln>
            <a:solidFill>
              <a:srgbClr val="013F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7" name="Text Placeholder 6"/>
          <p:cNvSpPr>
            <a:spLocks noGrp="1"/>
          </p:cNvSpPr>
          <p:nvPr>
            <p:ph type="body" sz="quarter" idx="13"/>
          </p:nvPr>
        </p:nvSpPr>
        <p:spPr>
          <a:xfrm>
            <a:off x="448287" y="1524585"/>
            <a:ext cx="11315924" cy="210093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8025219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5183188" y="1651519"/>
            <a:ext cx="6172200" cy="4209532"/>
          </a:xfrm>
        </p:spPr>
        <p:txBody>
          <a:bodyPr/>
          <a:lstStyle>
            <a:lvl1pPr>
              <a:defRPr sz="2400"/>
            </a:lvl1pPr>
            <a:lvl2pPr>
              <a:defRPr sz="22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Text Placeholder 3"/>
          <p:cNvSpPr>
            <a:spLocks noGrp="1"/>
          </p:cNvSpPr>
          <p:nvPr>
            <p:ph type="body" sz="half" idx="2"/>
          </p:nvPr>
        </p:nvSpPr>
        <p:spPr>
          <a:xfrm>
            <a:off x="457204" y="1642188"/>
            <a:ext cx="4314825" cy="4226800"/>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2FE70D8B-0E7C-483D-B615-4C8A2FB91AD8}" type="slidenum">
              <a:rPr lang="en-GB" smtClean="0"/>
              <a:t>‹#›</a:t>
            </a:fld>
            <a:endParaRPr lang="en-GB"/>
          </a:p>
        </p:txBody>
      </p:sp>
      <p:sp>
        <p:nvSpPr>
          <p:cNvPr id="8" name="Title Placeholder 1"/>
          <p:cNvSpPr>
            <a:spLocks noGrp="1"/>
          </p:cNvSpPr>
          <p:nvPr>
            <p:ph type="title"/>
          </p:nvPr>
        </p:nvSpPr>
        <p:spPr>
          <a:xfrm>
            <a:off x="455647" y="74649"/>
            <a:ext cx="9612087" cy="1325563"/>
          </a:xfrm>
          <a:prstGeom prst="rect">
            <a:avLst/>
          </a:prstGeom>
        </p:spPr>
        <p:txBody>
          <a:bodyPr vert="horz" lIns="91440" tIns="45720" rIns="91440" bIns="45720" rtlCol="0" anchor="ctr">
            <a:normAutofit/>
          </a:bodyPr>
          <a:lstStyle/>
          <a:p>
            <a:r>
              <a:rPr lang="en-US" smtClean="0"/>
              <a:t>Click to edit Master title style</a:t>
            </a:r>
            <a:endParaRPr lang="en-GB" dirty="0"/>
          </a:p>
        </p:txBody>
      </p:sp>
    </p:spTree>
    <p:extLst>
      <p:ext uri="{BB962C8B-B14F-4D97-AF65-F5344CB8AC3E}">
        <p14:creationId xmlns:p14="http://schemas.microsoft.com/office/powerpoint/2010/main" val="18939199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jpg"/><Relationship Id="rId2" Type="http://schemas.openxmlformats.org/officeDocument/2006/relationships/slideLayout" Target="../slideLayouts/slideLayout2.xml"/><Relationship Id="rId16"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66935" y="203200"/>
            <a:ext cx="9040688" cy="927768"/>
          </a:xfrm>
          <a:prstGeom prst="rect">
            <a:avLst/>
          </a:prstGeom>
        </p:spPr>
        <p:txBody>
          <a:bodyPr vert="horz" lIns="91440" tIns="45720" rIns="91440" bIns="45720" rtlCol="0" anchor="ctr">
            <a:normAutofit/>
          </a:bodyPr>
          <a:lstStyle/>
          <a:p>
            <a:r>
              <a:rPr lang="en-US" dirty="0" smtClean="0"/>
              <a:t>Slide Title</a:t>
            </a:r>
            <a:br>
              <a:rPr lang="en-US" dirty="0" smtClean="0"/>
            </a:br>
            <a:r>
              <a:rPr lang="en-US" dirty="0" smtClean="0"/>
              <a:t>subtitle</a:t>
            </a:r>
            <a:endParaRPr lang="en-GB" dirty="0"/>
          </a:p>
        </p:txBody>
      </p:sp>
      <p:sp>
        <p:nvSpPr>
          <p:cNvPr id="3" name="Text Placeholder 2"/>
          <p:cNvSpPr>
            <a:spLocks noGrp="1"/>
          </p:cNvSpPr>
          <p:nvPr>
            <p:ph type="body" idx="1"/>
          </p:nvPr>
        </p:nvSpPr>
        <p:spPr>
          <a:xfrm>
            <a:off x="444503" y="1524004"/>
            <a:ext cx="10909300" cy="4652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6" name="Slide Number Placeholder 5"/>
          <p:cNvSpPr>
            <a:spLocks noGrp="1"/>
          </p:cNvSpPr>
          <p:nvPr>
            <p:ph type="sldNum" sz="quarter" idx="4"/>
          </p:nvPr>
        </p:nvSpPr>
        <p:spPr>
          <a:xfrm>
            <a:off x="11061812" y="6406021"/>
            <a:ext cx="741021" cy="274873"/>
          </a:xfrm>
          <a:prstGeom prst="rect">
            <a:avLst/>
          </a:prstGeom>
        </p:spPr>
        <p:txBody>
          <a:bodyPr vert="horz" lIns="91440" tIns="45720" rIns="91440" bIns="45720" rtlCol="0" anchor="ctr"/>
          <a:lstStyle>
            <a:lvl1pPr algn="r">
              <a:defRPr sz="900">
                <a:solidFill>
                  <a:schemeClr val="tx1">
                    <a:tint val="75000"/>
                  </a:schemeClr>
                </a:solidFill>
              </a:defRPr>
            </a:lvl1pPr>
          </a:lstStyle>
          <a:p>
            <a:fld id="{2FE70D8B-0E7C-483D-B615-4C8A2FB91AD8}" type="slidenum">
              <a:rPr lang="en-GB" smtClean="0"/>
              <a:t>‹#›</a:t>
            </a:fld>
            <a:endParaRPr lang="en-GB"/>
          </a:p>
        </p:txBody>
      </p:sp>
      <p:cxnSp>
        <p:nvCxnSpPr>
          <p:cNvPr id="13" name="Straight Connector 12"/>
          <p:cNvCxnSpPr/>
          <p:nvPr/>
        </p:nvCxnSpPr>
        <p:spPr>
          <a:xfrm>
            <a:off x="569169" y="6413247"/>
            <a:ext cx="11150083" cy="0"/>
          </a:xfrm>
          <a:prstGeom prst="line">
            <a:avLst/>
          </a:prstGeom>
          <a:ln w="12700" cap="rnd">
            <a:solidFill>
              <a:srgbClr val="ED1556"/>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474132" y="6457891"/>
            <a:ext cx="4154312" cy="400110"/>
          </a:xfrm>
          <a:prstGeom prst="rect">
            <a:avLst/>
          </a:prstGeom>
          <a:noFill/>
        </p:spPr>
        <p:txBody>
          <a:bodyPr wrap="square" rtlCol="0">
            <a:spAutoFit/>
          </a:bodyPr>
          <a:lstStyle/>
          <a:p>
            <a:pPr marL="0" marR="0" indent="0" algn="l" defTabSz="914377" rtl="0" eaLnBrk="1" fontAlgn="auto" latinLnBrk="0" hangingPunct="1">
              <a:lnSpc>
                <a:spcPct val="100000"/>
              </a:lnSpc>
              <a:spcBef>
                <a:spcPts val="0"/>
              </a:spcBef>
              <a:spcAft>
                <a:spcPts val="0"/>
              </a:spcAft>
              <a:buClrTx/>
              <a:buSzTx/>
              <a:buFontTx/>
              <a:buNone/>
              <a:tabLst/>
              <a:defRPr/>
            </a:pPr>
            <a:r>
              <a:rPr lang="en-GB" sz="1000" dirty="0" smtClean="0">
                <a:solidFill>
                  <a:srgbClr val="003F5E"/>
                </a:solidFill>
              </a:rPr>
              <a:t>Networks </a:t>
            </a:r>
            <a:r>
              <a:rPr lang="en-GB" sz="1000" baseline="0" dirty="0" smtClean="0">
                <a:solidFill>
                  <a:srgbClr val="003F5E"/>
                </a:solidFill>
              </a:rPr>
              <a:t>∙ Services ∙ People           </a:t>
            </a:r>
            <a:r>
              <a:rPr lang="en-GB" sz="1000" b="0" i="1" dirty="0" smtClean="0">
                <a:solidFill>
                  <a:srgbClr val="004361"/>
                </a:solidFill>
              </a:rPr>
              <a:t>www.geant.org</a:t>
            </a:r>
          </a:p>
          <a:p>
            <a:r>
              <a:rPr lang="en-GB" sz="1000" baseline="0" dirty="0" smtClean="0">
                <a:solidFill>
                  <a:srgbClr val="003F5E"/>
                </a:solidFill>
              </a:rPr>
              <a:t> </a:t>
            </a:r>
            <a:endParaRPr lang="en-GB" sz="1000" dirty="0">
              <a:solidFill>
                <a:srgbClr val="003F5E"/>
              </a:solidFill>
            </a:endParaRPr>
          </a:p>
        </p:txBody>
      </p:sp>
      <p:pic>
        <p:nvPicPr>
          <p:cNvPr id="11" name="Picture 10"/>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299453" y="1015679"/>
            <a:ext cx="11571704" cy="314021"/>
          </a:xfrm>
          <a:prstGeom prst="rect">
            <a:avLst/>
          </a:prstGeom>
        </p:spPr>
      </p:pic>
      <p:pic>
        <p:nvPicPr>
          <p:cNvPr id="10" name="Picture 9"/>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10106526" y="219648"/>
            <a:ext cx="1691439" cy="759923"/>
          </a:xfrm>
          <a:prstGeom prst="rect">
            <a:avLst/>
          </a:prstGeom>
        </p:spPr>
      </p:pic>
    </p:spTree>
    <p:extLst>
      <p:ext uri="{BB962C8B-B14F-4D97-AF65-F5344CB8AC3E}">
        <p14:creationId xmlns:p14="http://schemas.microsoft.com/office/powerpoint/2010/main" val="3295794740"/>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 id="2147483689" r:id="rId13"/>
    <p:sldLayoutId id="2147483692" r:id="rId14"/>
  </p:sldLayoutIdLst>
  <p:txStyles>
    <p:titleStyle>
      <a:lvl1pPr algn="l" defTabSz="914377" rtl="0" eaLnBrk="1" latinLnBrk="0" hangingPunct="1">
        <a:lnSpc>
          <a:spcPct val="90000"/>
        </a:lnSpc>
        <a:spcBef>
          <a:spcPct val="0"/>
        </a:spcBef>
        <a:buNone/>
        <a:defRPr sz="2400" b="1" kern="1200">
          <a:solidFill>
            <a:srgbClr val="004361"/>
          </a:solidFill>
          <a:latin typeface="+mn-lt"/>
          <a:ea typeface="Verdana" panose="020B0604030504040204" pitchFamily="34" charset="0"/>
          <a:cs typeface="Verdana" panose="020B0604030504040204" pitchFamily="34" charset="0"/>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000" kern="1200">
          <a:solidFill>
            <a:srgbClr val="004360"/>
          </a:solidFill>
          <a:latin typeface="+mn-lt"/>
          <a:ea typeface="Verdana" panose="020B0604030504040204" pitchFamily="34" charset="0"/>
          <a:cs typeface="Verdana" panose="020B0604030504040204" pitchFamily="34" charset="0"/>
        </a:defRPr>
      </a:lvl1pPr>
      <a:lvl2pPr marL="685783" indent="-228594" algn="l" defTabSz="914377" rtl="0" eaLnBrk="1" latinLnBrk="0" hangingPunct="1">
        <a:lnSpc>
          <a:spcPct val="90000"/>
        </a:lnSpc>
        <a:spcBef>
          <a:spcPts val="500"/>
        </a:spcBef>
        <a:buFont typeface="Arial" panose="020B0604020202020204" pitchFamily="34" charset="0"/>
        <a:buChar char="•"/>
        <a:defRPr sz="1800" kern="1200">
          <a:solidFill>
            <a:srgbClr val="004361"/>
          </a:solidFill>
          <a:latin typeface="+mn-lt"/>
          <a:ea typeface="Verdana" panose="020B0604030504040204" pitchFamily="34" charset="0"/>
          <a:cs typeface="Verdana" panose="020B0604030504040204" pitchFamily="34" charset="0"/>
        </a:defRPr>
      </a:lvl2pPr>
      <a:lvl3pPr marL="1142971" indent="-228594" algn="l" defTabSz="914377" rtl="0" eaLnBrk="1" latinLnBrk="0" hangingPunct="1">
        <a:lnSpc>
          <a:spcPct val="90000"/>
        </a:lnSpc>
        <a:spcBef>
          <a:spcPts val="500"/>
        </a:spcBef>
        <a:buFont typeface="Arial" panose="020B0604020202020204" pitchFamily="34" charset="0"/>
        <a:buChar char="•"/>
        <a:defRPr sz="1600" kern="1200">
          <a:solidFill>
            <a:srgbClr val="003F5E"/>
          </a:solidFill>
          <a:latin typeface="+mn-lt"/>
          <a:ea typeface="Verdana" panose="020B0604030504040204" pitchFamily="34" charset="0"/>
          <a:cs typeface="Verdana" panose="020B0604030504040204" pitchFamily="34" charset="0"/>
        </a:defRPr>
      </a:lvl3pPr>
      <a:lvl4pPr marL="1600160" indent="-228594" algn="l" defTabSz="914377" rtl="0" eaLnBrk="1" latinLnBrk="0" hangingPunct="1">
        <a:lnSpc>
          <a:spcPct val="90000"/>
        </a:lnSpc>
        <a:spcBef>
          <a:spcPts val="500"/>
        </a:spcBef>
        <a:buFont typeface="Arial" panose="020B0604020202020204" pitchFamily="34" charset="0"/>
        <a:buChar char="•"/>
        <a:defRPr sz="1600" kern="1200">
          <a:solidFill>
            <a:srgbClr val="004360"/>
          </a:solidFill>
          <a:latin typeface="+mn-lt"/>
          <a:ea typeface="Verdana" panose="020B0604030504040204" pitchFamily="34" charset="0"/>
          <a:cs typeface="Verdana" panose="020B0604030504040204" pitchFamily="34" charset="0"/>
        </a:defRPr>
      </a:lvl4pPr>
      <a:lvl5pPr marL="2057349" indent="-228594" algn="l" defTabSz="914377" rtl="0" eaLnBrk="1" latinLnBrk="0" hangingPunct="1">
        <a:lnSpc>
          <a:spcPct val="90000"/>
        </a:lnSpc>
        <a:spcBef>
          <a:spcPts val="500"/>
        </a:spcBef>
        <a:buFont typeface="Arial" panose="020B0604020202020204" pitchFamily="34" charset="0"/>
        <a:buChar char="•"/>
        <a:defRPr sz="1600" kern="1200">
          <a:solidFill>
            <a:srgbClr val="004360"/>
          </a:solidFill>
          <a:latin typeface="+mn-lt"/>
          <a:ea typeface="Verdana" panose="020B0604030504040204" pitchFamily="34" charset="0"/>
          <a:cs typeface="Verdana" panose="020B0604030504040204"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1"/>
          </p:nvPr>
        </p:nvSpPr>
        <p:spPr/>
        <p:txBody>
          <a:bodyPr/>
          <a:lstStyle/>
          <a:p>
            <a:r>
              <a:rPr lang="en-GB" dirty="0" smtClean="0"/>
              <a:t>Mian Usman</a:t>
            </a:r>
            <a:endParaRPr lang="en-GB" dirty="0"/>
          </a:p>
        </p:txBody>
      </p:sp>
      <p:sp>
        <p:nvSpPr>
          <p:cNvPr id="5" name="Text Placeholder 4"/>
          <p:cNvSpPr>
            <a:spLocks noGrp="1"/>
          </p:cNvSpPr>
          <p:nvPr>
            <p:ph type="body" sz="quarter" idx="12"/>
          </p:nvPr>
        </p:nvSpPr>
        <p:spPr/>
        <p:txBody>
          <a:bodyPr/>
          <a:lstStyle/>
          <a:p>
            <a:r>
              <a:rPr lang="en-GB" dirty="0" smtClean="0"/>
              <a:t>2</a:t>
            </a:r>
            <a:r>
              <a:rPr lang="en-GB" baseline="30000" dirty="0" smtClean="0"/>
              <a:t>nd</a:t>
            </a:r>
            <a:r>
              <a:rPr lang="en-GB" dirty="0" smtClean="0"/>
              <a:t> Asia Tier Centre Forum, Thailand</a:t>
            </a:r>
            <a:endParaRPr lang="en-GB" dirty="0"/>
          </a:p>
        </p:txBody>
      </p:sp>
      <p:sp>
        <p:nvSpPr>
          <p:cNvPr id="7" name="Text Placeholder 6"/>
          <p:cNvSpPr>
            <a:spLocks noGrp="1"/>
          </p:cNvSpPr>
          <p:nvPr>
            <p:ph type="body" sz="quarter" idx="17"/>
          </p:nvPr>
        </p:nvSpPr>
        <p:spPr/>
        <p:txBody>
          <a:bodyPr/>
          <a:lstStyle/>
          <a:p>
            <a:endParaRPr lang="en-GB" dirty="0"/>
          </a:p>
        </p:txBody>
      </p:sp>
      <p:sp>
        <p:nvSpPr>
          <p:cNvPr id="6" name="Text Placeholder 5"/>
          <p:cNvSpPr>
            <a:spLocks noGrp="1"/>
          </p:cNvSpPr>
          <p:nvPr>
            <p:ph type="body" sz="quarter" idx="14"/>
          </p:nvPr>
        </p:nvSpPr>
        <p:spPr>
          <a:xfrm>
            <a:off x="930192" y="1331495"/>
            <a:ext cx="5750008" cy="473243"/>
          </a:xfrm>
        </p:spPr>
        <p:txBody>
          <a:bodyPr/>
          <a:lstStyle/>
          <a:p>
            <a:r>
              <a:rPr lang="en-GB" dirty="0" smtClean="0"/>
              <a:t>GÉANT LHCONE Update</a:t>
            </a:r>
            <a:endParaRPr lang="en-GB" dirty="0"/>
          </a:p>
        </p:txBody>
      </p:sp>
      <p:sp>
        <p:nvSpPr>
          <p:cNvPr id="9" name="Text Placeholder 8"/>
          <p:cNvSpPr>
            <a:spLocks noGrp="1"/>
          </p:cNvSpPr>
          <p:nvPr>
            <p:ph type="body" sz="quarter" idx="19"/>
          </p:nvPr>
        </p:nvSpPr>
        <p:spPr/>
        <p:txBody>
          <a:bodyPr>
            <a:normAutofit lnSpcReduction="10000"/>
          </a:bodyPr>
          <a:lstStyle/>
          <a:p>
            <a:r>
              <a:rPr lang="en-GB" dirty="0" smtClean="0"/>
              <a:t>Network Architect</a:t>
            </a:r>
            <a:endParaRPr lang="en-GB" dirty="0"/>
          </a:p>
        </p:txBody>
      </p:sp>
      <p:sp>
        <p:nvSpPr>
          <p:cNvPr id="10" name="Text Placeholder 9"/>
          <p:cNvSpPr>
            <a:spLocks noGrp="1"/>
          </p:cNvSpPr>
          <p:nvPr>
            <p:ph type="body" sz="quarter" idx="20"/>
          </p:nvPr>
        </p:nvSpPr>
        <p:spPr/>
        <p:txBody>
          <a:bodyPr>
            <a:normAutofit lnSpcReduction="10000"/>
          </a:bodyPr>
          <a:lstStyle/>
          <a:p>
            <a:endParaRPr lang="en-GB" dirty="0"/>
          </a:p>
        </p:txBody>
      </p:sp>
      <p:sp>
        <p:nvSpPr>
          <p:cNvPr id="11" name="Text Placeholder 10"/>
          <p:cNvSpPr>
            <a:spLocks noGrp="1"/>
          </p:cNvSpPr>
          <p:nvPr>
            <p:ph type="body" sz="quarter" idx="21"/>
          </p:nvPr>
        </p:nvSpPr>
        <p:spPr/>
        <p:txBody>
          <a:bodyPr>
            <a:normAutofit lnSpcReduction="10000"/>
          </a:bodyPr>
          <a:lstStyle/>
          <a:p>
            <a:endParaRPr lang="en-GB"/>
          </a:p>
        </p:txBody>
      </p:sp>
      <p:sp>
        <p:nvSpPr>
          <p:cNvPr id="2" name="Text Placeholder 1"/>
          <p:cNvSpPr>
            <a:spLocks noGrp="1"/>
          </p:cNvSpPr>
          <p:nvPr>
            <p:ph type="body" sz="quarter" idx="18"/>
          </p:nvPr>
        </p:nvSpPr>
        <p:spPr/>
        <p:txBody>
          <a:bodyPr/>
          <a:lstStyle/>
          <a:p>
            <a:endParaRPr lang="en-GB"/>
          </a:p>
        </p:txBody>
      </p:sp>
    </p:spTree>
    <p:extLst>
      <p:ext uri="{BB962C8B-B14F-4D97-AF65-F5344CB8AC3E}">
        <p14:creationId xmlns:p14="http://schemas.microsoft.com/office/powerpoint/2010/main" val="21139757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smtClean="0"/>
              <a:t>GÉANT has joined the existing ANA-200 consortium (Internet2, </a:t>
            </a:r>
            <a:r>
              <a:rPr lang="en-GB" dirty="0" err="1" smtClean="0"/>
              <a:t>Canarie</a:t>
            </a:r>
            <a:r>
              <a:rPr lang="en-GB" dirty="0" smtClean="0"/>
              <a:t>, </a:t>
            </a:r>
            <a:r>
              <a:rPr lang="en-GB" dirty="0" err="1" smtClean="0"/>
              <a:t>NORDUnet</a:t>
            </a:r>
            <a:r>
              <a:rPr lang="en-GB" dirty="0" smtClean="0"/>
              <a:t>, </a:t>
            </a:r>
            <a:r>
              <a:rPr lang="en-GB" dirty="0" err="1" smtClean="0"/>
              <a:t>SURFnet</a:t>
            </a:r>
            <a:r>
              <a:rPr lang="en-GB" dirty="0" smtClean="0"/>
              <a:t>)</a:t>
            </a:r>
          </a:p>
          <a:p>
            <a:r>
              <a:rPr lang="en-GB" dirty="0" smtClean="0"/>
              <a:t>Now we have the ANA-300 consortium</a:t>
            </a:r>
          </a:p>
          <a:p>
            <a:r>
              <a:rPr lang="en-GB" dirty="0" smtClean="0"/>
              <a:t>3 x 100G links</a:t>
            </a:r>
          </a:p>
          <a:p>
            <a:pPr lvl="1"/>
            <a:r>
              <a:rPr lang="en-GB" dirty="0" smtClean="0"/>
              <a:t>Paris </a:t>
            </a:r>
            <a:r>
              <a:rPr lang="en-GB" dirty="0"/>
              <a:t>–</a:t>
            </a:r>
            <a:r>
              <a:rPr lang="en-GB" dirty="0" smtClean="0"/>
              <a:t> New York</a:t>
            </a:r>
          </a:p>
          <a:p>
            <a:pPr lvl="1"/>
            <a:r>
              <a:rPr lang="en-GB" dirty="0" smtClean="0"/>
              <a:t>New York – London</a:t>
            </a:r>
          </a:p>
          <a:p>
            <a:pPr lvl="1"/>
            <a:r>
              <a:rPr lang="en-GB" dirty="0" smtClean="0"/>
              <a:t>Washington – Amsterdam</a:t>
            </a:r>
          </a:p>
          <a:p>
            <a:r>
              <a:rPr lang="en-GB" dirty="0" smtClean="0"/>
              <a:t>Agreement with </a:t>
            </a:r>
            <a:r>
              <a:rPr lang="en-GB" dirty="0" err="1" smtClean="0"/>
              <a:t>ESnet</a:t>
            </a:r>
            <a:r>
              <a:rPr lang="en-GB" dirty="0" smtClean="0"/>
              <a:t> for mutual backup</a:t>
            </a:r>
          </a:p>
          <a:p>
            <a:pPr lvl="1"/>
            <a:r>
              <a:rPr lang="en-GB" dirty="0" smtClean="0"/>
              <a:t>Using </a:t>
            </a:r>
            <a:r>
              <a:rPr lang="en-GB" dirty="0" err="1" smtClean="0"/>
              <a:t>ESnet</a:t>
            </a:r>
            <a:r>
              <a:rPr lang="en-GB" dirty="0" smtClean="0"/>
              <a:t> 340Gb capacity to Europe</a:t>
            </a:r>
            <a:endParaRPr lang="en-GB" dirty="0"/>
          </a:p>
        </p:txBody>
      </p:sp>
      <p:sp>
        <p:nvSpPr>
          <p:cNvPr id="3" name="Title 2"/>
          <p:cNvSpPr>
            <a:spLocks noGrp="1"/>
          </p:cNvSpPr>
          <p:nvPr>
            <p:ph type="title"/>
          </p:nvPr>
        </p:nvSpPr>
        <p:spPr/>
        <p:txBody>
          <a:bodyPr/>
          <a:lstStyle/>
          <a:p>
            <a:r>
              <a:rPr lang="en-GB" dirty="0" smtClean="0"/>
              <a:t>North America</a:t>
            </a:r>
            <a:endParaRPr lang="en-GB" dirty="0"/>
          </a:p>
        </p:txBody>
      </p:sp>
    </p:spTree>
    <p:extLst>
      <p:ext uri="{BB962C8B-B14F-4D97-AF65-F5344CB8AC3E}">
        <p14:creationId xmlns:p14="http://schemas.microsoft.com/office/powerpoint/2010/main" val="293052346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smtClean="0"/>
              <a:t>SINET5</a:t>
            </a:r>
          </a:p>
          <a:p>
            <a:pPr lvl="1"/>
            <a:r>
              <a:rPr lang="en-GB" dirty="0" smtClean="0"/>
              <a:t>2 x 10G Tokyo - London</a:t>
            </a:r>
          </a:p>
          <a:p>
            <a:r>
              <a:rPr lang="en-GB" dirty="0" smtClean="0"/>
              <a:t>TEIN</a:t>
            </a:r>
          </a:p>
          <a:p>
            <a:pPr lvl="1"/>
            <a:r>
              <a:rPr lang="en-GB" dirty="0" smtClean="0"/>
              <a:t>New 10G London - Singapore (</a:t>
            </a:r>
            <a:r>
              <a:rPr lang="en-GB" dirty="0" err="1" smtClean="0"/>
              <a:t>SingaREN</a:t>
            </a:r>
            <a:r>
              <a:rPr lang="en-GB" dirty="0" smtClean="0"/>
              <a:t>/TEIN shared)</a:t>
            </a:r>
          </a:p>
          <a:p>
            <a:pPr lvl="1"/>
            <a:r>
              <a:rPr lang="en-GB" dirty="0" smtClean="0"/>
              <a:t>From 2.5 to 10G on the Madrid – Mumbai - Hong Kong link</a:t>
            </a:r>
          </a:p>
          <a:p>
            <a:r>
              <a:rPr lang="en-GB" dirty="0" smtClean="0"/>
              <a:t>NKN (India)</a:t>
            </a:r>
          </a:p>
          <a:p>
            <a:pPr lvl="1"/>
            <a:r>
              <a:rPr lang="en-GB" dirty="0" smtClean="0"/>
              <a:t>2 x 5G Mumbai - Amsterdam</a:t>
            </a:r>
          </a:p>
          <a:p>
            <a:pPr lvl="1"/>
            <a:endParaRPr lang="en-GB" dirty="0"/>
          </a:p>
        </p:txBody>
      </p:sp>
      <p:sp>
        <p:nvSpPr>
          <p:cNvPr id="3" name="Title 2"/>
          <p:cNvSpPr>
            <a:spLocks noGrp="1"/>
          </p:cNvSpPr>
          <p:nvPr>
            <p:ph type="title"/>
          </p:nvPr>
        </p:nvSpPr>
        <p:spPr/>
        <p:txBody>
          <a:bodyPr/>
          <a:lstStyle/>
          <a:p>
            <a:r>
              <a:rPr lang="en-GB" dirty="0" smtClean="0"/>
              <a:t>Asia-Pacific updated</a:t>
            </a:r>
            <a:endParaRPr lang="en-GB" dirty="0"/>
          </a:p>
        </p:txBody>
      </p:sp>
    </p:spTree>
    <p:extLst>
      <p:ext uri="{BB962C8B-B14F-4D97-AF65-F5344CB8AC3E}">
        <p14:creationId xmlns:p14="http://schemas.microsoft.com/office/powerpoint/2010/main" val="341383847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F576E6A-F32A-4612-884C-86870357C6B4}" type="slidenum">
              <a:rPr lang="en-GB" smtClean="0"/>
              <a:pPr/>
              <a:t>12</a:t>
            </a:fld>
            <a:endParaRPr lang="en-GB"/>
          </a:p>
        </p:txBody>
      </p:sp>
      <p:sp>
        <p:nvSpPr>
          <p:cNvPr id="4" name="Title 3"/>
          <p:cNvSpPr>
            <a:spLocks noGrp="1"/>
          </p:cNvSpPr>
          <p:nvPr>
            <p:ph type="title"/>
          </p:nvPr>
        </p:nvSpPr>
        <p:spPr/>
        <p:txBody>
          <a:bodyPr/>
          <a:lstStyle/>
          <a:p>
            <a:r>
              <a:rPr lang="en-GB" dirty="0" smtClean="0"/>
              <a:t>Global connectivity</a:t>
            </a:r>
            <a:endParaRPr lang="en-GB" dirty="0"/>
          </a:p>
        </p:txBody>
      </p:sp>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t="11813" b="11228"/>
          <a:stretch/>
        </p:blipFill>
        <p:spPr>
          <a:xfrm>
            <a:off x="0" y="84014"/>
            <a:ext cx="12192000" cy="6730078"/>
          </a:xfrm>
          <a:prstGeom prst="rect">
            <a:avLst/>
          </a:prstGeom>
        </p:spPr>
      </p:pic>
    </p:spTree>
    <p:extLst>
      <p:ext uri="{BB962C8B-B14F-4D97-AF65-F5344CB8AC3E}">
        <p14:creationId xmlns:p14="http://schemas.microsoft.com/office/powerpoint/2010/main" val="351748494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5646" y="1312333"/>
            <a:ext cx="7196667" cy="5037667"/>
          </a:xfrm>
        </p:spPr>
      </p:pic>
      <p:sp>
        <p:nvSpPr>
          <p:cNvPr id="3" name="Title 2"/>
          <p:cNvSpPr>
            <a:spLocks noGrp="1"/>
          </p:cNvSpPr>
          <p:nvPr>
            <p:ph type="title"/>
          </p:nvPr>
        </p:nvSpPr>
        <p:spPr/>
        <p:txBody>
          <a:bodyPr/>
          <a:lstStyle/>
          <a:p>
            <a:r>
              <a:rPr lang="en-GB" dirty="0" smtClean="0"/>
              <a:t>LHCONE</a:t>
            </a:r>
            <a:endParaRPr lang="en-GB" i="1" dirty="0"/>
          </a:p>
        </p:txBody>
      </p:sp>
      <p:sp>
        <p:nvSpPr>
          <p:cNvPr id="5" name="TextBox 4"/>
          <p:cNvSpPr txBox="1"/>
          <p:nvPr/>
        </p:nvSpPr>
        <p:spPr>
          <a:xfrm>
            <a:off x="7916333" y="1312333"/>
            <a:ext cx="3725334" cy="2862322"/>
          </a:xfrm>
          <a:prstGeom prst="rect">
            <a:avLst/>
          </a:prstGeom>
          <a:noFill/>
        </p:spPr>
        <p:txBody>
          <a:bodyPr wrap="square" rtlCol="0">
            <a:spAutoFit/>
          </a:bodyPr>
          <a:lstStyle/>
          <a:p>
            <a:r>
              <a:rPr lang="en-GB" dirty="0" smtClean="0"/>
              <a:t>Serving the LHC experiments:</a:t>
            </a:r>
          </a:p>
          <a:p>
            <a:pPr marL="285750" indent="-285750">
              <a:buFont typeface="Arial" panose="020B0604020202020204" pitchFamily="34" charset="0"/>
              <a:buChar char="•"/>
            </a:pPr>
            <a:r>
              <a:rPr lang="en-GB" dirty="0" smtClean="0"/>
              <a:t>ATLAS</a:t>
            </a:r>
          </a:p>
          <a:p>
            <a:pPr marL="285750" indent="-285750">
              <a:buFont typeface="Arial" panose="020B0604020202020204" pitchFamily="34" charset="0"/>
              <a:buChar char="•"/>
            </a:pPr>
            <a:r>
              <a:rPr lang="en-GB" dirty="0" smtClean="0"/>
              <a:t>CMS</a:t>
            </a:r>
          </a:p>
          <a:p>
            <a:pPr marL="285750" indent="-285750">
              <a:buFont typeface="Arial" panose="020B0604020202020204" pitchFamily="34" charset="0"/>
              <a:buChar char="•"/>
            </a:pPr>
            <a:r>
              <a:rPr lang="en-GB" dirty="0" smtClean="0"/>
              <a:t>ALICE</a:t>
            </a:r>
          </a:p>
          <a:p>
            <a:pPr marL="285750" indent="-285750">
              <a:buFont typeface="Arial" panose="020B0604020202020204" pitchFamily="34" charset="0"/>
              <a:buChar char="•"/>
            </a:pPr>
            <a:r>
              <a:rPr lang="en-GB" dirty="0" err="1" smtClean="0"/>
              <a:t>LHCb</a:t>
            </a:r>
            <a:endParaRPr lang="en-GB" dirty="0" smtClean="0"/>
          </a:p>
          <a:p>
            <a:r>
              <a:rPr lang="en-GB" dirty="0" smtClean="0"/>
              <a:t>But also:</a:t>
            </a:r>
          </a:p>
          <a:p>
            <a:pPr marL="285750" indent="-285750">
              <a:buFont typeface="Arial" panose="020B0604020202020204" pitchFamily="34" charset="0"/>
              <a:buChar char="•"/>
            </a:pPr>
            <a:r>
              <a:rPr lang="en-GB" dirty="0" smtClean="0"/>
              <a:t>BELLE 2</a:t>
            </a:r>
          </a:p>
          <a:p>
            <a:pPr marL="285750" indent="-285750">
              <a:buFont typeface="Arial" panose="020B0604020202020204" pitchFamily="34" charset="0"/>
              <a:buChar char="•"/>
            </a:pPr>
            <a:r>
              <a:rPr lang="en-GB" dirty="0" smtClean="0"/>
              <a:t>Pierre Auger Observatory</a:t>
            </a:r>
          </a:p>
          <a:p>
            <a:pPr marL="285750" indent="-285750">
              <a:buFont typeface="Arial" panose="020B0604020202020204" pitchFamily="34" charset="0"/>
              <a:buChar char="•"/>
            </a:pPr>
            <a:r>
              <a:rPr lang="en-GB" dirty="0" smtClean="0"/>
              <a:t>NOVA</a:t>
            </a:r>
          </a:p>
          <a:p>
            <a:pPr marL="285750" indent="-285750">
              <a:buFont typeface="Arial" panose="020B0604020202020204" pitchFamily="34" charset="0"/>
              <a:buChar char="•"/>
            </a:pPr>
            <a:r>
              <a:rPr lang="en-GB" i="1" dirty="0" smtClean="0"/>
              <a:t>XENON1T (in discussion)</a:t>
            </a:r>
            <a:endParaRPr lang="en-GB" i="1" dirty="0"/>
          </a:p>
        </p:txBody>
      </p:sp>
      <p:sp>
        <p:nvSpPr>
          <p:cNvPr id="6" name="TextBox 5"/>
          <p:cNvSpPr txBox="1"/>
          <p:nvPr/>
        </p:nvSpPr>
        <p:spPr>
          <a:xfrm>
            <a:off x="7916333" y="4673675"/>
            <a:ext cx="3725334" cy="1200329"/>
          </a:xfrm>
          <a:prstGeom prst="rect">
            <a:avLst/>
          </a:prstGeom>
          <a:noFill/>
        </p:spPr>
        <p:txBody>
          <a:bodyPr wrap="square" rtlCol="0">
            <a:spAutoFit/>
          </a:bodyPr>
          <a:lstStyle/>
          <a:p>
            <a:r>
              <a:rPr lang="en-GB" dirty="0" smtClean="0"/>
              <a:t>Currently spanning three continents</a:t>
            </a:r>
          </a:p>
          <a:p>
            <a:pPr marL="285750" indent="-285750">
              <a:buFont typeface="Arial" panose="020B0604020202020204" pitchFamily="34" charset="0"/>
              <a:buChar char="•"/>
            </a:pPr>
            <a:r>
              <a:rPr lang="en-GB" dirty="0" smtClean="0"/>
              <a:t>Europe</a:t>
            </a:r>
          </a:p>
          <a:p>
            <a:pPr marL="285750" indent="-285750">
              <a:buFont typeface="Arial" panose="020B0604020202020204" pitchFamily="34" charset="0"/>
              <a:buChar char="•"/>
            </a:pPr>
            <a:r>
              <a:rPr lang="en-GB" dirty="0" smtClean="0"/>
              <a:t>North and South America</a:t>
            </a:r>
          </a:p>
          <a:p>
            <a:pPr marL="285750" indent="-285750">
              <a:buFont typeface="Arial" panose="020B0604020202020204" pitchFamily="34" charset="0"/>
              <a:buChar char="•"/>
            </a:pPr>
            <a:r>
              <a:rPr lang="en-GB" dirty="0" smtClean="0"/>
              <a:t>Asia</a:t>
            </a:r>
          </a:p>
        </p:txBody>
      </p:sp>
    </p:spTree>
    <p:extLst>
      <p:ext uri="{BB962C8B-B14F-4D97-AF65-F5344CB8AC3E}">
        <p14:creationId xmlns:p14="http://schemas.microsoft.com/office/powerpoint/2010/main" val="240574647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23455" y="1524004"/>
            <a:ext cx="10730348" cy="4652963"/>
          </a:xfrm>
        </p:spPr>
        <p:txBody>
          <a:bodyPr/>
          <a:lstStyle/>
          <a:p>
            <a:pPr>
              <a:lnSpc>
                <a:spcPct val="200000"/>
              </a:lnSpc>
            </a:pPr>
            <a:r>
              <a:rPr lang="en-GB" dirty="0" smtClean="0"/>
              <a:t>BELNET (Belgium)</a:t>
            </a:r>
          </a:p>
          <a:p>
            <a:pPr>
              <a:lnSpc>
                <a:spcPct val="200000"/>
              </a:lnSpc>
            </a:pPr>
            <a:r>
              <a:rPr lang="en-GB" dirty="0" smtClean="0"/>
              <a:t>URAN (Ukraine)</a:t>
            </a:r>
          </a:p>
          <a:p>
            <a:pPr>
              <a:lnSpc>
                <a:spcPct val="200000"/>
              </a:lnSpc>
            </a:pPr>
            <a:r>
              <a:rPr lang="en-GB" dirty="0" smtClean="0"/>
              <a:t>PIONIER (Poland)</a:t>
            </a:r>
          </a:p>
          <a:p>
            <a:pPr>
              <a:lnSpc>
                <a:spcPct val="200000"/>
              </a:lnSpc>
            </a:pPr>
            <a:r>
              <a:rPr lang="en-GB" dirty="0" err="1" smtClean="0"/>
              <a:t>ThaiREN</a:t>
            </a:r>
            <a:r>
              <a:rPr lang="en-GB" dirty="0" smtClean="0"/>
              <a:t> (Thailand)</a:t>
            </a:r>
          </a:p>
          <a:p>
            <a:pPr lvl="1">
              <a:lnSpc>
                <a:spcPct val="200000"/>
              </a:lnSpc>
            </a:pPr>
            <a:r>
              <a:rPr lang="en-GB" dirty="0" smtClean="0"/>
              <a:t>First TEIN-connected network to join!</a:t>
            </a:r>
            <a:endParaRPr lang="en-GB" dirty="0"/>
          </a:p>
        </p:txBody>
      </p:sp>
      <p:sp>
        <p:nvSpPr>
          <p:cNvPr id="3" name="Title 2"/>
          <p:cNvSpPr>
            <a:spLocks noGrp="1"/>
          </p:cNvSpPr>
          <p:nvPr>
            <p:ph type="title"/>
          </p:nvPr>
        </p:nvSpPr>
        <p:spPr/>
        <p:txBody>
          <a:bodyPr/>
          <a:lstStyle/>
          <a:p>
            <a:r>
              <a:rPr lang="en-GB" dirty="0" smtClean="0"/>
              <a:t>New NRENs connected</a:t>
            </a:r>
            <a:endParaRPr lang="en-GB" dirty="0"/>
          </a:p>
        </p:txBody>
      </p:sp>
    </p:spTree>
    <p:extLst>
      <p:ext uri="{BB962C8B-B14F-4D97-AF65-F5344CB8AC3E}">
        <p14:creationId xmlns:p14="http://schemas.microsoft.com/office/powerpoint/2010/main" val="241954192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E5D2BA7B-4B4F-439A-A534-A346550833D0}" type="slidenum">
              <a:rPr lang="en-GB" smtClean="0"/>
              <a:t>15</a:t>
            </a:fld>
            <a:endParaRPr lang="en-GB"/>
          </a:p>
        </p:txBody>
      </p:sp>
      <p:sp>
        <p:nvSpPr>
          <p:cNvPr id="4" name="Title 3"/>
          <p:cNvSpPr>
            <a:spLocks noGrp="1"/>
          </p:cNvSpPr>
          <p:nvPr>
            <p:ph type="title"/>
          </p:nvPr>
        </p:nvSpPr>
        <p:spPr/>
        <p:txBody>
          <a:bodyPr/>
          <a:lstStyle/>
          <a:p>
            <a:r>
              <a:rPr lang="en-GB" dirty="0" smtClean="0"/>
              <a:t>LHCONE </a:t>
            </a:r>
            <a:r>
              <a:rPr lang="en-GB" dirty="0" smtClean="0"/>
              <a:t>Asia-Pacific</a:t>
            </a:r>
            <a:endParaRPr lang="en-GB" dirty="0"/>
          </a:p>
        </p:txBody>
      </p:sp>
      <p:sp>
        <p:nvSpPr>
          <p:cNvPr id="5" name="Content Placeholder 1"/>
          <p:cNvSpPr txBox="1">
            <a:spLocks/>
          </p:cNvSpPr>
          <p:nvPr/>
        </p:nvSpPr>
        <p:spPr>
          <a:xfrm>
            <a:off x="534166" y="1771650"/>
            <a:ext cx="10898156" cy="5623619"/>
          </a:xfrm>
          <a:prstGeom prst="rect">
            <a:avLst/>
          </a:prstGeom>
        </p:spPr>
        <p:txBody>
          <a:bodyPr vert="horz" lIns="91440" tIns="45720" rIns="91440" bIns="45720" rtlCol="0">
            <a:normAutofit/>
          </a:bodyPr>
          <a:lstStyle>
            <a:lvl1pPr marL="228594" indent="-228594" algn="l" defTabSz="914377" rtl="0" eaLnBrk="1" latinLnBrk="0" hangingPunct="1">
              <a:lnSpc>
                <a:spcPct val="90000"/>
              </a:lnSpc>
              <a:spcBef>
                <a:spcPts val="1000"/>
              </a:spcBef>
              <a:buFont typeface="Arial" panose="020B0604020202020204" pitchFamily="34" charset="0"/>
              <a:buChar char="•"/>
              <a:defRPr sz="2000" kern="1200">
                <a:solidFill>
                  <a:srgbClr val="004360"/>
                </a:solidFill>
                <a:latin typeface="+mn-lt"/>
                <a:ea typeface="Verdana" panose="020B0604030504040204" pitchFamily="34" charset="0"/>
                <a:cs typeface="Verdana" panose="020B0604030504040204" pitchFamily="34" charset="0"/>
              </a:defRPr>
            </a:lvl1pPr>
            <a:lvl2pPr marL="685783" indent="-228594" algn="l" defTabSz="914377" rtl="0" eaLnBrk="1" latinLnBrk="0" hangingPunct="1">
              <a:lnSpc>
                <a:spcPct val="90000"/>
              </a:lnSpc>
              <a:spcBef>
                <a:spcPts val="500"/>
              </a:spcBef>
              <a:buFont typeface="Arial" panose="020B0604020202020204" pitchFamily="34" charset="0"/>
              <a:buChar char="•"/>
              <a:defRPr sz="1800" kern="1200">
                <a:solidFill>
                  <a:srgbClr val="004361"/>
                </a:solidFill>
                <a:latin typeface="+mn-lt"/>
                <a:ea typeface="Verdana" panose="020B0604030504040204" pitchFamily="34" charset="0"/>
                <a:cs typeface="Verdana" panose="020B0604030504040204" pitchFamily="34" charset="0"/>
              </a:defRPr>
            </a:lvl2pPr>
            <a:lvl3pPr marL="1142971" indent="-228594" algn="l" defTabSz="914377" rtl="0" eaLnBrk="1" latinLnBrk="0" hangingPunct="1">
              <a:lnSpc>
                <a:spcPct val="90000"/>
              </a:lnSpc>
              <a:spcBef>
                <a:spcPts val="500"/>
              </a:spcBef>
              <a:buFont typeface="Arial" panose="020B0604020202020204" pitchFamily="34" charset="0"/>
              <a:buChar char="•"/>
              <a:defRPr sz="1600" kern="1200">
                <a:solidFill>
                  <a:srgbClr val="003F5E"/>
                </a:solidFill>
                <a:latin typeface="+mn-lt"/>
                <a:ea typeface="Verdana" panose="020B0604030504040204" pitchFamily="34" charset="0"/>
                <a:cs typeface="Verdana" panose="020B0604030504040204" pitchFamily="34" charset="0"/>
              </a:defRPr>
            </a:lvl3pPr>
            <a:lvl4pPr marL="1600160" indent="-228594" algn="l" defTabSz="914377" rtl="0" eaLnBrk="1" latinLnBrk="0" hangingPunct="1">
              <a:lnSpc>
                <a:spcPct val="90000"/>
              </a:lnSpc>
              <a:spcBef>
                <a:spcPts val="500"/>
              </a:spcBef>
              <a:buFont typeface="Arial" panose="020B0604020202020204" pitchFamily="34" charset="0"/>
              <a:buChar char="•"/>
              <a:defRPr sz="1600" kern="1200">
                <a:solidFill>
                  <a:srgbClr val="004360"/>
                </a:solidFill>
                <a:latin typeface="+mn-lt"/>
                <a:ea typeface="Verdana" panose="020B0604030504040204" pitchFamily="34" charset="0"/>
                <a:cs typeface="Verdana" panose="020B0604030504040204" pitchFamily="34" charset="0"/>
              </a:defRPr>
            </a:lvl4pPr>
            <a:lvl5pPr marL="2057349" indent="-228594" algn="l" defTabSz="914377" rtl="0" eaLnBrk="1" latinLnBrk="0" hangingPunct="1">
              <a:lnSpc>
                <a:spcPct val="90000"/>
              </a:lnSpc>
              <a:spcBef>
                <a:spcPts val="500"/>
              </a:spcBef>
              <a:buFont typeface="Arial" panose="020B0604020202020204" pitchFamily="34" charset="0"/>
              <a:buChar char="•"/>
              <a:defRPr sz="1600" kern="1200">
                <a:solidFill>
                  <a:srgbClr val="004360"/>
                </a:solidFill>
                <a:latin typeface="+mn-lt"/>
                <a:ea typeface="Verdana" panose="020B0604030504040204" pitchFamily="34" charset="0"/>
                <a:cs typeface="Verdana" panose="020B0604030504040204"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smtClean="0"/>
              <a:t>SINET migrated to the new 2x10G to London</a:t>
            </a:r>
          </a:p>
          <a:p>
            <a:pPr lvl="0"/>
            <a:r>
              <a:rPr lang="en-GB" dirty="0"/>
              <a:t>KEK (BELLE2 Tier0) connected to </a:t>
            </a:r>
            <a:r>
              <a:rPr lang="en-GB" dirty="0" smtClean="0"/>
              <a:t>SINET</a:t>
            </a:r>
          </a:p>
          <a:p>
            <a:r>
              <a:rPr lang="en-GB" dirty="0" smtClean="0"/>
              <a:t>TIFR Peering with GÉANT LHCONE VRF</a:t>
            </a:r>
          </a:p>
          <a:p>
            <a:r>
              <a:rPr lang="en-GB" dirty="0" smtClean="0"/>
              <a:t>LHCONE VRF now setup in TEIN and peering with GÉANT LHCONE VRF</a:t>
            </a:r>
          </a:p>
          <a:p>
            <a:r>
              <a:rPr lang="en-GB" dirty="0" smtClean="0"/>
              <a:t>THAIREN and TEIN have established BGP peering </a:t>
            </a:r>
          </a:p>
          <a:p>
            <a:r>
              <a:rPr lang="en-GB" dirty="0" smtClean="0"/>
              <a:t>KISTI-TEIN connected to 1G (later upgrade to 10G) – LHCONE implementation expected in march</a:t>
            </a:r>
          </a:p>
          <a:p>
            <a:r>
              <a:rPr lang="en-GB" dirty="0" smtClean="0"/>
              <a:t>ASGC peering in AMS</a:t>
            </a:r>
          </a:p>
        </p:txBody>
      </p:sp>
    </p:spTree>
    <p:extLst>
      <p:ext uri="{BB962C8B-B14F-4D97-AF65-F5344CB8AC3E}">
        <p14:creationId xmlns:p14="http://schemas.microsoft.com/office/powerpoint/2010/main" val="370509928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736600" y="1400212"/>
            <a:ext cx="10153650" cy="2657475"/>
          </a:xfrm>
          <a:prstGeom prst="rect">
            <a:avLst/>
          </a:prstGeom>
        </p:spPr>
      </p:pic>
      <p:sp>
        <p:nvSpPr>
          <p:cNvPr id="3" name="Title 2"/>
          <p:cNvSpPr>
            <a:spLocks noGrp="1"/>
          </p:cNvSpPr>
          <p:nvPr>
            <p:ph type="title"/>
          </p:nvPr>
        </p:nvSpPr>
        <p:spPr/>
        <p:txBody>
          <a:bodyPr/>
          <a:lstStyle/>
          <a:p>
            <a:r>
              <a:rPr lang="en-GB" dirty="0" smtClean="0"/>
              <a:t>LHCONE Traffic between GÉANT and SINET</a:t>
            </a:r>
            <a:endParaRPr lang="en-GB" dirty="0"/>
          </a:p>
        </p:txBody>
      </p:sp>
      <p:pic>
        <p:nvPicPr>
          <p:cNvPr id="5" name="Picture 4"/>
          <p:cNvPicPr>
            <a:picLocks noChangeAspect="1"/>
          </p:cNvPicPr>
          <p:nvPr/>
        </p:nvPicPr>
        <p:blipFill>
          <a:blip r:embed="rId3"/>
          <a:stretch>
            <a:fillRect/>
          </a:stretch>
        </p:blipFill>
        <p:spPr>
          <a:xfrm>
            <a:off x="736600" y="4030700"/>
            <a:ext cx="10153650" cy="2705100"/>
          </a:xfrm>
          <a:prstGeom prst="rect">
            <a:avLst/>
          </a:prstGeom>
        </p:spPr>
      </p:pic>
    </p:spTree>
    <p:extLst>
      <p:ext uri="{BB962C8B-B14F-4D97-AF65-F5344CB8AC3E}">
        <p14:creationId xmlns:p14="http://schemas.microsoft.com/office/powerpoint/2010/main" val="13405736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LHCONE Traffic to/from TIFR &amp; TEIN</a:t>
            </a:r>
            <a:endParaRPr lang="en-GB" dirty="0"/>
          </a:p>
        </p:txBody>
      </p:sp>
      <p:pic>
        <p:nvPicPr>
          <p:cNvPr id="6" name="Picture 5"/>
          <p:cNvPicPr>
            <a:picLocks noChangeAspect="1"/>
          </p:cNvPicPr>
          <p:nvPr/>
        </p:nvPicPr>
        <p:blipFill>
          <a:blip r:embed="rId2"/>
          <a:stretch>
            <a:fillRect/>
          </a:stretch>
        </p:blipFill>
        <p:spPr>
          <a:xfrm>
            <a:off x="709612" y="1400212"/>
            <a:ext cx="10201275" cy="2667000"/>
          </a:xfrm>
          <a:prstGeom prst="rect">
            <a:avLst/>
          </a:prstGeom>
        </p:spPr>
      </p:pic>
      <p:pic>
        <p:nvPicPr>
          <p:cNvPr id="7" name="Picture 6"/>
          <p:cNvPicPr>
            <a:picLocks noChangeAspect="1"/>
          </p:cNvPicPr>
          <p:nvPr/>
        </p:nvPicPr>
        <p:blipFill>
          <a:blip r:embed="rId3"/>
          <a:stretch>
            <a:fillRect/>
          </a:stretch>
        </p:blipFill>
        <p:spPr>
          <a:xfrm>
            <a:off x="709612" y="4067212"/>
            <a:ext cx="10220325" cy="2733675"/>
          </a:xfrm>
          <a:prstGeom prst="rect">
            <a:avLst/>
          </a:prstGeom>
        </p:spPr>
      </p:pic>
    </p:spTree>
    <p:extLst>
      <p:ext uri="{BB962C8B-B14F-4D97-AF65-F5344CB8AC3E}">
        <p14:creationId xmlns:p14="http://schemas.microsoft.com/office/powerpoint/2010/main" val="37681420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539031" y="1524000"/>
            <a:ext cx="8720238" cy="4652963"/>
          </a:xfrm>
          <a:prstGeom prst="rect">
            <a:avLst/>
          </a:prstGeom>
        </p:spPr>
      </p:pic>
      <p:sp>
        <p:nvSpPr>
          <p:cNvPr id="3" name="Title 2"/>
          <p:cNvSpPr>
            <a:spLocks noGrp="1"/>
          </p:cNvSpPr>
          <p:nvPr>
            <p:ph type="title"/>
          </p:nvPr>
        </p:nvSpPr>
        <p:spPr/>
        <p:txBody>
          <a:bodyPr/>
          <a:lstStyle/>
          <a:p>
            <a:r>
              <a:rPr lang="en-GB" dirty="0" smtClean="0"/>
              <a:t>LHCONE Traffic between ASGC and GÉANT</a:t>
            </a:r>
            <a:endParaRPr lang="en-GB" dirty="0"/>
          </a:p>
        </p:txBody>
      </p:sp>
    </p:spTree>
    <p:extLst>
      <p:ext uri="{BB962C8B-B14F-4D97-AF65-F5344CB8AC3E}">
        <p14:creationId xmlns:p14="http://schemas.microsoft.com/office/powerpoint/2010/main" val="111340409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Known LHC related traffic to/from Asia</a:t>
            </a:r>
            <a:endParaRPr lang="en-GB"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3226249"/>
            <a:ext cx="7543801" cy="2870154"/>
          </a:xfrm>
        </p:spPr>
      </p:pic>
      <p:pic>
        <p:nvPicPr>
          <p:cNvPr id="7" name="Picture 6"/>
          <p:cNvPicPr>
            <a:picLocks noChangeAspect="1"/>
          </p:cNvPicPr>
          <p:nvPr/>
        </p:nvPicPr>
        <p:blipFill>
          <a:blip r:embed="rId3"/>
          <a:stretch>
            <a:fillRect/>
          </a:stretch>
        </p:blipFill>
        <p:spPr>
          <a:xfrm>
            <a:off x="455647" y="5695950"/>
            <a:ext cx="11630025" cy="1162050"/>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50695" y="1238287"/>
            <a:ext cx="7434977" cy="2973991"/>
          </a:xfrm>
          <a:prstGeom prst="rect">
            <a:avLst/>
          </a:prstGeom>
        </p:spPr>
      </p:pic>
    </p:spTree>
    <p:extLst>
      <p:ext uri="{BB962C8B-B14F-4D97-AF65-F5344CB8AC3E}">
        <p14:creationId xmlns:p14="http://schemas.microsoft.com/office/powerpoint/2010/main" val="14139546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smtClean="0"/>
              <a:t>Updates on the backbone</a:t>
            </a:r>
          </a:p>
          <a:p>
            <a:pPr lvl="1"/>
            <a:r>
              <a:rPr lang="en-GB" dirty="0" smtClean="0"/>
              <a:t>Optical transport</a:t>
            </a:r>
          </a:p>
          <a:p>
            <a:pPr lvl="1"/>
            <a:r>
              <a:rPr lang="en-GB" dirty="0" smtClean="0"/>
              <a:t>IP trunks</a:t>
            </a:r>
          </a:p>
          <a:p>
            <a:pPr lvl="1"/>
            <a:r>
              <a:rPr lang="en-GB" dirty="0" smtClean="0"/>
              <a:t>NRENs access</a:t>
            </a:r>
          </a:p>
          <a:p>
            <a:pPr lvl="1"/>
            <a:r>
              <a:rPr lang="en-GB" dirty="0" smtClean="0"/>
              <a:t>New functionalities</a:t>
            </a:r>
          </a:p>
          <a:p>
            <a:r>
              <a:rPr lang="en-GB" dirty="0" smtClean="0"/>
              <a:t>Intercontinental </a:t>
            </a:r>
            <a:r>
              <a:rPr lang="en-GB" dirty="0" smtClean="0"/>
              <a:t>connectivity</a:t>
            </a:r>
          </a:p>
          <a:p>
            <a:pPr lvl="1"/>
            <a:r>
              <a:rPr lang="en-GB" dirty="0" smtClean="0"/>
              <a:t>North America</a:t>
            </a:r>
          </a:p>
          <a:p>
            <a:pPr lvl="1"/>
            <a:r>
              <a:rPr lang="en-GB" dirty="0" smtClean="0"/>
              <a:t>Asia-Pacific</a:t>
            </a:r>
          </a:p>
          <a:p>
            <a:r>
              <a:rPr lang="en-GB" dirty="0" smtClean="0"/>
              <a:t>LHCONE updates</a:t>
            </a:r>
          </a:p>
          <a:p>
            <a:endParaRPr lang="en-GB" dirty="0"/>
          </a:p>
        </p:txBody>
      </p:sp>
      <p:sp>
        <p:nvSpPr>
          <p:cNvPr id="3" name="Title 2"/>
          <p:cNvSpPr>
            <a:spLocks noGrp="1"/>
          </p:cNvSpPr>
          <p:nvPr>
            <p:ph type="title"/>
          </p:nvPr>
        </p:nvSpPr>
        <p:spPr/>
        <p:txBody>
          <a:bodyPr/>
          <a:lstStyle/>
          <a:p>
            <a:r>
              <a:rPr lang="en-GB" dirty="0" smtClean="0"/>
              <a:t>Topics list</a:t>
            </a:r>
            <a:endParaRPr lang="en-GB" dirty="0"/>
          </a:p>
        </p:txBody>
      </p:sp>
    </p:spTree>
    <p:extLst>
      <p:ext uri="{BB962C8B-B14F-4D97-AF65-F5344CB8AC3E}">
        <p14:creationId xmlns:p14="http://schemas.microsoft.com/office/powerpoint/2010/main" val="226411240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444500" y="2097062"/>
            <a:ext cx="10909300" cy="3506838"/>
          </a:xfrm>
          <a:prstGeom prst="rect">
            <a:avLst/>
          </a:prstGeom>
        </p:spPr>
      </p:pic>
      <p:sp>
        <p:nvSpPr>
          <p:cNvPr id="3" name="Title 2"/>
          <p:cNvSpPr>
            <a:spLocks noGrp="1"/>
          </p:cNvSpPr>
          <p:nvPr>
            <p:ph type="title"/>
          </p:nvPr>
        </p:nvSpPr>
        <p:spPr/>
        <p:txBody>
          <a:bodyPr/>
          <a:lstStyle/>
          <a:p>
            <a:r>
              <a:rPr lang="en-GB" dirty="0" smtClean="0"/>
              <a:t>GÉANT LHCONE </a:t>
            </a:r>
            <a:r>
              <a:rPr lang="en-GB" dirty="0" err="1" smtClean="0"/>
              <a:t>NetFlow</a:t>
            </a:r>
            <a:r>
              <a:rPr lang="en-GB" dirty="0" smtClean="0"/>
              <a:t> Data Nov 2016</a:t>
            </a:r>
            <a:endParaRPr lang="en-GB" dirty="0"/>
          </a:p>
        </p:txBody>
      </p:sp>
    </p:spTree>
    <p:extLst>
      <p:ext uri="{BB962C8B-B14F-4D97-AF65-F5344CB8AC3E}">
        <p14:creationId xmlns:p14="http://schemas.microsoft.com/office/powerpoint/2010/main" val="381554173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GÉANT overall</a:t>
            </a:r>
            <a:endParaRPr lang="en-GB" dirty="0"/>
          </a:p>
        </p:txBody>
      </p:sp>
      <p:sp>
        <p:nvSpPr>
          <p:cNvPr id="7" name="TextBox 6"/>
          <p:cNvSpPr txBox="1"/>
          <p:nvPr/>
        </p:nvSpPr>
        <p:spPr>
          <a:xfrm>
            <a:off x="5559040" y="1335508"/>
            <a:ext cx="873509" cy="369332"/>
          </a:xfrm>
          <a:prstGeom prst="rect">
            <a:avLst/>
          </a:prstGeom>
          <a:noFill/>
        </p:spPr>
        <p:txBody>
          <a:bodyPr wrap="none" rtlCol="0">
            <a:spAutoFit/>
          </a:bodyPr>
          <a:lstStyle/>
          <a:p>
            <a:r>
              <a:rPr lang="en-GB" dirty="0" smtClean="0">
                <a:solidFill>
                  <a:srgbClr val="002060"/>
                </a:solidFill>
              </a:rPr>
              <a:t>Weekly</a:t>
            </a:r>
            <a:endParaRPr lang="en-GB" dirty="0">
              <a:solidFill>
                <a:srgbClr val="002060"/>
              </a:solidFill>
            </a:endParaRPr>
          </a:p>
        </p:txBody>
      </p:sp>
      <p:sp>
        <p:nvSpPr>
          <p:cNvPr id="8" name="TextBox 7"/>
          <p:cNvSpPr txBox="1"/>
          <p:nvPr/>
        </p:nvSpPr>
        <p:spPr>
          <a:xfrm>
            <a:off x="5647808" y="3962838"/>
            <a:ext cx="743602" cy="369332"/>
          </a:xfrm>
          <a:prstGeom prst="rect">
            <a:avLst/>
          </a:prstGeom>
          <a:noFill/>
        </p:spPr>
        <p:txBody>
          <a:bodyPr wrap="none" rtlCol="0">
            <a:spAutoFit/>
          </a:bodyPr>
          <a:lstStyle/>
          <a:p>
            <a:r>
              <a:rPr lang="en-GB" dirty="0" smtClean="0">
                <a:solidFill>
                  <a:srgbClr val="002060"/>
                </a:solidFill>
              </a:rPr>
              <a:t>Yearly</a:t>
            </a:r>
            <a:endParaRPr lang="en-GB" dirty="0">
              <a:solidFill>
                <a:srgbClr val="002060"/>
              </a:solidFill>
            </a:endParaRPr>
          </a:p>
        </p:txBody>
      </p:sp>
      <p:sp>
        <p:nvSpPr>
          <p:cNvPr id="2" name="Slide Number Placeholder 1"/>
          <p:cNvSpPr>
            <a:spLocks noGrp="1"/>
          </p:cNvSpPr>
          <p:nvPr>
            <p:ph type="sldNum" sz="quarter" idx="12"/>
          </p:nvPr>
        </p:nvSpPr>
        <p:spPr/>
        <p:txBody>
          <a:bodyPr/>
          <a:lstStyle/>
          <a:p>
            <a:fld id="{E5D2BA7B-4B4F-439A-A534-A346550833D0}" type="slidenum">
              <a:rPr lang="en-GB" smtClean="0"/>
              <a:t>21</a:t>
            </a:fld>
            <a:endParaRPr lang="en-GB"/>
          </a:p>
        </p:txBody>
      </p:sp>
      <p:pic>
        <p:nvPicPr>
          <p:cNvPr id="4" name="Picture 3"/>
          <p:cNvPicPr>
            <a:picLocks noChangeAspect="1"/>
          </p:cNvPicPr>
          <p:nvPr/>
        </p:nvPicPr>
        <p:blipFill>
          <a:blip r:embed="rId3"/>
          <a:stretch>
            <a:fillRect/>
          </a:stretch>
        </p:blipFill>
        <p:spPr>
          <a:xfrm>
            <a:off x="890394" y="1905438"/>
            <a:ext cx="10210800" cy="2057400"/>
          </a:xfrm>
          <a:prstGeom prst="rect">
            <a:avLst/>
          </a:prstGeom>
        </p:spPr>
      </p:pic>
      <p:pic>
        <p:nvPicPr>
          <p:cNvPr id="5" name="Picture 4"/>
          <p:cNvPicPr>
            <a:picLocks noChangeAspect="1"/>
          </p:cNvPicPr>
          <p:nvPr/>
        </p:nvPicPr>
        <p:blipFill>
          <a:blip r:embed="rId4"/>
          <a:stretch>
            <a:fillRect/>
          </a:stretch>
        </p:blipFill>
        <p:spPr>
          <a:xfrm>
            <a:off x="914209" y="4332170"/>
            <a:ext cx="10210800" cy="2047875"/>
          </a:xfrm>
          <a:prstGeom prst="rect">
            <a:avLst/>
          </a:prstGeom>
        </p:spPr>
      </p:pic>
    </p:spTree>
    <p:extLst>
      <p:ext uri="{BB962C8B-B14F-4D97-AF65-F5344CB8AC3E}">
        <p14:creationId xmlns:p14="http://schemas.microsoft.com/office/powerpoint/2010/main" val="34960230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1"/>
          </p:nvPr>
        </p:nvSpPr>
        <p:spPr/>
        <p:txBody>
          <a:bodyPr/>
          <a:lstStyle/>
          <a:p>
            <a:r>
              <a:rPr lang="en-GB" dirty="0" smtClean="0"/>
              <a:t>Mian.usman@geant.org</a:t>
            </a:r>
            <a:endParaRPr lang="en-GB" dirty="0"/>
          </a:p>
        </p:txBody>
      </p:sp>
      <p:sp>
        <p:nvSpPr>
          <p:cNvPr id="7" name="Content Placeholder 6"/>
          <p:cNvSpPr>
            <a:spLocks noGrp="1"/>
          </p:cNvSpPr>
          <p:nvPr>
            <p:ph sz="quarter" idx="12"/>
          </p:nvPr>
        </p:nvSpPr>
        <p:spPr/>
        <p:txBody>
          <a:bodyPr/>
          <a:lstStyle/>
          <a:p>
            <a:r>
              <a:rPr lang="en-GB" dirty="0" smtClean="0"/>
              <a:t>Questions?</a:t>
            </a:r>
            <a:endParaRPr lang="en-GB" dirty="0"/>
          </a:p>
        </p:txBody>
      </p:sp>
      <p:sp>
        <p:nvSpPr>
          <p:cNvPr id="8" name="Text Placeholder 7"/>
          <p:cNvSpPr>
            <a:spLocks noGrp="1"/>
          </p:cNvSpPr>
          <p:nvPr>
            <p:ph type="body" sz="quarter" idx="13"/>
          </p:nvPr>
        </p:nvSpPr>
        <p:spPr/>
        <p:txBody>
          <a:bodyPr/>
          <a:lstStyle/>
          <a:p>
            <a:endParaRPr lang="en-GB"/>
          </a:p>
        </p:txBody>
      </p:sp>
    </p:spTree>
    <p:extLst>
      <p:ext uri="{BB962C8B-B14F-4D97-AF65-F5344CB8AC3E}">
        <p14:creationId xmlns:p14="http://schemas.microsoft.com/office/powerpoint/2010/main" val="405607298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44503" y="1524004"/>
            <a:ext cx="11358331" cy="4652963"/>
          </a:xfrm>
        </p:spPr>
        <p:txBody>
          <a:bodyPr>
            <a:normAutofit/>
          </a:bodyPr>
          <a:lstStyle/>
          <a:p>
            <a:r>
              <a:rPr lang="en-GB" sz="2133" b="1" dirty="0">
                <a:solidFill>
                  <a:srgbClr val="1C4161"/>
                </a:solidFill>
              </a:rPr>
              <a:t>Made of two main networks</a:t>
            </a:r>
          </a:p>
          <a:p>
            <a:pPr lvl="1"/>
            <a:r>
              <a:rPr lang="en-GB" sz="1933" dirty="0" err="1">
                <a:solidFill>
                  <a:srgbClr val="1C4161"/>
                </a:solidFill>
              </a:rPr>
              <a:t>Infinera</a:t>
            </a:r>
            <a:r>
              <a:rPr lang="en-GB" sz="1933" dirty="0">
                <a:solidFill>
                  <a:srgbClr val="1C4161"/>
                </a:solidFill>
              </a:rPr>
              <a:t> based DWDM</a:t>
            </a:r>
          </a:p>
          <a:p>
            <a:pPr lvl="1"/>
            <a:r>
              <a:rPr lang="en-GB" sz="1933" dirty="0">
                <a:solidFill>
                  <a:srgbClr val="1C4161"/>
                </a:solidFill>
              </a:rPr>
              <a:t>Juniper based IP/MPLS</a:t>
            </a:r>
            <a:endParaRPr lang="en-GB" sz="2133" dirty="0">
              <a:solidFill>
                <a:srgbClr val="1C4161"/>
              </a:solidFill>
            </a:endParaRPr>
          </a:p>
          <a:p>
            <a:r>
              <a:rPr lang="en-GB" sz="2133" b="1" dirty="0">
                <a:solidFill>
                  <a:srgbClr val="1C4161"/>
                </a:solidFill>
              </a:rPr>
              <a:t>3 main overlays on the IP/MPLS network</a:t>
            </a:r>
          </a:p>
          <a:p>
            <a:pPr lvl="1"/>
            <a:r>
              <a:rPr lang="en-GB" sz="1933" dirty="0">
                <a:solidFill>
                  <a:srgbClr val="1C4161"/>
                </a:solidFill>
              </a:rPr>
              <a:t>Global R&amp;E IP</a:t>
            </a:r>
          </a:p>
          <a:p>
            <a:pPr lvl="1"/>
            <a:r>
              <a:rPr lang="en-GB" sz="1933" dirty="0">
                <a:solidFill>
                  <a:srgbClr val="1C4161"/>
                </a:solidFill>
              </a:rPr>
              <a:t>LHCONE</a:t>
            </a:r>
          </a:p>
          <a:p>
            <a:pPr lvl="1"/>
            <a:r>
              <a:rPr lang="en-GB" sz="1933" dirty="0">
                <a:solidFill>
                  <a:srgbClr val="1C4161"/>
                </a:solidFill>
              </a:rPr>
              <a:t>IAS – GÉANT internet service </a:t>
            </a:r>
            <a:r>
              <a:rPr lang="en-GB" sz="1933" dirty="0" err="1">
                <a:solidFill>
                  <a:srgbClr val="1C4161"/>
                </a:solidFill>
              </a:rPr>
              <a:t>GWS+Peerings</a:t>
            </a:r>
            <a:endParaRPr lang="en-GB" sz="1933" dirty="0">
              <a:solidFill>
                <a:srgbClr val="1C4161"/>
              </a:solidFill>
            </a:endParaRPr>
          </a:p>
          <a:p>
            <a:r>
              <a:rPr lang="en-GB" sz="2133" b="1" dirty="0">
                <a:solidFill>
                  <a:srgbClr val="1C4161"/>
                </a:solidFill>
              </a:rPr>
              <a:t>A number of other services with much smaller data rate</a:t>
            </a:r>
          </a:p>
          <a:p>
            <a:pPr lvl="1"/>
            <a:r>
              <a:rPr lang="en-GB" sz="1933" dirty="0">
                <a:solidFill>
                  <a:srgbClr val="1C4161"/>
                </a:solidFill>
              </a:rPr>
              <a:t>GN+</a:t>
            </a:r>
          </a:p>
          <a:p>
            <a:pPr lvl="1"/>
            <a:r>
              <a:rPr lang="en-GB" sz="1933" dirty="0">
                <a:solidFill>
                  <a:srgbClr val="1C4161"/>
                </a:solidFill>
              </a:rPr>
              <a:t>MDVPN</a:t>
            </a:r>
          </a:p>
          <a:p>
            <a:pPr lvl="1"/>
            <a:r>
              <a:rPr lang="en-GB" sz="1933" dirty="0" err="1">
                <a:solidFill>
                  <a:srgbClr val="1C4161"/>
                </a:solidFill>
              </a:rPr>
              <a:t>BoD</a:t>
            </a:r>
            <a:endParaRPr lang="en-GB" sz="1933" dirty="0">
              <a:solidFill>
                <a:srgbClr val="1C4161"/>
              </a:solidFill>
            </a:endParaRPr>
          </a:p>
          <a:p>
            <a:pPr lvl="1"/>
            <a:r>
              <a:rPr lang="en-GB" sz="1933" dirty="0">
                <a:solidFill>
                  <a:srgbClr val="1C4161"/>
                </a:solidFill>
              </a:rPr>
              <a:t>Etc.. </a:t>
            </a:r>
          </a:p>
          <a:p>
            <a:pPr marL="0" indent="0">
              <a:buNone/>
            </a:pPr>
            <a:endParaRPr lang="en-GB" sz="2133" dirty="0">
              <a:solidFill>
                <a:srgbClr val="1C4161"/>
              </a:solidFill>
            </a:endParaRPr>
          </a:p>
        </p:txBody>
      </p:sp>
      <p:sp>
        <p:nvSpPr>
          <p:cNvPr id="3" name="Slide Number Placeholder 2"/>
          <p:cNvSpPr>
            <a:spLocks noGrp="1"/>
          </p:cNvSpPr>
          <p:nvPr>
            <p:ph type="sldNum" sz="quarter" idx="12"/>
          </p:nvPr>
        </p:nvSpPr>
        <p:spPr/>
        <p:txBody>
          <a:bodyPr/>
          <a:lstStyle/>
          <a:p>
            <a:fld id="{6F576E6A-F32A-4612-884C-86870357C6B4}" type="slidenum">
              <a:rPr lang="en-GB" smtClean="0"/>
              <a:pPr/>
              <a:t>3</a:t>
            </a:fld>
            <a:endParaRPr lang="en-GB"/>
          </a:p>
        </p:txBody>
      </p:sp>
      <p:sp>
        <p:nvSpPr>
          <p:cNvPr id="4" name="Title 3"/>
          <p:cNvSpPr>
            <a:spLocks noGrp="1"/>
          </p:cNvSpPr>
          <p:nvPr>
            <p:ph type="title"/>
          </p:nvPr>
        </p:nvSpPr>
        <p:spPr/>
        <p:txBody>
          <a:bodyPr/>
          <a:lstStyle/>
          <a:p>
            <a:r>
              <a:rPr lang="en-GB" dirty="0" smtClean="0"/>
              <a:t>What does the GÉANT Network looks like </a:t>
            </a:r>
            <a:endParaRPr lang="en-GB" dirty="0"/>
          </a:p>
        </p:txBody>
      </p:sp>
    </p:spTree>
    <p:extLst>
      <p:ext uri="{BB962C8B-B14F-4D97-AF65-F5344CB8AC3E}">
        <p14:creationId xmlns:p14="http://schemas.microsoft.com/office/powerpoint/2010/main" val="38195284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44502" y="1524004"/>
            <a:ext cx="2611964" cy="4652963"/>
          </a:xfrm>
        </p:spPr>
        <p:txBody>
          <a:bodyPr>
            <a:normAutofit/>
          </a:bodyPr>
          <a:lstStyle/>
          <a:p>
            <a:r>
              <a:rPr lang="en-GB" sz="2133" dirty="0">
                <a:solidFill>
                  <a:srgbClr val="1C4161"/>
                </a:solidFill>
              </a:rPr>
              <a:t>Elements providing large capacity Point-to-point across defined fibre routes</a:t>
            </a:r>
          </a:p>
          <a:p>
            <a:r>
              <a:rPr lang="en-GB" sz="2133" dirty="0">
                <a:solidFill>
                  <a:srgbClr val="1C4161"/>
                </a:solidFill>
              </a:rPr>
              <a:t>10G and 100G Lambda services are provided directly on this infrastructure</a:t>
            </a:r>
            <a:endParaRPr lang="en-GB" sz="2133" dirty="0">
              <a:solidFill>
                <a:srgbClr val="1C4161"/>
              </a:solidFill>
            </a:endParaRPr>
          </a:p>
        </p:txBody>
      </p:sp>
      <p:sp>
        <p:nvSpPr>
          <p:cNvPr id="3" name="Slide Number Placeholder 2"/>
          <p:cNvSpPr>
            <a:spLocks noGrp="1"/>
          </p:cNvSpPr>
          <p:nvPr>
            <p:ph type="sldNum" sz="quarter" idx="12"/>
          </p:nvPr>
        </p:nvSpPr>
        <p:spPr/>
        <p:txBody>
          <a:bodyPr/>
          <a:lstStyle/>
          <a:p>
            <a:fld id="{6F576E6A-F32A-4612-884C-86870357C6B4}" type="slidenum">
              <a:rPr lang="en-GB" smtClean="0"/>
              <a:pPr/>
              <a:t>4</a:t>
            </a:fld>
            <a:endParaRPr lang="en-GB"/>
          </a:p>
        </p:txBody>
      </p:sp>
      <p:sp>
        <p:nvSpPr>
          <p:cNvPr id="4" name="Title 3"/>
          <p:cNvSpPr>
            <a:spLocks noGrp="1"/>
          </p:cNvSpPr>
          <p:nvPr>
            <p:ph type="title"/>
          </p:nvPr>
        </p:nvSpPr>
        <p:spPr/>
        <p:txBody>
          <a:bodyPr/>
          <a:lstStyle/>
          <a:p>
            <a:r>
              <a:rPr lang="en-GB" dirty="0" smtClean="0"/>
              <a:t>The DWDM network</a:t>
            </a:r>
            <a:endParaRPr lang="en-GB"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14121" y="1278467"/>
            <a:ext cx="8033017" cy="5087864"/>
          </a:xfrm>
          <a:prstGeom prst="rect">
            <a:avLst/>
          </a:prstGeom>
        </p:spPr>
      </p:pic>
    </p:spTree>
    <p:extLst>
      <p:ext uri="{BB962C8B-B14F-4D97-AF65-F5344CB8AC3E}">
        <p14:creationId xmlns:p14="http://schemas.microsoft.com/office/powerpoint/2010/main" val="37847381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55647" y="1714498"/>
            <a:ext cx="5728585" cy="4195767"/>
          </a:xfrm>
        </p:spPr>
        <p:txBody>
          <a:bodyPr/>
          <a:lstStyle/>
          <a:p>
            <a:r>
              <a:rPr lang="en-GB" dirty="0" smtClean="0"/>
              <a:t>All the dark fibre footprint was already at 500Gbps</a:t>
            </a:r>
          </a:p>
          <a:p>
            <a:r>
              <a:rPr lang="en-GB" dirty="0" smtClean="0"/>
              <a:t>The following paths have been upgraded to 1Tbps (2 x 500Gbps)</a:t>
            </a:r>
          </a:p>
          <a:p>
            <a:pPr lvl="1"/>
            <a:r>
              <a:rPr lang="en-GB" dirty="0" smtClean="0"/>
              <a:t>London-Paris-Geneva</a:t>
            </a:r>
          </a:p>
          <a:p>
            <a:pPr lvl="1"/>
            <a:r>
              <a:rPr lang="en-GB" dirty="0" smtClean="0"/>
              <a:t>London-Brussels-Amsterdam</a:t>
            </a:r>
          </a:p>
          <a:p>
            <a:pPr lvl="1"/>
            <a:r>
              <a:rPr lang="en-GB" dirty="0" smtClean="0"/>
              <a:t>Amsterdam-Frankfurt</a:t>
            </a:r>
          </a:p>
          <a:p>
            <a:r>
              <a:rPr lang="en-GB" dirty="0" smtClean="0"/>
              <a:t>Created a new direct London-Geneva 500Gbps circuit</a:t>
            </a:r>
            <a:endParaRPr lang="en-GB" dirty="0"/>
          </a:p>
        </p:txBody>
      </p:sp>
      <p:sp>
        <p:nvSpPr>
          <p:cNvPr id="4" name="Title 3"/>
          <p:cNvSpPr>
            <a:spLocks noGrp="1"/>
          </p:cNvSpPr>
          <p:nvPr>
            <p:ph type="title"/>
          </p:nvPr>
        </p:nvSpPr>
        <p:spPr/>
        <p:txBody>
          <a:bodyPr/>
          <a:lstStyle/>
          <a:p>
            <a:r>
              <a:rPr lang="en-GB" dirty="0" smtClean="0"/>
              <a:t>Transport network upgrades</a:t>
            </a:r>
            <a:endParaRPr lang="en-GB" dirty="0"/>
          </a:p>
        </p:txBody>
      </p:sp>
      <p:pic>
        <p:nvPicPr>
          <p:cNvPr id="6" name="Picture 5"/>
          <p:cNvPicPr>
            <a:picLocks noChangeAspect="1"/>
          </p:cNvPicPr>
          <p:nvPr/>
        </p:nvPicPr>
        <p:blipFill rotWithShape="1">
          <a:blip r:embed="rId2"/>
          <a:srcRect t="10934" r="11976"/>
          <a:stretch/>
        </p:blipFill>
        <p:spPr>
          <a:xfrm>
            <a:off x="6469651" y="1255801"/>
            <a:ext cx="5722349" cy="5113159"/>
          </a:xfrm>
          <a:prstGeom prst="rect">
            <a:avLst/>
          </a:prstGeom>
        </p:spPr>
      </p:pic>
    </p:spTree>
    <p:extLst>
      <p:ext uri="{BB962C8B-B14F-4D97-AF65-F5344CB8AC3E}">
        <p14:creationId xmlns:p14="http://schemas.microsoft.com/office/powerpoint/2010/main" val="192865144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44503" y="1524004"/>
            <a:ext cx="2618365" cy="4652963"/>
          </a:xfrm>
        </p:spPr>
        <p:txBody>
          <a:bodyPr>
            <a:normAutofit/>
          </a:bodyPr>
          <a:lstStyle/>
          <a:p>
            <a:r>
              <a:rPr lang="en-GB" sz="2133" dirty="0">
                <a:solidFill>
                  <a:srgbClr val="1C4161"/>
                </a:solidFill>
              </a:rPr>
              <a:t>Juniper MX routers </a:t>
            </a:r>
          </a:p>
          <a:p>
            <a:r>
              <a:rPr lang="en-GB" sz="2133" dirty="0">
                <a:solidFill>
                  <a:srgbClr val="1C4161"/>
                </a:solidFill>
              </a:rPr>
              <a:t>IP traffic any to any .. with policy</a:t>
            </a:r>
          </a:p>
          <a:p>
            <a:r>
              <a:rPr lang="en-GB" sz="2133" dirty="0">
                <a:solidFill>
                  <a:srgbClr val="1C4161"/>
                </a:solidFill>
              </a:rPr>
              <a:t>All services expect from Lambdas are provided here</a:t>
            </a:r>
          </a:p>
          <a:p>
            <a:r>
              <a:rPr lang="en-GB" sz="2133" dirty="0">
                <a:solidFill>
                  <a:srgbClr val="1C4161"/>
                </a:solidFill>
              </a:rPr>
              <a:t>Use the DWDM network for some of its core links, leased capacity for others</a:t>
            </a:r>
          </a:p>
          <a:p>
            <a:r>
              <a:rPr lang="en-GB" sz="2133" dirty="0">
                <a:solidFill>
                  <a:srgbClr val="1C4161"/>
                </a:solidFill>
              </a:rPr>
              <a:t>Provides Overlays</a:t>
            </a:r>
          </a:p>
          <a:p>
            <a:endParaRPr lang="en-GB" sz="2133" dirty="0">
              <a:solidFill>
                <a:srgbClr val="1C4161"/>
              </a:solidFill>
            </a:endParaRPr>
          </a:p>
        </p:txBody>
      </p:sp>
      <p:sp>
        <p:nvSpPr>
          <p:cNvPr id="3" name="Slide Number Placeholder 2"/>
          <p:cNvSpPr>
            <a:spLocks noGrp="1"/>
          </p:cNvSpPr>
          <p:nvPr>
            <p:ph type="sldNum" sz="quarter" idx="12"/>
          </p:nvPr>
        </p:nvSpPr>
        <p:spPr/>
        <p:txBody>
          <a:bodyPr/>
          <a:lstStyle/>
          <a:p>
            <a:fld id="{6F576E6A-F32A-4612-884C-86870357C6B4}" type="slidenum">
              <a:rPr lang="en-GB" smtClean="0"/>
              <a:pPr/>
              <a:t>6</a:t>
            </a:fld>
            <a:endParaRPr lang="en-GB"/>
          </a:p>
        </p:txBody>
      </p:sp>
      <p:sp>
        <p:nvSpPr>
          <p:cNvPr id="4" name="Title 3"/>
          <p:cNvSpPr>
            <a:spLocks noGrp="1"/>
          </p:cNvSpPr>
          <p:nvPr>
            <p:ph type="title"/>
          </p:nvPr>
        </p:nvSpPr>
        <p:spPr/>
        <p:txBody>
          <a:bodyPr/>
          <a:lstStyle/>
          <a:p>
            <a:r>
              <a:rPr lang="en-GB" dirty="0" smtClean="0"/>
              <a:t>The IP/MPLS network</a:t>
            </a:r>
            <a:endParaRPr lang="en-GB"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09653" y="1286145"/>
            <a:ext cx="8171147" cy="5098432"/>
          </a:xfrm>
          <a:prstGeom prst="rect">
            <a:avLst/>
          </a:prstGeom>
        </p:spPr>
      </p:pic>
    </p:spTree>
    <p:extLst>
      <p:ext uri="{BB962C8B-B14F-4D97-AF65-F5344CB8AC3E}">
        <p14:creationId xmlns:p14="http://schemas.microsoft.com/office/powerpoint/2010/main" val="43442981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smtClean="0"/>
              <a:t>Upgrade to 200 </a:t>
            </a:r>
            <a:r>
              <a:rPr lang="en-GB" dirty="0" err="1" smtClean="0"/>
              <a:t>Gbps</a:t>
            </a:r>
            <a:r>
              <a:rPr lang="en-GB" dirty="0" smtClean="0"/>
              <a:t> the Western Ring</a:t>
            </a:r>
          </a:p>
          <a:p>
            <a:pPr lvl="1"/>
            <a:r>
              <a:rPr lang="en-GB" dirty="0" smtClean="0"/>
              <a:t>London-Paris-Geneva-Frankfurt-Amsterdam-London</a:t>
            </a:r>
          </a:p>
          <a:p>
            <a:r>
              <a:rPr lang="en-GB" dirty="0" smtClean="0"/>
              <a:t>Upgrade to 40 </a:t>
            </a:r>
            <a:r>
              <a:rPr lang="en-GB" dirty="0" err="1" smtClean="0"/>
              <a:t>Gbps</a:t>
            </a:r>
            <a:endParaRPr lang="en-GB" dirty="0" smtClean="0"/>
          </a:p>
          <a:p>
            <a:pPr lvl="1"/>
            <a:r>
              <a:rPr lang="en-GB" dirty="0" smtClean="0"/>
              <a:t>Budapest-Prague</a:t>
            </a:r>
          </a:p>
          <a:p>
            <a:r>
              <a:rPr lang="en-GB" dirty="0" smtClean="0"/>
              <a:t>Upgrade to 30 </a:t>
            </a:r>
            <a:r>
              <a:rPr lang="en-GB" dirty="0" err="1" smtClean="0"/>
              <a:t>Gbps</a:t>
            </a:r>
            <a:endParaRPr lang="en-GB" dirty="0" smtClean="0"/>
          </a:p>
          <a:p>
            <a:pPr lvl="1"/>
            <a:r>
              <a:rPr lang="en-GB" dirty="0" smtClean="0"/>
              <a:t>London-Brussels-Amsterdam</a:t>
            </a:r>
          </a:p>
          <a:p>
            <a:pPr lvl="1"/>
            <a:r>
              <a:rPr lang="en-GB" dirty="0" smtClean="0"/>
              <a:t>Vienna-</a:t>
            </a:r>
            <a:r>
              <a:rPr lang="en-GB" dirty="0" err="1" smtClean="0"/>
              <a:t>Ljubiana</a:t>
            </a:r>
            <a:r>
              <a:rPr lang="en-GB" dirty="0" smtClean="0"/>
              <a:t>-Budapest</a:t>
            </a:r>
          </a:p>
          <a:p>
            <a:r>
              <a:rPr lang="en-GB" dirty="0" smtClean="0"/>
              <a:t>New IP </a:t>
            </a:r>
            <a:r>
              <a:rPr lang="en-GB" dirty="0" err="1" smtClean="0"/>
              <a:t>PoP</a:t>
            </a:r>
            <a:r>
              <a:rPr lang="en-GB" dirty="0" smtClean="0"/>
              <a:t> in Marseille (formerly only a transport </a:t>
            </a:r>
            <a:r>
              <a:rPr lang="en-GB" dirty="0" err="1" smtClean="0"/>
              <a:t>PoP</a:t>
            </a:r>
            <a:r>
              <a:rPr lang="en-GB" dirty="0" smtClean="0"/>
              <a:t>)</a:t>
            </a:r>
          </a:p>
          <a:p>
            <a:pPr lvl="1"/>
            <a:r>
              <a:rPr lang="en-GB" dirty="0" smtClean="0"/>
              <a:t>Connected to Madrid and Milan to 100 </a:t>
            </a:r>
            <a:r>
              <a:rPr lang="en-GB" dirty="0" err="1" smtClean="0"/>
              <a:t>Gbps</a:t>
            </a:r>
            <a:endParaRPr lang="en-GB" dirty="0"/>
          </a:p>
        </p:txBody>
      </p:sp>
      <p:sp>
        <p:nvSpPr>
          <p:cNvPr id="3" name="Title 2"/>
          <p:cNvSpPr>
            <a:spLocks noGrp="1"/>
          </p:cNvSpPr>
          <p:nvPr>
            <p:ph type="title"/>
          </p:nvPr>
        </p:nvSpPr>
        <p:spPr/>
        <p:txBody>
          <a:bodyPr/>
          <a:lstStyle/>
          <a:p>
            <a:r>
              <a:rPr lang="en-GB" dirty="0" smtClean="0"/>
              <a:t>IP trunks upgrades</a:t>
            </a:r>
            <a:endParaRPr lang="en-GB" dirty="0"/>
          </a:p>
        </p:txBody>
      </p:sp>
      <p:pic>
        <p:nvPicPr>
          <p:cNvPr id="4" name="Picture 3"/>
          <p:cNvPicPr>
            <a:picLocks noChangeAspect="1"/>
          </p:cNvPicPr>
          <p:nvPr/>
        </p:nvPicPr>
        <p:blipFill rotWithShape="1">
          <a:blip r:embed="rId2"/>
          <a:srcRect t="10934" r="11976"/>
          <a:stretch/>
        </p:blipFill>
        <p:spPr>
          <a:xfrm>
            <a:off x="6469651" y="1293905"/>
            <a:ext cx="5722349" cy="5113159"/>
          </a:xfrm>
          <a:prstGeom prst="rect">
            <a:avLst/>
          </a:prstGeom>
        </p:spPr>
      </p:pic>
    </p:spTree>
    <p:extLst>
      <p:ext uri="{BB962C8B-B14F-4D97-AF65-F5344CB8AC3E}">
        <p14:creationId xmlns:p14="http://schemas.microsoft.com/office/powerpoint/2010/main" val="15320555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F576E6A-F32A-4612-884C-86870357C6B4}" type="slidenum">
              <a:rPr lang="en-GB" smtClean="0"/>
              <a:pPr/>
              <a:t>8</a:t>
            </a:fld>
            <a:endParaRPr lang="en-GB"/>
          </a:p>
        </p:txBody>
      </p:sp>
      <p:sp>
        <p:nvSpPr>
          <p:cNvPr id="4" name="Title 3"/>
          <p:cNvSpPr>
            <a:spLocks noGrp="1"/>
          </p:cNvSpPr>
          <p:nvPr>
            <p:ph type="title"/>
          </p:nvPr>
        </p:nvSpPr>
        <p:spPr/>
        <p:txBody>
          <a:bodyPr/>
          <a:lstStyle/>
          <a:p>
            <a:r>
              <a:rPr lang="en-GB" dirty="0" smtClean="0"/>
              <a:t>Overlays</a:t>
            </a:r>
            <a:endParaRPr lang="en-GB"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61792" y="1762631"/>
            <a:ext cx="8412480" cy="3961600"/>
          </a:xfrm>
          <a:prstGeom prst="rect">
            <a:avLst/>
          </a:prstGeom>
        </p:spPr>
      </p:pic>
      <p:sp>
        <p:nvSpPr>
          <p:cNvPr id="8" name="TextBox 7"/>
          <p:cNvSpPr txBox="1"/>
          <p:nvPr/>
        </p:nvSpPr>
        <p:spPr>
          <a:xfrm>
            <a:off x="642114" y="1723137"/>
            <a:ext cx="2519679" cy="3970318"/>
          </a:xfrm>
          <a:prstGeom prst="rect">
            <a:avLst/>
          </a:prstGeom>
          <a:noFill/>
        </p:spPr>
        <p:txBody>
          <a:bodyPr wrap="square" rtlCol="0">
            <a:spAutoFit/>
          </a:bodyPr>
          <a:lstStyle/>
          <a:p>
            <a:r>
              <a:rPr lang="en-GB" b="1" dirty="0"/>
              <a:t>Main overlays and type of traffic:</a:t>
            </a:r>
          </a:p>
          <a:p>
            <a:pPr marL="380990" indent="-380990">
              <a:buFont typeface="Arial" panose="020B0604020202020204" pitchFamily="34" charset="0"/>
              <a:buChar char="•"/>
            </a:pPr>
            <a:r>
              <a:rPr lang="en-GB" dirty="0"/>
              <a:t>Global R&amp;E IP – connects the NRENs and other regional R&amp;E networks</a:t>
            </a:r>
          </a:p>
          <a:p>
            <a:pPr marL="380990" indent="-380990">
              <a:buFont typeface="Arial" panose="020B0604020202020204" pitchFamily="34" charset="0"/>
              <a:buChar char="•"/>
            </a:pPr>
            <a:r>
              <a:rPr lang="en-GB" dirty="0"/>
              <a:t>LHCONE – connects NRENs and other regional networks for LHC related data exchange</a:t>
            </a:r>
          </a:p>
          <a:p>
            <a:pPr marL="380990" indent="-380990">
              <a:buFont typeface="Arial" panose="020B0604020202020204" pitchFamily="34" charset="0"/>
              <a:buChar char="•"/>
            </a:pPr>
            <a:r>
              <a:rPr lang="en-GB" dirty="0"/>
              <a:t>IAS – connects NREN to ISP and CDN networks </a:t>
            </a:r>
            <a:endParaRPr lang="en-GB" dirty="0"/>
          </a:p>
        </p:txBody>
      </p:sp>
    </p:spTree>
    <p:extLst>
      <p:ext uri="{BB962C8B-B14F-4D97-AF65-F5344CB8AC3E}">
        <p14:creationId xmlns:p14="http://schemas.microsoft.com/office/powerpoint/2010/main" val="417446712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smtClean="0"/>
              <a:t>CESNET</a:t>
            </a:r>
          </a:p>
          <a:p>
            <a:pPr lvl="1"/>
            <a:r>
              <a:rPr lang="en-GB" dirty="0" smtClean="0"/>
              <a:t>From 10 to 20Gbps LHCONE dedicated access</a:t>
            </a:r>
          </a:p>
          <a:p>
            <a:r>
              <a:rPr lang="en-GB" dirty="0" smtClean="0"/>
              <a:t>IUCC</a:t>
            </a:r>
          </a:p>
          <a:p>
            <a:pPr lvl="1"/>
            <a:r>
              <a:rPr lang="en-GB" dirty="0" smtClean="0"/>
              <a:t>From 2.5 to 10Gbps</a:t>
            </a:r>
          </a:p>
          <a:p>
            <a:endParaRPr lang="en-GB" dirty="0"/>
          </a:p>
        </p:txBody>
      </p:sp>
      <p:sp>
        <p:nvSpPr>
          <p:cNvPr id="3" name="Title 2"/>
          <p:cNvSpPr>
            <a:spLocks noGrp="1"/>
          </p:cNvSpPr>
          <p:nvPr>
            <p:ph type="title"/>
          </p:nvPr>
        </p:nvSpPr>
        <p:spPr/>
        <p:txBody>
          <a:bodyPr/>
          <a:lstStyle/>
          <a:p>
            <a:r>
              <a:rPr lang="en-GB" dirty="0" smtClean="0"/>
              <a:t>NRENs access link upgrades</a:t>
            </a:r>
            <a:endParaRPr lang="en-GB" dirty="0"/>
          </a:p>
        </p:txBody>
      </p:sp>
    </p:spTree>
    <p:extLst>
      <p:ext uri="{BB962C8B-B14F-4D97-AF65-F5344CB8AC3E}">
        <p14:creationId xmlns:p14="http://schemas.microsoft.com/office/powerpoint/2010/main" val="3599033716"/>
      </p:ext>
    </p:extLst>
  </p:cSld>
  <p:clrMapOvr>
    <a:masterClrMapping/>
  </p:clrMapOvr>
</p:sld>
</file>

<file path=ppt/theme/theme1.xml><?xml version="1.0" encoding="utf-8"?>
<a:theme xmlns:a="http://schemas.openxmlformats.org/drawingml/2006/main" name="GEANT Associatio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10D0992E-CCCF-45DB-AB26-A4F50B75E4D6}" vid="{C2252C9B-28CB-4431-8278-C26B15A7694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GEANT new template 16 9 format</Template>
  <TotalTime>2233</TotalTime>
  <Words>643</Words>
  <Application>Microsoft Office PowerPoint</Application>
  <PresentationFormat>Widescreen</PresentationFormat>
  <Paragraphs>142</Paragraphs>
  <Slides>22</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22</vt:i4>
      </vt:variant>
    </vt:vector>
  </HeadingPairs>
  <TitlesOfParts>
    <vt:vector size="27" baseType="lpstr">
      <vt:lpstr>Arial</vt:lpstr>
      <vt:lpstr>Calibri</vt:lpstr>
      <vt:lpstr>Verdana</vt:lpstr>
      <vt:lpstr>Wingdings 2</vt:lpstr>
      <vt:lpstr>GEANT Association</vt:lpstr>
      <vt:lpstr>PowerPoint Presentation</vt:lpstr>
      <vt:lpstr>Topics list</vt:lpstr>
      <vt:lpstr>What does the GÉANT Network looks like </vt:lpstr>
      <vt:lpstr>The DWDM network</vt:lpstr>
      <vt:lpstr>Transport network upgrades</vt:lpstr>
      <vt:lpstr>The IP/MPLS network</vt:lpstr>
      <vt:lpstr>IP trunks upgrades</vt:lpstr>
      <vt:lpstr>Overlays</vt:lpstr>
      <vt:lpstr>NRENs access link upgrades</vt:lpstr>
      <vt:lpstr>North America</vt:lpstr>
      <vt:lpstr>Asia-Pacific updated</vt:lpstr>
      <vt:lpstr>Global connectivity</vt:lpstr>
      <vt:lpstr>LHCONE</vt:lpstr>
      <vt:lpstr>New NRENs connected</vt:lpstr>
      <vt:lpstr>LHCONE Asia-Pacific</vt:lpstr>
      <vt:lpstr>LHCONE Traffic between GÉANT and SINET</vt:lpstr>
      <vt:lpstr>LHCONE Traffic to/from TIFR &amp; TEIN</vt:lpstr>
      <vt:lpstr>LHCONE Traffic between ASGC and GÉANT</vt:lpstr>
      <vt:lpstr>Known LHC related traffic to/from Asia</vt:lpstr>
      <vt:lpstr>GÉANT LHCONE NetFlow Data Nov 2016</vt:lpstr>
      <vt:lpstr>GÉANT overall</vt:lpstr>
      <vt:lpstr>PowerPoint Presentation</vt:lpstr>
    </vt:vector>
  </TitlesOfParts>
  <Company>DANTE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Vincenzo Capone</dc:creator>
  <cp:lastModifiedBy>Mian Usman</cp:lastModifiedBy>
  <cp:revision>58</cp:revision>
  <dcterms:created xsi:type="dcterms:W3CDTF">2016-03-02T14:36:17Z</dcterms:created>
  <dcterms:modified xsi:type="dcterms:W3CDTF">2016-12-01T04:24:56Z</dcterms:modified>
</cp:coreProperties>
</file>