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6" r:id="rId4"/>
    <p:sldId id="272" r:id="rId5"/>
    <p:sldId id="271" r:id="rId6"/>
    <p:sldId id="270" r:id="rId7"/>
    <p:sldId id="264" r:id="rId8"/>
    <p:sldId id="265" r:id="rId9"/>
    <p:sldId id="273" r:id="rId10"/>
    <p:sldId id="275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90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57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44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0" y="5867400"/>
            <a:ext cx="12192000" cy="152400"/>
          </a:xfrm>
          <a:prstGeom prst="rect">
            <a:avLst/>
          </a:prstGeom>
          <a:solidFill>
            <a:srgbClr val="5A5A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423" tIns="37212" rIns="74423" bIns="37212"/>
          <a:lstStyle>
            <a:lvl1pPr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1600" smtClean="0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6019800"/>
            <a:ext cx="12192000" cy="83820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423" tIns="37212" rIns="74423" bIns="37212"/>
          <a:lstStyle>
            <a:lvl1pPr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z="1600" smtClean="0"/>
          </a:p>
        </p:txBody>
      </p:sp>
      <p:pic>
        <p:nvPicPr>
          <p:cNvPr id="7" name="Picture 26" descr="smithchart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 l="25291" t="51241" r="20026" b="41074"/>
          <a:stretch>
            <a:fillRect/>
          </a:stretch>
        </p:blipFill>
        <p:spPr bwMode="auto">
          <a:xfrm>
            <a:off x="0" y="6019800"/>
            <a:ext cx="10871200" cy="838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10871200" y="6019800"/>
            <a:ext cx="1320800" cy="838200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423" tIns="37212" rIns="74423" bIns="37212"/>
          <a:lstStyle>
            <a:lvl1pPr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z="1600" smtClean="0"/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0" y="6454776"/>
            <a:ext cx="12192000" cy="403225"/>
          </a:xfrm>
          <a:prstGeom prst="rect">
            <a:avLst/>
          </a:prstGeom>
          <a:solidFill>
            <a:srgbClr val="243F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423" tIns="37212" rIns="74423" bIns="37212" anchor="ctr"/>
          <a:lstStyle>
            <a:lvl1pPr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900" b="1" smtClean="0">
                <a:solidFill>
                  <a:srgbClr val="FFFFFF"/>
                </a:solidFill>
                <a:latin typeface="Century Gothic" pitchFamily="34" charset="0"/>
                <a:cs typeface="Times New Roman" pitchFamily="18" charset="0"/>
              </a:rPr>
              <a:t>COMSATS Institute of Information Technology, Islamabad</a:t>
            </a:r>
            <a:endParaRPr lang="en-US" altLang="en-US" sz="1600" smtClean="0"/>
          </a:p>
        </p:txBody>
      </p:sp>
      <p:sp>
        <p:nvSpPr>
          <p:cNvPr id="10" name="Rectangle 30"/>
          <p:cNvSpPr>
            <a:spLocks noChangeArrowheads="1"/>
          </p:cNvSpPr>
          <p:nvPr/>
        </p:nvSpPr>
        <p:spPr bwMode="auto">
          <a:xfrm>
            <a:off x="1" y="-347"/>
            <a:ext cx="150364" cy="32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4423" tIns="37212" rIns="74423" bIns="37212" anchor="ctr">
            <a:spAutoFit/>
          </a:bodyPr>
          <a:lstStyle>
            <a:lvl1pPr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z="1600" smtClean="0"/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 flipV="1">
            <a:off x="0" y="5973764"/>
            <a:ext cx="12192000" cy="460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423" tIns="37212" rIns="74423" bIns="37212"/>
          <a:lstStyle>
            <a:lvl1pPr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1600" smtClean="0"/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0" y="1"/>
            <a:ext cx="12192000" cy="403225"/>
          </a:xfrm>
          <a:prstGeom prst="rect">
            <a:avLst/>
          </a:prstGeom>
          <a:solidFill>
            <a:srgbClr val="243F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423" tIns="37212" rIns="74423" bIns="37212" anchor="ctr"/>
          <a:lstStyle>
            <a:lvl1pPr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Gill Sans MT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en-US" altLang="en-US" sz="1600" smtClean="0"/>
          </a:p>
        </p:txBody>
      </p:sp>
      <p:pic>
        <p:nvPicPr>
          <p:cNvPr id="13" name="Picture 25" descr="cii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74400" y="6030914"/>
            <a:ext cx="1117600" cy="827087"/>
          </a:xfrm>
          <a:prstGeom prst="rect">
            <a:avLst/>
          </a:prstGeom>
          <a:solidFill>
            <a:srgbClr val="FFFFFF"/>
          </a:solidFill>
          <a:ln w="57150">
            <a:solidFill>
              <a:srgbClr val="A5A5A5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1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E1505-275B-485C-AF1E-89364367483A}" type="datetime1">
              <a:rPr lang="en-US" smtClean="0"/>
              <a:pPr>
                <a:defRPr/>
              </a:pPr>
              <a:t>11/30/2016</a:t>
            </a:fld>
            <a:endParaRPr lang="en-US"/>
          </a:p>
        </p:txBody>
      </p:sp>
      <p:sp>
        <p:nvSpPr>
          <p:cNvPr id="1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43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31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78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641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85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5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365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8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4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35A5A-C9ED-4F12-B9B5-1F66A4CB162F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141D0-80BE-4484-8EF1-113409DE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636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5526396" y="2646609"/>
            <a:ext cx="6067023" cy="421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  <a:no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kern="0" dirty="0">
                <a:solidFill>
                  <a:schemeClr val="accent5">
                    <a:lumMod val="75000"/>
                  </a:schemeClr>
                </a:solidFill>
                <a:ea typeface="+mj-ea"/>
                <a:cs typeface="+mj-cs"/>
              </a:rPr>
              <a:t>PK-CIIT</a:t>
            </a:r>
            <a:r>
              <a:rPr lang="en-US" sz="4000" kern="0" dirty="0">
                <a:ea typeface="+mj-ea"/>
                <a:cs typeface="+mj-cs"/>
              </a:rPr>
              <a:t/>
            </a:r>
            <a:br>
              <a:rPr lang="en-US" sz="4000" kern="0" dirty="0">
                <a:ea typeface="+mj-ea"/>
                <a:cs typeface="+mj-cs"/>
              </a:rPr>
            </a:br>
            <a:r>
              <a:rPr lang="en-US" sz="4000" kern="0" dirty="0">
                <a:ea typeface="+mj-ea"/>
                <a:cs typeface="+mj-cs"/>
              </a:rPr>
              <a:t>Grid Operations in Pakistan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kern="0" dirty="0">
                <a:ea typeface="+mj-ea"/>
                <a:cs typeface="+mj-cs"/>
              </a:rPr>
              <a:t>COMSATS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0" dirty="0" smtClean="0">
                <a:ea typeface="+mj-ea"/>
                <a:cs typeface="+mj-cs"/>
              </a:rPr>
              <a:t>Muhammad Waqar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0" dirty="0" err="1" smtClean="0">
                <a:ea typeface="+mj-ea"/>
                <a:cs typeface="+mj-cs"/>
              </a:rPr>
              <a:t>Fasiha</a:t>
            </a:r>
            <a:r>
              <a:rPr lang="en-US" sz="2800" kern="0" dirty="0" smtClean="0">
                <a:ea typeface="+mj-ea"/>
                <a:cs typeface="+mj-cs"/>
              </a:rPr>
              <a:t> </a:t>
            </a:r>
            <a:r>
              <a:rPr lang="en-US" sz="2800" kern="0" dirty="0" err="1" smtClean="0">
                <a:ea typeface="+mj-ea"/>
                <a:cs typeface="+mj-cs"/>
              </a:rPr>
              <a:t>Saleem</a:t>
            </a:r>
            <a:endParaRPr lang="en-US" sz="2800" kern="0" dirty="0" smtClean="0">
              <a:ea typeface="+mj-ea"/>
              <a:cs typeface="+mj-cs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 smtClean="0">
                <a:ea typeface="+mj-ea"/>
                <a:cs typeface="+mj-cs"/>
              </a:rPr>
              <a:t>Site Admin/Faculty Member</a:t>
            </a:r>
            <a:endParaRPr lang="en-US" sz="2400" kern="0" dirty="0">
              <a:ea typeface="+mj-ea"/>
              <a:cs typeface="+mj-cs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 dirty="0"/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4000" kern="0" dirty="0">
              <a:ea typeface="+mj-ea"/>
              <a:cs typeface="+mj-cs"/>
            </a:endParaRP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/>
          <a:srcRect l="17203" t="8333" r="17204" b="69792"/>
          <a:stretch>
            <a:fillRect/>
          </a:stretch>
        </p:blipFill>
        <p:spPr bwMode="auto">
          <a:xfrm>
            <a:off x="1524000" y="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75177" y="43098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0607" y="1416677"/>
            <a:ext cx="57053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2</a:t>
            </a:r>
            <a:r>
              <a:rPr lang="en-US" sz="2400" baseline="30000" dirty="0" smtClean="0">
                <a:solidFill>
                  <a:srgbClr val="C00000"/>
                </a:solidFill>
              </a:rPr>
              <a:t>nd</a:t>
            </a:r>
            <a:r>
              <a:rPr lang="en-US" sz="2400" dirty="0" smtClean="0">
                <a:solidFill>
                  <a:srgbClr val="C00000"/>
                </a:solidFill>
              </a:rPr>
              <a:t> Asia Tier Center Forum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30 Nov – 02 Dec, 2016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Suranaree University of Technology (SUT)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Nakhon Ratchasima, Thailand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84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420" y="966490"/>
            <a:ext cx="103632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Summary and conclusion</a:t>
            </a:r>
            <a:endParaRPr lang="en-US" dirty="0">
              <a:latin typeface="+mn-lt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1334036" y="2538997"/>
            <a:ext cx="9406943" cy="354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First target is to up the new site until Start of 2017.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Trying hard to ensure Availability and Reliability.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/>
          <a:srcRect l="17203" t="8333" r="17204" b="69792"/>
          <a:stretch>
            <a:fillRect/>
          </a:stretch>
        </p:blipFill>
        <p:spPr bwMode="auto">
          <a:xfrm>
            <a:off x="3048000" y="0"/>
            <a:ext cx="9144000" cy="13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75177" y="43098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77160" y="5998946"/>
            <a:ext cx="559801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b="1" baseline="30000" dirty="0" smtClean="0">
                <a:solidFill>
                  <a:schemeClr val="tx1"/>
                </a:solidFill>
              </a:rPr>
              <a:t>nd</a:t>
            </a:r>
            <a:r>
              <a:rPr lang="en-US" b="1" dirty="0" smtClean="0">
                <a:solidFill>
                  <a:schemeClr val="tx1"/>
                </a:solidFill>
              </a:rPr>
              <a:t> Asia Tier Center Forum 30 Nov-02 Dec, 2016 SUT , Nakhon Ratchasima, Thailand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8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1037823" y="2047741"/>
            <a:ext cx="7772400" cy="335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/>
          <a:srcRect l="17203" t="8333" r="17204" b="69792"/>
          <a:stretch>
            <a:fillRect/>
          </a:stretch>
        </p:blipFill>
        <p:spPr bwMode="auto">
          <a:xfrm>
            <a:off x="1524000" y="0"/>
            <a:ext cx="9144000" cy="13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75177" y="43098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420968" y="6079135"/>
            <a:ext cx="559801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b="1" baseline="30000" dirty="0" smtClean="0">
                <a:solidFill>
                  <a:schemeClr val="tx1"/>
                </a:solidFill>
              </a:rPr>
              <a:t>nd</a:t>
            </a:r>
            <a:r>
              <a:rPr lang="en-US" b="1" dirty="0" smtClean="0">
                <a:solidFill>
                  <a:schemeClr val="tx1"/>
                </a:solidFill>
              </a:rPr>
              <a:t> Asia Tier Center Forum 30 Nov-02 Dec, 2016 SUT , Nakhon Ratchasima, Thailand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219976" y="28717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Times New Roman" pitchFamily="18" charset="0"/>
              </a:rPr>
              <a:t>THANK YOU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6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86646"/>
            <a:ext cx="103632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Outline</a:t>
            </a:r>
            <a:endParaRPr lang="en-US" dirty="0">
              <a:latin typeface="+mn-lt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1114120" y="1814320"/>
            <a:ext cx="7772400" cy="335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Brief Overview of COMSATS Institute of IT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COMSATS Cluster Evolution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COMSATS Site Current Status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COMSATS New Site Status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IPv6 and PERN Bandwidth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Summary and Conclusion</a:t>
            </a:r>
            <a:endParaRPr lang="en-US" sz="2800" dirty="0"/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/>
          <a:srcRect l="17203" t="8333" r="17204" b="69792"/>
          <a:stretch>
            <a:fillRect/>
          </a:stretch>
        </p:blipFill>
        <p:spPr bwMode="auto">
          <a:xfrm>
            <a:off x="1524000" y="0"/>
            <a:ext cx="9144000" cy="13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75177" y="43098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69525" y="6066256"/>
            <a:ext cx="559801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b="1" baseline="30000" dirty="0" smtClean="0">
                <a:solidFill>
                  <a:schemeClr val="tx1"/>
                </a:solidFill>
              </a:rPr>
              <a:t>nd</a:t>
            </a:r>
            <a:r>
              <a:rPr lang="en-US" b="1" dirty="0" smtClean="0">
                <a:solidFill>
                  <a:schemeClr val="tx1"/>
                </a:solidFill>
              </a:rPr>
              <a:t> Asia Tier Center Forum 30 Nov-02 Dec, 2016 SUT , Nakhon Ratchasima, Thailand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8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/>
          <a:srcRect l="17203" t="8333" r="17204" b="69792"/>
          <a:stretch>
            <a:fillRect/>
          </a:stretch>
        </p:blipFill>
        <p:spPr bwMode="auto">
          <a:xfrm>
            <a:off x="1524000" y="0"/>
            <a:ext cx="9144000" cy="13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75177" y="43098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59616" y="6014741"/>
            <a:ext cx="559801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b="1" baseline="30000" dirty="0" smtClean="0">
                <a:solidFill>
                  <a:schemeClr val="tx1"/>
                </a:solidFill>
              </a:rPr>
              <a:t>nd</a:t>
            </a:r>
            <a:r>
              <a:rPr lang="en-US" b="1" dirty="0" smtClean="0">
                <a:solidFill>
                  <a:schemeClr val="tx1"/>
                </a:solidFill>
              </a:rPr>
              <a:t> Asia Tier Center Forum 30 Nov-02 Dec, 2016 SUT , Nakhon Ratchasima, Thailand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029624"/>
              </p:ext>
            </p:extLst>
          </p:nvPr>
        </p:nvGraphicFramePr>
        <p:xfrm>
          <a:off x="1263202" y="1413502"/>
          <a:ext cx="8911108" cy="39318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93250"/>
                <a:gridCol w="4817858"/>
              </a:tblGrid>
              <a:tr h="42256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8000"/>
                          </a:solidFill>
                        </a:rPr>
                        <a:t>COMSATS</a:t>
                      </a:r>
                      <a:endParaRPr lang="en-US" sz="24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8000"/>
                          </a:solidFill>
                        </a:rPr>
                        <a:t>2016</a:t>
                      </a:r>
                      <a:endParaRPr lang="en-US" sz="24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22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Campuses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8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</a:tr>
              <a:tr h="422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Research Centers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8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</a:tr>
              <a:tr h="422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Student Enrolment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37,570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</a:tr>
              <a:tr h="422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Faculty Strength (Approx.)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3000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</a:tr>
              <a:tr h="422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Academic</a:t>
                      </a:r>
                      <a:r>
                        <a:rPr kumimoji="0" lang="en-US" sz="2400" b="1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Programs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90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</a:tr>
              <a:tr h="845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</a:rPr>
                        <a:t>Ranking</a:t>
                      </a:r>
                      <a:endParaRPr kumimoji="0" lang="en-US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dirty="0" smtClean="0">
                          <a:solidFill>
                            <a:srgbClr val="008000"/>
                          </a:solidFill>
                        </a:rPr>
                        <a:t>Rank</a:t>
                      </a:r>
                      <a:r>
                        <a:rPr kumimoji="0" lang="en-US" sz="2400" b="1" kern="1200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0" lang="en-US" sz="2400" b="1" kern="1200" dirty="0" smtClean="0">
                          <a:solidFill>
                            <a:srgbClr val="008000"/>
                          </a:solidFill>
                        </a:rPr>
                        <a:t>No. 1 IT institute of Pakistan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baseline="0" dirty="0" smtClean="0">
                          <a:solidFill>
                            <a:srgbClr val="008000"/>
                          </a:solidFill>
                        </a:rPr>
                        <a:t>3</a:t>
                      </a:r>
                      <a:r>
                        <a:rPr kumimoji="0" lang="en-US" sz="2400" b="1" kern="1200" baseline="30000" dirty="0" smtClean="0">
                          <a:solidFill>
                            <a:srgbClr val="008000"/>
                          </a:solidFill>
                        </a:rPr>
                        <a:t>th</a:t>
                      </a:r>
                      <a:r>
                        <a:rPr kumimoji="0" lang="en-US" sz="2400" b="1" kern="1200" dirty="0" smtClean="0">
                          <a:solidFill>
                            <a:srgbClr val="008000"/>
                          </a:solidFill>
                        </a:rPr>
                        <a:t> in </a:t>
                      </a:r>
                      <a:r>
                        <a:rPr kumimoji="0" lang="en-US" sz="2400" b="1" kern="1200" dirty="0" smtClean="0">
                          <a:solidFill>
                            <a:srgbClr val="008000"/>
                          </a:solidFill>
                        </a:rPr>
                        <a:t>Pak,</a:t>
                      </a:r>
                      <a:r>
                        <a:rPr kumimoji="0" lang="en-US" sz="2400" b="1" kern="1200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0" lang="en-US" sz="2400" b="1" kern="1200" dirty="0" smtClean="0">
                          <a:solidFill>
                            <a:srgbClr val="008000"/>
                          </a:solidFill>
                        </a:rPr>
                        <a:t>International</a:t>
                      </a:r>
                      <a:r>
                        <a:rPr kumimoji="0" lang="en-US" sz="2400" b="1" kern="1200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0" lang="en-US" sz="2400" b="1" kern="1200" baseline="0" dirty="0" smtClean="0">
                          <a:solidFill>
                            <a:srgbClr val="008000"/>
                          </a:solidFill>
                        </a:rPr>
                        <a:t>Publications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kern="1200" baseline="0" dirty="0" smtClean="0">
                          <a:solidFill>
                            <a:srgbClr val="008000"/>
                          </a:solidFill>
                        </a:rPr>
                        <a:t>4</a:t>
                      </a:r>
                      <a:r>
                        <a:rPr kumimoji="0" lang="en-US" sz="2400" b="1" kern="1200" baseline="30000" dirty="0" smtClean="0">
                          <a:solidFill>
                            <a:srgbClr val="008000"/>
                          </a:solidFill>
                        </a:rPr>
                        <a:t>th</a:t>
                      </a:r>
                      <a:r>
                        <a:rPr kumimoji="0" lang="en-US" sz="2400" b="1" kern="120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0" lang="en-US" sz="2400" b="1" kern="1200" dirty="0" smtClean="0">
                          <a:solidFill>
                            <a:srgbClr val="008000"/>
                          </a:solidFill>
                        </a:rPr>
                        <a:t>in Overall </a:t>
                      </a:r>
                      <a:r>
                        <a:rPr kumimoji="0" lang="en-US" sz="2400" b="1" kern="1200" dirty="0" smtClean="0">
                          <a:solidFill>
                            <a:srgbClr val="008000"/>
                          </a:solidFill>
                        </a:rPr>
                        <a:t>Pak Ranking</a:t>
                      </a:r>
                      <a:r>
                        <a:rPr kumimoji="0" lang="en-US" sz="2400" b="1" kern="1200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endParaRPr kumimoji="0" lang="en-US" sz="2400" b="1" kern="1200" dirty="0" smtClean="0">
                        <a:solidFill>
                          <a:srgbClr val="008000"/>
                        </a:solidFill>
                      </a:endParaRPr>
                    </a:p>
                  </a:txBody>
                  <a:tcPr marL="91433" marR="91433" marT="45717" marB="45717"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81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321" y="107548"/>
            <a:ext cx="10515600" cy="755337"/>
          </a:xfrm>
        </p:spPr>
        <p:txBody>
          <a:bodyPr/>
          <a:lstStyle/>
          <a:p>
            <a:r>
              <a:rPr lang="en-US" b="1" dirty="0" smtClean="0"/>
              <a:t>COMSATS Cluster Evolution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166707"/>
              </p:ext>
            </p:extLst>
          </p:nvPr>
        </p:nvGraphicFramePr>
        <p:xfrm>
          <a:off x="497141" y="759334"/>
          <a:ext cx="10084158" cy="48424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08481"/>
                <a:gridCol w="8675677"/>
              </a:tblGrid>
              <a:tr h="4281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Year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                               </a:t>
                      </a:r>
                      <a:r>
                        <a:rPr lang="en-US" sz="2400" dirty="0" smtClean="0">
                          <a:effectLst/>
                        </a:rPr>
                        <a:t>Events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7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2009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Desktop</a:t>
                      </a:r>
                      <a:r>
                        <a:rPr lang="en-US" sz="2000" dirty="0">
                          <a:effectLst/>
                        </a:rPr>
                        <a:t> Computer as a VOBOX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2010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Dell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Server</a:t>
                      </a:r>
                      <a:r>
                        <a:rPr lang="en-US" sz="2000" dirty="0">
                          <a:effectLst/>
                        </a:rPr>
                        <a:t> as a VOBOX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65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2011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Procurement</a:t>
                      </a:r>
                      <a:r>
                        <a:rPr lang="en-US" sz="2000" dirty="0">
                          <a:effectLst/>
                        </a:rPr>
                        <a:t> of </a:t>
                      </a:r>
                      <a:r>
                        <a:rPr lang="en-US" sz="2000" b="0" dirty="0">
                          <a:effectLst/>
                        </a:rPr>
                        <a:t>HPC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equipment</a:t>
                      </a:r>
                      <a:r>
                        <a:rPr lang="en-US" sz="2000" dirty="0">
                          <a:effectLst/>
                        </a:rPr>
                        <a:t> (3 servers, 5 worker nodes)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26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2012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Cluster building, </a:t>
                      </a: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Successfully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ALICE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Grid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configuration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63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2013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Memory</a:t>
                      </a:r>
                      <a:r>
                        <a:rPr lang="en-US" sz="2000" dirty="0">
                          <a:effectLst/>
                        </a:rPr>
                        <a:t> upgradation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96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2014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Bandwidth</a:t>
                      </a:r>
                      <a:r>
                        <a:rPr lang="en-US" sz="2000" dirty="0">
                          <a:effectLst/>
                        </a:rPr>
                        <a:t> upgradation from 24 Mbps to 48 Mbps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Two more </a:t>
                      </a: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Servers</a:t>
                      </a:r>
                      <a:r>
                        <a:rPr lang="en-US" sz="2000" dirty="0" smtClean="0">
                          <a:effectLst/>
                        </a:rPr>
                        <a:t> were </a:t>
                      </a:r>
                      <a:r>
                        <a:rPr lang="en-US" sz="2000" dirty="0">
                          <a:effectLst/>
                        </a:rPr>
                        <a:t>added in existing </a:t>
                      </a:r>
                      <a:r>
                        <a:rPr lang="en-US" sz="2000" dirty="0" smtClean="0">
                          <a:effectLst/>
                        </a:rPr>
                        <a:t>Grid</a:t>
                      </a:r>
                    </a:p>
                  </a:txBody>
                  <a:tcPr marL="68580" marR="68580" marT="0" marB="0"/>
                </a:tc>
              </a:tr>
              <a:tr h="4410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2015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Six </a:t>
                      </a: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Server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were added in existing </a:t>
                      </a:r>
                      <a:r>
                        <a:rPr lang="en-US" sz="2000" dirty="0" smtClean="0">
                          <a:effectLst/>
                        </a:rPr>
                        <a:t>Grid</a:t>
                      </a:r>
                    </a:p>
                  </a:txBody>
                  <a:tcPr marL="68580" marR="68580" marT="0" marB="0"/>
                </a:tc>
              </a:tr>
              <a:tr h="46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2016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Development of </a:t>
                      </a: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Data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Center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094" y="759334"/>
            <a:ext cx="4667250" cy="3314700"/>
          </a:xfrm>
          <a:prstGeom prst="rect">
            <a:avLst/>
          </a:prstGeom>
        </p:spPr>
      </p:pic>
      <p:pic>
        <p:nvPicPr>
          <p:cNvPr id="10" name="Content Placeholder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045" y="759334"/>
            <a:ext cx="6915955" cy="38894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Content Placeholder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044" y="759334"/>
            <a:ext cx="7005711" cy="4834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124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54860"/>
            <a:ext cx="103632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Current Status of Site</a:t>
            </a:r>
            <a:endParaRPr lang="en-US" dirty="0">
              <a:latin typeface="+mn-lt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1127975" y="2047741"/>
            <a:ext cx="7772400" cy="335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/>
          <a:srcRect l="17203" t="8333" r="17204" b="69792"/>
          <a:stretch>
            <a:fillRect/>
          </a:stretch>
        </p:blipFill>
        <p:spPr bwMode="auto">
          <a:xfrm>
            <a:off x="1524000" y="0"/>
            <a:ext cx="9144000" cy="13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75177" y="43098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26653"/>
              </p:ext>
            </p:extLst>
          </p:nvPr>
        </p:nvGraphicFramePr>
        <p:xfrm>
          <a:off x="1481071" y="1964440"/>
          <a:ext cx="8492544" cy="3776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6073"/>
                <a:gridCol w="1330214"/>
                <a:gridCol w="5256257"/>
              </a:tblGrid>
              <a:tr h="466368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   Equipment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RAM, Processor, HDD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6368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Servers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(SL6, EMI-3)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effectLst/>
                        </a:rPr>
                        <a:t>VOBOX</a:t>
                      </a:r>
                      <a:endParaRPr lang="en-US" sz="2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 GB, Dual Quad Core, 1TB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63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effectLst/>
                        </a:rPr>
                        <a:t>SBDII</a:t>
                      </a:r>
                      <a:endParaRPr lang="en-US" sz="2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16 GB, Dual Quad Core, 1TB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63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</a:rPr>
                        <a:t>CREAM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 GB, Dual Quad Core, 1TB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31399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</a:rPr>
                        <a:t>Worker Nodes  </a:t>
                      </a:r>
                      <a:r>
                        <a:rPr lang="en-US" sz="2000" dirty="0">
                          <a:effectLst/>
                        </a:rPr>
                        <a:t>x </a:t>
                      </a:r>
                      <a:r>
                        <a:rPr lang="en-US" sz="2000" dirty="0" smtClean="0">
                          <a:effectLst/>
                        </a:rPr>
                        <a:t> 13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</a:rPr>
                        <a:t>(SL6, EMI-3 and CVMFS)</a:t>
                      </a:r>
                      <a:endParaRPr lang="en-US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(42 </a:t>
                      </a:r>
                      <a:r>
                        <a:rPr lang="en-US" sz="2000" dirty="0">
                          <a:effectLst/>
                        </a:rPr>
                        <a:t>GB, Dual Quad Core, 1TB) x </a:t>
                      </a:r>
                      <a:r>
                        <a:rPr lang="en-US" sz="2000" dirty="0" smtClean="0">
                          <a:effectLst/>
                        </a:rPr>
                        <a:t>13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6368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Storage Element 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TB (Currently, Not in production)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6368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Bandwidth</a:t>
                      </a: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 Mbps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961891" y="6030732"/>
            <a:ext cx="559801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b="1" baseline="30000" dirty="0" smtClean="0">
                <a:solidFill>
                  <a:schemeClr val="tx1"/>
                </a:solidFill>
              </a:rPr>
              <a:t>nd</a:t>
            </a:r>
            <a:r>
              <a:rPr lang="en-US" b="1" dirty="0" smtClean="0">
                <a:solidFill>
                  <a:schemeClr val="tx1"/>
                </a:solidFill>
              </a:rPr>
              <a:t> Asia Tier Center Forum 30 Nov-02 Dec, 2016 SUT , Nakhon Ratchasima, Thailand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6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97" y="240310"/>
            <a:ext cx="10106025" cy="5580941"/>
          </a:xfrm>
          <a:prstGeom prst="rect">
            <a:avLst/>
          </a:prstGeom>
        </p:spPr>
      </p:pic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59616" y="6040499"/>
            <a:ext cx="559801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b="1" baseline="30000" dirty="0" smtClean="0">
                <a:solidFill>
                  <a:schemeClr val="tx1"/>
                </a:solidFill>
              </a:rPr>
              <a:t>nd</a:t>
            </a:r>
            <a:r>
              <a:rPr lang="en-US" b="1" dirty="0" smtClean="0">
                <a:solidFill>
                  <a:schemeClr val="tx1"/>
                </a:solidFill>
              </a:rPr>
              <a:t> Asia Tier Center Forum 30 Nov-02 Dec, 2016 SUT , Nakhon Ratchasima, Thailand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37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631" y="987908"/>
            <a:ext cx="103632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New </a:t>
            </a:r>
            <a:r>
              <a:rPr lang="en-US" dirty="0" smtClean="0">
                <a:latin typeface="+mn-lt"/>
              </a:rPr>
              <a:t>Site Status: Tier-2 Data Center</a:t>
            </a:r>
            <a:endParaRPr lang="en-US" dirty="0">
              <a:latin typeface="+mn-lt"/>
            </a:endParaRP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/>
          <a:srcRect l="17203" t="8333" r="17204" b="69792"/>
          <a:stretch>
            <a:fillRect/>
          </a:stretch>
        </p:blipFill>
        <p:spPr bwMode="auto">
          <a:xfrm>
            <a:off x="1524000" y="-27709"/>
            <a:ext cx="9144000" cy="13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75177" y="43098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08141" y="2130908"/>
            <a:ext cx="89121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</a:rPr>
              <a:t>ALICE Jobs : 2000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B050"/>
                </a:solidFill>
              </a:rPr>
              <a:t>Worker Nodes</a:t>
            </a:r>
            <a:r>
              <a:rPr lang="en-US" sz="2400" dirty="0" smtClean="0"/>
              <a:t>: 128</a:t>
            </a:r>
          </a:p>
          <a:p>
            <a:pPr marL="1714500" lvl="3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OS installation:  </a:t>
            </a:r>
            <a:r>
              <a:rPr lang="en-US" sz="2400" b="1" dirty="0" smtClean="0"/>
              <a:t>Completed</a:t>
            </a:r>
          </a:p>
          <a:p>
            <a:pPr marL="1714500" lvl="3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WN configuration : </a:t>
            </a:r>
            <a:r>
              <a:rPr lang="en-US" sz="2400" b="1" dirty="0" smtClean="0"/>
              <a:t>30% Completed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B050"/>
                </a:solidFill>
              </a:rPr>
              <a:t>CREAMCE 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B050"/>
                </a:solidFill>
              </a:rPr>
              <a:t>VOBOX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B050"/>
                </a:solidFill>
              </a:rPr>
              <a:t>SITE BDII</a:t>
            </a:r>
          </a:p>
        </p:txBody>
      </p:sp>
      <p:sp>
        <p:nvSpPr>
          <p:cNvPr id="8" name="Right Brace 7"/>
          <p:cNvSpPr/>
          <p:nvPr/>
        </p:nvSpPr>
        <p:spPr>
          <a:xfrm>
            <a:off x="3783271" y="3738510"/>
            <a:ext cx="381000" cy="938447"/>
          </a:xfrm>
          <a:prstGeom prst="rightBrace">
            <a:avLst>
              <a:gd name="adj1" fmla="val 3537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21659" y="3982783"/>
            <a:ext cx="1234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 progress</a:t>
            </a:r>
            <a:endParaRPr lang="en-US" b="1" dirty="0">
              <a:latin typeface="+mn-lt"/>
            </a:endParaRP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956706" y="6051041"/>
            <a:ext cx="559801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b="1" baseline="30000" dirty="0" smtClean="0">
                <a:solidFill>
                  <a:schemeClr val="tx1"/>
                </a:solidFill>
              </a:rPr>
              <a:t>nd</a:t>
            </a:r>
            <a:r>
              <a:rPr lang="en-US" b="1" dirty="0" smtClean="0">
                <a:solidFill>
                  <a:schemeClr val="tx1"/>
                </a:solidFill>
              </a:rPr>
              <a:t> Asia Tier Center Forum 30 Nov-02 Dec, 2016 SUT , Nakhon Ratchasima, Thailand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383" y="1789999"/>
            <a:ext cx="4311860" cy="395397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5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80063"/>
            <a:ext cx="103632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Future Site Status: Tier-2 Data Center</a:t>
            </a:r>
            <a:endParaRPr lang="en-US" dirty="0">
              <a:latin typeface="+mn-lt"/>
            </a:endParaRP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/>
          <a:srcRect l="17203" t="8333" r="17204" b="69792"/>
          <a:stretch>
            <a:fillRect/>
          </a:stretch>
        </p:blipFill>
        <p:spPr bwMode="auto">
          <a:xfrm>
            <a:off x="1524000" y="-27709"/>
            <a:ext cx="9144000" cy="13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75177" y="43098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5467" y="1754570"/>
            <a:ext cx="89121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 smtClean="0"/>
              <a:t>Memory/RAM</a:t>
            </a:r>
            <a:r>
              <a:rPr lang="en-US" sz="2800" dirty="0" smtClean="0"/>
              <a:t> </a:t>
            </a:r>
            <a:r>
              <a:rPr lang="en-US" sz="2800" dirty="0"/>
              <a:t>: 3.0 TB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HDD</a:t>
            </a:r>
            <a:r>
              <a:rPr lang="en-US" sz="2800" dirty="0"/>
              <a:t>: 50 TB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Storage Element</a:t>
            </a:r>
            <a:r>
              <a:rPr lang="en-US" sz="2800" dirty="0"/>
              <a:t>: 380 TB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Network Bandwidth</a:t>
            </a:r>
            <a:r>
              <a:rPr lang="en-US" sz="2800" dirty="0"/>
              <a:t>: </a:t>
            </a:r>
            <a:r>
              <a:rPr lang="en-US" sz="2800" dirty="0" smtClean="0"/>
              <a:t>500 Mbps/1 </a:t>
            </a:r>
            <a:r>
              <a:rPr lang="en-US" sz="2800" dirty="0" err="1" smtClean="0"/>
              <a:t>Gbps</a:t>
            </a:r>
            <a:endParaRPr lang="en-US" sz="2800" dirty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 smtClean="0"/>
              <a:t>IPv6</a:t>
            </a:r>
            <a:r>
              <a:rPr lang="en-US" sz="2800" dirty="0" smtClean="0"/>
              <a:t> is configured successfully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COMSATS is connected Via </a:t>
            </a:r>
            <a:r>
              <a:rPr lang="en-US" sz="2800" b="1" dirty="0" smtClean="0"/>
              <a:t>PERN</a:t>
            </a:r>
            <a:r>
              <a:rPr lang="en-US" sz="2800" dirty="0" smtClean="0"/>
              <a:t> to outside World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5400" dirty="0"/>
          </a:p>
          <a:p>
            <a:endParaRPr lang="en-US" sz="5400" dirty="0" smtClean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961891" y="6098426"/>
            <a:ext cx="559801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b="1" baseline="30000" dirty="0" smtClean="0">
                <a:solidFill>
                  <a:schemeClr val="tx1"/>
                </a:solidFill>
              </a:rPr>
              <a:t>nd</a:t>
            </a:r>
            <a:r>
              <a:rPr lang="en-US" b="1" dirty="0" smtClean="0">
                <a:solidFill>
                  <a:schemeClr val="tx1"/>
                </a:solidFill>
              </a:rPr>
              <a:t> Asia Tier Center Forum 30 Nov-02 Dec, 2016 SUT , Nakhon Ratchasima, Thailand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1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975" y="1066726"/>
            <a:ext cx="103632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Architecture </a:t>
            </a:r>
            <a:r>
              <a:rPr lang="en-US" dirty="0" smtClean="0">
                <a:latin typeface="+mn-lt"/>
              </a:rPr>
              <a:t>of new </a:t>
            </a:r>
            <a:r>
              <a:rPr lang="en-US" dirty="0" smtClean="0">
                <a:latin typeface="+mn-lt"/>
              </a:rPr>
              <a:t>Site</a:t>
            </a:r>
            <a:endParaRPr lang="en-US" dirty="0">
              <a:latin typeface="+mn-lt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1127975" y="2047741"/>
            <a:ext cx="7772400" cy="354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/>
          <a:srcRect l="17203" t="8333" r="17204" b="69792"/>
          <a:stretch>
            <a:fillRect/>
          </a:stretch>
        </p:blipFill>
        <p:spPr bwMode="auto">
          <a:xfrm>
            <a:off x="1524000" y="0"/>
            <a:ext cx="9144000" cy="13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75177" y="43098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77160" y="5998946"/>
            <a:ext cx="559801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b="1" baseline="30000" dirty="0" smtClean="0">
                <a:solidFill>
                  <a:schemeClr val="tx1"/>
                </a:solidFill>
              </a:rPr>
              <a:t>nd</a:t>
            </a:r>
            <a:r>
              <a:rPr lang="en-US" b="1" dirty="0" smtClean="0">
                <a:solidFill>
                  <a:schemeClr val="tx1"/>
                </a:solidFill>
              </a:rPr>
              <a:t> Asia Tier Center Forum 30 Nov-02 Dec, 2016 SUT , Nakhon Ratchasima, Thailand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681" y="2002826"/>
            <a:ext cx="5434664" cy="35866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906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480</Words>
  <Application>Microsoft Office PowerPoint</Application>
  <PresentationFormat>Widescreen</PresentationFormat>
  <Paragraphs>111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Gill Sans MT</vt:lpstr>
      <vt:lpstr>Times New Roman</vt:lpstr>
      <vt:lpstr>Wingdings</vt:lpstr>
      <vt:lpstr>Office Theme</vt:lpstr>
      <vt:lpstr>PowerPoint Presentation</vt:lpstr>
      <vt:lpstr>Outline</vt:lpstr>
      <vt:lpstr>PowerPoint Presentation</vt:lpstr>
      <vt:lpstr>COMSATS Cluster Evolution</vt:lpstr>
      <vt:lpstr>Current Status of Site</vt:lpstr>
      <vt:lpstr>PowerPoint Presentation</vt:lpstr>
      <vt:lpstr>New Site Status: Tier-2 Data Center</vt:lpstr>
      <vt:lpstr>Future Site Status: Tier-2 Data Center</vt:lpstr>
      <vt:lpstr>Architecture of new Site</vt:lpstr>
      <vt:lpstr>Summary and 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</dc:creator>
  <cp:lastModifiedBy>Vick</cp:lastModifiedBy>
  <cp:revision>47</cp:revision>
  <dcterms:created xsi:type="dcterms:W3CDTF">2016-11-27T11:46:54Z</dcterms:created>
  <dcterms:modified xsi:type="dcterms:W3CDTF">2016-11-30T05:26:26Z</dcterms:modified>
</cp:coreProperties>
</file>