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63" r:id="rId2"/>
    <p:sldId id="331" r:id="rId3"/>
    <p:sldId id="360" r:id="rId4"/>
    <p:sldId id="361" r:id="rId5"/>
    <p:sldId id="362" r:id="rId6"/>
    <p:sldId id="363" r:id="rId7"/>
    <p:sldId id="364" r:id="rId8"/>
    <p:sldId id="365" r:id="rId9"/>
    <p:sldId id="368" r:id="rId10"/>
    <p:sldId id="347" r:id="rId11"/>
    <p:sldId id="349" r:id="rId12"/>
    <p:sldId id="348" r:id="rId13"/>
    <p:sldId id="350" r:id="rId14"/>
    <p:sldId id="340" r:id="rId15"/>
    <p:sldId id="351" r:id="rId16"/>
    <p:sldId id="352" r:id="rId17"/>
    <p:sldId id="353" r:id="rId18"/>
    <p:sldId id="354" r:id="rId19"/>
    <p:sldId id="355" r:id="rId20"/>
    <p:sldId id="356" r:id="rId21"/>
    <p:sldId id="357" r:id="rId22"/>
    <p:sldId id="369" r:id="rId23"/>
    <p:sldId id="358" r:id="rId24"/>
    <p:sldId id="359" r:id="rId2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7" autoAdjust="0"/>
    <p:restoredTop sz="94660"/>
  </p:normalViewPr>
  <p:slideViewPr>
    <p:cSldViewPr snapToObjects="1" showGuides="1">
      <p:cViewPr varScale="1">
        <p:scale>
          <a:sx n="88" d="100"/>
          <a:sy n="88" d="100"/>
        </p:scale>
        <p:origin x="-1400" y="-112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Relationship Id="rId2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29.06.16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0834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29.06.16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04104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3746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94802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0564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9718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20553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5106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038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680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52404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689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FFD465-24CA-48FE-8BBF-33B5105D99F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50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5710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374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8400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374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7383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374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0483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5412856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it-IT" noProof="0" dirty="0" smtClean="0"/>
              <a:t>Ezio Todesco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/>
            </a:lvl1pPr>
            <a:lvl2pPr marL="742950" indent="-285750">
              <a:buClr>
                <a:schemeClr val="bg2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3pPr>
            <a:lvl4pPr marL="16002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4pPr>
            <a:lvl5pPr marL="20574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 marL="4572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9144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573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7145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717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8001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001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145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6656" cy="360000"/>
          </a:xfrm>
        </p:spPr>
        <p:txBody>
          <a:bodyPr/>
          <a:lstStyle/>
          <a:p>
            <a:r>
              <a:rPr lang="it-IT" noProof="0" dirty="0" smtClean="0"/>
              <a:t>Ezio Todesco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55244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267744" y="6356350"/>
            <a:ext cx="6264256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it-IT" noProof="0" dirty="0" smtClean="0"/>
              <a:t>Ezio Todesco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Image 4" descr="CERN-logo_outline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73951" y="6280189"/>
            <a:ext cx="489737" cy="4816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4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4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0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1.emf"/><Relationship Id="rId7" Type="http://schemas.openxmlformats.org/officeDocument/2006/relationships/image" Target="../media/image1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1329680"/>
          </a:xfrm>
        </p:spPr>
        <p:txBody>
          <a:bodyPr/>
          <a:lstStyle/>
          <a:p>
            <a:r>
              <a:rPr lang="en-GB" dirty="0" smtClean="0"/>
              <a:t>HL LHC project and</a:t>
            </a:r>
            <a:br>
              <a:rPr lang="en-GB" dirty="0" smtClean="0"/>
            </a:br>
            <a:r>
              <a:rPr lang="en-GB" dirty="0" smtClean="0"/>
              <a:t>requirements </a:t>
            </a:r>
            <a:r>
              <a:rPr lang="en-GB" dirty="0" smtClean="0"/>
              <a:t>for the separation dipole D1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6480000" cy="990600"/>
          </a:xfrm>
        </p:spPr>
        <p:txBody>
          <a:bodyPr>
            <a:normAutofit/>
          </a:bodyPr>
          <a:lstStyle/>
          <a:p>
            <a:r>
              <a:rPr lang="en-GB" dirty="0" smtClean="0"/>
              <a:t>Ezio Todesco, CERN</a:t>
            </a:r>
          </a:p>
          <a:p>
            <a:r>
              <a:rPr lang="en-GB" dirty="0" err="1" smtClean="0"/>
              <a:t>Tatsu</a:t>
            </a:r>
            <a:r>
              <a:rPr lang="en-GB" dirty="0" smtClean="0"/>
              <a:t> </a:t>
            </a:r>
            <a:r>
              <a:rPr lang="en-GB" dirty="0" err="1" smtClean="0"/>
              <a:t>Nakamoto</a:t>
            </a:r>
            <a:r>
              <a:rPr lang="en-GB" dirty="0" smtClean="0"/>
              <a:t>, KEK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31640" y="5085184"/>
            <a:ext cx="6624736" cy="748513"/>
          </a:xfrm>
        </p:spPr>
        <p:txBody>
          <a:bodyPr>
            <a:normAutofit/>
          </a:bodyPr>
          <a:lstStyle/>
          <a:p>
            <a:r>
              <a:rPr lang="fr-CH" dirty="0" smtClean="0"/>
              <a:t>D1 </a:t>
            </a:r>
            <a:r>
              <a:rPr lang="fr-CH" dirty="0" err="1" smtClean="0"/>
              <a:t>review</a:t>
            </a:r>
            <a:r>
              <a:rPr lang="fr-CH" dirty="0" smtClean="0"/>
              <a:t>, KEK, 30 </a:t>
            </a:r>
            <a:r>
              <a:rPr lang="fr-CH" dirty="0" err="1" smtClean="0"/>
              <a:t>June</a:t>
            </a:r>
            <a:r>
              <a:rPr lang="fr-CH" dirty="0" smtClean="0"/>
              <a:t> 2016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D1 is the separation dipole in HL LHC</a:t>
            </a:r>
          </a:p>
          <a:p>
            <a:pPr lvl="1">
              <a:defRPr/>
            </a:pPr>
            <a:r>
              <a:rPr lang="en-US" dirty="0" smtClean="0"/>
              <a:t>It replaces the resistive D1 in LHC, with </a:t>
            </a:r>
            <a:r>
              <a:rPr lang="en-US" dirty="0" smtClean="0">
                <a:solidFill>
                  <a:srgbClr val="FF0000"/>
                </a:solidFill>
              </a:rPr>
              <a:t>increase in the kick from 26 to 35 T m</a:t>
            </a:r>
          </a:p>
          <a:p>
            <a:pPr lvl="1">
              <a:defRPr/>
            </a:pPr>
            <a:r>
              <a:rPr lang="en-US" dirty="0" smtClean="0"/>
              <a:t>At the same time it </a:t>
            </a:r>
            <a:r>
              <a:rPr lang="en-US" dirty="0" smtClean="0">
                <a:solidFill>
                  <a:srgbClr val="FF0000"/>
                </a:solidFill>
              </a:rPr>
              <a:t>reduces the magnetic length from 24 m to 6.3 m</a:t>
            </a:r>
            <a:r>
              <a:rPr lang="en-US" dirty="0" smtClean="0"/>
              <a:t>, making space available for the triplet and for the crab cavities</a:t>
            </a:r>
          </a:p>
          <a:p>
            <a:pPr marL="0" indent="0">
              <a:buNone/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85" y="3792225"/>
            <a:ext cx="7909015" cy="2354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12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Detail of the layout change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50613"/>
            <a:ext cx="7380312" cy="22022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742" y="4030532"/>
            <a:ext cx="7392097" cy="2084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106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Very large aperture of </a:t>
            </a:r>
            <a:r>
              <a:rPr lang="en-US" dirty="0" smtClean="0">
                <a:solidFill>
                  <a:srgbClr val="FF0000"/>
                </a:solidFill>
              </a:rPr>
              <a:t>150 mm</a:t>
            </a:r>
          </a:p>
          <a:p>
            <a:pPr lvl="1">
              <a:defRPr/>
            </a:pPr>
            <a:r>
              <a:rPr lang="en-US" dirty="0" smtClean="0"/>
              <a:t>Driven by the triplet requirements</a:t>
            </a:r>
          </a:p>
          <a:p>
            <a:pPr>
              <a:defRPr/>
            </a:pPr>
            <a:r>
              <a:rPr lang="en-US" dirty="0" smtClean="0"/>
              <a:t>We went for </a:t>
            </a:r>
            <a:r>
              <a:rPr lang="en-US" dirty="0" err="1" smtClean="0"/>
              <a:t>Nb-Ti</a:t>
            </a:r>
            <a:r>
              <a:rPr lang="en-US" dirty="0" smtClean="0"/>
              <a:t>	</a:t>
            </a:r>
          </a:p>
          <a:p>
            <a:pPr lvl="1">
              <a:defRPr/>
            </a:pPr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would have given 2 m shorter magnet, with no performance increase and higher costs/risks</a:t>
            </a:r>
          </a:p>
          <a:p>
            <a:pPr>
              <a:defRPr/>
            </a:pPr>
            <a:r>
              <a:rPr lang="en-US" dirty="0" smtClean="0"/>
              <a:t>We went for a </a:t>
            </a:r>
            <a:r>
              <a:rPr lang="en-US" dirty="0" smtClean="0">
                <a:solidFill>
                  <a:srgbClr val="FF0000"/>
                </a:solidFill>
              </a:rPr>
              <a:t>single layer layout </a:t>
            </a:r>
            <a:r>
              <a:rPr lang="en-US" dirty="0" smtClean="0"/>
              <a:t>and thin collars to leave the largest space to the iron</a:t>
            </a:r>
          </a:p>
          <a:p>
            <a:pPr lvl="1">
              <a:defRPr/>
            </a:pPr>
            <a:r>
              <a:rPr lang="en-US" dirty="0" smtClean="0"/>
              <a:t>For flux return, and better field quality</a:t>
            </a:r>
          </a:p>
          <a:p>
            <a:pPr lvl="1">
              <a:defRPr/>
            </a:pPr>
            <a:r>
              <a:rPr lang="en-US" dirty="0" smtClean="0">
                <a:solidFill>
                  <a:srgbClr val="FF0000"/>
                </a:solidFill>
              </a:rPr>
              <a:t>Mechanical structure relying on iron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855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We selected a </a:t>
            </a:r>
            <a:r>
              <a:rPr lang="en-US" dirty="0" smtClean="0">
                <a:solidFill>
                  <a:srgbClr val="CA1100"/>
                </a:solidFill>
              </a:rPr>
              <a:t>25% margin on the </a:t>
            </a:r>
            <a:r>
              <a:rPr lang="en-US" dirty="0" err="1" smtClean="0">
                <a:solidFill>
                  <a:srgbClr val="CA1100"/>
                </a:solidFill>
              </a:rPr>
              <a:t>loadline</a:t>
            </a:r>
            <a:endParaRPr lang="en-US" dirty="0" smtClean="0">
              <a:solidFill>
                <a:srgbClr val="CA1100"/>
              </a:solidFill>
            </a:endParaRPr>
          </a:p>
          <a:p>
            <a:pPr lvl="1">
              <a:defRPr/>
            </a:pPr>
            <a:r>
              <a:rPr lang="en-US" dirty="0" smtClean="0"/>
              <a:t>This gives 5.6 T operational field</a:t>
            </a:r>
          </a:p>
          <a:p>
            <a:pPr lvl="1">
              <a:defRPr/>
            </a:pPr>
            <a:r>
              <a:rPr lang="en-US" dirty="0" smtClean="0"/>
              <a:t>We went from the initial 30% margin to 25% to be able to fit the vertical test station</a:t>
            </a:r>
          </a:p>
          <a:p>
            <a:pPr marL="457200" lvl="1" indent="0">
              <a:buNone/>
              <a:defRPr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294" y="2989891"/>
            <a:ext cx="4335155" cy="32513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40443" y="6170025"/>
            <a:ext cx="36300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D1 cross-section </a:t>
            </a:r>
            <a:r>
              <a:rPr lang="en-GB" sz="1200" dirty="0" smtClean="0">
                <a:solidFill>
                  <a:srgbClr val="00B050"/>
                </a:solidFill>
              </a:rPr>
              <a:t>[T. </a:t>
            </a:r>
            <a:r>
              <a:rPr lang="en-GB" sz="1200" dirty="0" err="1" smtClean="0">
                <a:solidFill>
                  <a:srgbClr val="00B050"/>
                </a:solidFill>
              </a:rPr>
              <a:t>Nakamoto</a:t>
            </a:r>
            <a:r>
              <a:rPr lang="en-GB" sz="1200" dirty="0" smtClean="0">
                <a:solidFill>
                  <a:srgbClr val="00B050"/>
                </a:solidFill>
              </a:rPr>
              <a:t>, M. Sugano, Q. Xu]</a:t>
            </a:r>
            <a:endParaRPr lang="en-GB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022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Performance: </a:t>
            </a:r>
          </a:p>
          <a:p>
            <a:pPr lvl="1">
              <a:defRPr/>
            </a:pPr>
            <a:r>
              <a:rPr lang="en-US" dirty="0" smtClean="0"/>
              <a:t>HL LHC magnets have the following guidelines</a:t>
            </a:r>
          </a:p>
          <a:p>
            <a:pPr lvl="2">
              <a:defRPr/>
            </a:pPr>
            <a:r>
              <a:rPr lang="en-US" dirty="0" smtClean="0"/>
              <a:t>Ability of </a:t>
            </a:r>
            <a:r>
              <a:rPr lang="en-US" dirty="0" smtClean="0">
                <a:solidFill>
                  <a:schemeClr val="accent3"/>
                </a:solidFill>
              </a:rPr>
              <a:t>reaching ultimate current </a:t>
            </a:r>
            <a:r>
              <a:rPr lang="en-US" dirty="0" smtClean="0"/>
              <a:t>(8% more than nominal) with limited training</a:t>
            </a:r>
          </a:p>
          <a:p>
            <a:pPr lvl="2">
              <a:defRPr/>
            </a:pPr>
            <a:r>
              <a:rPr lang="en-US" dirty="0" smtClean="0"/>
              <a:t>Reaching nominal current after thermal cycle with 0/1 quenches </a:t>
            </a:r>
          </a:p>
          <a:p>
            <a:pPr lvl="2">
              <a:defRPr/>
            </a:pPr>
            <a:r>
              <a:rPr lang="en-GB" dirty="0" smtClean="0"/>
              <a:t>Operating in a stable way for more than 24 h</a:t>
            </a:r>
          </a:p>
          <a:p>
            <a:pPr lvl="2">
              <a:defRPr/>
            </a:pPr>
            <a:r>
              <a:rPr lang="en-GB" dirty="0" smtClean="0"/>
              <a:t>Mechanics </a:t>
            </a:r>
            <a:r>
              <a:rPr lang="en-GB" dirty="0" smtClean="0"/>
              <a:t>(for coil </a:t>
            </a:r>
            <a:r>
              <a:rPr lang="en-GB" dirty="0" err="1" smtClean="0"/>
              <a:t>prestress</a:t>
            </a:r>
            <a:r>
              <a:rPr lang="en-GB" dirty="0" smtClean="0"/>
              <a:t>) should </a:t>
            </a:r>
            <a:r>
              <a:rPr lang="en-GB" dirty="0" smtClean="0"/>
              <a:t>be designed for ultimate without </a:t>
            </a:r>
            <a:r>
              <a:rPr lang="en-GB" dirty="0" smtClean="0"/>
              <a:t>margin</a:t>
            </a:r>
          </a:p>
          <a:p>
            <a:pPr>
              <a:defRPr/>
            </a:pPr>
            <a:r>
              <a:rPr lang="en-GB" dirty="0" smtClean="0"/>
              <a:t>Radiation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Withstand </a:t>
            </a:r>
            <a:r>
              <a:rPr lang="en-GB" dirty="0" smtClean="0">
                <a:solidFill>
                  <a:srgbClr val="CA1100"/>
                </a:solidFill>
              </a:rPr>
              <a:t>35 </a:t>
            </a:r>
            <a:r>
              <a:rPr lang="en-GB" dirty="0" err="1" smtClean="0">
                <a:solidFill>
                  <a:srgbClr val="CA1100"/>
                </a:solidFill>
              </a:rPr>
              <a:t>MGy</a:t>
            </a:r>
            <a:r>
              <a:rPr lang="en-GB" dirty="0" smtClean="0">
                <a:solidFill>
                  <a:srgbClr val="CA1100"/>
                </a:solidFill>
              </a:rPr>
              <a:t> of radiation load</a:t>
            </a:r>
          </a:p>
          <a:p>
            <a:pPr lvl="2">
              <a:defRPr/>
            </a:pPr>
            <a:r>
              <a:rPr lang="en-GB" dirty="0" smtClean="0"/>
              <a:t>This is the level </a:t>
            </a:r>
            <a:r>
              <a:rPr lang="en-GB" dirty="0" err="1" smtClean="0"/>
              <a:t>expceted</a:t>
            </a:r>
            <a:r>
              <a:rPr lang="en-GB" dirty="0" smtClean="0"/>
              <a:t> </a:t>
            </a:r>
            <a:r>
              <a:rPr lang="en-GB" dirty="0" smtClean="0"/>
              <a:t>at ultimate integrated luminosity so it should be taken without additional margin</a:t>
            </a:r>
          </a:p>
          <a:p>
            <a:pPr lvl="1">
              <a:defRPr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4829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Cooling</a:t>
            </a:r>
          </a:p>
          <a:p>
            <a:pPr lvl="1">
              <a:defRPr/>
            </a:pPr>
            <a:r>
              <a:rPr lang="en-GB" dirty="0" smtClean="0"/>
              <a:t>Operating at 1.9 K</a:t>
            </a:r>
          </a:p>
          <a:p>
            <a:pPr lvl="1">
              <a:defRPr/>
            </a:pPr>
            <a:r>
              <a:rPr lang="en-GB" dirty="0" smtClean="0"/>
              <a:t>Cooling through heat exchangers</a:t>
            </a:r>
          </a:p>
          <a:p>
            <a:pPr lvl="2">
              <a:defRPr/>
            </a:pPr>
            <a:r>
              <a:rPr lang="en-GB" dirty="0" smtClean="0"/>
              <a:t>Two heat exchangers at 90 and 270 degrees</a:t>
            </a:r>
          </a:p>
          <a:p>
            <a:pPr lvl="1">
              <a:defRPr/>
            </a:pPr>
            <a:r>
              <a:rPr lang="en-GB" dirty="0" smtClean="0">
                <a:solidFill>
                  <a:srgbClr val="CA1100"/>
                </a:solidFill>
              </a:rPr>
              <a:t>Max heat load of 4 </a:t>
            </a:r>
            <a:r>
              <a:rPr lang="en-GB" dirty="0" err="1" smtClean="0">
                <a:solidFill>
                  <a:srgbClr val="CA1100"/>
                </a:solidFill>
              </a:rPr>
              <a:t>mW</a:t>
            </a:r>
            <a:r>
              <a:rPr lang="en-GB" dirty="0" smtClean="0">
                <a:solidFill>
                  <a:srgbClr val="CA1100"/>
                </a:solidFill>
              </a:rPr>
              <a:t>/cm</a:t>
            </a:r>
            <a:r>
              <a:rPr lang="en-GB" baseline="30000" dirty="0" smtClean="0">
                <a:solidFill>
                  <a:srgbClr val="CA1100"/>
                </a:solidFill>
              </a:rPr>
              <a:t>3</a:t>
            </a:r>
          </a:p>
          <a:p>
            <a:pPr lvl="2">
              <a:defRPr/>
            </a:pPr>
            <a:r>
              <a:rPr lang="en-GB" dirty="0" smtClean="0"/>
              <a:t>Thanks to the shielding the heat load is of the same level as in the LHC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965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Cooling</a:t>
            </a:r>
          </a:p>
          <a:p>
            <a:pPr lvl="2">
              <a:defRPr/>
            </a:pPr>
            <a:r>
              <a:rPr lang="en-GB" dirty="0" smtClean="0"/>
              <a:t>In may 2016, we realized that a </a:t>
            </a:r>
            <a:r>
              <a:rPr lang="en-GB" dirty="0" smtClean="0">
                <a:solidFill>
                  <a:srgbClr val="CA1100"/>
                </a:solidFill>
              </a:rPr>
              <a:t>major design change is required</a:t>
            </a:r>
            <a:r>
              <a:rPr lang="en-GB" dirty="0" smtClean="0"/>
              <a:t>: align the cooling with the quadrupole ones, which are at 45 degrees</a:t>
            </a:r>
          </a:p>
          <a:p>
            <a:pPr lvl="2">
              <a:defRPr/>
            </a:pPr>
            <a:r>
              <a:rPr lang="en-GB" dirty="0" smtClean="0"/>
              <a:t>This is a non trivial change of design, that entails a modification of the holes and a fine tuning of the coil to recover the good field quality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149080"/>
            <a:ext cx="2563842" cy="19228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71" y="4149080"/>
            <a:ext cx="2448422" cy="19823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81372" y="6223154"/>
            <a:ext cx="3243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QXF cross-section </a:t>
            </a:r>
            <a:r>
              <a:rPr lang="en-GB" sz="1200" dirty="0" smtClean="0">
                <a:solidFill>
                  <a:srgbClr val="00B050"/>
                </a:solidFill>
              </a:rPr>
              <a:t>[G. </a:t>
            </a:r>
            <a:r>
              <a:rPr lang="en-GB" sz="1200" dirty="0" err="1" smtClean="0">
                <a:solidFill>
                  <a:srgbClr val="00B050"/>
                </a:solidFill>
              </a:rPr>
              <a:t>Ambrosio</a:t>
            </a:r>
            <a:r>
              <a:rPr lang="en-GB" sz="1200" dirty="0" smtClean="0">
                <a:solidFill>
                  <a:srgbClr val="00B050"/>
                </a:solidFill>
              </a:rPr>
              <a:t>, P. </a:t>
            </a:r>
            <a:r>
              <a:rPr lang="en-GB" sz="1200" smtClean="0">
                <a:solidFill>
                  <a:srgbClr val="00B050"/>
                </a:solidFill>
              </a:rPr>
              <a:t>Ferracin]</a:t>
            </a:r>
            <a:endParaRPr lang="en-GB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505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Field quality</a:t>
            </a:r>
          </a:p>
          <a:p>
            <a:pPr lvl="1">
              <a:defRPr/>
            </a:pPr>
            <a:r>
              <a:rPr lang="en-GB" dirty="0" smtClean="0"/>
              <a:t>For HL LHC, as in LHC, there are </a:t>
            </a:r>
            <a:r>
              <a:rPr lang="en-GB" dirty="0" smtClean="0">
                <a:solidFill>
                  <a:srgbClr val="CA1100"/>
                </a:solidFill>
              </a:rPr>
              <a:t>no specifications for field quality but we have targets</a:t>
            </a:r>
          </a:p>
          <a:p>
            <a:pPr lvl="2">
              <a:defRPr/>
            </a:pPr>
            <a:r>
              <a:rPr lang="en-GB" dirty="0" smtClean="0"/>
              <a:t>In case of out of targets a non conformity is open and it will be agreed if it can be used as it is or not</a:t>
            </a:r>
          </a:p>
          <a:p>
            <a:pPr lvl="2">
              <a:defRPr/>
            </a:pPr>
            <a:r>
              <a:rPr lang="en-GB" dirty="0" smtClean="0"/>
              <a:t>Field quality within targets but indicating a wrong assembly can entail a magnet rejection (as happened in the LHC, for measurements indicating local anomalies due to missing shims </a:t>
            </a:r>
            <a:r>
              <a:rPr lang="en-GB" dirty="0" err="1" smtClean="0"/>
              <a:t>etc</a:t>
            </a:r>
            <a:r>
              <a:rPr lang="en-GB" dirty="0" smtClean="0"/>
              <a:t> …)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8216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Field quality</a:t>
            </a:r>
          </a:p>
          <a:p>
            <a:pPr lvl="1">
              <a:defRPr/>
            </a:pPr>
            <a:r>
              <a:rPr lang="en-GB" dirty="0" smtClean="0"/>
              <a:t>The targets have been established assuming a very good </a:t>
            </a:r>
            <a:r>
              <a:rPr lang="en-GB" dirty="0" smtClean="0">
                <a:solidFill>
                  <a:srgbClr val="CA1100"/>
                </a:solidFill>
              </a:rPr>
              <a:t>control of the tolerances</a:t>
            </a:r>
          </a:p>
          <a:p>
            <a:pPr lvl="2">
              <a:defRPr/>
            </a:pPr>
            <a:r>
              <a:rPr lang="en-GB" dirty="0" smtClean="0"/>
              <a:t>Coil positioning of the order 10-40 micron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7493" y="3337189"/>
            <a:ext cx="4049307" cy="10405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203" y="2994117"/>
            <a:ext cx="3457088" cy="312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710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Field quality</a:t>
            </a:r>
          </a:p>
          <a:p>
            <a:pPr lvl="1">
              <a:defRPr/>
            </a:pPr>
            <a:r>
              <a:rPr lang="en-GB" dirty="0" smtClean="0"/>
              <a:t>The </a:t>
            </a:r>
            <a:r>
              <a:rPr lang="en-GB" dirty="0" smtClean="0">
                <a:solidFill>
                  <a:srgbClr val="CA1100"/>
                </a:solidFill>
              </a:rPr>
              <a:t>systematic are optimized at high field</a:t>
            </a:r>
          </a:p>
          <a:p>
            <a:pPr lvl="1">
              <a:defRPr/>
            </a:pPr>
            <a:r>
              <a:rPr lang="en-GB" dirty="0" smtClean="0"/>
              <a:t>Ends are included in </a:t>
            </a:r>
            <a:r>
              <a:rPr lang="en-GB" dirty="0" smtClean="0"/>
              <a:t>optimization</a:t>
            </a:r>
          </a:p>
          <a:p>
            <a:pPr lvl="1">
              <a:defRPr/>
            </a:pPr>
            <a:endParaRPr lang="en-GB" dirty="0" smtClean="0"/>
          </a:p>
          <a:p>
            <a:pPr lvl="2">
              <a:defRPr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2579579"/>
            <a:ext cx="6231189" cy="4136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309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HL LHC overview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D1 requirements and design choices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Plans and Schedule</a:t>
            </a: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4914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Field quality</a:t>
            </a:r>
          </a:p>
          <a:p>
            <a:pPr lvl="2">
              <a:defRPr/>
            </a:pPr>
            <a:r>
              <a:rPr lang="en-GB" dirty="0" smtClean="0"/>
              <a:t>Most critical value is the b</a:t>
            </a:r>
            <a:r>
              <a:rPr lang="en-GB" baseline="-25000" dirty="0" smtClean="0"/>
              <a:t>3</a:t>
            </a:r>
            <a:r>
              <a:rPr lang="en-GB" dirty="0" smtClean="0"/>
              <a:t> that should stay within 3 units</a:t>
            </a:r>
          </a:p>
          <a:p>
            <a:pPr lvl="2">
              <a:defRPr/>
            </a:pPr>
            <a:r>
              <a:rPr lang="en-GB" dirty="0" smtClean="0"/>
              <a:t>WP2 also expressed concern for b</a:t>
            </a:r>
            <a:r>
              <a:rPr lang="en-GB" baseline="-25000" dirty="0" smtClean="0"/>
              <a:t>7</a:t>
            </a:r>
            <a:r>
              <a:rPr lang="en-GB" dirty="0" smtClean="0"/>
              <a:t> and b</a:t>
            </a:r>
            <a:r>
              <a:rPr lang="en-GB" baseline="-25000" dirty="0" smtClean="0"/>
              <a:t>9</a:t>
            </a:r>
            <a:endParaRPr lang="en-GB" baseline="-25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2579579"/>
            <a:ext cx="6231189" cy="4136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969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Field quality</a:t>
            </a:r>
          </a:p>
          <a:p>
            <a:pPr lvl="2">
              <a:defRPr/>
            </a:pPr>
            <a:r>
              <a:rPr lang="en-GB" dirty="0" smtClean="0"/>
              <a:t>Due to the small series, tuning shims are a must, allowing a fast correction of field quality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2579579"/>
            <a:ext cx="6231189" cy="4136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253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HL LHC overview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D1 requirements and design choices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Plans and Schedule</a:t>
            </a: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4395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Two short models</a:t>
            </a:r>
          </a:p>
          <a:p>
            <a:pPr lvl="1">
              <a:defRPr/>
            </a:pPr>
            <a:r>
              <a:rPr lang="en-GB" dirty="0" smtClean="0"/>
              <a:t>Test in mid 2016 and end 2016</a:t>
            </a:r>
          </a:p>
          <a:p>
            <a:pPr lvl="2">
              <a:defRPr/>
            </a:pPr>
            <a:r>
              <a:rPr lang="en-GB" dirty="0" smtClean="0"/>
              <a:t>Requirement of reassembling the first model and iteration of the design will shift the second model to 2017</a:t>
            </a:r>
          </a:p>
          <a:p>
            <a:pPr lvl="2">
              <a:defRPr/>
            </a:pPr>
            <a:r>
              <a:rPr lang="en-GB" dirty="0" smtClean="0"/>
              <a:t>Not an issue, we have time</a:t>
            </a:r>
          </a:p>
          <a:p>
            <a:pPr>
              <a:defRPr/>
            </a:pPr>
            <a:r>
              <a:rPr lang="en-GB" dirty="0" smtClean="0"/>
              <a:t>One prototype</a:t>
            </a:r>
          </a:p>
          <a:p>
            <a:pPr lvl="1">
              <a:defRPr/>
            </a:pPr>
            <a:r>
              <a:rPr lang="en-GB" dirty="0" smtClean="0"/>
              <a:t>Test in end 2019</a:t>
            </a:r>
          </a:p>
          <a:p>
            <a:pPr>
              <a:defRPr/>
            </a:pPr>
            <a:r>
              <a:rPr lang="en-GB" dirty="0" smtClean="0"/>
              <a:t>Series 4+2</a:t>
            </a:r>
          </a:p>
          <a:p>
            <a:pPr lvl="1">
              <a:defRPr/>
            </a:pPr>
            <a:r>
              <a:rPr lang="en-GB" dirty="0" smtClean="0"/>
              <a:t>In 2020-2022</a:t>
            </a:r>
          </a:p>
          <a:p>
            <a:pPr lvl="1">
              <a:defRPr/>
            </a:pPr>
            <a:r>
              <a:rPr lang="en-GB" dirty="0" smtClean="0"/>
              <a:t>This magnet was the first to start in 2011, we have good contingency in the schedule, it is time to use it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5544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6631"/>
            <a:ext cx="7931224" cy="57391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5957492"/>
            <a:ext cx="4135225" cy="758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901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0503019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61467" y="0"/>
            <a:ext cx="3674533" cy="2876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図 8" descr="LHC概略図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443" y="2921508"/>
            <a:ext cx="4753356" cy="393649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3781237" cy="590160"/>
          </a:xfrm>
        </p:spPr>
        <p:txBody>
          <a:bodyPr>
            <a:normAutofit/>
          </a:bodyPr>
          <a:lstStyle/>
          <a:p>
            <a:pPr algn="l"/>
            <a:r>
              <a:rPr lang="en-US" altLang="ja-JP" b="1" dirty="0" smtClean="0">
                <a:solidFill>
                  <a:schemeClr val="accent1"/>
                </a:solidFill>
              </a:rPr>
              <a:t>Overview: LHC</a:t>
            </a:r>
            <a:endParaRPr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11560" y="609601"/>
            <a:ext cx="4180572" cy="5740400"/>
          </a:xfrm>
        </p:spPr>
        <p:txBody>
          <a:bodyPr>
            <a:noAutofit/>
          </a:bodyPr>
          <a:lstStyle/>
          <a:p>
            <a:pPr marL="271463" indent="-271463"/>
            <a:r>
              <a:rPr lang="en-US" altLang="ja-JP" sz="1800" dirty="0" smtClean="0">
                <a:solidFill>
                  <a:schemeClr val="tx1"/>
                </a:solidFill>
              </a:rPr>
              <a:t>Circumference</a:t>
            </a:r>
            <a:r>
              <a:rPr lang="en-US" altLang="ja-JP" sz="1800" dirty="0">
                <a:solidFill>
                  <a:schemeClr val="tx1"/>
                </a:solidFill>
              </a:rPr>
              <a:t>: </a:t>
            </a:r>
            <a:r>
              <a:rPr lang="en-US" altLang="ja-JP" sz="1800" dirty="0" smtClean="0">
                <a:solidFill>
                  <a:schemeClr val="tx1"/>
                </a:solidFill>
              </a:rPr>
              <a:t>26.7 </a:t>
            </a:r>
            <a:r>
              <a:rPr lang="en-US" altLang="ja-JP" sz="1800" dirty="0">
                <a:solidFill>
                  <a:schemeClr val="tx1"/>
                </a:solidFill>
              </a:rPr>
              <a:t>km</a:t>
            </a:r>
          </a:p>
          <a:p>
            <a:pPr marL="0" indent="0">
              <a:buNone/>
            </a:pPr>
            <a:r>
              <a:rPr lang="en-US" altLang="ja-JP" sz="1800" dirty="0" smtClean="0">
                <a:solidFill>
                  <a:schemeClr val="tx1"/>
                </a:solidFill>
              </a:rPr>
              <a:t>Proton Beam Injection Energy: 450 </a:t>
            </a:r>
            <a:r>
              <a:rPr lang="en-US" altLang="ja-JP" sz="1800" dirty="0" err="1" smtClean="0">
                <a:solidFill>
                  <a:schemeClr val="tx1"/>
                </a:solidFill>
              </a:rPr>
              <a:t>GeV</a:t>
            </a:r>
            <a:endParaRPr lang="en-US" altLang="ja-JP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ja-JP" sz="1800" dirty="0" smtClean="0">
                <a:solidFill>
                  <a:schemeClr val="tx1"/>
                </a:solidFill>
              </a:rPr>
              <a:t>p + p Collision Energy:	</a:t>
            </a:r>
          </a:p>
          <a:p>
            <a:pPr marL="671493" lvl="1" indent="-271463"/>
            <a:r>
              <a:rPr lang="en-US" altLang="ja-JP" sz="1800" dirty="0">
                <a:solidFill>
                  <a:schemeClr val="tx1"/>
                </a:solidFill>
              </a:rPr>
              <a:t>4 + 4 </a:t>
            </a:r>
            <a:r>
              <a:rPr lang="en-US" altLang="ja-JP" sz="1800" dirty="0" err="1">
                <a:solidFill>
                  <a:schemeClr val="tx1"/>
                </a:solidFill>
              </a:rPr>
              <a:t>TeV</a:t>
            </a:r>
            <a:r>
              <a:rPr lang="en-US" altLang="ja-JP" sz="1800" dirty="0">
                <a:solidFill>
                  <a:schemeClr val="tx1"/>
                </a:solidFill>
              </a:rPr>
              <a:t> (2012</a:t>
            </a:r>
            <a:r>
              <a:rPr lang="en-US" altLang="ja-JP" sz="1800" dirty="0" smtClean="0">
                <a:solidFill>
                  <a:schemeClr val="tx1"/>
                </a:solidFill>
              </a:rPr>
              <a:t>)</a:t>
            </a:r>
          </a:p>
          <a:p>
            <a:pPr marL="896938" lvl="1" indent="0">
              <a:buNone/>
            </a:pPr>
            <a:r>
              <a:rPr lang="en-US" altLang="ja-JP" sz="1800" dirty="0" smtClean="0">
                <a:solidFill>
                  <a:schemeClr val="tx1"/>
                </a:solidFill>
              </a:rPr>
              <a:t>Splice </a:t>
            </a:r>
            <a:r>
              <a:rPr lang="en-US" altLang="ja-JP" sz="1800" dirty="0">
                <a:solidFill>
                  <a:schemeClr val="tx1"/>
                </a:solidFill>
              </a:rPr>
              <a:t>consolidation </a:t>
            </a:r>
            <a:r>
              <a:rPr lang="en-US" altLang="ja-JP" sz="1800" dirty="0" smtClean="0">
                <a:solidFill>
                  <a:schemeClr val="tx1"/>
                </a:solidFill>
              </a:rPr>
              <a:t>in </a:t>
            </a:r>
            <a:r>
              <a:rPr lang="en-US" altLang="ja-JP" sz="1800" dirty="0" smtClean="0">
                <a:solidFill>
                  <a:schemeClr val="tx1"/>
                </a:solidFill>
              </a:rPr>
              <a:t>LS1 (</a:t>
            </a:r>
            <a:r>
              <a:rPr lang="en-US" altLang="ja-JP" sz="1800" dirty="0">
                <a:solidFill>
                  <a:schemeClr val="tx1"/>
                </a:solidFill>
              </a:rPr>
              <a:t>2013</a:t>
            </a:r>
            <a:r>
              <a:rPr lang="en-US" altLang="ja-JP" sz="1800" dirty="0" smtClean="0">
                <a:solidFill>
                  <a:schemeClr val="tx1"/>
                </a:solidFill>
              </a:rPr>
              <a:t>-4</a:t>
            </a:r>
            <a:r>
              <a:rPr lang="en-US" altLang="ja-JP" sz="1800" dirty="0">
                <a:solidFill>
                  <a:schemeClr val="tx1"/>
                </a:solidFill>
              </a:rPr>
              <a:t>)</a:t>
            </a:r>
          </a:p>
          <a:p>
            <a:pPr marL="671493" lvl="1" indent="-271463"/>
            <a:r>
              <a:rPr lang="en-US" altLang="ja-JP" sz="1800" dirty="0" smtClean="0">
                <a:solidFill>
                  <a:schemeClr val="tx1"/>
                </a:solidFill>
              </a:rPr>
              <a:t>6.5 </a:t>
            </a:r>
            <a:r>
              <a:rPr lang="en-US" altLang="ja-JP" sz="1800" dirty="0">
                <a:solidFill>
                  <a:schemeClr val="tx1"/>
                </a:solidFill>
              </a:rPr>
              <a:t>+ </a:t>
            </a:r>
            <a:r>
              <a:rPr lang="en-US" altLang="ja-JP" sz="1800" dirty="0" smtClean="0">
                <a:solidFill>
                  <a:schemeClr val="tx1"/>
                </a:solidFill>
              </a:rPr>
              <a:t>6.5 </a:t>
            </a:r>
            <a:r>
              <a:rPr lang="en-US" altLang="ja-JP" sz="1800" dirty="0" err="1">
                <a:solidFill>
                  <a:schemeClr val="tx1"/>
                </a:solidFill>
              </a:rPr>
              <a:t>TeV</a:t>
            </a:r>
            <a:r>
              <a:rPr lang="en-US" altLang="ja-JP" sz="1800" dirty="0">
                <a:solidFill>
                  <a:schemeClr val="tx1"/>
                </a:solidFill>
              </a:rPr>
              <a:t> (</a:t>
            </a:r>
            <a:r>
              <a:rPr lang="en-US" altLang="ja-JP" sz="1800" dirty="0" smtClean="0">
                <a:solidFill>
                  <a:schemeClr val="tx1"/>
                </a:solidFill>
              </a:rPr>
              <a:t>2015)</a:t>
            </a:r>
            <a:endParaRPr lang="en-US" altLang="ja-JP" sz="1800" dirty="0">
              <a:solidFill>
                <a:schemeClr val="tx1"/>
              </a:solidFill>
            </a:endParaRPr>
          </a:p>
          <a:p>
            <a:pPr marL="671493" lvl="1" indent="-271463"/>
            <a:r>
              <a:rPr lang="en-US" altLang="ja-JP" sz="1800" dirty="0" smtClean="0">
                <a:solidFill>
                  <a:schemeClr val="tx1"/>
                </a:solidFill>
              </a:rPr>
              <a:t>7 + 7 </a:t>
            </a:r>
            <a:r>
              <a:rPr lang="en-US" altLang="ja-JP" sz="1800" dirty="0" err="1" smtClean="0">
                <a:solidFill>
                  <a:schemeClr val="tx1"/>
                </a:solidFill>
              </a:rPr>
              <a:t>TeV</a:t>
            </a:r>
            <a:r>
              <a:rPr lang="en-US" altLang="ja-JP" sz="1800" dirty="0" smtClean="0">
                <a:solidFill>
                  <a:schemeClr val="tx1"/>
                </a:solidFill>
              </a:rPr>
              <a:t> (design)</a:t>
            </a:r>
          </a:p>
          <a:p>
            <a:pPr marL="0" indent="0">
              <a:buNone/>
            </a:pPr>
            <a:r>
              <a:rPr lang="en-US" altLang="ja-JP" sz="1800" dirty="0" smtClean="0">
                <a:solidFill>
                  <a:schemeClr val="tx1"/>
                </a:solidFill>
              </a:rPr>
              <a:t>Nominal Luminosity: </a:t>
            </a:r>
            <a:r>
              <a:rPr lang="en-US" altLang="ja-JP" sz="1800" dirty="0" smtClean="0">
                <a:solidFill>
                  <a:schemeClr val="tx1"/>
                </a:solidFill>
              </a:rPr>
              <a:t>10 </a:t>
            </a:r>
            <a:r>
              <a:rPr lang="en-US" altLang="ja-JP" sz="1800" baseline="30000" dirty="0" smtClean="0">
                <a:solidFill>
                  <a:schemeClr val="tx1"/>
                </a:solidFill>
              </a:rPr>
              <a:t>34</a:t>
            </a:r>
            <a:r>
              <a:rPr lang="en-US" altLang="ja-JP" sz="1800" dirty="0" smtClean="0">
                <a:solidFill>
                  <a:schemeClr val="tx1"/>
                </a:solidFill>
              </a:rPr>
              <a:t> cm</a:t>
            </a:r>
            <a:r>
              <a:rPr lang="en-US" altLang="ja-JP" sz="1800" baseline="30000" dirty="0" smtClean="0">
                <a:solidFill>
                  <a:schemeClr val="tx1"/>
                </a:solidFill>
              </a:rPr>
              <a:t>-2</a:t>
            </a:r>
            <a:r>
              <a:rPr lang="en-US" altLang="ja-JP" sz="1800" dirty="0" smtClean="0">
                <a:solidFill>
                  <a:schemeClr val="tx1"/>
                </a:solidFill>
              </a:rPr>
              <a:t> sec</a:t>
            </a:r>
            <a:r>
              <a:rPr lang="en-US" altLang="ja-JP" sz="1800" baseline="30000" dirty="0" smtClean="0">
                <a:solidFill>
                  <a:schemeClr val="tx1"/>
                </a:solidFill>
              </a:rPr>
              <a:t>-1</a:t>
            </a:r>
            <a:r>
              <a:rPr lang="en-US" altLang="ja-JP" sz="1800" dirty="0" smtClean="0">
                <a:solidFill>
                  <a:schemeClr val="tx1"/>
                </a:solidFill>
              </a:rPr>
              <a:t> </a:t>
            </a:r>
            <a:endParaRPr lang="en-US" altLang="ja-JP" sz="1800" dirty="0">
              <a:solidFill>
                <a:schemeClr val="tx1"/>
              </a:solidFill>
            </a:endParaRPr>
          </a:p>
          <a:p>
            <a:pPr marL="671513" lvl="1" indent="-271463"/>
            <a:r>
              <a:rPr lang="en-US" altLang="ja-JP" sz="1800" dirty="0" smtClean="0">
                <a:solidFill>
                  <a:schemeClr val="tx1"/>
                </a:solidFill>
              </a:rPr>
              <a:t>Reached in June 2016</a:t>
            </a:r>
            <a:endParaRPr lang="en-US" altLang="ja-JP" sz="1800" dirty="0" smtClean="0">
              <a:solidFill>
                <a:schemeClr val="tx1"/>
              </a:solidFill>
            </a:endParaRPr>
          </a:p>
          <a:p>
            <a:pPr marL="271463" indent="-271463"/>
            <a:r>
              <a:rPr lang="en-US" altLang="ja-JP" sz="1800" dirty="0" smtClean="0">
                <a:solidFill>
                  <a:schemeClr val="tx1"/>
                </a:solidFill>
              </a:rPr>
              <a:t>Superconducting Technology </a:t>
            </a:r>
            <a:r>
              <a:rPr lang="en-US" altLang="ja-JP" sz="1800" dirty="0" err="1" smtClean="0">
                <a:solidFill>
                  <a:schemeClr val="tx1"/>
                </a:solidFill>
              </a:rPr>
              <a:t>Nb</a:t>
            </a:r>
            <a:r>
              <a:rPr lang="en-US" altLang="ja-JP" sz="1800" dirty="0" smtClean="0">
                <a:solidFill>
                  <a:schemeClr val="tx1"/>
                </a:solidFill>
              </a:rPr>
              <a:t>-Ti at 1.9 K</a:t>
            </a:r>
            <a:endParaRPr lang="en-US" altLang="ja-JP" sz="1800" dirty="0" smtClean="0">
              <a:solidFill>
                <a:schemeClr val="tx1"/>
              </a:solidFill>
            </a:endParaRPr>
          </a:p>
          <a:p>
            <a:pPr marL="671493" lvl="1" indent="-271463"/>
            <a:r>
              <a:rPr lang="en-US" altLang="ja-JP" sz="1800" dirty="0" smtClean="0">
                <a:solidFill>
                  <a:schemeClr val="tx1"/>
                </a:solidFill>
              </a:rPr>
              <a:t>2 in 1 main dipole at 8.3T: 1232 </a:t>
            </a:r>
            <a:r>
              <a:rPr lang="en-US" altLang="ja-JP" sz="1800" dirty="0" smtClean="0">
                <a:solidFill>
                  <a:schemeClr val="tx1"/>
                </a:solidFill>
              </a:rPr>
              <a:t>magnets</a:t>
            </a:r>
            <a:endParaRPr lang="en-US" altLang="ja-JP" sz="1800" dirty="0" smtClean="0">
              <a:solidFill>
                <a:schemeClr val="tx1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783957" y="6506110"/>
            <a:ext cx="2133600" cy="365125"/>
          </a:xfrm>
        </p:spPr>
        <p:txBody>
          <a:bodyPr/>
          <a:lstStyle/>
          <a:p>
            <a:fld id="{94BE9A45-EB35-6F4C-8E36-79103209CB48}" type="slidenum">
              <a:rPr lang="ja-JP" altLang="en-US" smtClean="0"/>
              <a:pPr/>
              <a:t>3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36711" y="6519345"/>
            <a:ext cx="3670005" cy="365125"/>
          </a:xfrm>
        </p:spPr>
        <p:txBody>
          <a:bodyPr/>
          <a:lstStyle/>
          <a:p>
            <a:r>
              <a:rPr lang="en-US" altLang="ja-JP" dirty="0"/>
              <a:t>HL-LHC D1 Magnet </a:t>
            </a:r>
            <a:r>
              <a:rPr lang="en-US" altLang="ja-JP" dirty="0" smtClean="0"/>
              <a:t>Review, June </a:t>
            </a:r>
            <a:r>
              <a:rPr lang="en-US" altLang="ja-JP" dirty="0"/>
              <a:t>30 – July 1, 2016, KEK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1973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267" y="0"/>
            <a:ext cx="9535006" cy="639762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b="1" dirty="0" smtClean="0">
                <a:solidFill>
                  <a:schemeClr val="accent1"/>
                </a:solidFill>
              </a:rPr>
              <a:t>LHC and HL-LHC Schedule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46850"/>
            <a:ext cx="2133600" cy="365125"/>
          </a:xfrm>
        </p:spPr>
        <p:txBody>
          <a:bodyPr/>
          <a:lstStyle/>
          <a:p>
            <a:fld id="{8A7F4E81-994E-064A-9B42-01AFEB1F7780}" type="slidenum">
              <a:rPr lang="ja-JP" altLang="en-US" smtClean="0"/>
              <a:pPr/>
              <a:t>4</a:t>
            </a:fld>
            <a:endParaRPr lang="ja-JP" altLang="en-US"/>
          </a:p>
        </p:txBody>
      </p:sp>
      <p:pic>
        <p:nvPicPr>
          <p:cNvPr id="10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13"/>
          <a:stretch/>
        </p:blipFill>
        <p:spPr>
          <a:xfrm>
            <a:off x="0" y="1371600"/>
            <a:ext cx="9144000" cy="2865823"/>
          </a:xfrm>
          <a:prstGeom prst="rect">
            <a:avLst/>
          </a:prstGeom>
        </p:spPr>
      </p:pic>
      <p:sp>
        <p:nvSpPr>
          <p:cNvPr id="11" name="Up Arrow Callout 5"/>
          <p:cNvSpPr/>
          <p:nvPr/>
        </p:nvSpPr>
        <p:spPr>
          <a:xfrm>
            <a:off x="1586" y="4348006"/>
            <a:ext cx="1800200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/>
              <a:t>&lt;0.7 </a:t>
            </a:r>
            <a:r>
              <a:rPr lang="fr-CH" sz="1600" dirty="0" smtClean="0"/>
              <a:t>10</a:t>
            </a:r>
            <a:r>
              <a:rPr lang="fr-CH" sz="1600" baseline="30000" dirty="0" smtClean="0"/>
              <a:t>34</a:t>
            </a:r>
            <a:r>
              <a:rPr lang="fr-CH" sz="1600" dirty="0" smtClean="0"/>
              <a:t> cm</a:t>
            </a:r>
            <a:r>
              <a:rPr lang="fr-CH" sz="1600" baseline="30000" dirty="0" smtClean="0"/>
              <a:t>-2</a:t>
            </a:r>
            <a:r>
              <a:rPr lang="fr-CH" sz="1600" dirty="0" smtClean="0"/>
              <a:t>s</a:t>
            </a:r>
            <a:r>
              <a:rPr lang="fr-CH" sz="1600" baseline="30000" dirty="0" smtClean="0"/>
              <a:t>-1</a:t>
            </a:r>
          </a:p>
          <a:p>
            <a:pPr algn="ctr"/>
            <a:r>
              <a:rPr lang="fr-CH" sz="1600" dirty="0" smtClean="0"/>
              <a:t>50 ns bunch </a:t>
            </a:r>
            <a:br>
              <a:rPr lang="fr-CH" sz="1600" dirty="0" smtClean="0"/>
            </a:br>
            <a:r>
              <a:rPr lang="fr-CH" sz="1600" dirty="0" smtClean="0"/>
              <a:t>pile </a:t>
            </a:r>
            <a:r>
              <a:rPr lang="fr-CH" sz="1600" dirty="0" smtClean="0"/>
              <a:t>up </a:t>
            </a:r>
            <a:r>
              <a:rPr lang="fr-CH" sz="1600" dirty="0" smtClean="0">
                <a:sym typeface="Symbol"/>
              </a:rPr>
              <a:t>40</a:t>
            </a:r>
            <a:r>
              <a:rPr lang="fr-CH" sz="1600" dirty="0" smtClean="0"/>
              <a:t> </a:t>
            </a:r>
            <a:endParaRPr lang="en-GB" sz="1600" dirty="0"/>
          </a:p>
        </p:txBody>
      </p:sp>
      <p:sp>
        <p:nvSpPr>
          <p:cNvPr id="12" name="Up Arrow Callout 6"/>
          <p:cNvSpPr/>
          <p:nvPr/>
        </p:nvSpPr>
        <p:spPr>
          <a:xfrm>
            <a:off x="2225938" y="4348006"/>
            <a:ext cx="1800200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/>
              <a:t> Towards nominal</a:t>
            </a:r>
          </a:p>
          <a:p>
            <a:pPr algn="ctr"/>
            <a:r>
              <a:rPr lang="fr-CH" sz="1600" dirty="0" smtClean="0"/>
              <a:t>10</a:t>
            </a:r>
            <a:r>
              <a:rPr lang="fr-CH" sz="1600" baseline="30000" dirty="0" smtClean="0"/>
              <a:t>34</a:t>
            </a:r>
            <a:r>
              <a:rPr lang="fr-CH" sz="1600" dirty="0" smtClean="0"/>
              <a:t> </a:t>
            </a:r>
            <a:r>
              <a:rPr lang="fr-CH" sz="1600" dirty="0" smtClean="0"/>
              <a:t>cm</a:t>
            </a:r>
            <a:r>
              <a:rPr lang="fr-CH" sz="1600" baseline="30000" dirty="0" smtClean="0"/>
              <a:t>-2</a:t>
            </a:r>
            <a:r>
              <a:rPr lang="fr-CH" sz="1600" dirty="0" smtClean="0"/>
              <a:t>s</a:t>
            </a:r>
            <a:r>
              <a:rPr lang="fr-CH" sz="1600" baseline="30000" dirty="0" smtClean="0"/>
              <a:t>-1</a:t>
            </a:r>
          </a:p>
          <a:p>
            <a:pPr algn="ctr"/>
            <a:r>
              <a:rPr lang="fr-CH" sz="1600" dirty="0" smtClean="0"/>
              <a:t>25 ns </a:t>
            </a:r>
            <a:r>
              <a:rPr lang="fr-CH" sz="1600" dirty="0" err="1" smtClean="0"/>
              <a:t>bunch</a:t>
            </a:r>
            <a:r>
              <a:rPr lang="fr-CH" sz="1600" dirty="0" smtClean="0"/>
              <a:t> </a:t>
            </a:r>
            <a:br>
              <a:rPr lang="fr-CH" sz="1600" dirty="0" smtClean="0"/>
            </a:br>
            <a:r>
              <a:rPr lang="fr-CH" sz="1600" dirty="0" smtClean="0"/>
              <a:t>pile up </a:t>
            </a:r>
            <a:r>
              <a:rPr lang="fr-CH" sz="1600" dirty="0" smtClean="0">
                <a:sym typeface="Symbol"/>
              </a:rPr>
              <a:t>40</a:t>
            </a:r>
            <a:endParaRPr lang="en-GB" sz="1600" dirty="0"/>
          </a:p>
        </p:txBody>
      </p:sp>
      <p:sp>
        <p:nvSpPr>
          <p:cNvPr id="13" name="Up Arrow Callout 7"/>
          <p:cNvSpPr/>
          <p:nvPr/>
        </p:nvSpPr>
        <p:spPr>
          <a:xfrm>
            <a:off x="4463414" y="4348006"/>
            <a:ext cx="2088232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/>
              <a:t>Towards ultimate</a:t>
            </a:r>
          </a:p>
          <a:p>
            <a:pPr algn="ctr"/>
            <a:r>
              <a:rPr lang="fr-CH" sz="1600" dirty="0" smtClean="0"/>
              <a:t>2.2 </a:t>
            </a:r>
            <a:r>
              <a:rPr lang="fr-CH" sz="1600" dirty="0" smtClean="0"/>
              <a:t>10</a:t>
            </a:r>
            <a:r>
              <a:rPr lang="fr-CH" sz="1600" baseline="30000" dirty="0" smtClean="0"/>
              <a:t>34</a:t>
            </a:r>
            <a:r>
              <a:rPr lang="fr-CH" sz="1600" dirty="0" smtClean="0"/>
              <a:t> cm</a:t>
            </a:r>
            <a:r>
              <a:rPr lang="fr-CH" sz="1600" baseline="30000" dirty="0" smtClean="0"/>
              <a:t>-2</a:t>
            </a:r>
            <a:r>
              <a:rPr lang="fr-CH" sz="1600" dirty="0" smtClean="0"/>
              <a:t>s</a:t>
            </a:r>
            <a:r>
              <a:rPr lang="fr-CH" sz="1600" baseline="30000" dirty="0" smtClean="0"/>
              <a:t>-1</a:t>
            </a:r>
          </a:p>
          <a:p>
            <a:pPr algn="ctr"/>
            <a:r>
              <a:rPr lang="fr-CH" sz="1600" dirty="0" smtClean="0"/>
              <a:t>25 ns </a:t>
            </a:r>
            <a:r>
              <a:rPr lang="fr-CH" sz="1600" dirty="0" err="1" smtClean="0"/>
              <a:t>bunch</a:t>
            </a:r>
            <a:r>
              <a:rPr lang="fr-CH" sz="1600" dirty="0" smtClean="0"/>
              <a:t> </a:t>
            </a:r>
            <a:br>
              <a:rPr lang="fr-CH" sz="1600" dirty="0" smtClean="0"/>
            </a:br>
            <a:r>
              <a:rPr lang="fr-CH" sz="1600" dirty="0" smtClean="0"/>
              <a:t> pile up </a:t>
            </a:r>
            <a:r>
              <a:rPr lang="fr-CH" sz="1600" dirty="0" smtClean="0">
                <a:sym typeface="Symbol"/>
              </a:rPr>
              <a:t>60</a:t>
            </a:r>
            <a:endParaRPr lang="en-GB" sz="1600" dirty="0"/>
          </a:p>
        </p:txBody>
      </p:sp>
      <p:sp>
        <p:nvSpPr>
          <p:cNvPr id="14" name="Oval 8"/>
          <p:cNvSpPr/>
          <p:nvPr/>
        </p:nvSpPr>
        <p:spPr>
          <a:xfrm>
            <a:off x="5583966" y="2322911"/>
            <a:ext cx="959885" cy="4794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Horizontal Scroll 9"/>
          <p:cNvSpPr/>
          <p:nvPr/>
        </p:nvSpPr>
        <p:spPr>
          <a:xfrm>
            <a:off x="6762007" y="4564030"/>
            <a:ext cx="2155617" cy="1368152"/>
          </a:xfrm>
          <a:prstGeom prst="horizontalScroll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>
                <a:solidFill>
                  <a:srgbClr val="FF0000"/>
                </a:solidFill>
              </a:rPr>
              <a:t>Technical limits to lumi </a:t>
            </a:r>
            <a:r>
              <a:rPr lang="fr-CH" sz="1600" dirty="0" smtClean="0">
                <a:solidFill>
                  <a:srgbClr val="FF0000"/>
                </a:solidFill>
              </a:rPr>
              <a:t>increase</a:t>
            </a:r>
          </a:p>
          <a:p>
            <a:pPr algn="ctr"/>
            <a:r>
              <a:rPr lang="fr-CH" sz="1600" dirty="0" smtClean="0">
                <a:solidFill>
                  <a:srgbClr val="FF0000"/>
                </a:solidFill>
              </a:rPr>
              <a:t>Radiation damage</a:t>
            </a:r>
            <a:endParaRPr lang="fr-CH" sz="1600" dirty="0" smtClean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0"/>
          <p:cNvCxnSpPr/>
          <p:nvPr/>
        </p:nvCxnSpPr>
        <p:spPr>
          <a:xfrm flipH="1" flipV="1">
            <a:off x="6314003" y="2811194"/>
            <a:ext cx="1286346" cy="176403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1"/>
          <p:cNvSpPr/>
          <p:nvPr/>
        </p:nvSpPr>
        <p:spPr>
          <a:xfrm>
            <a:off x="5589465" y="3051096"/>
            <a:ext cx="901178" cy="3881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2"/>
          <p:cNvCxnSpPr/>
          <p:nvPr/>
        </p:nvCxnSpPr>
        <p:spPr>
          <a:xfrm flipH="1" flipV="1">
            <a:off x="6314003" y="3491138"/>
            <a:ext cx="849586" cy="106401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triped Right Arrow 17"/>
          <p:cNvSpPr/>
          <p:nvPr/>
        </p:nvSpPr>
        <p:spPr>
          <a:xfrm>
            <a:off x="2225938" y="5899518"/>
            <a:ext cx="1800200" cy="484632"/>
          </a:xfrm>
          <a:prstGeom prst="stripedRightArrow">
            <a:avLst/>
          </a:prstGeom>
          <a:solidFill>
            <a:srgbClr val="4F81BD"/>
          </a:solidFill>
          <a:ln w="25400">
            <a:solidFill>
              <a:srgbClr val="3861A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/>
              <a:t>50 </a:t>
            </a:r>
            <a:r>
              <a:rPr lang="fr-CH" sz="1600" b="1" dirty="0">
                <a:sym typeface="Symbol"/>
              </a:rPr>
              <a:t> 25 ns</a:t>
            </a:r>
            <a:endParaRPr lang="en-GB" sz="1600" b="1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HL-LHC D1 Magnet Review, June 30 – July 1, 2016, KEK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356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4E81-994E-064A-9B42-01AFEB1F7780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5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14300"/>
            <a:ext cx="9512300" cy="787400"/>
          </a:xfrm>
          <a:noFill/>
        </p:spPr>
        <p:txBody>
          <a:bodyPr>
            <a:noAutofit/>
          </a:bodyPr>
          <a:lstStyle/>
          <a:p>
            <a:pPr algn="l"/>
            <a:r>
              <a:rPr lang="en-US" altLang="ja-JP" sz="4000" b="1" dirty="0" smtClean="0">
                <a:solidFill>
                  <a:schemeClr val="accent1"/>
                </a:solidFill>
              </a:rPr>
              <a:t>Radiation Damages in Present LHC</a:t>
            </a:r>
            <a:endParaRPr lang="ja-JP" altLang="en-US" sz="4000" b="1" dirty="0">
              <a:solidFill>
                <a:schemeClr val="accent1"/>
              </a:solidFill>
            </a:endParaRPr>
          </a:p>
        </p:txBody>
      </p:sp>
      <p:pic>
        <p:nvPicPr>
          <p:cNvPr id="20" name="図 19" descr="スライド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800" y="558800"/>
            <a:ext cx="8229600" cy="6172200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457200" y="889000"/>
            <a:ext cx="15112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3366FF"/>
                </a:solidFill>
              </a:rPr>
              <a:t>Prediction for nominal LHC</a:t>
            </a:r>
            <a:r>
              <a:rPr lang="en-US" altLang="ja-JP" b="1" dirty="0">
                <a:solidFill>
                  <a:srgbClr val="3366FF"/>
                </a:solidFill>
              </a:rPr>
              <a:t> </a:t>
            </a:r>
            <a:r>
              <a:rPr lang="en-US" altLang="ja-JP" b="1" dirty="0" smtClean="0">
                <a:solidFill>
                  <a:srgbClr val="3366FF"/>
                </a:solidFill>
              </a:rPr>
              <a:t>at 300 fb</a:t>
            </a:r>
            <a:r>
              <a:rPr lang="en-US" altLang="ja-JP" b="1" baseline="30000" dirty="0" smtClean="0">
                <a:solidFill>
                  <a:srgbClr val="3366FF"/>
                </a:solidFill>
              </a:rPr>
              <a:t>-1</a:t>
            </a:r>
            <a:endParaRPr kumimoji="1" lang="ja-JP" altLang="en-US" b="1" baseline="30000" dirty="0">
              <a:solidFill>
                <a:srgbClr val="3366FF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68326" y="4343400"/>
            <a:ext cx="12286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dirty="0"/>
              <a:t>L. Rossi @Kick-off Meeting 11 Nov 2013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501900" y="5721350"/>
            <a:ext cx="927100" cy="369332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FF6600"/>
                </a:solidFill>
              </a:rPr>
              <a:t>Q1</a:t>
            </a:r>
            <a:endParaRPr kumimoji="1" lang="ja-JP" altLang="en-US" dirty="0">
              <a:solidFill>
                <a:srgbClr val="FF66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10000" y="5721350"/>
            <a:ext cx="800100" cy="369332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FF6600"/>
                </a:solidFill>
              </a:rPr>
              <a:t>Q2a</a:t>
            </a:r>
            <a:endParaRPr kumimoji="1" lang="ja-JP" altLang="en-US" dirty="0">
              <a:solidFill>
                <a:srgbClr val="FF66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91200" y="5721350"/>
            <a:ext cx="927100" cy="369332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FF6600"/>
                </a:solidFill>
              </a:rPr>
              <a:t>Q3</a:t>
            </a:r>
            <a:endParaRPr kumimoji="1" lang="ja-JP" altLang="en-US" dirty="0">
              <a:solidFill>
                <a:srgbClr val="FF66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699000" y="5721350"/>
            <a:ext cx="800100" cy="369332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FF6600"/>
                </a:solidFill>
              </a:rPr>
              <a:t>Q2b</a:t>
            </a:r>
            <a:endParaRPr kumimoji="1" lang="ja-JP" altLang="en-US" dirty="0">
              <a:solidFill>
                <a:srgbClr val="FF66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388398" y="571500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IP</a:t>
            </a:r>
            <a:endParaRPr kumimoji="1" lang="ja-JP" altLang="en-US" dirty="0"/>
          </a:p>
        </p:txBody>
      </p:sp>
      <p:cxnSp>
        <p:nvCxnSpPr>
          <p:cNvPr id="15" name="直線矢印コネクタ 14"/>
          <p:cNvCxnSpPr/>
          <p:nvPr/>
        </p:nvCxnSpPr>
        <p:spPr>
          <a:xfrm flipH="1">
            <a:off x="1816100" y="5905500"/>
            <a:ext cx="5842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HL-LHC D1 Magnet Review, June 30 – July 1, 2016, KEK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8972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5" y="1835767"/>
            <a:ext cx="9007702" cy="5265697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2556933" y="2309901"/>
            <a:ext cx="16913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b="1" dirty="0" smtClean="0"/>
              <a:t>Nominal LHC</a:t>
            </a:r>
            <a:endParaRPr kumimoji="1" lang="ja-JP" altLang="en-US" sz="2200" b="1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366933" y="2309901"/>
            <a:ext cx="10149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b="1" dirty="0" smtClean="0">
                <a:solidFill>
                  <a:srgbClr val="FF0000"/>
                </a:solidFill>
              </a:rPr>
              <a:t>HL-LHC</a:t>
            </a:r>
            <a:endParaRPr kumimoji="1" lang="ja-JP" altLang="en-US" sz="2200" b="1" dirty="0">
              <a:solidFill>
                <a:srgbClr val="FF0000"/>
              </a:solidFill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1574800" y="2750167"/>
            <a:ext cx="3166533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5350933" y="2750167"/>
            <a:ext cx="2675467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267" y="0"/>
            <a:ext cx="9535006" cy="639762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b="1" dirty="0" smtClean="0">
                <a:solidFill>
                  <a:schemeClr val="accent1"/>
                </a:solidFill>
              </a:rPr>
              <a:t>Peak and Integrated Luminosities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841806" y="6423116"/>
            <a:ext cx="2133600" cy="365125"/>
          </a:xfrm>
        </p:spPr>
        <p:txBody>
          <a:bodyPr/>
          <a:lstStyle/>
          <a:p>
            <a:fld id="{8A7F4E81-994E-064A-9B42-01AFEB1F7780}" type="slidenum">
              <a:rPr lang="ja-JP" altLang="en-US" smtClean="0"/>
              <a:pPr/>
              <a:t>6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000502" y="718341"/>
            <a:ext cx="756147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000" dirty="0" smtClean="0">
                <a:solidFill>
                  <a:srgbClr val="FF0000"/>
                </a:solidFill>
                <a:latin typeface="+mj-lt"/>
              </a:rPr>
              <a:t>HL-LHC Target</a:t>
            </a:r>
            <a:r>
              <a:rPr lang="en-US" altLang="ja-JP" sz="3000" dirty="0">
                <a:solidFill>
                  <a:srgbClr val="FF0000"/>
                </a:solidFill>
                <a:latin typeface="+mj-lt"/>
              </a:rPr>
              <a:t>: </a:t>
            </a:r>
            <a:r>
              <a:rPr lang="en-US" altLang="ja-JP" sz="3000" dirty="0" smtClean="0">
                <a:solidFill>
                  <a:srgbClr val="FF0000"/>
                </a:solidFill>
                <a:latin typeface="+mj-lt"/>
              </a:rPr>
              <a:t>3000 fb</a:t>
            </a:r>
            <a:r>
              <a:rPr lang="en-US" altLang="ja-JP" sz="3000" baseline="30000" dirty="0">
                <a:solidFill>
                  <a:srgbClr val="FF0000"/>
                </a:solidFill>
                <a:latin typeface="+mj-lt"/>
              </a:rPr>
              <a:t>-1</a:t>
            </a:r>
            <a:r>
              <a:rPr lang="en-US" altLang="ja-JP" sz="3000" dirty="0">
                <a:solidFill>
                  <a:srgbClr val="FF0000"/>
                </a:solidFill>
                <a:latin typeface="+mj-lt"/>
              </a:rPr>
              <a:t>, 5x10</a:t>
            </a:r>
            <a:r>
              <a:rPr lang="en-US" altLang="ja-JP" sz="3000" baseline="30000" dirty="0">
                <a:solidFill>
                  <a:srgbClr val="FF0000"/>
                </a:solidFill>
                <a:latin typeface="+mj-lt"/>
              </a:rPr>
              <a:t>34</a:t>
            </a:r>
            <a:r>
              <a:rPr lang="en-US" altLang="ja-JP" sz="3000" dirty="0">
                <a:solidFill>
                  <a:srgbClr val="FF0000"/>
                </a:solidFill>
                <a:latin typeface="+mj-lt"/>
              </a:rPr>
              <a:t> cm</a:t>
            </a:r>
            <a:r>
              <a:rPr lang="en-US" altLang="ja-JP" sz="3000" baseline="30000" dirty="0">
                <a:solidFill>
                  <a:srgbClr val="FF0000"/>
                </a:solidFill>
                <a:latin typeface="+mj-lt"/>
              </a:rPr>
              <a:t>-2</a:t>
            </a:r>
            <a:r>
              <a:rPr lang="en-US" altLang="ja-JP" sz="3000" dirty="0">
                <a:solidFill>
                  <a:srgbClr val="FF0000"/>
                </a:solidFill>
                <a:latin typeface="+mj-lt"/>
              </a:rPr>
              <a:t> sec</a:t>
            </a:r>
            <a:r>
              <a:rPr lang="en-US" altLang="ja-JP" sz="3000" baseline="30000" dirty="0">
                <a:solidFill>
                  <a:srgbClr val="FF0000"/>
                </a:solidFill>
                <a:latin typeface="+mj-lt"/>
              </a:rPr>
              <a:t>-1</a:t>
            </a:r>
          </a:p>
          <a:p>
            <a:r>
              <a:rPr lang="en-US" altLang="ja-JP" sz="2500" dirty="0" smtClean="0">
                <a:latin typeface="+mj-lt"/>
              </a:rPr>
              <a:t>(</a:t>
            </a:r>
            <a:r>
              <a:rPr lang="en-US" altLang="ja-JP" sz="2500" dirty="0">
                <a:latin typeface="+mj-lt"/>
              </a:rPr>
              <a:t>Nominal </a:t>
            </a:r>
            <a:r>
              <a:rPr lang="en-US" altLang="ja-JP" sz="2500" dirty="0" smtClean="0">
                <a:latin typeface="+mj-lt"/>
              </a:rPr>
              <a:t>LHC: 300 fb</a:t>
            </a:r>
            <a:r>
              <a:rPr lang="en-US" altLang="ja-JP" sz="2500" baseline="30000" dirty="0">
                <a:latin typeface="+mj-lt"/>
              </a:rPr>
              <a:t>-1</a:t>
            </a:r>
            <a:r>
              <a:rPr lang="en-US" altLang="ja-JP" sz="2500" dirty="0">
                <a:latin typeface="+mj-lt"/>
              </a:rPr>
              <a:t>, 1x10</a:t>
            </a:r>
            <a:r>
              <a:rPr lang="en-US" altLang="ja-JP" sz="2500" baseline="30000" dirty="0">
                <a:latin typeface="+mj-lt"/>
              </a:rPr>
              <a:t>34</a:t>
            </a:r>
            <a:r>
              <a:rPr lang="en-US" altLang="ja-JP" sz="2500" dirty="0">
                <a:latin typeface="+mj-lt"/>
              </a:rPr>
              <a:t> cm</a:t>
            </a:r>
            <a:r>
              <a:rPr lang="en-US" altLang="ja-JP" sz="2500" baseline="30000" dirty="0">
                <a:latin typeface="+mj-lt"/>
              </a:rPr>
              <a:t>-2</a:t>
            </a:r>
            <a:r>
              <a:rPr lang="en-US" altLang="ja-JP" sz="2500" dirty="0">
                <a:latin typeface="+mj-lt"/>
              </a:rPr>
              <a:t> sec</a:t>
            </a:r>
            <a:r>
              <a:rPr lang="en-US" altLang="ja-JP" sz="2500" baseline="30000" dirty="0">
                <a:latin typeface="+mj-lt"/>
              </a:rPr>
              <a:t>-1</a:t>
            </a:r>
            <a:r>
              <a:rPr lang="en-US" altLang="ja-JP" sz="2500" dirty="0">
                <a:latin typeface="+mj-lt"/>
              </a:rPr>
              <a:t>)</a:t>
            </a:r>
            <a:r>
              <a:rPr lang="ja-JP" altLang="en-US" sz="2500" dirty="0">
                <a:latin typeface="+mj-lt"/>
              </a:rPr>
              <a:t>　　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00033" y="5675401"/>
            <a:ext cx="10041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b="1" dirty="0" smtClean="0">
                <a:solidFill>
                  <a:srgbClr val="FF0000"/>
                </a:solidFill>
              </a:rPr>
              <a:t>2024 !!</a:t>
            </a:r>
            <a:endParaRPr kumimoji="1" lang="ja-JP" altLang="en-US" sz="2200" b="1" dirty="0">
              <a:solidFill>
                <a:srgbClr val="FF00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HL-LHC D1 Magnet Review, June 30 – July 1, 2016, KEK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8260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4E81-994E-064A-9B42-01AFEB1F7780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14300"/>
            <a:ext cx="4991100" cy="706967"/>
          </a:xfrm>
          <a:noFill/>
        </p:spPr>
        <p:txBody>
          <a:bodyPr>
            <a:normAutofit/>
          </a:bodyPr>
          <a:lstStyle/>
          <a:p>
            <a:pPr algn="l"/>
            <a:r>
              <a:rPr lang="en-US" altLang="ja-JP" b="1" dirty="0" smtClean="0">
                <a:solidFill>
                  <a:schemeClr val="accent1"/>
                </a:solidFill>
              </a:rPr>
              <a:t>Upgrading Scenario</a:t>
            </a:r>
            <a:endParaRPr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rot="16200000">
            <a:off x="-1010954" y="4508501"/>
            <a:ext cx="2729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Luminosity (10</a:t>
            </a:r>
            <a:r>
              <a:rPr kumimoji="1" lang="en-US" altLang="ja-JP" baseline="30000" dirty="0" smtClean="0"/>
              <a:t>34</a:t>
            </a:r>
            <a:r>
              <a:rPr kumimoji="1" lang="en-US" altLang="ja-JP" dirty="0" smtClean="0"/>
              <a:t> cm</a:t>
            </a:r>
            <a:r>
              <a:rPr kumimoji="1" lang="en-US" altLang="ja-JP" baseline="30000" dirty="0" smtClean="0"/>
              <a:t>-2</a:t>
            </a:r>
            <a:r>
              <a:rPr kumimoji="1" lang="en-US" altLang="ja-JP" dirty="0" smtClean="0"/>
              <a:t> sec</a:t>
            </a:r>
            <a:r>
              <a:rPr kumimoji="1" lang="en-US" altLang="ja-JP" baseline="30000" dirty="0" smtClean="0"/>
              <a:t>-1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25598" y="6040966"/>
            <a:ext cx="1785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Ope</a:t>
            </a:r>
            <a:r>
              <a:rPr kumimoji="1" lang="en-US" altLang="ja-JP" dirty="0" smtClean="0"/>
              <a:t>. Time (hour)</a:t>
            </a:r>
            <a:endParaRPr kumimoji="1" lang="ja-JP" altLang="en-US" dirty="0"/>
          </a:p>
        </p:txBody>
      </p:sp>
      <p:graphicFrame>
        <p:nvGraphicFramePr>
          <p:cNvPr id="11" name="オブジェクト 10"/>
          <p:cNvGraphicFramePr>
            <a:graphicFrameLocks noChangeAspect="1"/>
          </p:cNvGraphicFramePr>
          <p:nvPr>
            <p:extLst/>
          </p:nvPr>
        </p:nvGraphicFramePr>
        <p:xfrm>
          <a:off x="460375" y="806450"/>
          <a:ext cx="2574925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数式" r:id="rId3" imgW="1054100" imgH="444500" progId="Equation.3">
                  <p:embed/>
                </p:oleObj>
              </mc:Choice>
              <mc:Fallback>
                <p:oleObj name="数式" r:id="rId3" imgW="10541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0375" y="806450"/>
                        <a:ext cx="2574925" cy="1085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オブジェクト 11"/>
          <p:cNvGraphicFramePr>
            <a:graphicFrameLocks noChangeAspect="1"/>
          </p:cNvGraphicFramePr>
          <p:nvPr>
            <p:extLst/>
          </p:nvPr>
        </p:nvGraphicFramePr>
        <p:xfrm>
          <a:off x="985838" y="2109788"/>
          <a:ext cx="2468562" cy="1154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数式" r:id="rId5" imgW="1219200" imgH="571500" progId="Equation.3">
                  <p:embed/>
                </p:oleObj>
              </mc:Choice>
              <mc:Fallback>
                <p:oleObj name="数式" r:id="rId5" imgW="1219200" imgH="571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85838" y="2109788"/>
                        <a:ext cx="2468562" cy="1154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円/楕円 12"/>
          <p:cNvSpPr/>
          <p:nvPr/>
        </p:nvSpPr>
        <p:spPr>
          <a:xfrm>
            <a:off x="990600" y="1016000"/>
            <a:ext cx="406400" cy="787400"/>
          </a:xfrm>
          <a:prstGeom prst="ellipse">
            <a:avLst/>
          </a:prstGeom>
          <a:noFill/>
          <a:ln w="28575" cmpd="sng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36600" y="1714500"/>
            <a:ext cx="827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800000"/>
                </a:solidFill>
              </a:rPr>
              <a:t>Energy</a:t>
            </a:r>
            <a:endParaRPr kumimoji="1" lang="ja-JP" altLang="en-US" dirty="0">
              <a:solidFill>
                <a:srgbClr val="800000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1409700" y="800100"/>
            <a:ext cx="1308100" cy="584200"/>
          </a:xfrm>
          <a:prstGeom prst="ellipse">
            <a:avLst/>
          </a:prstGeom>
          <a:noFill/>
          <a:ln w="28575" cmpd="sng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273300" y="482600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3">
                    <a:lumMod val="75000"/>
                  </a:schemeClr>
                </a:solidFill>
              </a:rPr>
              <a:t>Beam current</a:t>
            </a:r>
            <a:endParaRPr kumimoji="1" lang="ja-JP" alt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1892300" y="1346200"/>
            <a:ext cx="787400" cy="584200"/>
          </a:xfrm>
          <a:prstGeom prst="ellipse">
            <a:avLst/>
          </a:prstGeom>
          <a:noFill/>
          <a:ln w="28575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540000" y="1676400"/>
            <a:ext cx="1137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tx2"/>
                </a:solidFill>
              </a:rPr>
              <a:t>Beam Size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  <p:sp>
        <p:nvSpPr>
          <p:cNvPr id="19" name="円/楕円 18"/>
          <p:cNvSpPr/>
          <p:nvPr/>
        </p:nvSpPr>
        <p:spPr>
          <a:xfrm>
            <a:off x="2679700" y="1003300"/>
            <a:ext cx="393700" cy="6223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079500" y="3048000"/>
            <a:ext cx="2744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Geometric reduction factor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20" name="図 19" descr="レベリング２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99" y="3463124"/>
            <a:ext cx="4356101" cy="2667001"/>
          </a:xfrm>
          <a:prstGeom prst="rect">
            <a:avLst/>
          </a:prstGeom>
        </p:spPr>
      </p:pic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368801" y="0"/>
            <a:ext cx="4677999" cy="5892799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1800" dirty="0" smtClean="0">
                <a:solidFill>
                  <a:srgbClr val="000000"/>
                </a:solidFill>
              </a:rPr>
              <a:t>20</a:t>
            </a:r>
            <a:r>
              <a:rPr lang="en-US" altLang="ja-JP" sz="1800" dirty="0" smtClean="0">
                <a:solidFill>
                  <a:srgbClr val="000000"/>
                </a:solidFill>
              </a:rPr>
              <a:t> times larger </a:t>
            </a:r>
            <a:r>
              <a:rPr lang="en-US" altLang="ja-JP" sz="1800" dirty="0">
                <a:solidFill>
                  <a:srgbClr val="000000"/>
                </a:solidFill>
              </a:rPr>
              <a:t>p</a:t>
            </a:r>
            <a:r>
              <a:rPr lang="en-US" altLang="ja-JP" sz="1800" dirty="0" smtClean="0">
                <a:solidFill>
                  <a:srgbClr val="000000"/>
                </a:solidFill>
              </a:rPr>
              <a:t>eak </a:t>
            </a:r>
            <a:r>
              <a:rPr lang="en-US" altLang="ja-JP" sz="1800" dirty="0" smtClean="0">
                <a:solidFill>
                  <a:srgbClr val="000000"/>
                </a:solidFill>
              </a:rPr>
              <a:t>l</a:t>
            </a:r>
            <a:r>
              <a:rPr lang="en-US" altLang="ja-JP" sz="1800" dirty="0" smtClean="0">
                <a:solidFill>
                  <a:srgbClr val="000000"/>
                </a:solidFill>
              </a:rPr>
              <a:t>uminosity</a:t>
            </a:r>
          </a:p>
          <a:p>
            <a:pPr marL="0" indent="0">
              <a:buNone/>
            </a:pPr>
            <a:r>
              <a:rPr lang="en-US" altLang="ja-JP" sz="1800" dirty="0" smtClean="0">
                <a:solidFill>
                  <a:srgbClr val="000000"/>
                </a:solidFill>
              </a:rPr>
              <a:t>Running at 5 times larger with luminosity </a:t>
            </a:r>
            <a:r>
              <a:rPr lang="en-US" altLang="ja-JP" sz="1800" dirty="0" err="1" smtClean="0">
                <a:solidFill>
                  <a:srgbClr val="000000"/>
                </a:solidFill>
              </a:rPr>
              <a:t>levelling</a:t>
            </a:r>
            <a:r>
              <a:rPr lang="en-US" altLang="ja-JP" sz="1800" dirty="0" smtClean="0">
                <a:solidFill>
                  <a:srgbClr val="000000"/>
                </a:solidFill>
              </a:rPr>
              <a:t> to reduce pile up</a:t>
            </a:r>
            <a:endParaRPr lang="en-US" altLang="ja-JP" sz="1800" dirty="0">
              <a:solidFill>
                <a:srgbClr val="000000"/>
              </a:solidFill>
            </a:endParaRPr>
          </a:p>
          <a:p>
            <a:endParaRPr lang="en-US" altLang="ja-JP" sz="1800" dirty="0" smtClean="0">
              <a:solidFill>
                <a:srgbClr val="000000"/>
              </a:solidFill>
            </a:endParaRPr>
          </a:p>
          <a:p>
            <a:r>
              <a:rPr lang="en-US" altLang="ja-JP" sz="1800" dirty="0" smtClean="0">
                <a:solidFill>
                  <a:srgbClr val="000000"/>
                </a:solidFill>
              </a:rPr>
              <a:t>Increasing </a:t>
            </a:r>
            <a:r>
              <a:rPr lang="en-US" altLang="ja-JP" sz="1800" dirty="0" smtClean="0">
                <a:solidFill>
                  <a:srgbClr val="000000"/>
                </a:solidFill>
              </a:rPr>
              <a:t>beam </a:t>
            </a:r>
            <a:r>
              <a:rPr lang="en-US" altLang="ja-JP" sz="1800" dirty="0" smtClean="0">
                <a:solidFill>
                  <a:srgbClr val="000000"/>
                </a:solidFill>
              </a:rPr>
              <a:t>current (*5)</a:t>
            </a:r>
            <a:endParaRPr lang="en-US" altLang="ja-JP" sz="1800" dirty="0" smtClean="0">
              <a:solidFill>
                <a:srgbClr val="000000"/>
              </a:solidFill>
            </a:endParaRPr>
          </a:p>
          <a:p>
            <a:pPr lvl="1"/>
            <a:r>
              <a:rPr lang="en-US" altLang="ja-JP" sz="1800" dirty="0" smtClean="0">
                <a:solidFill>
                  <a:srgbClr val="000000"/>
                </a:solidFill>
              </a:rPr>
              <a:t>LHC Injectors Upgrade </a:t>
            </a:r>
            <a:r>
              <a:rPr lang="en-US" altLang="ja-JP" sz="1800" dirty="0">
                <a:solidFill>
                  <a:srgbClr val="000000"/>
                </a:solidFill>
              </a:rPr>
              <a:t>(LIU</a:t>
            </a:r>
            <a:r>
              <a:rPr lang="en-US" altLang="ja-JP" sz="1800" dirty="0" smtClean="0">
                <a:solidFill>
                  <a:srgbClr val="000000"/>
                </a:solidFill>
              </a:rPr>
              <a:t>)</a:t>
            </a:r>
          </a:p>
          <a:p>
            <a:pPr lvl="2"/>
            <a:r>
              <a:rPr lang="en-US" altLang="ja-JP" sz="1800" dirty="0" smtClean="0">
                <a:solidFill>
                  <a:srgbClr val="000000"/>
                </a:solidFill>
              </a:rPr>
              <a:t>while keeping small </a:t>
            </a:r>
            <a:r>
              <a:rPr lang="en-US" altLang="ja-JP" sz="1800" dirty="0" err="1" smtClean="0">
                <a:solidFill>
                  <a:srgbClr val="000000"/>
                </a:solidFill>
              </a:rPr>
              <a:t>emittance</a:t>
            </a:r>
            <a:r>
              <a:rPr lang="en-US" altLang="ja-JP" sz="1800" dirty="0" smtClean="0">
                <a:solidFill>
                  <a:srgbClr val="000000"/>
                </a:solidFill>
              </a:rPr>
              <a:t>…</a:t>
            </a:r>
          </a:p>
          <a:p>
            <a:r>
              <a:rPr lang="en-US" altLang="ja-JP" sz="1800" dirty="0" smtClean="0">
                <a:solidFill>
                  <a:srgbClr val="000000"/>
                </a:solidFill>
              </a:rPr>
              <a:t>Reducing </a:t>
            </a:r>
            <a:r>
              <a:rPr lang="en-US" altLang="ja-JP" sz="18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b</a:t>
            </a:r>
            <a:r>
              <a:rPr lang="en-US" altLang="ja-JP" sz="1800" baseline="30000" dirty="0" smtClean="0">
                <a:solidFill>
                  <a:srgbClr val="000000"/>
                </a:solidFill>
              </a:rPr>
              <a:t>* </a:t>
            </a:r>
            <a:r>
              <a:rPr lang="en-US" altLang="ja-JP" sz="1800" dirty="0" smtClean="0">
                <a:solidFill>
                  <a:srgbClr val="000000"/>
                </a:solidFill>
              </a:rPr>
              <a:t>(*4)</a:t>
            </a:r>
            <a:endParaRPr lang="en-US" altLang="ja-JP" sz="1800" baseline="30000" dirty="0" smtClean="0">
              <a:solidFill>
                <a:srgbClr val="000000"/>
              </a:solidFill>
            </a:endParaRPr>
          </a:p>
          <a:p>
            <a:pPr lvl="1"/>
            <a:r>
              <a:rPr lang="en-US" altLang="ja-JP" sz="1800" dirty="0" smtClean="0">
                <a:solidFill>
                  <a:srgbClr val="000000"/>
                </a:solidFill>
              </a:rPr>
              <a:t>New IR magnets</a:t>
            </a:r>
          </a:p>
          <a:p>
            <a:pPr lvl="2"/>
            <a:r>
              <a:rPr lang="en-US" altLang="ja-JP" sz="1800" dirty="0" smtClean="0">
                <a:solidFill>
                  <a:srgbClr val="FF0000"/>
                </a:solidFill>
              </a:rPr>
              <a:t>Increasing triplet and D1 aperture to 150 mm</a:t>
            </a:r>
            <a:endParaRPr lang="en-US" altLang="ja-JP" sz="1800" dirty="0" smtClean="0">
              <a:solidFill>
                <a:srgbClr val="FF0000"/>
              </a:solidFill>
            </a:endParaRPr>
          </a:p>
          <a:p>
            <a:pPr lvl="2"/>
            <a:r>
              <a:rPr lang="en-US" altLang="ja-JP" sz="1800" dirty="0" smtClean="0">
                <a:solidFill>
                  <a:srgbClr val="000000"/>
                </a:solidFill>
              </a:rPr>
              <a:t>Strong </a:t>
            </a:r>
            <a:r>
              <a:rPr lang="en-US" altLang="ja-JP" sz="1800" dirty="0" smtClean="0">
                <a:solidFill>
                  <a:srgbClr val="000000"/>
                </a:solidFill>
              </a:rPr>
              <a:t>correctors</a:t>
            </a:r>
          </a:p>
          <a:p>
            <a:r>
              <a:rPr lang="en-US" altLang="ja-JP" sz="1800" dirty="0" smtClean="0">
                <a:solidFill>
                  <a:srgbClr val="000000"/>
                </a:solidFill>
              </a:rPr>
              <a:t>Removing the geometric reduction factor</a:t>
            </a:r>
            <a:endParaRPr lang="en-US" altLang="ja-JP" sz="1800" dirty="0">
              <a:solidFill>
                <a:srgbClr val="000000"/>
              </a:solidFill>
            </a:endParaRPr>
          </a:p>
          <a:p>
            <a:pPr lvl="1"/>
            <a:r>
              <a:rPr lang="en-US" altLang="ja-JP" sz="1800" dirty="0">
                <a:solidFill>
                  <a:srgbClr val="000000"/>
                </a:solidFill>
              </a:rPr>
              <a:t>Crab-Cavities for </a:t>
            </a:r>
            <a:r>
              <a:rPr lang="en-US" altLang="ja-JP" sz="1800" dirty="0" smtClean="0">
                <a:solidFill>
                  <a:srgbClr val="000000"/>
                </a:solidFill>
              </a:rPr>
              <a:t>IR</a:t>
            </a:r>
          </a:p>
          <a:p>
            <a:r>
              <a:rPr lang="en-US" altLang="ja-JP" sz="1800" dirty="0" smtClean="0">
                <a:solidFill>
                  <a:srgbClr val="000000"/>
                </a:solidFill>
              </a:rPr>
              <a:t>Improving collimation efficiency</a:t>
            </a:r>
          </a:p>
          <a:p>
            <a:pPr lvl="1"/>
            <a:r>
              <a:rPr lang="en-US" altLang="ja-JP" sz="1800" dirty="0" smtClean="0">
                <a:solidFill>
                  <a:srgbClr val="000000"/>
                </a:solidFill>
              </a:rPr>
              <a:t>11 T dipoles for additional </a:t>
            </a:r>
            <a:r>
              <a:rPr lang="en-US" altLang="ja-JP" sz="1800" dirty="0" smtClean="0">
                <a:solidFill>
                  <a:srgbClr val="000000"/>
                </a:solidFill>
              </a:rPr>
              <a:t>dispersion suppressors </a:t>
            </a:r>
            <a:r>
              <a:rPr lang="en-US" altLang="ja-JP" sz="1800" dirty="0" smtClean="0">
                <a:solidFill>
                  <a:srgbClr val="000000"/>
                </a:solidFill>
              </a:rPr>
              <a:t>collimators</a:t>
            </a:r>
            <a:endParaRPr lang="en-US" altLang="ja-JP" sz="1800" dirty="0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HL-LHC D1 Magnet Review, June 30 – July 1, 2016, KEK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2949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HiLumi LHC 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3"/>
            <a:ext cx="6502400" cy="459781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267" y="0"/>
            <a:ext cx="9535006" cy="639762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b="1" dirty="0" err="1" smtClean="0">
                <a:solidFill>
                  <a:schemeClr val="accent1"/>
                </a:solidFill>
              </a:rPr>
              <a:t>HiLumi</a:t>
            </a:r>
            <a:r>
              <a:rPr kumimoji="1" lang="en-US" altLang="ja-JP" b="1" dirty="0" smtClean="0">
                <a:solidFill>
                  <a:schemeClr val="accent1"/>
                </a:solidFill>
              </a:rPr>
              <a:t> LHC Design Study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46850"/>
            <a:ext cx="2133600" cy="365125"/>
          </a:xfrm>
        </p:spPr>
        <p:txBody>
          <a:bodyPr/>
          <a:lstStyle/>
          <a:p>
            <a:fld id="{8A7F4E81-994E-064A-9B42-01AFEB1F7780}" type="slidenum">
              <a:rPr lang="ja-JP" altLang="en-US" smtClean="0"/>
              <a:pPr/>
              <a:t>8</a:t>
            </a:fld>
            <a:endParaRPr lang="ja-JP" altLang="en-US"/>
          </a:p>
        </p:txBody>
      </p:sp>
      <p:pic>
        <p:nvPicPr>
          <p:cNvPr id="12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5450" y="157264"/>
            <a:ext cx="3043084" cy="3466469"/>
          </a:xfrm>
          <a:prstGeom prst="rect">
            <a:avLst/>
          </a:prstGeom>
        </p:spPr>
      </p:pic>
      <p:pic>
        <p:nvPicPr>
          <p:cNvPr id="13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5109" y="3691912"/>
            <a:ext cx="1243424" cy="1608790"/>
          </a:xfrm>
          <a:prstGeom prst="rect">
            <a:avLst/>
          </a:prstGeom>
        </p:spPr>
      </p:pic>
      <p:pic>
        <p:nvPicPr>
          <p:cNvPr id="14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0" r="61893" b="31287"/>
          <a:stretch/>
        </p:blipFill>
        <p:spPr>
          <a:xfrm>
            <a:off x="5998876" y="4261403"/>
            <a:ext cx="1670388" cy="608478"/>
          </a:xfrm>
          <a:prstGeom prst="rect">
            <a:avLst/>
          </a:prstGeom>
        </p:spPr>
      </p:pic>
      <p:sp>
        <p:nvSpPr>
          <p:cNvPr id="16" name="角丸四角形 15"/>
          <p:cNvSpPr/>
          <p:nvPr/>
        </p:nvSpPr>
        <p:spPr>
          <a:xfrm>
            <a:off x="575734" y="2624667"/>
            <a:ext cx="1422400" cy="1422400"/>
          </a:xfrm>
          <a:prstGeom prst="round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角丸四角形 16"/>
          <p:cNvSpPr/>
          <p:nvPr/>
        </p:nvSpPr>
        <p:spPr>
          <a:xfrm>
            <a:off x="4480012" y="2290009"/>
            <a:ext cx="1422400" cy="369956"/>
          </a:xfrm>
          <a:prstGeom prst="round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 rot="16200000">
            <a:off x="-1000148" y="3427511"/>
            <a:ext cx="2762295" cy="307777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kumimoji="1" lang="en-US" altLang="ja-JP" sz="1400" b="1" dirty="0">
                <a:solidFill>
                  <a:schemeClr val="accent1"/>
                </a:solidFill>
              </a:rPr>
              <a:t>EU-FP7 “</a:t>
            </a:r>
            <a:r>
              <a:rPr kumimoji="1" lang="en-US" altLang="ja-JP" sz="1400" b="1" dirty="0" err="1">
                <a:solidFill>
                  <a:schemeClr val="accent1"/>
                </a:solidFill>
              </a:rPr>
              <a:t>HiLumi</a:t>
            </a:r>
            <a:r>
              <a:rPr kumimoji="1" lang="en-US" altLang="ja-JP" sz="1400" b="1" dirty="0">
                <a:solidFill>
                  <a:schemeClr val="accent1"/>
                </a:solidFill>
              </a:rPr>
              <a:t> LHC Design Study”</a:t>
            </a:r>
            <a:endParaRPr lang="ja-JP" altLang="en-US" sz="1400" dirty="0">
              <a:solidFill>
                <a:schemeClr val="accent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4949912" y="1159709"/>
            <a:ext cx="460288" cy="186491"/>
          </a:xfrm>
          <a:prstGeom prst="round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コンテンツ プレースホルダー 2"/>
          <p:cNvSpPr txBox="1">
            <a:spLocks/>
          </p:cNvSpPr>
          <p:nvPr/>
        </p:nvSpPr>
        <p:spPr>
          <a:xfrm>
            <a:off x="98323" y="5132691"/>
            <a:ext cx="8780206" cy="1361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kumimoji="1" lang="en-US" altLang="ja-JP" sz="1600" dirty="0" smtClean="0">
                <a:solidFill>
                  <a:srgbClr val="000000"/>
                </a:solidFill>
              </a:rPr>
              <a:t>Conceptual design study and model R&amp;D started at 2011</a:t>
            </a:r>
          </a:p>
          <a:p>
            <a:pPr lvl="1">
              <a:lnSpc>
                <a:spcPct val="80000"/>
              </a:lnSpc>
            </a:pPr>
            <a:r>
              <a:rPr kumimoji="1" lang="en-US" altLang="ja-JP" sz="1600" dirty="0" smtClean="0">
                <a:solidFill>
                  <a:srgbClr val="000000"/>
                </a:solidFill>
              </a:rPr>
              <a:t>EU-FP7 “</a:t>
            </a:r>
            <a:r>
              <a:rPr kumimoji="1" lang="en-US" altLang="ja-JP" sz="1600" dirty="0" err="1" smtClean="0">
                <a:solidFill>
                  <a:srgbClr val="000000"/>
                </a:solidFill>
              </a:rPr>
              <a:t>HiLumi</a:t>
            </a:r>
            <a:r>
              <a:rPr kumimoji="1" lang="en-US" altLang="ja-JP" sz="1600" dirty="0" smtClean="0">
                <a:solidFill>
                  <a:srgbClr val="000000"/>
                </a:solidFill>
              </a:rPr>
              <a:t> LHC Design Study” hosted by CERN.</a:t>
            </a:r>
          </a:p>
          <a:p>
            <a:pPr>
              <a:lnSpc>
                <a:spcPct val="80000"/>
              </a:lnSpc>
            </a:pPr>
            <a:r>
              <a:rPr kumimoji="1" lang="en-US" altLang="ja-JP" sz="1600" dirty="0" smtClean="0">
                <a:solidFill>
                  <a:srgbClr val="000000"/>
                </a:solidFill>
              </a:rPr>
              <a:t>International collaboration by CERN, European institutes, US-LARP, and Japan (KEK)</a:t>
            </a:r>
          </a:p>
          <a:p>
            <a:pPr lvl="1">
              <a:lnSpc>
                <a:spcPct val="80000"/>
              </a:lnSpc>
            </a:pPr>
            <a:r>
              <a:rPr kumimoji="1" lang="en-US" altLang="ja-JP" sz="1600" dirty="0" smtClean="0">
                <a:solidFill>
                  <a:srgbClr val="FF0000"/>
                </a:solidFill>
              </a:rPr>
              <a:t>involvement of KEK: enhancing Japanese contribution to the ATLAS experiment.</a:t>
            </a:r>
          </a:p>
          <a:p>
            <a:pPr lvl="1">
              <a:lnSpc>
                <a:spcPct val="80000"/>
              </a:lnSpc>
            </a:pPr>
            <a:r>
              <a:rPr kumimoji="1" lang="en-US" altLang="ja-JP" sz="1600" dirty="0" smtClean="0">
                <a:solidFill>
                  <a:srgbClr val="FF0000"/>
                </a:solidFill>
              </a:rPr>
              <a:t>beam physics, IR magnet, crab cavity, beam diagnostics.</a:t>
            </a: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HL-LHC D1 Magnet Review, June 30 – July 1, 2016, KEK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1837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HL LHC overview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D1 requirements and design choices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Plans and Schedule</a:t>
            </a: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Ezio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540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13502</TotalTime>
  <Words>1127</Words>
  <Application>Microsoft Macintosh PowerPoint</Application>
  <PresentationFormat>On-screen Show (4:3)</PresentationFormat>
  <Paragraphs>233</Paragraphs>
  <Slides>24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Thème Office</vt:lpstr>
      <vt:lpstr>数式</vt:lpstr>
      <vt:lpstr>HL LHC project and requirements for the separation dipole D1</vt:lpstr>
      <vt:lpstr>Contents</vt:lpstr>
      <vt:lpstr>Overview: LHC</vt:lpstr>
      <vt:lpstr>LHC and HL-LHC Schedule</vt:lpstr>
      <vt:lpstr>Radiation Damages in Present LHC</vt:lpstr>
      <vt:lpstr>Peak and Integrated Luminosities</vt:lpstr>
      <vt:lpstr>Upgrading Scenario</vt:lpstr>
      <vt:lpstr>HiLumi LHC Design Study</vt:lpstr>
      <vt:lpstr>Contents</vt:lpstr>
      <vt:lpstr>General remarks</vt:lpstr>
      <vt:lpstr>General remarks</vt:lpstr>
      <vt:lpstr>General remarks</vt:lpstr>
      <vt:lpstr>General remarks</vt:lpstr>
      <vt:lpstr>Requirements</vt:lpstr>
      <vt:lpstr>Requirements</vt:lpstr>
      <vt:lpstr>Requirements</vt:lpstr>
      <vt:lpstr>Requirements</vt:lpstr>
      <vt:lpstr>Requirements</vt:lpstr>
      <vt:lpstr>Requirements</vt:lpstr>
      <vt:lpstr>Requirements</vt:lpstr>
      <vt:lpstr>Requirements</vt:lpstr>
      <vt:lpstr>Contents</vt:lpstr>
      <vt:lpstr>Plans</vt:lpstr>
      <vt:lpstr>PowerPoint Presentation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Ezio Todesco</cp:lastModifiedBy>
  <cp:revision>404</cp:revision>
  <dcterms:created xsi:type="dcterms:W3CDTF">2016-03-23T12:58:39Z</dcterms:created>
  <dcterms:modified xsi:type="dcterms:W3CDTF">2016-06-29T05:08:30Z</dcterms:modified>
</cp:coreProperties>
</file>