
<file path=[Content_Types].xml><?xml version="1.0" encoding="utf-8"?>
<Types xmlns="http://schemas.openxmlformats.org/package/2006/content-types">
  <Default Extension="xml" ContentType="application/xml"/>
  <Default Extension="jpeg" ContentType="image/jpeg"/>
  <Default Extension="jpg" ContentType="image/jpeg"/>
  <Default Extension="emf" ContentType="image/x-emf"/>
  <Default Extension="rels" ContentType="application/vnd.openxmlformats-package.relationships+xml"/>
  <Default Extension="vml" ContentType="application/vnd.openxmlformats-officedocument.vmlDrawing"/>
  <Default Extension="gif" ContentType="image/gif"/>
  <Default Extension="png" ContentType="image/png"/>
  <Default Extension="bin" ContentType="application/vnd.openxmlformats-officedocument.oleObjec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 id="2147483660" r:id="rId2"/>
    <p:sldMasterId id="2147483662" r:id="rId3"/>
  </p:sldMasterIdLst>
  <p:notesMasterIdLst>
    <p:notesMasterId r:id="rId31"/>
  </p:notesMasterIdLst>
  <p:handoutMasterIdLst>
    <p:handoutMasterId r:id="rId32"/>
  </p:handoutMasterIdLst>
  <p:sldIdLst>
    <p:sldId id="395" r:id="rId4"/>
    <p:sldId id="579" r:id="rId5"/>
    <p:sldId id="585" r:id="rId6"/>
    <p:sldId id="595" r:id="rId7"/>
    <p:sldId id="552" r:id="rId8"/>
    <p:sldId id="586" r:id="rId9"/>
    <p:sldId id="589" r:id="rId10"/>
    <p:sldId id="596" r:id="rId11"/>
    <p:sldId id="614" r:id="rId12"/>
    <p:sldId id="597" r:id="rId13"/>
    <p:sldId id="623" r:id="rId14"/>
    <p:sldId id="626" r:id="rId15"/>
    <p:sldId id="598" r:id="rId16"/>
    <p:sldId id="615" r:id="rId17"/>
    <p:sldId id="617" r:id="rId18"/>
    <p:sldId id="616" r:id="rId19"/>
    <p:sldId id="511" r:id="rId20"/>
    <p:sldId id="599" r:id="rId21"/>
    <p:sldId id="556" r:id="rId22"/>
    <p:sldId id="624" r:id="rId23"/>
    <p:sldId id="605" r:id="rId24"/>
    <p:sldId id="606" r:id="rId25"/>
    <p:sldId id="602" r:id="rId26"/>
    <p:sldId id="621" r:id="rId27"/>
    <p:sldId id="549" r:id="rId28"/>
    <p:sldId id="625" r:id="rId29"/>
    <p:sldId id="627" r:id="rId3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4180FF"/>
    <a:srgbClr val="00FF80"/>
    <a:srgbClr val="80FF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46F890A9-2807-4EBB-B81D-B2AA78EC7F39}" styleName="Dark Style 2 - Accent 5/Accent 6">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5">
              <a:tint val="20000"/>
            </a:schemeClr>
          </a:solidFill>
        </a:fill>
      </a:tcStyle>
    </a:lastRow>
    <a:firstRow>
      <a:tcTxStyle b="on">
        <a:fontRef idx="minor">
          <a:scrgbClr r="0" g="0" b="0"/>
        </a:fontRef>
        <a:schemeClr val="lt1"/>
      </a:tcTxStyle>
      <a:tcStyle>
        <a:tcBdr/>
        <a:fill>
          <a:solidFill>
            <a:schemeClr val="accent6"/>
          </a:solidFill>
        </a:fill>
      </a:tcStyle>
    </a:firstRow>
  </a:tblStyle>
  <a:tblStyle styleId="{91EBBBCC-DAD2-459C-BE2E-F6DE35CF9A28}" styleName="Dark Style 2 - Accent 3/Accent 4">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3">
              <a:tint val="20000"/>
            </a:schemeClr>
          </a:solidFill>
        </a:fill>
      </a:tcStyle>
    </a:lastRow>
    <a:firstRow>
      <a:tcTxStyle b="on">
        <a:fontRef idx="minor">
          <a:scrgbClr r="0" g="0" b="0"/>
        </a:fontRef>
        <a:schemeClr val="lt1"/>
      </a:tcTxStyle>
      <a:tcStyle>
        <a:tcBdr/>
        <a:fill>
          <a:solidFill>
            <a:schemeClr val="accent4"/>
          </a:solidFill>
        </a:fill>
      </a:tcStyle>
    </a:firstRow>
  </a:tblStyle>
  <a:tblStyle styleId="{0660B408-B3CF-4A94-85FC-2B1E0A45F4A2}" styleName="Dark Style 2 - Accent 1/Accent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 styleId="{5202B0CA-FC54-4496-8BCA-5EF66A818D29}" styleName="Dark Style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dk1">
              <a:tint val="20000"/>
            </a:schemeClr>
          </a:solidFill>
        </a:fill>
      </a:tcStyle>
    </a:lastRow>
    <a:firstRow>
      <a:tcTxStyle b="on">
        <a:fontRef idx="minor">
          <a:scrgbClr r="0" g="0" b="0"/>
        </a:fontRef>
        <a:schemeClr val="lt1"/>
      </a:tcTxStyle>
      <a:tcStyle>
        <a:tcBdr/>
        <a:fill>
          <a:solidFill>
            <a:schemeClr val="dk1"/>
          </a:solidFill>
        </a:fill>
      </a:tcStyle>
    </a:firstRow>
  </a:tblStyle>
  <a:tblStyle styleId="{E8034E78-7F5D-4C2E-B375-FC64B27BC917}" styleName="Dark Style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left>
            <a:ln w="25400" cmpd="sng">
              <a:solidFill>
                <a:schemeClr val="lt1"/>
              </a:solidFill>
            </a:ln>
          </a:left>
        </a:tcBdr>
        <a:fill>
          <a:solidFill>
            <a:schemeClr val="dk1">
              <a:tint val="60000"/>
            </a:schemeClr>
          </a:solidFill>
        </a:fill>
      </a:tcStyle>
    </a:lastCol>
    <a:firstCol>
      <a:tcTxStyle b="on"/>
      <a:tcStyle>
        <a:tcBdr>
          <a:right>
            <a:ln w="25400" cmpd="sng">
              <a:solidFill>
                <a:schemeClr val="lt1"/>
              </a:solidFill>
            </a:ln>
          </a:right>
        </a:tcBdr>
        <a:fill>
          <a:solidFill>
            <a:schemeClr val="dk1">
              <a:tint val="60000"/>
            </a:schemeClr>
          </a:solidFill>
        </a:fill>
      </a:tcStyle>
    </a:firstCol>
    <a:lastRow>
      <a:tcTxStyle b="on"/>
      <a:tcStyle>
        <a:tcBdr>
          <a:top>
            <a:ln w="25400" cmpd="sng">
              <a:solidFill>
                <a:schemeClr val="lt1"/>
              </a:solidFill>
            </a:ln>
          </a:top>
        </a:tcBdr>
        <a:fill>
          <a:solidFill>
            <a:schemeClr val="dk1">
              <a:tint val="6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7235"/>
    <p:restoredTop sz="50000" autoAdjust="0"/>
  </p:normalViewPr>
  <p:slideViewPr>
    <p:cSldViewPr snapToGrid="0">
      <p:cViewPr>
        <p:scale>
          <a:sx n="83" d="100"/>
          <a:sy n="83" d="100"/>
        </p:scale>
        <p:origin x="1848" y="528"/>
      </p:cViewPr>
      <p:guideLst>
        <p:guide orient="horz" pos="2160"/>
        <p:guide pos="2880"/>
      </p:guideLst>
    </p:cSldViewPr>
  </p:slideViewPr>
  <p:notesTextViewPr>
    <p:cViewPr>
      <p:scale>
        <a:sx n="100" d="100"/>
        <a:sy n="100" d="100"/>
      </p:scale>
      <p:origin x="0" y="0"/>
    </p:cViewPr>
  </p:notesTextViewPr>
  <p:sorterViewPr>
    <p:cViewPr>
      <p:scale>
        <a:sx n="50" d="100"/>
        <a:sy n="50" d="100"/>
      </p:scale>
      <p:origin x="0" y="80"/>
    </p:cViewPr>
  </p:sorterViewPr>
  <p:gridSpacing cx="76200" cy="76200"/>
</p:viewPr>
</file>

<file path=ppt/_rels/presentation.xml.rels><?xml version="1.0" encoding="UTF-8" standalone="yes"?>
<Relationships xmlns="http://schemas.openxmlformats.org/package/2006/relationships"><Relationship Id="rId20" Type="http://schemas.openxmlformats.org/officeDocument/2006/relationships/slide" Target="slides/slide17.xml"/><Relationship Id="rId21" Type="http://schemas.openxmlformats.org/officeDocument/2006/relationships/slide" Target="slides/slide18.xml"/><Relationship Id="rId22" Type="http://schemas.openxmlformats.org/officeDocument/2006/relationships/slide" Target="slides/slide19.xml"/><Relationship Id="rId23" Type="http://schemas.openxmlformats.org/officeDocument/2006/relationships/slide" Target="slides/slide20.xml"/><Relationship Id="rId24" Type="http://schemas.openxmlformats.org/officeDocument/2006/relationships/slide" Target="slides/slide21.xml"/><Relationship Id="rId25" Type="http://schemas.openxmlformats.org/officeDocument/2006/relationships/slide" Target="slides/slide22.xml"/><Relationship Id="rId26" Type="http://schemas.openxmlformats.org/officeDocument/2006/relationships/slide" Target="slides/slide23.xml"/><Relationship Id="rId27" Type="http://schemas.openxmlformats.org/officeDocument/2006/relationships/slide" Target="slides/slide24.xml"/><Relationship Id="rId28" Type="http://schemas.openxmlformats.org/officeDocument/2006/relationships/slide" Target="slides/slide25.xml"/><Relationship Id="rId29" Type="http://schemas.openxmlformats.org/officeDocument/2006/relationships/slide" Target="slides/slide26.xml"/><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Master" Target="slideMasters/slideMaster3.xml"/><Relationship Id="rId4" Type="http://schemas.openxmlformats.org/officeDocument/2006/relationships/slide" Target="slides/slide1.xml"/><Relationship Id="rId5" Type="http://schemas.openxmlformats.org/officeDocument/2006/relationships/slide" Target="slides/slide2.xml"/><Relationship Id="rId30" Type="http://schemas.openxmlformats.org/officeDocument/2006/relationships/slide" Target="slides/slide27.xml"/><Relationship Id="rId31" Type="http://schemas.openxmlformats.org/officeDocument/2006/relationships/notesMaster" Target="notesMasters/notesMaster1.xml"/><Relationship Id="rId32" Type="http://schemas.openxmlformats.org/officeDocument/2006/relationships/handoutMaster" Target="handoutMasters/handoutMaster1.xml"/><Relationship Id="rId9" Type="http://schemas.openxmlformats.org/officeDocument/2006/relationships/slide" Target="slides/slide6.xml"/><Relationship Id="rId6" Type="http://schemas.openxmlformats.org/officeDocument/2006/relationships/slide" Target="slides/slide3.xml"/><Relationship Id="rId7" Type="http://schemas.openxmlformats.org/officeDocument/2006/relationships/slide" Target="slides/slide4.xml"/><Relationship Id="rId8" Type="http://schemas.openxmlformats.org/officeDocument/2006/relationships/slide" Target="slides/slide5.xml"/><Relationship Id="rId33" Type="http://schemas.openxmlformats.org/officeDocument/2006/relationships/presProps" Target="presProps.xml"/><Relationship Id="rId34" Type="http://schemas.openxmlformats.org/officeDocument/2006/relationships/viewProps" Target="viewProps.xml"/><Relationship Id="rId35" Type="http://schemas.openxmlformats.org/officeDocument/2006/relationships/theme" Target="theme/theme1.xml"/><Relationship Id="rId36" Type="http://schemas.openxmlformats.org/officeDocument/2006/relationships/tableStyles" Target="tableStyles.xml"/><Relationship Id="rId10" Type="http://schemas.openxmlformats.org/officeDocument/2006/relationships/slide" Target="slides/slide7.xml"/><Relationship Id="rId11" Type="http://schemas.openxmlformats.org/officeDocument/2006/relationships/slide" Target="slides/slide8.xml"/><Relationship Id="rId12" Type="http://schemas.openxmlformats.org/officeDocument/2006/relationships/slide" Target="slides/slide9.xml"/><Relationship Id="rId13" Type="http://schemas.openxmlformats.org/officeDocument/2006/relationships/slide" Target="slides/slide10.xml"/><Relationship Id="rId14" Type="http://schemas.openxmlformats.org/officeDocument/2006/relationships/slide" Target="slides/slide11.xml"/><Relationship Id="rId15" Type="http://schemas.openxmlformats.org/officeDocument/2006/relationships/slide" Target="slides/slide12.xml"/><Relationship Id="rId16" Type="http://schemas.openxmlformats.org/officeDocument/2006/relationships/slide" Target="slides/slide13.xml"/><Relationship Id="rId17" Type="http://schemas.openxmlformats.org/officeDocument/2006/relationships/slide" Target="slides/slide14.xml"/><Relationship Id="rId18" Type="http://schemas.openxmlformats.org/officeDocument/2006/relationships/slide" Target="slides/slide15.xml"/><Relationship Id="rId19" Type="http://schemas.openxmlformats.org/officeDocument/2006/relationships/slide" Target="slides/slide16.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1.emf"/><Relationship Id="rId2" Type="http://schemas.openxmlformats.org/officeDocument/2006/relationships/image" Target="../media/image12.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ja-JP" altLang="en-US"/>
          </a:p>
        </p:txBody>
      </p:sp>
      <p:sp>
        <p:nvSpPr>
          <p:cNvPr id="3" name="日付プレースホルダ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BC4057F5-15AF-C24E-BC2D-DD18FB3CA919}" type="datetimeFigureOut">
              <a:rPr lang="ja-JP" altLang="en-US" smtClean="0"/>
              <a:pPr/>
              <a:t>2016/6/29</a:t>
            </a:fld>
            <a:endParaRPr lang="ja-JP" altLang="en-US"/>
          </a:p>
        </p:txBody>
      </p:sp>
      <p:sp>
        <p:nvSpPr>
          <p:cNvPr id="4" name="フッター プレースホルダ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ja-JP" altLang="en-US"/>
          </a:p>
        </p:txBody>
      </p:sp>
      <p:sp>
        <p:nvSpPr>
          <p:cNvPr id="5" name="スライド番号プレースホルダ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3A4971BC-FB4A-3744-9F6C-4B5FDA158C7D}" type="slidenum">
              <a:rPr lang="ja-JP" altLang="en-US" smtClean="0"/>
              <a:pPr/>
              <a:t>‹#›</a:t>
            </a:fld>
            <a:endParaRPr lang="ja-JP" altLang="en-US"/>
          </a:p>
        </p:txBody>
      </p:sp>
    </p:spTree>
    <p:extLst>
      <p:ext uri="{BB962C8B-B14F-4D97-AF65-F5344CB8AC3E}">
        <p14:creationId xmlns:p14="http://schemas.microsoft.com/office/powerpoint/2010/main" val="1040238705"/>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9913783-B2A7-4B55-B07B-BF35948CAB5D}" type="datetimeFigureOut">
              <a:rPr lang="en-US" altLang="ja-JP" smtClean="0"/>
              <a:pPr/>
              <a:t>6/29/16</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6FFD465-24CA-48FE-8BBF-33B5105D99FA}" type="slidenum">
              <a:rPr lang="en-US" smtClean="0"/>
              <a:pPr/>
              <a:t>‹#›</a:t>
            </a:fld>
            <a:endParaRPr lang="en-US"/>
          </a:p>
        </p:txBody>
      </p:sp>
    </p:spTree>
    <p:extLst>
      <p:ext uri="{BB962C8B-B14F-4D97-AF65-F5344CB8AC3E}">
        <p14:creationId xmlns:p14="http://schemas.microsoft.com/office/powerpoint/2010/main" val="3532418566"/>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36FFD465-24CA-48FE-8BBF-33B5105D99FA}" type="slidenum">
              <a:rPr lang="en-US" smtClean="0"/>
              <a:pPr/>
              <a:t>2</a:t>
            </a:fld>
            <a:endParaRPr lang="en-US"/>
          </a:p>
        </p:txBody>
      </p:sp>
    </p:spTree>
    <p:extLst>
      <p:ext uri="{BB962C8B-B14F-4D97-AF65-F5344CB8AC3E}">
        <p14:creationId xmlns:p14="http://schemas.microsoft.com/office/powerpoint/2010/main" val="184766606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36FFD465-24CA-48FE-8BBF-33B5105D99FA}" type="slidenum">
              <a:rPr lang="en-US" smtClean="0"/>
              <a:pPr/>
              <a:t>20</a:t>
            </a:fld>
            <a:endParaRPr lang="en-US"/>
          </a:p>
        </p:txBody>
      </p:sp>
    </p:spTree>
    <p:extLst>
      <p:ext uri="{BB962C8B-B14F-4D97-AF65-F5344CB8AC3E}">
        <p14:creationId xmlns:p14="http://schemas.microsoft.com/office/powerpoint/2010/main" val="109552540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1.jpeg"/><Relationship Id="rId3" Type="http://schemas.openxmlformats.org/officeDocument/2006/relationships/image" Target="../media/image3.jpeg"/></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r>
              <a:rPr lang="en-US" altLang="ja-JP" smtClean="0"/>
              <a:t>2016/06/30</a:t>
            </a:r>
            <a:endParaRPr lang="en-US"/>
          </a:p>
        </p:txBody>
      </p:sp>
      <p:sp>
        <p:nvSpPr>
          <p:cNvPr id="5" name="Footer Placeholder 4"/>
          <p:cNvSpPr>
            <a:spLocks noGrp="1"/>
          </p:cNvSpPr>
          <p:nvPr>
            <p:ph type="ftr" sz="quarter" idx="11"/>
          </p:nvPr>
        </p:nvSpPr>
        <p:spPr/>
        <p:txBody>
          <a:bodyPr/>
          <a:lstStyle/>
          <a:p>
            <a:r>
              <a:rPr lang="en-US" smtClean="0"/>
              <a:t>HL-LHC D1 Magnet Review, June 30 – July 1, 2016, KEK</a:t>
            </a:r>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r>
              <a:rPr lang="en-US" altLang="ja-JP" smtClean="0"/>
              <a:t>2016/06/30</a:t>
            </a:r>
            <a:endParaRPr lang="en-US"/>
          </a:p>
        </p:txBody>
      </p:sp>
      <p:sp>
        <p:nvSpPr>
          <p:cNvPr id="5" name="Footer Placeholder 4"/>
          <p:cNvSpPr>
            <a:spLocks noGrp="1"/>
          </p:cNvSpPr>
          <p:nvPr>
            <p:ph type="ftr" sz="quarter" idx="11"/>
          </p:nvPr>
        </p:nvSpPr>
        <p:spPr/>
        <p:txBody>
          <a:bodyPr/>
          <a:lstStyle/>
          <a:p>
            <a:r>
              <a:rPr lang="en-US" smtClean="0"/>
              <a:t>HL-LHC D1 Magnet Review, June 30 – July 1, 2016, KEK</a:t>
            </a:r>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r>
              <a:rPr lang="en-US" altLang="ja-JP" smtClean="0"/>
              <a:t>2016/06/30</a:t>
            </a:r>
            <a:endParaRPr lang="en-US"/>
          </a:p>
        </p:txBody>
      </p:sp>
      <p:sp>
        <p:nvSpPr>
          <p:cNvPr id="5" name="Footer Placeholder 4"/>
          <p:cNvSpPr>
            <a:spLocks noGrp="1"/>
          </p:cNvSpPr>
          <p:nvPr>
            <p:ph type="ftr" sz="quarter" idx="11"/>
          </p:nvPr>
        </p:nvSpPr>
        <p:spPr/>
        <p:txBody>
          <a:bodyPr/>
          <a:lstStyle/>
          <a:p>
            <a:r>
              <a:rPr lang="en-US" smtClean="0"/>
              <a:t>HL-LHC D1 Magnet Review, June 30 – July 1, 2016, KEK</a:t>
            </a:r>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cSld name="1_Title Slide">
    <p:spTree>
      <p:nvGrpSpPr>
        <p:cNvPr id="1" name=""/>
        <p:cNvGrpSpPr/>
        <p:nvPr/>
      </p:nvGrpSpPr>
      <p:grpSpPr>
        <a:xfrm>
          <a:off x="0" y="0"/>
          <a:ext cx="0" cy="0"/>
          <a:chOff x="0" y="0"/>
          <a:chExt cx="0" cy="0"/>
        </a:xfrm>
      </p:grpSpPr>
      <p:pic>
        <p:nvPicPr>
          <p:cNvPr id="5" name="Picture 4"/>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pic>
        <p:nvPicPr>
          <p:cNvPr id="6" name="Picture 5"/>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61314" y="1861231"/>
            <a:ext cx="4149834" cy="1998745"/>
          </a:xfrm>
          <a:prstGeom prst="rect">
            <a:avLst/>
          </a:prstGeom>
        </p:spPr>
      </p:pic>
      <p:sp>
        <p:nvSpPr>
          <p:cNvPr id="2" name="Title 1"/>
          <p:cNvSpPr>
            <a:spLocks noGrp="1"/>
          </p:cNvSpPr>
          <p:nvPr>
            <p:ph type="ctrTitle"/>
          </p:nvPr>
        </p:nvSpPr>
        <p:spPr>
          <a:xfrm>
            <a:off x="4708310" y="1608069"/>
            <a:ext cx="3978489" cy="2506731"/>
          </a:xfrm>
        </p:spPr>
        <p:txBody>
          <a:bodyPr/>
          <a:lstStyle>
            <a:lvl1pPr algn="l">
              <a:lnSpc>
                <a:spcPct val="100000"/>
              </a:lnSpc>
              <a:defRPr b="1" i="0">
                <a:solidFill>
                  <a:srgbClr val="005872"/>
                </a:solidFill>
                <a:effectLst>
                  <a:outerShdw blurRad="63500" dist="31750" dir="2700000" algn="tl" rotWithShape="0">
                    <a:srgbClr val="9CB0D5">
                      <a:alpha val="50000"/>
                    </a:srgbClr>
                  </a:outerShdw>
                </a:effectLst>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457200" y="4114800"/>
            <a:ext cx="8229600" cy="1828800"/>
          </a:xfrm>
        </p:spPr>
        <p:txBody>
          <a:bodyPr lIns="0" rIns="0">
            <a:normAutofit/>
          </a:bodyPr>
          <a:lstStyle>
            <a:lvl1pPr marL="0" indent="0" algn="ctr">
              <a:lnSpc>
                <a:spcPct val="100000"/>
              </a:lnSpc>
              <a:spcBef>
                <a:spcPts val="0"/>
              </a:spcBef>
              <a:buNone/>
              <a:defRPr sz="2500" b="1">
                <a:solidFill>
                  <a:schemeClr val="bg1">
                    <a:lumMod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cxnSp>
        <p:nvCxnSpPr>
          <p:cNvPr id="7" name="Straight Connector 6"/>
          <p:cNvCxnSpPr/>
          <p:nvPr userDrawn="1"/>
        </p:nvCxnSpPr>
        <p:spPr>
          <a:xfrm>
            <a:off x="4561279" y="1967225"/>
            <a:ext cx="0" cy="1786759"/>
          </a:xfrm>
          <a:prstGeom prst="line">
            <a:avLst/>
          </a:prstGeom>
          <a:ln>
            <a:solidFill>
              <a:srgbClr val="5BC1E6"/>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54287930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r>
              <a:rPr lang="en-US" altLang="ja-JP" smtClean="0">
                <a:solidFill>
                  <a:prstClr val="black">
                    <a:tint val="75000"/>
                  </a:prstClr>
                </a:solidFill>
                <a:latin typeface="Calibri"/>
              </a:rPr>
              <a:t>2016/06/30</a:t>
            </a:r>
            <a:endParaRPr lang="en-US">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r>
              <a:rPr lang="en-US" smtClean="0">
                <a:solidFill>
                  <a:prstClr val="black">
                    <a:tint val="75000"/>
                  </a:prstClr>
                </a:solidFill>
                <a:latin typeface="Calibri"/>
              </a:rPr>
              <a:t>HL-LHC D1 Magnet Review, June 30 – July 1, 2016, KEK</a:t>
            </a:r>
            <a:endParaRPr lang="en-US">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B6F15528-21DE-4FAA-801E-634DDDAF4B2B}"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1351247338"/>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6492874"/>
            <a:ext cx="2133600" cy="365125"/>
          </a:xfrm>
        </p:spPr>
        <p:txBody>
          <a:bodyPr/>
          <a:lstStyle/>
          <a:p>
            <a:r>
              <a:rPr lang="en-US" altLang="ja-JP" smtClean="0">
                <a:solidFill>
                  <a:prstClr val="black">
                    <a:tint val="75000"/>
                  </a:prstClr>
                </a:solidFill>
                <a:latin typeface="Calibri"/>
              </a:rPr>
              <a:t>2016/06/30</a:t>
            </a:r>
            <a:endParaRPr lang="en-US">
              <a:solidFill>
                <a:prstClr val="black">
                  <a:tint val="75000"/>
                </a:prstClr>
              </a:solidFill>
              <a:latin typeface="Calibri"/>
            </a:endParaRPr>
          </a:p>
        </p:txBody>
      </p:sp>
      <p:sp>
        <p:nvSpPr>
          <p:cNvPr id="5" name="Footer Placeholder 4"/>
          <p:cNvSpPr>
            <a:spLocks noGrp="1"/>
          </p:cNvSpPr>
          <p:nvPr>
            <p:ph type="ftr" sz="quarter" idx="11"/>
          </p:nvPr>
        </p:nvSpPr>
        <p:spPr>
          <a:xfrm>
            <a:off x="2784844" y="6492875"/>
            <a:ext cx="3574312" cy="365125"/>
          </a:xfrm>
        </p:spPr>
        <p:txBody>
          <a:bodyPr/>
          <a:lstStyle/>
          <a:p>
            <a:r>
              <a:rPr lang="en-US" smtClean="0">
                <a:solidFill>
                  <a:prstClr val="black">
                    <a:tint val="75000"/>
                  </a:prstClr>
                </a:solidFill>
                <a:latin typeface="Calibri"/>
              </a:rPr>
              <a:t>HL-LHC D1 Magnet Review, June 30 – July 1, 2016, KEK</a:t>
            </a:r>
            <a:endParaRPr lang="en-US">
              <a:solidFill>
                <a:prstClr val="black">
                  <a:tint val="75000"/>
                </a:prstClr>
              </a:solidFill>
              <a:latin typeface="Calibri"/>
            </a:endParaRPr>
          </a:p>
        </p:txBody>
      </p:sp>
      <p:sp>
        <p:nvSpPr>
          <p:cNvPr id="6" name="Slide Number Placeholder 5"/>
          <p:cNvSpPr>
            <a:spLocks noGrp="1"/>
          </p:cNvSpPr>
          <p:nvPr>
            <p:ph type="sldNum" sz="quarter" idx="12"/>
          </p:nvPr>
        </p:nvSpPr>
        <p:spPr>
          <a:xfrm>
            <a:off x="6904075" y="6492873"/>
            <a:ext cx="2133600" cy="365125"/>
          </a:xfrm>
        </p:spPr>
        <p:txBody>
          <a:bodyPr/>
          <a:lstStyle/>
          <a:p>
            <a:fld id="{B6F15528-21DE-4FAA-801E-634DDDAF4B2B}"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945269356"/>
      </p:ext>
    </p:extLst>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r>
              <a:rPr lang="en-US" altLang="ja-JP" smtClean="0">
                <a:solidFill>
                  <a:prstClr val="black">
                    <a:tint val="75000"/>
                  </a:prstClr>
                </a:solidFill>
                <a:latin typeface="Calibri"/>
              </a:rPr>
              <a:t>2016/06/30</a:t>
            </a:r>
            <a:endParaRPr lang="en-US">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r>
              <a:rPr lang="en-US" smtClean="0">
                <a:solidFill>
                  <a:prstClr val="black">
                    <a:tint val="75000"/>
                  </a:prstClr>
                </a:solidFill>
                <a:latin typeface="Calibri"/>
              </a:rPr>
              <a:t>HL-LHC D1 Magnet Review, June 30 – July 1, 2016, KEK</a:t>
            </a:r>
            <a:endParaRPr lang="en-US">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B6F15528-21DE-4FAA-801E-634DDDAF4B2B}"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1691476451"/>
      </p:ext>
    </p:extLst>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r>
              <a:rPr lang="en-US" altLang="ja-JP" smtClean="0">
                <a:solidFill>
                  <a:prstClr val="black">
                    <a:tint val="75000"/>
                  </a:prstClr>
                </a:solidFill>
                <a:latin typeface="Calibri"/>
              </a:rPr>
              <a:t>2016/06/30</a:t>
            </a:r>
            <a:endParaRPr lang="en-US">
              <a:solidFill>
                <a:prstClr val="black">
                  <a:tint val="75000"/>
                </a:prstClr>
              </a:solidFill>
              <a:latin typeface="Calibri"/>
            </a:endParaRPr>
          </a:p>
        </p:txBody>
      </p:sp>
      <p:sp>
        <p:nvSpPr>
          <p:cNvPr id="6" name="Footer Placeholder 5"/>
          <p:cNvSpPr>
            <a:spLocks noGrp="1"/>
          </p:cNvSpPr>
          <p:nvPr>
            <p:ph type="ftr" sz="quarter" idx="11"/>
          </p:nvPr>
        </p:nvSpPr>
        <p:spPr/>
        <p:txBody>
          <a:bodyPr/>
          <a:lstStyle/>
          <a:p>
            <a:r>
              <a:rPr lang="en-US" smtClean="0">
                <a:solidFill>
                  <a:prstClr val="black">
                    <a:tint val="75000"/>
                  </a:prstClr>
                </a:solidFill>
                <a:latin typeface="Calibri"/>
              </a:rPr>
              <a:t>HL-LHC D1 Magnet Review, June 30 – July 1, 2016, KEK</a:t>
            </a:r>
            <a:endParaRPr lang="en-US">
              <a:solidFill>
                <a:prstClr val="black">
                  <a:tint val="75000"/>
                </a:prstClr>
              </a:solidFill>
              <a:latin typeface="Calibri"/>
            </a:endParaRPr>
          </a:p>
        </p:txBody>
      </p:sp>
      <p:sp>
        <p:nvSpPr>
          <p:cNvPr id="7" name="Slide Number Placeholder 6"/>
          <p:cNvSpPr>
            <a:spLocks noGrp="1"/>
          </p:cNvSpPr>
          <p:nvPr>
            <p:ph type="sldNum" sz="quarter" idx="12"/>
          </p:nvPr>
        </p:nvSpPr>
        <p:spPr/>
        <p:txBody>
          <a:bodyPr/>
          <a:lstStyle/>
          <a:p>
            <a:fld id="{B6F15528-21DE-4FAA-801E-634DDDAF4B2B}"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22658776"/>
      </p:ext>
    </p:extLst>
  </p:cSld>
  <p:clrMapOvr>
    <a:masterClrMapping/>
  </p:clrMapOvr>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r>
              <a:rPr lang="en-US" altLang="ja-JP" smtClean="0">
                <a:solidFill>
                  <a:prstClr val="black">
                    <a:tint val="75000"/>
                  </a:prstClr>
                </a:solidFill>
                <a:latin typeface="Calibri"/>
              </a:rPr>
              <a:t>2016/06/30</a:t>
            </a:r>
            <a:endParaRPr lang="en-US">
              <a:solidFill>
                <a:prstClr val="black">
                  <a:tint val="75000"/>
                </a:prstClr>
              </a:solidFill>
              <a:latin typeface="Calibri"/>
            </a:endParaRPr>
          </a:p>
        </p:txBody>
      </p:sp>
      <p:sp>
        <p:nvSpPr>
          <p:cNvPr id="8" name="Footer Placeholder 7"/>
          <p:cNvSpPr>
            <a:spLocks noGrp="1"/>
          </p:cNvSpPr>
          <p:nvPr>
            <p:ph type="ftr" sz="quarter" idx="11"/>
          </p:nvPr>
        </p:nvSpPr>
        <p:spPr/>
        <p:txBody>
          <a:bodyPr/>
          <a:lstStyle/>
          <a:p>
            <a:r>
              <a:rPr lang="en-US" smtClean="0">
                <a:solidFill>
                  <a:prstClr val="black">
                    <a:tint val="75000"/>
                  </a:prstClr>
                </a:solidFill>
                <a:latin typeface="Calibri"/>
              </a:rPr>
              <a:t>HL-LHC D1 Magnet Review, June 30 – July 1, 2016, KEK</a:t>
            </a:r>
            <a:endParaRPr lang="en-US">
              <a:solidFill>
                <a:prstClr val="black">
                  <a:tint val="75000"/>
                </a:prstClr>
              </a:solidFill>
              <a:latin typeface="Calibri"/>
            </a:endParaRPr>
          </a:p>
        </p:txBody>
      </p:sp>
      <p:sp>
        <p:nvSpPr>
          <p:cNvPr id="9" name="Slide Number Placeholder 8"/>
          <p:cNvSpPr>
            <a:spLocks noGrp="1"/>
          </p:cNvSpPr>
          <p:nvPr>
            <p:ph type="sldNum" sz="quarter" idx="12"/>
          </p:nvPr>
        </p:nvSpPr>
        <p:spPr/>
        <p:txBody>
          <a:bodyPr/>
          <a:lstStyle/>
          <a:p>
            <a:fld id="{B6F15528-21DE-4FAA-801E-634DDDAF4B2B}"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3187828363"/>
      </p:ext>
    </p:extLst>
  </p:cSld>
  <p:clrMapOvr>
    <a:masterClrMapping/>
  </p:clrMapOvr>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r>
              <a:rPr lang="en-US" altLang="ja-JP" smtClean="0">
                <a:solidFill>
                  <a:prstClr val="black">
                    <a:tint val="75000"/>
                  </a:prstClr>
                </a:solidFill>
                <a:latin typeface="Calibri"/>
              </a:rPr>
              <a:t>2016/06/30</a:t>
            </a:r>
            <a:endParaRPr lang="en-US">
              <a:solidFill>
                <a:prstClr val="black">
                  <a:tint val="75000"/>
                </a:prstClr>
              </a:solidFill>
              <a:latin typeface="Calibri"/>
            </a:endParaRPr>
          </a:p>
        </p:txBody>
      </p:sp>
      <p:sp>
        <p:nvSpPr>
          <p:cNvPr id="4" name="Footer Placeholder 3"/>
          <p:cNvSpPr>
            <a:spLocks noGrp="1"/>
          </p:cNvSpPr>
          <p:nvPr>
            <p:ph type="ftr" sz="quarter" idx="11"/>
          </p:nvPr>
        </p:nvSpPr>
        <p:spPr/>
        <p:txBody>
          <a:bodyPr/>
          <a:lstStyle/>
          <a:p>
            <a:r>
              <a:rPr lang="en-US" smtClean="0">
                <a:solidFill>
                  <a:prstClr val="black">
                    <a:tint val="75000"/>
                  </a:prstClr>
                </a:solidFill>
                <a:latin typeface="Calibri"/>
              </a:rPr>
              <a:t>HL-LHC D1 Magnet Review, June 30 – July 1, 2016, KEK</a:t>
            </a:r>
            <a:endParaRPr lang="en-US">
              <a:solidFill>
                <a:prstClr val="black">
                  <a:tint val="75000"/>
                </a:prstClr>
              </a:solidFill>
              <a:latin typeface="Calibri"/>
            </a:endParaRPr>
          </a:p>
        </p:txBody>
      </p:sp>
      <p:sp>
        <p:nvSpPr>
          <p:cNvPr id="5" name="Slide Number Placeholder 4"/>
          <p:cNvSpPr>
            <a:spLocks noGrp="1"/>
          </p:cNvSpPr>
          <p:nvPr>
            <p:ph type="sldNum" sz="quarter" idx="12"/>
          </p:nvPr>
        </p:nvSpPr>
        <p:spPr/>
        <p:txBody>
          <a:bodyPr/>
          <a:lstStyle/>
          <a:p>
            <a:fld id="{B6F15528-21DE-4FAA-801E-634DDDAF4B2B}"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1635593390"/>
      </p:ext>
    </p:extLst>
  </p:cSld>
  <p:clrMapOvr>
    <a:masterClrMapping/>
  </p:clrMapOvr>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altLang="ja-JP" smtClean="0">
                <a:solidFill>
                  <a:prstClr val="black">
                    <a:tint val="75000"/>
                  </a:prstClr>
                </a:solidFill>
                <a:latin typeface="Calibri"/>
              </a:rPr>
              <a:t>2016/06/30</a:t>
            </a:r>
            <a:endParaRPr lang="en-US">
              <a:solidFill>
                <a:prstClr val="black">
                  <a:tint val="75000"/>
                </a:prstClr>
              </a:solidFill>
              <a:latin typeface="Calibri"/>
            </a:endParaRPr>
          </a:p>
        </p:txBody>
      </p:sp>
      <p:sp>
        <p:nvSpPr>
          <p:cNvPr id="3" name="Footer Placeholder 2"/>
          <p:cNvSpPr>
            <a:spLocks noGrp="1"/>
          </p:cNvSpPr>
          <p:nvPr>
            <p:ph type="ftr" sz="quarter" idx="11"/>
          </p:nvPr>
        </p:nvSpPr>
        <p:spPr/>
        <p:txBody>
          <a:bodyPr/>
          <a:lstStyle/>
          <a:p>
            <a:r>
              <a:rPr lang="en-US" smtClean="0">
                <a:solidFill>
                  <a:prstClr val="black">
                    <a:tint val="75000"/>
                  </a:prstClr>
                </a:solidFill>
                <a:latin typeface="Calibri"/>
              </a:rPr>
              <a:t>HL-LHC D1 Magnet Review, June 30 – July 1, 2016, KEK</a:t>
            </a:r>
            <a:endParaRPr lang="en-US">
              <a:solidFill>
                <a:prstClr val="black">
                  <a:tint val="75000"/>
                </a:prstClr>
              </a:solidFill>
              <a:latin typeface="Calibri"/>
            </a:endParaRPr>
          </a:p>
        </p:txBody>
      </p:sp>
      <p:sp>
        <p:nvSpPr>
          <p:cNvPr id="4" name="Slide Number Placeholder 3"/>
          <p:cNvSpPr>
            <a:spLocks noGrp="1"/>
          </p:cNvSpPr>
          <p:nvPr>
            <p:ph type="sldNum" sz="quarter" idx="12"/>
          </p:nvPr>
        </p:nvSpPr>
        <p:spPr/>
        <p:txBody>
          <a:bodyPr/>
          <a:lstStyle/>
          <a:p>
            <a:fld id="{B6F15528-21DE-4FAA-801E-634DDDAF4B2B}"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3582578767"/>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r>
              <a:rPr lang="en-US" altLang="ja-JP" smtClean="0"/>
              <a:t>2016/06/30</a:t>
            </a:r>
            <a:endParaRPr lang="en-US"/>
          </a:p>
        </p:txBody>
      </p:sp>
      <p:sp>
        <p:nvSpPr>
          <p:cNvPr id="5" name="Footer Placeholder 4"/>
          <p:cNvSpPr>
            <a:spLocks noGrp="1"/>
          </p:cNvSpPr>
          <p:nvPr>
            <p:ph type="ftr" sz="quarter" idx="11"/>
          </p:nvPr>
        </p:nvSpPr>
        <p:spPr/>
        <p:txBody>
          <a:bodyPr/>
          <a:lstStyle/>
          <a:p>
            <a:r>
              <a:rPr lang="en-US" smtClean="0"/>
              <a:t>HL-LHC D1 Magnet Review, June 30 – July 1, 2016, KEK</a:t>
            </a:r>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en-US" altLang="ja-JP" smtClean="0">
                <a:solidFill>
                  <a:prstClr val="black">
                    <a:tint val="75000"/>
                  </a:prstClr>
                </a:solidFill>
                <a:latin typeface="Calibri"/>
              </a:rPr>
              <a:t>2016/06/30</a:t>
            </a:r>
            <a:endParaRPr lang="en-US">
              <a:solidFill>
                <a:prstClr val="black">
                  <a:tint val="75000"/>
                </a:prstClr>
              </a:solidFill>
              <a:latin typeface="Calibri"/>
            </a:endParaRPr>
          </a:p>
        </p:txBody>
      </p:sp>
      <p:sp>
        <p:nvSpPr>
          <p:cNvPr id="6" name="Footer Placeholder 5"/>
          <p:cNvSpPr>
            <a:spLocks noGrp="1"/>
          </p:cNvSpPr>
          <p:nvPr>
            <p:ph type="ftr" sz="quarter" idx="11"/>
          </p:nvPr>
        </p:nvSpPr>
        <p:spPr/>
        <p:txBody>
          <a:bodyPr/>
          <a:lstStyle/>
          <a:p>
            <a:r>
              <a:rPr lang="en-US" smtClean="0">
                <a:solidFill>
                  <a:prstClr val="black">
                    <a:tint val="75000"/>
                  </a:prstClr>
                </a:solidFill>
                <a:latin typeface="Calibri"/>
              </a:rPr>
              <a:t>HL-LHC D1 Magnet Review, June 30 – July 1, 2016, KEK</a:t>
            </a:r>
            <a:endParaRPr lang="en-US">
              <a:solidFill>
                <a:prstClr val="black">
                  <a:tint val="75000"/>
                </a:prstClr>
              </a:solidFill>
              <a:latin typeface="Calibri"/>
            </a:endParaRPr>
          </a:p>
        </p:txBody>
      </p:sp>
      <p:sp>
        <p:nvSpPr>
          <p:cNvPr id="7" name="Slide Number Placeholder 6"/>
          <p:cNvSpPr>
            <a:spLocks noGrp="1"/>
          </p:cNvSpPr>
          <p:nvPr>
            <p:ph type="sldNum" sz="quarter" idx="12"/>
          </p:nvPr>
        </p:nvSpPr>
        <p:spPr/>
        <p:txBody>
          <a:bodyPr/>
          <a:lstStyle/>
          <a:p>
            <a:fld id="{B6F15528-21DE-4FAA-801E-634DDDAF4B2B}"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1434616972"/>
      </p:ext>
    </p:extLst>
  </p:cSld>
  <p:clrMapOvr>
    <a:masterClrMapping/>
  </p:clrMapOvr>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en-US" altLang="ja-JP" smtClean="0">
                <a:solidFill>
                  <a:prstClr val="black">
                    <a:tint val="75000"/>
                  </a:prstClr>
                </a:solidFill>
                <a:latin typeface="Calibri"/>
              </a:rPr>
              <a:t>2016/06/30</a:t>
            </a:r>
            <a:endParaRPr lang="en-US">
              <a:solidFill>
                <a:prstClr val="black">
                  <a:tint val="75000"/>
                </a:prstClr>
              </a:solidFill>
              <a:latin typeface="Calibri"/>
            </a:endParaRPr>
          </a:p>
        </p:txBody>
      </p:sp>
      <p:sp>
        <p:nvSpPr>
          <p:cNvPr id="6" name="Footer Placeholder 5"/>
          <p:cNvSpPr>
            <a:spLocks noGrp="1"/>
          </p:cNvSpPr>
          <p:nvPr>
            <p:ph type="ftr" sz="quarter" idx="11"/>
          </p:nvPr>
        </p:nvSpPr>
        <p:spPr/>
        <p:txBody>
          <a:bodyPr/>
          <a:lstStyle/>
          <a:p>
            <a:r>
              <a:rPr lang="en-US" smtClean="0">
                <a:solidFill>
                  <a:prstClr val="black">
                    <a:tint val="75000"/>
                  </a:prstClr>
                </a:solidFill>
                <a:latin typeface="Calibri"/>
              </a:rPr>
              <a:t>HL-LHC D1 Magnet Review, June 30 – July 1, 2016, KEK</a:t>
            </a:r>
            <a:endParaRPr lang="en-US">
              <a:solidFill>
                <a:prstClr val="black">
                  <a:tint val="75000"/>
                </a:prstClr>
              </a:solidFill>
              <a:latin typeface="Calibri"/>
            </a:endParaRPr>
          </a:p>
        </p:txBody>
      </p:sp>
      <p:sp>
        <p:nvSpPr>
          <p:cNvPr id="7" name="Slide Number Placeholder 6"/>
          <p:cNvSpPr>
            <a:spLocks noGrp="1"/>
          </p:cNvSpPr>
          <p:nvPr>
            <p:ph type="sldNum" sz="quarter" idx="12"/>
          </p:nvPr>
        </p:nvSpPr>
        <p:spPr/>
        <p:txBody>
          <a:bodyPr/>
          <a:lstStyle/>
          <a:p>
            <a:fld id="{B6F15528-21DE-4FAA-801E-634DDDAF4B2B}"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3219263501"/>
      </p:ext>
    </p:extLst>
  </p:cSld>
  <p:clrMapOvr>
    <a:masterClrMapping/>
  </p:clrMapOvr>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r>
              <a:rPr lang="en-US" altLang="ja-JP" smtClean="0">
                <a:solidFill>
                  <a:prstClr val="black">
                    <a:tint val="75000"/>
                  </a:prstClr>
                </a:solidFill>
                <a:latin typeface="Calibri"/>
              </a:rPr>
              <a:t>2016/06/30</a:t>
            </a:r>
            <a:endParaRPr lang="en-US">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r>
              <a:rPr lang="en-US" smtClean="0">
                <a:solidFill>
                  <a:prstClr val="black">
                    <a:tint val="75000"/>
                  </a:prstClr>
                </a:solidFill>
                <a:latin typeface="Calibri"/>
              </a:rPr>
              <a:t>HL-LHC D1 Magnet Review, June 30 – July 1, 2016, KEK</a:t>
            </a:r>
            <a:endParaRPr lang="en-US">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B6F15528-21DE-4FAA-801E-634DDDAF4B2B}"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2648973949"/>
      </p:ext>
    </p:extLst>
  </p:cSld>
  <p:clrMapOvr>
    <a:masterClrMapping/>
  </p:clrMapOvr>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r>
              <a:rPr lang="en-US" altLang="ja-JP" smtClean="0">
                <a:solidFill>
                  <a:prstClr val="black">
                    <a:tint val="75000"/>
                  </a:prstClr>
                </a:solidFill>
                <a:latin typeface="Calibri"/>
              </a:rPr>
              <a:t>2016/06/30</a:t>
            </a:r>
            <a:endParaRPr lang="en-US">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r>
              <a:rPr lang="en-US" smtClean="0">
                <a:solidFill>
                  <a:prstClr val="black">
                    <a:tint val="75000"/>
                  </a:prstClr>
                </a:solidFill>
                <a:latin typeface="Calibri"/>
              </a:rPr>
              <a:t>HL-LHC D1 Magnet Review, June 30 – July 1, 2016, KEK</a:t>
            </a:r>
            <a:endParaRPr lang="en-US">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B6F15528-21DE-4FAA-801E-634DDDAF4B2B}"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3113037715"/>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r>
              <a:rPr lang="en-US" altLang="ja-JP" smtClean="0"/>
              <a:t>2016/06/30</a:t>
            </a:r>
            <a:endParaRPr lang="en-US"/>
          </a:p>
        </p:txBody>
      </p:sp>
      <p:sp>
        <p:nvSpPr>
          <p:cNvPr id="5" name="Footer Placeholder 4"/>
          <p:cNvSpPr>
            <a:spLocks noGrp="1"/>
          </p:cNvSpPr>
          <p:nvPr>
            <p:ph type="ftr" sz="quarter" idx="11"/>
          </p:nvPr>
        </p:nvSpPr>
        <p:spPr/>
        <p:txBody>
          <a:bodyPr/>
          <a:lstStyle/>
          <a:p>
            <a:r>
              <a:rPr lang="en-US" smtClean="0"/>
              <a:t>HL-LHC D1 Magnet Review, June 30 – July 1, 2016, KEK</a:t>
            </a:r>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r>
              <a:rPr lang="en-US" altLang="ja-JP" smtClean="0"/>
              <a:t>2016/06/30</a:t>
            </a:r>
            <a:endParaRPr lang="en-US"/>
          </a:p>
        </p:txBody>
      </p:sp>
      <p:sp>
        <p:nvSpPr>
          <p:cNvPr id="6" name="Footer Placeholder 5"/>
          <p:cNvSpPr>
            <a:spLocks noGrp="1"/>
          </p:cNvSpPr>
          <p:nvPr>
            <p:ph type="ftr" sz="quarter" idx="11"/>
          </p:nvPr>
        </p:nvSpPr>
        <p:spPr/>
        <p:txBody>
          <a:bodyPr/>
          <a:lstStyle/>
          <a:p>
            <a:r>
              <a:rPr lang="en-US" smtClean="0"/>
              <a:t>HL-LHC D1 Magnet Review, June 30 – July 1, 2016, KEK</a:t>
            </a:r>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r>
              <a:rPr lang="en-US" altLang="ja-JP" smtClean="0"/>
              <a:t>2016/06/30</a:t>
            </a:r>
            <a:endParaRPr lang="en-US"/>
          </a:p>
        </p:txBody>
      </p:sp>
      <p:sp>
        <p:nvSpPr>
          <p:cNvPr id="8" name="Footer Placeholder 7"/>
          <p:cNvSpPr>
            <a:spLocks noGrp="1"/>
          </p:cNvSpPr>
          <p:nvPr>
            <p:ph type="ftr" sz="quarter" idx="11"/>
          </p:nvPr>
        </p:nvSpPr>
        <p:spPr/>
        <p:txBody>
          <a:bodyPr/>
          <a:lstStyle/>
          <a:p>
            <a:r>
              <a:rPr lang="en-US" smtClean="0"/>
              <a:t>HL-LHC D1 Magnet Review, June 30 – July 1, 2016, KEK</a:t>
            </a:r>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r>
              <a:rPr lang="en-US" altLang="ja-JP" smtClean="0"/>
              <a:t>2016/06/30</a:t>
            </a:r>
            <a:endParaRPr lang="en-US"/>
          </a:p>
        </p:txBody>
      </p:sp>
      <p:sp>
        <p:nvSpPr>
          <p:cNvPr id="4" name="Footer Placeholder 3"/>
          <p:cNvSpPr>
            <a:spLocks noGrp="1"/>
          </p:cNvSpPr>
          <p:nvPr>
            <p:ph type="ftr" sz="quarter" idx="11"/>
          </p:nvPr>
        </p:nvSpPr>
        <p:spPr/>
        <p:txBody>
          <a:bodyPr/>
          <a:lstStyle/>
          <a:p>
            <a:r>
              <a:rPr lang="en-US" smtClean="0"/>
              <a:t>HL-LHC D1 Magnet Review, June 30 – July 1, 2016, KEK</a:t>
            </a:r>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altLang="ja-JP" smtClean="0"/>
              <a:t>2016/06/30</a:t>
            </a:r>
            <a:endParaRPr lang="en-US"/>
          </a:p>
        </p:txBody>
      </p:sp>
      <p:sp>
        <p:nvSpPr>
          <p:cNvPr id="3" name="Footer Placeholder 2"/>
          <p:cNvSpPr>
            <a:spLocks noGrp="1"/>
          </p:cNvSpPr>
          <p:nvPr>
            <p:ph type="ftr" sz="quarter" idx="11"/>
          </p:nvPr>
        </p:nvSpPr>
        <p:spPr/>
        <p:txBody>
          <a:bodyPr/>
          <a:lstStyle/>
          <a:p>
            <a:r>
              <a:rPr lang="en-US" smtClean="0"/>
              <a:t>HL-LHC D1 Magnet Review, June 30 – July 1, 2016, KEK</a:t>
            </a:r>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en-US" altLang="ja-JP" smtClean="0"/>
              <a:t>2016/06/30</a:t>
            </a:r>
            <a:endParaRPr lang="en-US"/>
          </a:p>
        </p:txBody>
      </p:sp>
      <p:sp>
        <p:nvSpPr>
          <p:cNvPr id="6" name="Footer Placeholder 5"/>
          <p:cNvSpPr>
            <a:spLocks noGrp="1"/>
          </p:cNvSpPr>
          <p:nvPr>
            <p:ph type="ftr" sz="quarter" idx="11"/>
          </p:nvPr>
        </p:nvSpPr>
        <p:spPr/>
        <p:txBody>
          <a:bodyPr/>
          <a:lstStyle/>
          <a:p>
            <a:r>
              <a:rPr lang="en-US" smtClean="0"/>
              <a:t>HL-LHC D1 Magnet Review, June 30 – July 1, 2016, KEK</a:t>
            </a:r>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en-US" altLang="ja-JP" smtClean="0"/>
              <a:t>2016/06/30</a:t>
            </a:r>
            <a:endParaRPr lang="en-US"/>
          </a:p>
        </p:txBody>
      </p:sp>
      <p:sp>
        <p:nvSpPr>
          <p:cNvPr id="6" name="Footer Placeholder 5"/>
          <p:cNvSpPr>
            <a:spLocks noGrp="1"/>
          </p:cNvSpPr>
          <p:nvPr>
            <p:ph type="ftr" sz="quarter" idx="11"/>
          </p:nvPr>
        </p:nvSpPr>
        <p:spPr/>
        <p:txBody>
          <a:bodyPr/>
          <a:lstStyle/>
          <a:p>
            <a:r>
              <a:rPr lang="en-US" smtClean="0"/>
              <a:t>HL-LHC D1 Magnet Review, June 30 – July 1, 2016, KEK</a:t>
            </a:r>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1.jpeg"/><Relationship Id="rId4" Type="http://schemas.openxmlformats.org/officeDocument/2006/relationships/image" Target="../media/image2.jpeg"/><Relationship Id="rId1" Type="http://schemas.openxmlformats.org/officeDocument/2006/relationships/slideLayout" Target="../slideLayouts/slideLayout12.xml"/><Relationship Id="rId2"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11" Type="http://schemas.openxmlformats.org/officeDocument/2006/relationships/slideLayout" Target="../slideLayouts/slideLayout23.xml"/><Relationship Id="rId12" Type="http://schemas.openxmlformats.org/officeDocument/2006/relationships/theme" Target="../theme/theme3.xml"/><Relationship Id="rId1" Type="http://schemas.openxmlformats.org/officeDocument/2006/relationships/slideLayout" Target="../slideLayouts/slideLayout13.xml"/><Relationship Id="rId2" Type="http://schemas.openxmlformats.org/officeDocument/2006/relationships/slideLayout" Target="../slideLayouts/slideLayout14.xml"/><Relationship Id="rId3" Type="http://schemas.openxmlformats.org/officeDocument/2006/relationships/slideLayout" Target="../slideLayouts/slideLayout15.xml"/><Relationship Id="rId4" Type="http://schemas.openxmlformats.org/officeDocument/2006/relationships/slideLayout" Target="../slideLayouts/slideLayout16.xml"/><Relationship Id="rId5" Type="http://schemas.openxmlformats.org/officeDocument/2006/relationships/slideLayout" Target="../slideLayouts/slideLayout17.xml"/><Relationship Id="rId6" Type="http://schemas.openxmlformats.org/officeDocument/2006/relationships/slideLayout" Target="../slideLayouts/slideLayout18.xml"/><Relationship Id="rId7" Type="http://schemas.openxmlformats.org/officeDocument/2006/relationships/slideLayout" Target="../slideLayouts/slideLayout19.xml"/><Relationship Id="rId8" Type="http://schemas.openxmlformats.org/officeDocument/2006/relationships/slideLayout" Target="../slideLayouts/slideLayout20.xml"/><Relationship Id="rId9" Type="http://schemas.openxmlformats.org/officeDocument/2006/relationships/slideLayout" Target="../slideLayouts/slideLayout21.xml"/><Relationship Id="rId10"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542613"/>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altLang="ja-JP" smtClean="0"/>
              <a:t>2016/06/30</a:t>
            </a:r>
            <a:endParaRPr lang="en-US" dirty="0"/>
          </a:p>
        </p:txBody>
      </p:sp>
      <p:sp>
        <p:nvSpPr>
          <p:cNvPr id="5" name="Footer Placeholder 4"/>
          <p:cNvSpPr>
            <a:spLocks noGrp="1"/>
          </p:cNvSpPr>
          <p:nvPr>
            <p:ph type="ftr" sz="quarter" idx="3"/>
          </p:nvPr>
        </p:nvSpPr>
        <p:spPr>
          <a:xfrm>
            <a:off x="2590800" y="6542613"/>
            <a:ext cx="3841898"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HL-LHC D1 Magnet Review, June 30 – July 1, 2016, KEK</a:t>
            </a:r>
            <a:endParaRPr lang="en-US"/>
          </a:p>
        </p:txBody>
      </p:sp>
      <p:sp>
        <p:nvSpPr>
          <p:cNvPr id="6" name="Slide Number Placeholder 5"/>
          <p:cNvSpPr>
            <a:spLocks noGrp="1"/>
          </p:cNvSpPr>
          <p:nvPr>
            <p:ph type="sldNum" sz="quarter" idx="4"/>
          </p:nvPr>
        </p:nvSpPr>
        <p:spPr>
          <a:xfrm>
            <a:off x="6553200" y="6542613"/>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iming>
    <p:tnLst>
      <p:par>
        <p:cTn id="1" dur="indefinite" restart="never" nodeType="tmRoot"/>
      </p:par>
    </p:tnLst>
  </p:timing>
  <p:hf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4" name="Date Placeholder 3"/>
          <p:cNvSpPr>
            <a:spLocks noGrp="1"/>
          </p:cNvSpPr>
          <p:nvPr>
            <p:ph type="dt" sz="half" idx="2"/>
          </p:nvPr>
        </p:nvSpPr>
        <p:spPr>
          <a:xfrm rot="16200000">
            <a:off x="5769864" y="3154680"/>
            <a:ext cx="6537962" cy="228600"/>
          </a:xfrm>
          <a:prstGeom prst="rect">
            <a:avLst/>
          </a:prstGeom>
        </p:spPr>
        <p:txBody>
          <a:bodyPr vert="horz" lIns="91440" tIns="0" rIns="91440" bIns="0" rtlCol="0" anchor="ctr"/>
          <a:lstStyle>
            <a:lvl1pPr algn="l">
              <a:defRPr sz="1000" baseline="0">
                <a:solidFill>
                  <a:schemeClr val="bg1">
                    <a:lumMod val="75000"/>
                  </a:schemeClr>
                </a:solidFill>
              </a:defRPr>
            </a:lvl1pPr>
          </a:lstStyle>
          <a:p>
            <a:pPr defTabSz="457200"/>
            <a:r>
              <a:rPr lang="en-US" altLang="ja-JP" smtClean="0">
                <a:solidFill>
                  <a:prstClr val="white">
                    <a:lumMod val="75000"/>
                  </a:prstClr>
                </a:solidFill>
              </a:rPr>
              <a:t>2016/06/30</a:t>
            </a:r>
            <a:endParaRPr lang="en-US" dirty="0">
              <a:solidFill>
                <a:prstClr val="white">
                  <a:lumMod val="75000"/>
                </a:prstClr>
              </a:solidFill>
            </a:endParaRPr>
          </a:p>
        </p:txBody>
      </p:sp>
      <p:sp>
        <p:nvSpPr>
          <p:cNvPr id="5" name="Footer Placeholder 4"/>
          <p:cNvSpPr>
            <a:spLocks noGrp="1"/>
          </p:cNvSpPr>
          <p:nvPr>
            <p:ph type="ftr" sz="quarter" idx="3"/>
          </p:nvPr>
        </p:nvSpPr>
        <p:spPr>
          <a:xfrm>
            <a:off x="4572000" y="6537960"/>
            <a:ext cx="4114800" cy="320040"/>
          </a:xfrm>
          <a:prstGeom prst="rect">
            <a:avLst/>
          </a:prstGeom>
        </p:spPr>
        <p:txBody>
          <a:bodyPr vert="horz" lIns="91440" tIns="0" rIns="91440" bIns="0" rtlCol="0" anchor="ctr" anchorCtr="0"/>
          <a:lstStyle>
            <a:lvl1pPr algn="r">
              <a:defRPr sz="1200">
                <a:solidFill>
                  <a:schemeClr val="tx1">
                    <a:tint val="75000"/>
                  </a:schemeClr>
                </a:solidFill>
              </a:defRPr>
            </a:lvl1pPr>
          </a:lstStyle>
          <a:p>
            <a:pPr defTabSz="457200"/>
            <a:r>
              <a:rPr lang="en-US" smtClean="0">
                <a:solidFill>
                  <a:prstClr val="black">
                    <a:tint val="75000"/>
                  </a:prstClr>
                </a:solidFill>
              </a:rPr>
              <a:t>HL-LHC D1 Magnet Review, June 30 – July 1, 2016, KEK</a:t>
            </a:r>
            <a:endParaRPr lang="en-US" dirty="0">
              <a:solidFill>
                <a:prstClr val="black">
                  <a:tint val="75000"/>
                </a:prstClr>
              </a:solidFill>
            </a:endParaRPr>
          </a:p>
        </p:txBody>
      </p:sp>
      <p:sp>
        <p:nvSpPr>
          <p:cNvPr id="6" name="Slide Number Placeholder 5"/>
          <p:cNvSpPr>
            <a:spLocks noGrp="1"/>
          </p:cNvSpPr>
          <p:nvPr>
            <p:ph type="sldNum" sz="quarter" idx="4"/>
          </p:nvPr>
        </p:nvSpPr>
        <p:spPr>
          <a:xfrm>
            <a:off x="8686800" y="6537960"/>
            <a:ext cx="457200" cy="320040"/>
          </a:xfrm>
          <a:prstGeom prst="rect">
            <a:avLst/>
          </a:prstGeom>
        </p:spPr>
        <p:txBody>
          <a:bodyPr vert="horz" lIns="91440" tIns="0" rIns="91440" bIns="0" rtlCol="0" anchor="ctr" anchorCtr="0"/>
          <a:lstStyle>
            <a:lvl1pPr algn="r">
              <a:defRPr sz="1200" b="1" baseline="0">
                <a:solidFill>
                  <a:schemeClr val="tx1">
                    <a:lumMod val="50000"/>
                    <a:lumOff val="50000"/>
                  </a:schemeClr>
                </a:solidFill>
              </a:defRPr>
            </a:lvl1pPr>
          </a:lstStyle>
          <a:p>
            <a:pPr defTabSz="457200"/>
            <a:fld id="{0FA004B2-1541-5046-B6F2-22AF56585712}" type="slidenum">
              <a:rPr lang="en-US" smtClean="0">
                <a:solidFill>
                  <a:prstClr val="black">
                    <a:lumMod val="50000"/>
                    <a:lumOff val="50000"/>
                  </a:prstClr>
                </a:solidFill>
              </a:rPr>
              <a:pPr defTabSz="457200"/>
              <a:t>‹#›</a:t>
            </a:fld>
            <a:endParaRPr lang="en-US">
              <a:solidFill>
                <a:prstClr val="black">
                  <a:lumMod val="50000"/>
                  <a:lumOff val="50000"/>
                </a:prstClr>
              </a:solidFill>
            </a:endParaRPr>
          </a:p>
        </p:txBody>
      </p:sp>
      <p:sp>
        <p:nvSpPr>
          <p:cNvPr id="2" name="Title Placeholder 1"/>
          <p:cNvSpPr>
            <a:spLocks noGrp="1"/>
          </p:cNvSpPr>
          <p:nvPr>
            <p:ph type="title"/>
          </p:nvPr>
        </p:nvSpPr>
        <p:spPr>
          <a:xfrm>
            <a:off x="457200" y="274638"/>
            <a:ext cx="8229600" cy="914400"/>
          </a:xfrm>
          <a:prstGeom prst="rect">
            <a:avLst/>
          </a:prstGeom>
        </p:spPr>
        <p:txBody>
          <a:bodyPr vert="horz" lIns="36000" tIns="0" rIns="36000" bIns="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188719"/>
            <a:ext cx="8229600" cy="5349240"/>
          </a:xfrm>
          <a:prstGeom prst="rect">
            <a:avLst/>
          </a:prstGeom>
        </p:spPr>
        <p:txBody>
          <a:bodyPr vert="horz" lIns="91440" tIns="0" rIns="91440" bIns="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pic>
        <p:nvPicPr>
          <p:cNvPr id="10" name="Picture 9" descr="2011-10-04_logoHiLumi561px.jpg"/>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8275" y="6163009"/>
            <a:ext cx="777850" cy="374952"/>
          </a:xfrm>
          <a:prstGeom prst="rect">
            <a:avLst/>
          </a:prstGeom>
        </p:spPr>
      </p:pic>
    </p:spTree>
    <p:extLst>
      <p:ext uri="{BB962C8B-B14F-4D97-AF65-F5344CB8AC3E}">
        <p14:creationId xmlns:p14="http://schemas.microsoft.com/office/powerpoint/2010/main" val="3049953712"/>
      </p:ext>
    </p:extLst>
  </p:cSld>
  <p:clrMap bg1="lt1" tx1="dk1" bg2="lt2" tx2="dk2" accent1="accent1" accent2="accent2" accent3="accent3" accent4="accent4" accent5="accent5" accent6="accent6" hlink="hlink" folHlink="folHlink"/>
  <p:sldLayoutIdLst>
    <p:sldLayoutId id="2147483661" r:id="rId1"/>
  </p:sldLayoutIdLst>
  <p:hf hdr="0" dt="0"/>
  <p:txStyles>
    <p:titleStyle>
      <a:lvl1pPr algn="l" defTabSz="457200" rtl="0" eaLnBrk="1" latinLnBrk="0" hangingPunct="1">
        <a:spcBef>
          <a:spcPct val="0"/>
        </a:spcBef>
        <a:buNone/>
        <a:defRPr sz="4000" kern="1200" baseline="0">
          <a:solidFill>
            <a:schemeClr val="tx1">
              <a:lumMod val="75000"/>
              <a:lumOff val="25000"/>
            </a:schemeClr>
          </a:solidFill>
          <a:effectLst>
            <a:outerShdw blurRad="63500" dist="63500" dir="2700000" algn="tl" rotWithShape="0">
              <a:schemeClr val="bg1">
                <a:lumMod val="75000"/>
                <a:alpha val="50000"/>
              </a:schemeClr>
            </a:outerShdw>
          </a:effectLst>
          <a:latin typeface="+mj-lt"/>
          <a:ea typeface="+mj-ea"/>
          <a:cs typeface="+mj-cs"/>
        </a:defRPr>
      </a:lvl1pPr>
    </p:titleStyle>
    <p:bodyStyle>
      <a:lvl1pPr marL="228600" indent="-228600" algn="l" defTabSz="457200" rtl="0" eaLnBrk="1" latinLnBrk="0" hangingPunct="1">
        <a:lnSpc>
          <a:spcPct val="120000"/>
        </a:lnSpc>
        <a:spcBef>
          <a:spcPts val="600"/>
        </a:spcBef>
        <a:buClr>
          <a:srgbClr val="0089B5"/>
        </a:buClr>
        <a:buFont typeface="Arial"/>
        <a:buChar char="•"/>
        <a:defRPr sz="3200" kern="1200">
          <a:solidFill>
            <a:schemeClr val="tx1">
              <a:lumMod val="75000"/>
              <a:lumOff val="25000"/>
            </a:schemeClr>
          </a:solidFill>
          <a:effectLst>
            <a:outerShdw blurRad="63500" dist="63500" dir="2700000" algn="tl" rotWithShape="0">
              <a:schemeClr val="bg1">
                <a:lumMod val="75000"/>
                <a:alpha val="50000"/>
              </a:schemeClr>
            </a:outerShdw>
          </a:effectLst>
          <a:latin typeface="+mn-lt"/>
          <a:ea typeface="+mn-ea"/>
          <a:cs typeface="+mn-cs"/>
        </a:defRPr>
      </a:lvl1pPr>
      <a:lvl2pPr marL="457200" indent="-228600" algn="l" defTabSz="457200" rtl="0" eaLnBrk="1" latinLnBrk="0" hangingPunct="1">
        <a:lnSpc>
          <a:spcPct val="120000"/>
        </a:lnSpc>
        <a:spcBef>
          <a:spcPts val="400"/>
        </a:spcBef>
        <a:buClr>
          <a:srgbClr val="0089B5"/>
        </a:buClr>
        <a:buSzPct val="95000"/>
        <a:buFont typeface="Arial"/>
        <a:buChar char="•"/>
        <a:defRPr sz="3200" kern="1200" baseline="0">
          <a:solidFill>
            <a:schemeClr val="tx1">
              <a:lumMod val="75000"/>
              <a:lumOff val="25000"/>
            </a:schemeClr>
          </a:solidFill>
          <a:effectLst>
            <a:outerShdw blurRad="63500" dist="63500" dir="2700000" algn="tl" rotWithShape="0">
              <a:schemeClr val="bg1">
                <a:lumMod val="75000"/>
                <a:alpha val="50000"/>
              </a:schemeClr>
            </a:outerShdw>
          </a:effectLst>
          <a:latin typeface="+mn-lt"/>
          <a:ea typeface="+mn-ea"/>
          <a:cs typeface="+mn-cs"/>
        </a:defRPr>
      </a:lvl2pPr>
      <a:lvl3pPr marL="685800" indent="-228600" algn="l" defTabSz="457200" rtl="0" eaLnBrk="1" latinLnBrk="0" hangingPunct="1">
        <a:lnSpc>
          <a:spcPct val="120000"/>
        </a:lnSpc>
        <a:spcBef>
          <a:spcPts val="200"/>
        </a:spcBef>
        <a:buClr>
          <a:srgbClr val="0089B5"/>
        </a:buClr>
        <a:buSzPct val="90000"/>
        <a:buFont typeface="Arial"/>
        <a:buChar char="•"/>
        <a:defRPr sz="2800" kern="1200" baseline="0">
          <a:solidFill>
            <a:schemeClr val="tx1">
              <a:lumMod val="75000"/>
              <a:lumOff val="25000"/>
            </a:schemeClr>
          </a:solidFill>
          <a:effectLst>
            <a:outerShdw blurRad="63500" dist="63500" dir="2700000" algn="tl" rotWithShape="0">
              <a:schemeClr val="bg1">
                <a:lumMod val="75000"/>
                <a:alpha val="50000"/>
              </a:schemeClr>
            </a:outerShdw>
          </a:effectLst>
          <a:latin typeface="+mn-lt"/>
          <a:ea typeface="+mn-ea"/>
          <a:cs typeface="+mn-cs"/>
        </a:defRPr>
      </a:lvl3pPr>
      <a:lvl4pPr marL="914400" indent="-228600" algn="l" defTabSz="457200" rtl="0" eaLnBrk="1" latinLnBrk="0" hangingPunct="1">
        <a:lnSpc>
          <a:spcPct val="120000"/>
        </a:lnSpc>
        <a:spcBef>
          <a:spcPts val="200"/>
        </a:spcBef>
        <a:buClr>
          <a:srgbClr val="0089B5"/>
        </a:buClr>
        <a:buSzPct val="90000"/>
        <a:buFont typeface="Arial"/>
        <a:buChar char="•"/>
        <a:defRPr sz="2800" kern="1200" baseline="0">
          <a:solidFill>
            <a:schemeClr val="tx1">
              <a:lumMod val="75000"/>
              <a:lumOff val="25000"/>
            </a:schemeClr>
          </a:solidFill>
          <a:effectLst>
            <a:outerShdw blurRad="63500" dist="63500" dir="2700000" algn="tl" rotWithShape="0">
              <a:schemeClr val="bg1">
                <a:lumMod val="75000"/>
                <a:alpha val="50000"/>
              </a:schemeClr>
            </a:outerShdw>
          </a:effectLst>
          <a:latin typeface="+mn-lt"/>
          <a:ea typeface="+mn-ea"/>
          <a:cs typeface="+mn-cs"/>
        </a:defRPr>
      </a:lvl4pPr>
      <a:lvl5pPr marL="1143000" indent="-228600" algn="l" defTabSz="457200" rtl="0" eaLnBrk="1" latinLnBrk="0" hangingPunct="1">
        <a:lnSpc>
          <a:spcPct val="120000"/>
        </a:lnSpc>
        <a:spcBef>
          <a:spcPts val="0"/>
        </a:spcBef>
        <a:buClr>
          <a:schemeClr val="bg1">
            <a:lumMod val="50000"/>
          </a:schemeClr>
        </a:buClr>
        <a:buSzPct val="90000"/>
        <a:buFont typeface="Arial"/>
        <a:buChar char="•"/>
        <a:defRPr sz="2800" kern="1200" baseline="0">
          <a:solidFill>
            <a:schemeClr val="tx1">
              <a:lumMod val="50000"/>
              <a:lumOff val="50000"/>
            </a:schemeClr>
          </a:solidFill>
          <a:effectLst>
            <a:outerShdw blurRad="63500" dist="63500" dir="2700000" algn="tl" rotWithShape="0">
              <a:schemeClr val="bg1">
                <a:lumMod val="75000"/>
                <a:alpha val="50000"/>
              </a:schemeClr>
            </a:outerShdw>
          </a:effectLst>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537106"/>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altLang="ja-JP" smtClean="0">
                <a:solidFill>
                  <a:prstClr val="black">
                    <a:tint val="75000"/>
                  </a:prstClr>
                </a:solidFill>
                <a:latin typeface="Calibri"/>
              </a:rPr>
              <a:t>2016/06/30</a:t>
            </a:r>
            <a:endParaRPr lang="en-US">
              <a:solidFill>
                <a:prstClr val="black">
                  <a:tint val="75000"/>
                </a:prstClr>
              </a:solidFill>
              <a:latin typeface="Calibri"/>
            </a:endParaRPr>
          </a:p>
        </p:txBody>
      </p:sp>
      <p:sp>
        <p:nvSpPr>
          <p:cNvPr id="5" name="Footer Placeholder 4"/>
          <p:cNvSpPr>
            <a:spLocks noGrp="1"/>
          </p:cNvSpPr>
          <p:nvPr>
            <p:ph type="ftr" sz="quarter" idx="3"/>
          </p:nvPr>
        </p:nvSpPr>
        <p:spPr>
          <a:xfrm>
            <a:off x="2690037" y="6537106"/>
            <a:ext cx="361507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solidFill>
                  <a:prstClr val="black">
                    <a:tint val="75000"/>
                  </a:prstClr>
                </a:solidFill>
                <a:latin typeface="Calibri"/>
              </a:rPr>
              <a:t>HL-LHC D1 Magnet Review, June 30 – July 1, 2016, KEK</a:t>
            </a:r>
            <a:endParaRPr lang="en-US">
              <a:solidFill>
                <a:prstClr val="black">
                  <a:tint val="75000"/>
                </a:prstClr>
              </a:solidFill>
              <a:latin typeface="Calibri"/>
            </a:endParaRPr>
          </a:p>
        </p:txBody>
      </p:sp>
      <p:sp>
        <p:nvSpPr>
          <p:cNvPr id="6" name="Slide Number Placeholder 5"/>
          <p:cNvSpPr>
            <a:spLocks noGrp="1"/>
          </p:cNvSpPr>
          <p:nvPr>
            <p:ph type="sldNum" sz="quarter" idx="4"/>
          </p:nvPr>
        </p:nvSpPr>
        <p:spPr>
          <a:xfrm>
            <a:off x="6553200" y="6537106"/>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448527220"/>
      </p:ext>
    </p:extLst>
  </p:cSld>
  <p:clrMap bg1="lt1" tx1="dk1" bg2="lt2" tx2="dk2" accent1="accent1" accent2="accent2" accent3="accent3" accent4="accent4" accent5="accent5" accent6="accent6" hlink="hlink" folHlink="folHlink"/>
  <p:sldLayoutIdLst>
    <p:sldLayoutId id="2147483663" r:id="rId1"/>
    <p:sldLayoutId id="2147483664" r:id="rId2"/>
    <p:sldLayoutId id="2147483665" r:id="rId3"/>
    <p:sldLayoutId id="2147483666" r:id="rId4"/>
    <p:sldLayoutId id="2147483667" r:id="rId5"/>
    <p:sldLayoutId id="2147483668" r:id="rId6"/>
    <p:sldLayoutId id="2147483669" r:id="rId7"/>
    <p:sldLayoutId id="2147483670" r:id="rId8"/>
    <p:sldLayoutId id="2147483671" r:id="rId9"/>
    <p:sldLayoutId id="2147483672" r:id="rId10"/>
    <p:sldLayoutId id="2147483673" r:id="rId11"/>
  </p:sldLayoutIdLst>
  <p:timing>
    <p:tnLst>
      <p:par>
        <p:cTn id="1" dur="indefinite" restart="never" nodeType="tmRoot"/>
      </p:par>
    </p:tnLst>
  </p:timing>
  <p:hf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image" Target="../media/image4.gif"/><Relationship Id="rId3" Type="http://schemas.openxmlformats.org/officeDocument/2006/relationships/image" Target="../media/image5.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image" Target="../media/image29.jpg"/><Relationship Id="rId3" Type="http://schemas.openxmlformats.org/officeDocument/2006/relationships/image" Target="../media/image30.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3.xml.rels><?xml version="1.0" encoding="UTF-8" standalone="yes"?>
<Relationships xmlns="http://schemas.openxmlformats.org/package/2006/relationships"><Relationship Id="rId3" Type="http://schemas.openxmlformats.org/officeDocument/2006/relationships/image" Target="../media/image32.png"/><Relationship Id="rId4" Type="http://schemas.openxmlformats.org/officeDocument/2006/relationships/image" Target="../media/image33.png"/><Relationship Id="rId5" Type="http://schemas.openxmlformats.org/officeDocument/2006/relationships/image" Target="../media/image34.png"/><Relationship Id="rId1" Type="http://schemas.openxmlformats.org/officeDocument/2006/relationships/slideLayout" Target="../slideLayouts/slideLayout14.xml"/><Relationship Id="rId2" Type="http://schemas.openxmlformats.org/officeDocument/2006/relationships/image" Target="../media/image31.emf"/></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6.xml.rels><?xml version="1.0" encoding="UTF-8" standalone="yes"?>
<Relationships xmlns="http://schemas.openxmlformats.org/package/2006/relationships"><Relationship Id="rId3" Type="http://schemas.openxmlformats.org/officeDocument/2006/relationships/image" Target="../media/image36.png"/><Relationship Id="rId4" Type="http://schemas.openxmlformats.org/officeDocument/2006/relationships/image" Target="../media/image37.png"/><Relationship Id="rId5" Type="http://schemas.openxmlformats.org/officeDocument/2006/relationships/image" Target="../media/image38.png"/><Relationship Id="rId6" Type="http://schemas.openxmlformats.org/officeDocument/2006/relationships/image" Target="../media/image39.png"/><Relationship Id="rId1" Type="http://schemas.openxmlformats.org/officeDocument/2006/relationships/slideLayout" Target="../slideLayouts/slideLayout14.xml"/><Relationship Id="rId2" Type="http://schemas.openxmlformats.org/officeDocument/2006/relationships/image" Target="../media/image35.jpe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image" Target="../media/image40.png"/></Relationships>
</file>

<file path=ppt/slides/_rels/slide18.xml.rels><?xml version="1.0" encoding="UTF-8" standalone="yes"?>
<Relationships xmlns="http://schemas.openxmlformats.org/package/2006/relationships"><Relationship Id="rId3" Type="http://schemas.openxmlformats.org/officeDocument/2006/relationships/image" Target="../media/image42.png"/><Relationship Id="rId4" Type="http://schemas.openxmlformats.org/officeDocument/2006/relationships/image" Target="../media/image43.png"/><Relationship Id="rId5" Type="http://schemas.openxmlformats.org/officeDocument/2006/relationships/image" Target="../media/image44.png"/><Relationship Id="rId6" Type="http://schemas.openxmlformats.org/officeDocument/2006/relationships/image" Target="../media/image45.png"/><Relationship Id="rId1" Type="http://schemas.openxmlformats.org/officeDocument/2006/relationships/slideLayout" Target="../slideLayouts/slideLayout14.xml"/><Relationship Id="rId2" Type="http://schemas.openxmlformats.org/officeDocument/2006/relationships/image" Target="../media/image41.emf"/></Relationships>
</file>

<file path=ppt/slides/_rels/slide19.xml.rels><?xml version="1.0" encoding="UTF-8" standalone="yes"?>
<Relationships xmlns="http://schemas.openxmlformats.org/package/2006/relationships"><Relationship Id="rId3" Type="http://schemas.openxmlformats.org/officeDocument/2006/relationships/image" Target="../media/image47.emf"/><Relationship Id="rId4" Type="http://schemas.openxmlformats.org/officeDocument/2006/relationships/image" Target="../media/image48.png"/><Relationship Id="rId5" Type="http://schemas.openxmlformats.org/officeDocument/2006/relationships/image" Target="../media/image49.emf"/><Relationship Id="rId1" Type="http://schemas.openxmlformats.org/officeDocument/2006/relationships/slideLayout" Target="../slideLayouts/slideLayout14.xml"/><Relationship Id="rId2" Type="http://schemas.openxmlformats.org/officeDocument/2006/relationships/image" Target="../media/image46.emf"/></Relationships>
</file>

<file path=ppt/slides/_rels/slide2.xml.rels><?xml version="1.0" encoding="UTF-8" standalone="yes"?>
<Relationships xmlns="http://schemas.openxmlformats.org/package/2006/relationships"><Relationship Id="rId3" Type="http://schemas.openxmlformats.org/officeDocument/2006/relationships/image" Target="../media/image6.jpeg"/><Relationship Id="rId4" Type="http://schemas.openxmlformats.org/officeDocument/2006/relationships/image" Target="../media/image7.jpeg"/><Relationship Id="rId1" Type="http://schemas.openxmlformats.org/officeDocument/2006/relationships/slideLayout" Target="../slideLayouts/slideLayout14.xml"/><Relationship Id="rId2" Type="http://schemas.openxmlformats.org/officeDocument/2006/relationships/notesSlide" Target="../notesSlides/notesSlide1.xml"/></Relationships>
</file>

<file path=ppt/slides/_rels/slide20.xml.rels><?xml version="1.0" encoding="UTF-8" standalone="yes"?>
<Relationships xmlns="http://schemas.openxmlformats.org/package/2006/relationships"><Relationship Id="rId3" Type="http://schemas.openxmlformats.org/officeDocument/2006/relationships/image" Target="../media/image50.png"/><Relationship Id="rId4" Type="http://schemas.openxmlformats.org/officeDocument/2006/relationships/image" Target="../media/image36.png"/><Relationship Id="rId5" Type="http://schemas.openxmlformats.org/officeDocument/2006/relationships/image" Target="../media/image51.png"/><Relationship Id="rId6" Type="http://schemas.openxmlformats.org/officeDocument/2006/relationships/image" Target="../media/image52.png"/><Relationship Id="rId7" Type="http://schemas.openxmlformats.org/officeDocument/2006/relationships/image" Target="../media/image53.png"/><Relationship Id="rId8" Type="http://schemas.openxmlformats.org/officeDocument/2006/relationships/image" Target="../media/image54.png"/><Relationship Id="rId1" Type="http://schemas.openxmlformats.org/officeDocument/2006/relationships/slideLayout" Target="../slideLayouts/slideLayout14.xml"/><Relationship Id="rId2" Type="http://schemas.openxmlformats.org/officeDocument/2006/relationships/notesSlide" Target="../notesSlides/notesSlide2.xml"/></Relationships>
</file>

<file path=ppt/slides/_rels/slide21.xml.rels><?xml version="1.0" encoding="UTF-8" standalone="yes"?>
<Relationships xmlns="http://schemas.openxmlformats.org/package/2006/relationships"><Relationship Id="rId3" Type="http://schemas.openxmlformats.org/officeDocument/2006/relationships/image" Target="../media/image56.png"/><Relationship Id="rId4" Type="http://schemas.openxmlformats.org/officeDocument/2006/relationships/image" Target="../media/image57.png"/><Relationship Id="rId5" Type="http://schemas.openxmlformats.org/officeDocument/2006/relationships/image" Target="../media/image58.png"/><Relationship Id="rId6" Type="http://schemas.openxmlformats.org/officeDocument/2006/relationships/image" Target="../media/image59.png"/><Relationship Id="rId1" Type="http://schemas.openxmlformats.org/officeDocument/2006/relationships/slideLayout" Target="../slideLayouts/slideLayout14.xml"/><Relationship Id="rId2" Type="http://schemas.openxmlformats.org/officeDocument/2006/relationships/image" Target="../media/image55.png"/></Relationships>
</file>

<file path=ppt/slides/_rels/slide22.xml.rels><?xml version="1.0" encoding="UTF-8" standalone="yes"?>
<Relationships xmlns="http://schemas.openxmlformats.org/package/2006/relationships"><Relationship Id="rId3" Type="http://schemas.openxmlformats.org/officeDocument/2006/relationships/image" Target="../media/image61.png"/><Relationship Id="rId4" Type="http://schemas.openxmlformats.org/officeDocument/2006/relationships/image" Target="../media/image62.png"/><Relationship Id="rId1" Type="http://schemas.openxmlformats.org/officeDocument/2006/relationships/slideLayout" Target="../slideLayouts/slideLayout14.xml"/><Relationship Id="rId2" Type="http://schemas.openxmlformats.org/officeDocument/2006/relationships/image" Target="../media/image60.png"/></Relationships>
</file>

<file path=ppt/slides/_rels/slide23.xml.rels><?xml version="1.0" encoding="UTF-8" standalone="yes"?>
<Relationships xmlns="http://schemas.openxmlformats.org/package/2006/relationships"><Relationship Id="rId3" Type="http://schemas.openxmlformats.org/officeDocument/2006/relationships/image" Target="../media/image64.emf"/><Relationship Id="rId4" Type="http://schemas.openxmlformats.org/officeDocument/2006/relationships/image" Target="../media/image65.png"/><Relationship Id="rId5" Type="http://schemas.openxmlformats.org/officeDocument/2006/relationships/image" Target="../media/image66.jpeg"/><Relationship Id="rId6" Type="http://schemas.openxmlformats.org/officeDocument/2006/relationships/image" Target="../media/image67.png"/><Relationship Id="rId1" Type="http://schemas.openxmlformats.org/officeDocument/2006/relationships/slideLayout" Target="../slideLayouts/slideLayout14.xml"/><Relationship Id="rId2" Type="http://schemas.openxmlformats.org/officeDocument/2006/relationships/image" Target="../media/image63.emf"/></Relationships>
</file>

<file path=ppt/slides/_rels/slide24.xml.rels><?xml version="1.0" encoding="UTF-8" standalone="yes"?>
<Relationships xmlns="http://schemas.openxmlformats.org/package/2006/relationships"><Relationship Id="rId3" Type="http://schemas.openxmlformats.org/officeDocument/2006/relationships/image" Target="../media/image69.png"/><Relationship Id="rId4" Type="http://schemas.openxmlformats.org/officeDocument/2006/relationships/image" Target="../media/image70.png"/><Relationship Id="rId5" Type="http://schemas.openxmlformats.org/officeDocument/2006/relationships/image" Target="../media/image71.jpg"/><Relationship Id="rId6" Type="http://schemas.openxmlformats.org/officeDocument/2006/relationships/image" Target="../media/image72.jpg"/><Relationship Id="rId7" Type="http://schemas.openxmlformats.org/officeDocument/2006/relationships/image" Target="../media/image73.jpg"/><Relationship Id="rId1" Type="http://schemas.openxmlformats.org/officeDocument/2006/relationships/slideLayout" Target="../slideLayouts/slideLayout14.xml"/><Relationship Id="rId2" Type="http://schemas.openxmlformats.org/officeDocument/2006/relationships/image" Target="../media/image68.jp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4.emf"/><Relationship Id="rId3" Type="http://schemas.openxmlformats.org/officeDocument/2006/relationships/image" Target="../media/image75.emf"/></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6.emf"/><Relationship Id="rId3" Type="http://schemas.openxmlformats.org/officeDocument/2006/relationships/image" Target="../media/image77.emf"/></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image" Target="../media/image8.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image" Target="../media/image9.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image" Target="../media/image10.png"/></Relationships>
</file>

<file path=ppt/slides/_rels/slide6.xml.rels><?xml version="1.0" encoding="UTF-8" standalone="yes"?>
<Relationships xmlns="http://schemas.openxmlformats.org/package/2006/relationships"><Relationship Id="rId3" Type="http://schemas.openxmlformats.org/officeDocument/2006/relationships/oleObject" Target="../embeddings/oleObject1.bin"/><Relationship Id="rId4" Type="http://schemas.openxmlformats.org/officeDocument/2006/relationships/image" Target="../media/image11.emf"/><Relationship Id="rId5" Type="http://schemas.openxmlformats.org/officeDocument/2006/relationships/oleObject" Target="../embeddings/oleObject2.bin"/><Relationship Id="rId6" Type="http://schemas.openxmlformats.org/officeDocument/2006/relationships/image" Target="../media/image12.emf"/><Relationship Id="rId7" Type="http://schemas.openxmlformats.org/officeDocument/2006/relationships/image" Target="../media/image13.emf"/><Relationship Id="rId1" Type="http://schemas.openxmlformats.org/officeDocument/2006/relationships/vmlDrawing" Target="../drawings/vmlDrawing1.vml"/><Relationship Id="rId2" Type="http://schemas.openxmlformats.org/officeDocument/2006/relationships/slideLayout" Target="../slideLayouts/slideLayout14.xml"/></Relationships>
</file>

<file path=ppt/slides/_rels/slide7.xml.rels><?xml version="1.0" encoding="UTF-8" standalone="yes"?>
<Relationships xmlns="http://schemas.openxmlformats.org/package/2006/relationships"><Relationship Id="rId3" Type="http://schemas.openxmlformats.org/officeDocument/2006/relationships/image" Target="../media/image15.png"/><Relationship Id="rId4" Type="http://schemas.openxmlformats.org/officeDocument/2006/relationships/image" Target="../media/image16.png"/><Relationship Id="rId5" Type="http://schemas.openxmlformats.org/officeDocument/2006/relationships/image" Target="../media/image17.jpg"/><Relationship Id="rId1" Type="http://schemas.openxmlformats.org/officeDocument/2006/relationships/slideLayout" Target="../slideLayouts/slideLayout14.xml"/><Relationship Id="rId2" Type="http://schemas.openxmlformats.org/officeDocument/2006/relationships/image" Target="../media/image14.png"/></Relationships>
</file>

<file path=ppt/slides/_rels/slide8.xml.rels><?xml version="1.0" encoding="UTF-8" standalone="yes"?>
<Relationships xmlns="http://schemas.openxmlformats.org/package/2006/relationships"><Relationship Id="rId11" Type="http://schemas.openxmlformats.org/officeDocument/2006/relationships/image" Target="../media/image23.png"/><Relationship Id="rId12" Type="http://schemas.openxmlformats.org/officeDocument/2006/relationships/hyperlink" Target="http://www.iconarchive.com/show/flag-icons-by-gosquared/Spain-icon.html" TargetMode="External"/><Relationship Id="rId13" Type="http://schemas.openxmlformats.org/officeDocument/2006/relationships/image" Target="../media/image24.png"/><Relationship Id="rId14" Type="http://schemas.openxmlformats.org/officeDocument/2006/relationships/image" Target="../media/image25.png"/><Relationship Id="rId15" Type="http://schemas.openxmlformats.org/officeDocument/2006/relationships/hyperlink" Target="http://www.iconarchive.com/show/flag-icons-by-gosquared/United-Kingdom-icon.html" TargetMode="External"/><Relationship Id="rId16" Type="http://schemas.openxmlformats.org/officeDocument/2006/relationships/image" Target="../media/image26.png"/><Relationship Id="rId17" Type="http://schemas.openxmlformats.org/officeDocument/2006/relationships/image" Target="../media/image27.png"/><Relationship Id="rId1" Type="http://schemas.openxmlformats.org/officeDocument/2006/relationships/slideLayout" Target="../slideLayouts/slideLayout14.xml"/><Relationship Id="rId2" Type="http://schemas.openxmlformats.org/officeDocument/2006/relationships/image" Target="../media/image18.png"/><Relationship Id="rId3" Type="http://schemas.openxmlformats.org/officeDocument/2006/relationships/image" Target="../media/image19.png"/><Relationship Id="rId4" Type="http://schemas.openxmlformats.org/officeDocument/2006/relationships/hyperlink" Target="http://www.iconarchive.com/show/flag-icons-by-gosquared/United-States-icon.html" TargetMode="External"/><Relationship Id="rId5" Type="http://schemas.openxmlformats.org/officeDocument/2006/relationships/image" Target="../media/image20.png"/><Relationship Id="rId6" Type="http://schemas.openxmlformats.org/officeDocument/2006/relationships/hyperlink" Target="http://www.iconarchive.com/show/flag-icons-by-gosquared/Japan-icon.html" TargetMode="External"/><Relationship Id="rId7" Type="http://schemas.openxmlformats.org/officeDocument/2006/relationships/image" Target="../media/image21.png"/><Relationship Id="rId8" Type="http://schemas.openxmlformats.org/officeDocument/2006/relationships/hyperlink" Target="http://www.iconarchive.com/show/flag-icons-by-gosquared/France-icon.html" TargetMode="External"/><Relationship Id="rId9" Type="http://schemas.openxmlformats.org/officeDocument/2006/relationships/image" Target="../media/image22.png"/><Relationship Id="rId10" Type="http://schemas.openxmlformats.org/officeDocument/2006/relationships/hyperlink" Target="http://www.iconarchive.com/show/flag-icons-by-gosquared/Italy-icon.html" TargetMode="Externa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image" Target="../media/image28.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601497" y="1104901"/>
            <a:ext cx="4463740" cy="3431540"/>
          </a:xfrm>
        </p:spPr>
        <p:txBody>
          <a:bodyPr/>
          <a:lstStyle/>
          <a:p>
            <a:pPr algn="ctr"/>
            <a:r>
              <a:rPr lang="en-US" altLang="ja-JP" dirty="0" smtClean="0">
                <a:solidFill>
                  <a:schemeClr val="accent1"/>
                </a:solidFill>
                <a:effectLst/>
              </a:rPr>
              <a:t>Overview of the D1</a:t>
            </a:r>
            <a:br>
              <a:rPr lang="en-US" altLang="ja-JP" dirty="0" smtClean="0">
                <a:solidFill>
                  <a:schemeClr val="accent1"/>
                </a:solidFill>
                <a:effectLst/>
              </a:rPr>
            </a:br>
            <a:r>
              <a:rPr lang="en-US" altLang="ja-JP" dirty="0" smtClean="0">
                <a:solidFill>
                  <a:schemeClr val="accent1"/>
                </a:solidFill>
                <a:effectLst/>
              </a:rPr>
              <a:t>Development</a:t>
            </a:r>
            <a:endParaRPr lang="en-US" dirty="0">
              <a:solidFill>
                <a:schemeClr val="accent1"/>
              </a:solidFill>
              <a:effectLst/>
            </a:endParaRPr>
          </a:p>
        </p:txBody>
      </p:sp>
      <p:sp>
        <p:nvSpPr>
          <p:cNvPr id="3" name="Subtitle 2"/>
          <p:cNvSpPr>
            <a:spLocks noGrp="1"/>
          </p:cNvSpPr>
          <p:nvPr>
            <p:ph type="subTitle" idx="1"/>
          </p:nvPr>
        </p:nvSpPr>
        <p:spPr>
          <a:xfrm>
            <a:off x="441703" y="4434101"/>
            <a:ext cx="8487896" cy="836399"/>
          </a:xfrm>
        </p:spPr>
        <p:txBody>
          <a:bodyPr>
            <a:noAutofit/>
          </a:bodyPr>
          <a:lstStyle/>
          <a:p>
            <a:r>
              <a:rPr lang="en-US" sz="2800" dirty="0" smtClean="0">
                <a:solidFill>
                  <a:srgbClr val="4F81BD"/>
                </a:solidFill>
                <a:effectLst/>
              </a:rPr>
              <a:t>T. Nakamoto</a:t>
            </a:r>
          </a:p>
          <a:p>
            <a:r>
              <a:rPr lang="en-US" sz="2800" dirty="0" smtClean="0">
                <a:solidFill>
                  <a:srgbClr val="4F81BD"/>
                </a:solidFill>
                <a:effectLst/>
              </a:rPr>
              <a:t>KEK</a:t>
            </a:r>
          </a:p>
        </p:txBody>
      </p:sp>
      <p:pic>
        <p:nvPicPr>
          <p:cNvPr id="4" name="図 3"/>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20754" y="139855"/>
            <a:ext cx="1352446" cy="774384"/>
          </a:xfrm>
          <a:prstGeom prst="rect">
            <a:avLst/>
          </a:prstGeom>
        </p:spPr>
      </p:pic>
      <p:pic>
        <p:nvPicPr>
          <p:cNvPr id="5" name="Picture 3" descr="200px-CERN_logo.svg.png"/>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931743" y="68912"/>
            <a:ext cx="1133494" cy="1099488"/>
          </a:xfrm>
          <a:prstGeom prst="rect">
            <a:avLst/>
          </a:prstGeom>
        </p:spPr>
      </p:pic>
      <p:sp>
        <p:nvSpPr>
          <p:cNvPr id="6" name="テキスト ボックス 5"/>
          <p:cNvSpPr txBox="1"/>
          <p:nvPr/>
        </p:nvSpPr>
        <p:spPr>
          <a:xfrm>
            <a:off x="3232558" y="5640245"/>
            <a:ext cx="2898077" cy="523220"/>
          </a:xfrm>
          <a:prstGeom prst="rect">
            <a:avLst/>
          </a:prstGeom>
          <a:noFill/>
        </p:spPr>
        <p:txBody>
          <a:bodyPr wrap="square" rtlCol="0">
            <a:spAutoFit/>
          </a:bodyPr>
          <a:lstStyle/>
          <a:p>
            <a:pPr algn="ctr"/>
            <a:r>
              <a:rPr lang="en-US" altLang="ja-JP" sz="1400" dirty="0"/>
              <a:t>HL-LHC D1 Magnet Review</a:t>
            </a:r>
          </a:p>
          <a:p>
            <a:pPr algn="ctr"/>
            <a:r>
              <a:rPr lang="en-US" altLang="ja-JP" sz="1400" dirty="0"/>
              <a:t>June 30 – July 1, 2016, KEK</a:t>
            </a:r>
            <a:endParaRPr kumimoji="1" lang="ja-JP" altLang="en-US" sz="1400" dirty="0"/>
          </a:p>
        </p:txBody>
      </p:sp>
    </p:spTree>
    <p:extLst>
      <p:ext uri="{BB962C8B-B14F-4D97-AF65-F5344CB8AC3E}">
        <p14:creationId xmlns:p14="http://schemas.microsoft.com/office/powerpoint/2010/main" val="399405524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図 17" descr="Asm8.1.jpg"/>
          <p:cNvPicPr>
            <a:picLocks noChangeAspect="1"/>
          </p:cNvPicPr>
          <p:nvPr/>
        </p:nvPicPr>
        <p:blipFill rotWithShape="1">
          <a:blip r:embed="rId2">
            <a:extLst>
              <a:ext uri="{28A0092B-C50C-407E-A947-70E740481C1C}">
                <a14:useLocalDpi xmlns:a14="http://schemas.microsoft.com/office/drawing/2010/main" val="0"/>
              </a:ext>
            </a:extLst>
          </a:blip>
          <a:srcRect l="26054" r="26971"/>
          <a:stretch/>
        </p:blipFill>
        <p:spPr>
          <a:xfrm>
            <a:off x="6337301" y="4658282"/>
            <a:ext cx="2019300" cy="2098118"/>
          </a:xfrm>
          <a:prstGeom prst="rect">
            <a:avLst/>
          </a:prstGeom>
        </p:spPr>
      </p:pic>
      <p:sp>
        <p:nvSpPr>
          <p:cNvPr id="14" name="タイトル 1"/>
          <p:cNvSpPr>
            <a:spLocks noGrp="1"/>
          </p:cNvSpPr>
          <p:nvPr>
            <p:ph type="title"/>
          </p:nvPr>
        </p:nvSpPr>
        <p:spPr>
          <a:xfrm>
            <a:off x="0" y="-63500"/>
            <a:ext cx="9144000" cy="715962"/>
          </a:xfrm>
          <a:noFill/>
        </p:spPr>
        <p:txBody>
          <a:bodyPr>
            <a:normAutofit/>
          </a:bodyPr>
          <a:lstStyle/>
          <a:p>
            <a:pPr algn="l"/>
            <a:r>
              <a:rPr lang="en-US" altLang="ja-JP" sz="4000" b="1" dirty="0" smtClean="0">
                <a:solidFill>
                  <a:srgbClr val="4F81BD"/>
                </a:solidFill>
              </a:rPr>
              <a:t>Normal-conducting </a:t>
            </a:r>
            <a:r>
              <a:rPr lang="en-US" altLang="ja-JP" sz="4000" b="1" dirty="0" err="1" smtClean="0">
                <a:solidFill>
                  <a:srgbClr val="4F81BD"/>
                </a:solidFill>
              </a:rPr>
              <a:t>vs</a:t>
            </a:r>
            <a:r>
              <a:rPr lang="en-US" altLang="ja-JP" sz="4000" b="1" dirty="0" smtClean="0">
                <a:solidFill>
                  <a:srgbClr val="4F81BD"/>
                </a:solidFill>
              </a:rPr>
              <a:t> Superconducting</a:t>
            </a:r>
            <a:endParaRPr lang="ja-JP" altLang="en-US" sz="4000" b="1" dirty="0">
              <a:solidFill>
                <a:srgbClr val="4F81BD"/>
              </a:solidFill>
            </a:endParaRPr>
          </a:p>
        </p:txBody>
      </p:sp>
      <p:sp>
        <p:nvSpPr>
          <p:cNvPr id="9" name="スライド番号プレースホルダー 8"/>
          <p:cNvSpPr>
            <a:spLocks noGrp="1"/>
          </p:cNvSpPr>
          <p:nvPr>
            <p:ph type="sldNum" sz="quarter" idx="12"/>
          </p:nvPr>
        </p:nvSpPr>
        <p:spPr>
          <a:xfrm>
            <a:off x="8114632" y="6530135"/>
            <a:ext cx="532063" cy="365125"/>
          </a:xfrm>
        </p:spPr>
        <p:txBody>
          <a:bodyPr/>
          <a:lstStyle/>
          <a:p>
            <a:fld id="{8A7F4E81-994E-064A-9B42-01AFEB1F7780}" type="slidenum">
              <a:rPr lang="ja-JP" altLang="en-US" smtClean="0">
                <a:solidFill>
                  <a:prstClr val="black"/>
                </a:solidFill>
              </a:rPr>
              <a:pPr/>
              <a:t>10</a:t>
            </a:fld>
            <a:endParaRPr lang="ja-JP" altLang="en-US">
              <a:solidFill>
                <a:prstClr val="black"/>
              </a:solidFill>
            </a:endParaRPr>
          </a:p>
        </p:txBody>
      </p:sp>
      <p:pic>
        <p:nvPicPr>
          <p:cNvPr id="17" name="Picture 3"/>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3202964" y="4346493"/>
            <a:ext cx="3062370" cy="2125527"/>
          </a:xfrm>
          <a:prstGeom prst="rect">
            <a:avLst/>
          </a:prstGeom>
          <a:noFill/>
          <a:ln w="9525">
            <a:noFill/>
            <a:miter lim="800000"/>
            <a:headEnd/>
            <a:tailEnd/>
          </a:ln>
        </p:spPr>
      </p:pic>
      <p:graphicFrame>
        <p:nvGraphicFramePr>
          <p:cNvPr id="16" name="コンテンツ プレースホルダー 6"/>
          <p:cNvGraphicFramePr>
            <a:graphicFrameLocks/>
          </p:cNvGraphicFramePr>
          <p:nvPr>
            <p:extLst>
              <p:ext uri="{D42A27DB-BD31-4B8C-83A1-F6EECF244321}">
                <p14:modId xmlns:p14="http://schemas.microsoft.com/office/powerpoint/2010/main" val="2614630615"/>
              </p:ext>
            </p:extLst>
          </p:nvPr>
        </p:nvGraphicFramePr>
        <p:xfrm>
          <a:off x="685793" y="643468"/>
          <a:ext cx="7967135" cy="3691695"/>
        </p:xfrm>
        <a:graphic>
          <a:graphicData uri="http://schemas.openxmlformats.org/drawingml/2006/table">
            <a:tbl>
              <a:tblPr firstRow="1" bandRow="1">
                <a:tableStyleId>{35758FB7-9AC5-4552-8A53-C91805E547FA}</a:tableStyleId>
              </a:tblPr>
              <a:tblGrid>
                <a:gridCol w="2902835"/>
                <a:gridCol w="2532150"/>
                <a:gridCol w="2532150"/>
              </a:tblGrid>
              <a:tr h="501000">
                <a:tc>
                  <a:txBody>
                    <a:bodyPr/>
                    <a:lstStyle/>
                    <a:p>
                      <a:pPr algn="ctr"/>
                      <a:endParaRPr kumimoji="1" lang="ja-JP" altLang="en-US" sz="2400" dirty="0">
                        <a:latin typeface="+mj-lt"/>
                      </a:endParaRPr>
                    </a:p>
                  </a:txBody>
                  <a:tcPr/>
                </a:tc>
                <a:tc gridSpan="2">
                  <a:txBody>
                    <a:bodyPr/>
                    <a:lstStyle/>
                    <a:p>
                      <a:pPr algn="ctr"/>
                      <a:r>
                        <a:rPr kumimoji="1" lang="en-US" altLang="ja-JP" sz="2400" dirty="0" smtClean="0">
                          <a:latin typeface="+mj-lt"/>
                        </a:rPr>
                        <a:t>Beam separation dipole,</a:t>
                      </a:r>
                      <a:r>
                        <a:rPr kumimoji="1" lang="en-US" altLang="ja-JP" sz="2400" baseline="0" dirty="0" smtClean="0">
                          <a:latin typeface="+mj-lt"/>
                        </a:rPr>
                        <a:t> </a:t>
                      </a:r>
                      <a:r>
                        <a:rPr kumimoji="1" lang="en-US" altLang="ja-JP" sz="2400" dirty="0" smtClean="0">
                          <a:latin typeface="+mj-lt"/>
                        </a:rPr>
                        <a:t>D1</a:t>
                      </a:r>
                      <a:endParaRPr kumimoji="1" lang="ja-JP" altLang="en-US" sz="2400" dirty="0">
                        <a:latin typeface="+mj-lt"/>
                      </a:endParaRPr>
                    </a:p>
                  </a:txBody>
                  <a:tcPr/>
                </a:tc>
                <a:tc hMerge="1">
                  <a:txBody>
                    <a:bodyPr/>
                    <a:lstStyle/>
                    <a:p>
                      <a:endParaRPr kumimoji="1" lang="ja-JP" altLang="en-US" dirty="0"/>
                    </a:p>
                  </a:txBody>
                  <a:tcPr/>
                </a:tc>
              </a:tr>
              <a:tr h="500999">
                <a:tc>
                  <a:txBody>
                    <a:bodyPr/>
                    <a:lstStyle/>
                    <a:p>
                      <a:pPr algn="ctr"/>
                      <a:endParaRPr kumimoji="1" lang="en-US" altLang="ja-JP" sz="2400" dirty="0" smtClean="0">
                        <a:latin typeface="+mj-lt"/>
                      </a:endParaRPr>
                    </a:p>
                  </a:txBody>
                  <a:tcPr/>
                </a:tc>
                <a:tc>
                  <a:txBody>
                    <a:bodyPr/>
                    <a:lstStyle/>
                    <a:p>
                      <a:pPr algn="ctr"/>
                      <a:r>
                        <a:rPr kumimoji="1" lang="en-US" altLang="ja-JP" sz="2400" dirty="0" smtClean="0">
                          <a:latin typeface="+mj-lt"/>
                        </a:rPr>
                        <a:t>LHC</a:t>
                      </a:r>
                      <a:endParaRPr kumimoji="1" lang="ja-JP" altLang="en-US" sz="2400" b="1" dirty="0">
                        <a:solidFill>
                          <a:schemeClr val="tx1"/>
                        </a:solidFill>
                        <a:latin typeface="+mj-lt"/>
                      </a:endParaRPr>
                    </a:p>
                  </a:txBody>
                  <a:tcPr/>
                </a:tc>
                <a:tc>
                  <a:txBody>
                    <a:bodyPr/>
                    <a:lstStyle/>
                    <a:p>
                      <a:pPr algn="ctr"/>
                      <a:r>
                        <a:rPr kumimoji="1" lang="en-US" altLang="ja-JP" sz="2400" dirty="0" smtClean="0">
                          <a:solidFill>
                            <a:srgbClr val="FF0000"/>
                          </a:solidFill>
                          <a:latin typeface="+mj-lt"/>
                        </a:rPr>
                        <a:t>HL-LHC</a:t>
                      </a:r>
                      <a:endParaRPr kumimoji="1" lang="ja-JP" altLang="en-US" sz="2400" b="1" dirty="0">
                        <a:solidFill>
                          <a:srgbClr val="FF0000"/>
                        </a:solidFill>
                        <a:latin typeface="+mj-lt"/>
                      </a:endParaRPr>
                    </a:p>
                  </a:txBody>
                  <a:tcPr/>
                </a:tc>
              </a:tr>
              <a:tr h="500999">
                <a:tc>
                  <a:txBody>
                    <a:bodyPr/>
                    <a:lstStyle/>
                    <a:p>
                      <a:pPr algn="ctr"/>
                      <a:r>
                        <a:rPr kumimoji="1" lang="en-US" altLang="ja-JP" sz="2400" dirty="0" smtClean="0">
                          <a:latin typeface="+mj-lt"/>
                        </a:rPr>
                        <a:t>Aperture</a:t>
                      </a:r>
                    </a:p>
                  </a:txBody>
                  <a:tcPr/>
                </a:tc>
                <a:tc>
                  <a:txBody>
                    <a:bodyPr/>
                    <a:lstStyle/>
                    <a:p>
                      <a:pPr algn="ctr"/>
                      <a:r>
                        <a:rPr kumimoji="1" lang="en-US" altLang="ja-JP" sz="2400" dirty="0" smtClean="0">
                          <a:latin typeface="+mj-lt"/>
                        </a:rPr>
                        <a:t>52mm gap</a:t>
                      </a:r>
                      <a:endParaRPr kumimoji="1" lang="ja-JP" altLang="en-US" sz="2400" b="1" dirty="0">
                        <a:solidFill>
                          <a:schemeClr val="tx1"/>
                        </a:solidFill>
                        <a:latin typeface="+mj-lt"/>
                      </a:endParaRPr>
                    </a:p>
                  </a:txBody>
                  <a:tcPr/>
                </a:tc>
                <a:tc>
                  <a:txBody>
                    <a:bodyPr/>
                    <a:lstStyle/>
                    <a:p>
                      <a:pPr algn="ctr"/>
                      <a:r>
                        <a:rPr kumimoji="1" lang="en-US" altLang="ja-JP" sz="2400" dirty="0" smtClean="0">
                          <a:solidFill>
                            <a:srgbClr val="FF0000"/>
                          </a:solidFill>
                          <a:latin typeface="+mj-lt"/>
                        </a:rPr>
                        <a:t>150mm</a:t>
                      </a:r>
                      <a:endParaRPr kumimoji="1" lang="ja-JP" altLang="en-US" sz="2400" b="1" dirty="0">
                        <a:solidFill>
                          <a:srgbClr val="FF0000"/>
                        </a:solidFill>
                        <a:latin typeface="+mj-lt"/>
                      </a:endParaRPr>
                    </a:p>
                  </a:txBody>
                  <a:tcPr/>
                </a:tc>
              </a:tr>
              <a:tr h="864738">
                <a:tc>
                  <a:txBody>
                    <a:bodyPr/>
                    <a:lstStyle/>
                    <a:p>
                      <a:pPr algn="ctr"/>
                      <a:r>
                        <a:rPr kumimoji="1" lang="en-US" altLang="ja-JP" sz="2400" dirty="0" smtClean="0">
                          <a:latin typeface="+mj-lt"/>
                        </a:rPr>
                        <a:t>Nominal Field</a:t>
                      </a:r>
                    </a:p>
                    <a:p>
                      <a:pPr algn="ctr"/>
                      <a:r>
                        <a:rPr kumimoji="1" lang="en-US" altLang="ja-JP" sz="2400" dirty="0" smtClean="0">
                          <a:latin typeface="+mj-lt"/>
                        </a:rPr>
                        <a:t>(Peak Field)</a:t>
                      </a:r>
                      <a:endParaRPr kumimoji="1" lang="ja-JP" altLang="en-US" sz="2400" dirty="0">
                        <a:latin typeface="+mj-lt"/>
                      </a:endParaRPr>
                    </a:p>
                  </a:txBody>
                  <a:tcPr/>
                </a:tc>
                <a:tc>
                  <a:txBody>
                    <a:bodyPr/>
                    <a:lstStyle/>
                    <a:p>
                      <a:pPr algn="ctr"/>
                      <a:r>
                        <a:rPr kumimoji="1" lang="en-US" altLang="ja-JP" sz="2400" dirty="0" smtClean="0">
                          <a:latin typeface="+mj-lt"/>
                        </a:rPr>
                        <a:t>1.4 T</a:t>
                      </a:r>
                      <a:endParaRPr kumimoji="1" lang="ja-JP" altLang="en-US" sz="2400" b="1" dirty="0">
                        <a:solidFill>
                          <a:schemeClr val="tx1"/>
                        </a:solidFill>
                        <a:latin typeface="+mj-lt"/>
                      </a:endParaRPr>
                    </a:p>
                  </a:txBody>
                  <a:tcPr/>
                </a:tc>
                <a:tc>
                  <a:txBody>
                    <a:bodyPr/>
                    <a:lstStyle/>
                    <a:p>
                      <a:pPr algn="ctr"/>
                      <a:r>
                        <a:rPr kumimoji="1" lang="en-US" altLang="ja-JP" sz="2400" dirty="0" smtClean="0">
                          <a:solidFill>
                            <a:srgbClr val="FF0000"/>
                          </a:solidFill>
                          <a:latin typeface="+mj-lt"/>
                        </a:rPr>
                        <a:t>5.6 T</a:t>
                      </a:r>
                    </a:p>
                    <a:p>
                      <a:pPr algn="ctr"/>
                      <a:r>
                        <a:rPr kumimoji="1" lang="en-US" altLang="ja-JP" sz="2400" dirty="0" smtClean="0">
                          <a:solidFill>
                            <a:srgbClr val="FF0000"/>
                          </a:solidFill>
                          <a:latin typeface="+mj-lt"/>
                        </a:rPr>
                        <a:t>(6.5 T)</a:t>
                      </a:r>
                      <a:endParaRPr kumimoji="1" lang="ja-JP" altLang="en-US" sz="2400" b="1" dirty="0">
                        <a:solidFill>
                          <a:srgbClr val="FF0000"/>
                        </a:solidFill>
                        <a:latin typeface="+mj-lt"/>
                      </a:endParaRPr>
                    </a:p>
                  </a:txBody>
                  <a:tcPr/>
                </a:tc>
              </a:tr>
              <a:tr h="500999">
                <a:tc>
                  <a:txBody>
                    <a:bodyPr/>
                    <a:lstStyle/>
                    <a:p>
                      <a:pPr algn="ctr"/>
                      <a:r>
                        <a:rPr kumimoji="1" lang="en-US" altLang="ja-JP" sz="2400" dirty="0" smtClean="0">
                          <a:latin typeface="+mj-lt"/>
                        </a:rPr>
                        <a:t>Magnetic Length</a:t>
                      </a:r>
                      <a:endParaRPr kumimoji="1" lang="ja-JP" altLang="en-US" sz="2400" dirty="0">
                        <a:latin typeface="+mj-lt"/>
                      </a:endParaRPr>
                    </a:p>
                  </a:txBody>
                  <a:tcPr/>
                </a:tc>
                <a:tc>
                  <a:txBody>
                    <a:bodyPr/>
                    <a:lstStyle/>
                    <a:p>
                      <a:pPr algn="ctr"/>
                      <a:r>
                        <a:rPr kumimoji="1" lang="en-US" altLang="ja-JP" sz="2400" dirty="0" smtClean="0">
                          <a:latin typeface="+mj-lt"/>
                        </a:rPr>
                        <a:t>3.4 m x </a:t>
                      </a:r>
                      <a:r>
                        <a:rPr kumimoji="1" lang="en-US" altLang="ja-JP" sz="2400" b="0" dirty="0" smtClean="0">
                          <a:latin typeface="+mj-lt"/>
                        </a:rPr>
                        <a:t>6</a:t>
                      </a:r>
                    </a:p>
                    <a:p>
                      <a:pPr algn="ctr"/>
                      <a:r>
                        <a:rPr kumimoji="1" lang="en-US" altLang="ja-JP" sz="2400" b="0" dirty="0" smtClean="0">
                          <a:solidFill>
                            <a:schemeClr val="tx1"/>
                          </a:solidFill>
                          <a:latin typeface="+mj-lt"/>
                        </a:rPr>
                        <a:t>~21m</a:t>
                      </a:r>
                      <a:endParaRPr kumimoji="1" lang="ja-JP" altLang="en-US" sz="2400" b="0" dirty="0">
                        <a:solidFill>
                          <a:schemeClr val="tx1"/>
                        </a:solidFill>
                        <a:latin typeface="+mj-lt"/>
                      </a:endParaRPr>
                    </a:p>
                  </a:txBody>
                  <a:tcPr/>
                </a:tc>
                <a:tc>
                  <a:txBody>
                    <a:bodyPr/>
                    <a:lstStyle/>
                    <a:p>
                      <a:pPr algn="ctr"/>
                      <a:r>
                        <a:rPr kumimoji="1" lang="en-US" altLang="ja-JP" sz="2400" dirty="0" smtClean="0">
                          <a:solidFill>
                            <a:srgbClr val="FF0000"/>
                          </a:solidFill>
                          <a:latin typeface="+mj-lt"/>
                        </a:rPr>
                        <a:t>6.27 m</a:t>
                      </a:r>
                      <a:endParaRPr kumimoji="1" lang="ja-JP" altLang="en-US" sz="2400" b="1" dirty="0">
                        <a:solidFill>
                          <a:srgbClr val="FF0000"/>
                        </a:solidFill>
                        <a:latin typeface="+mj-lt"/>
                      </a:endParaRPr>
                    </a:p>
                  </a:txBody>
                  <a:tcPr/>
                </a:tc>
              </a:tr>
              <a:tr h="500999">
                <a:tc>
                  <a:txBody>
                    <a:bodyPr/>
                    <a:lstStyle/>
                    <a:p>
                      <a:pPr algn="ctr"/>
                      <a:r>
                        <a:rPr kumimoji="1" lang="en-US" altLang="ja-JP" sz="2400" dirty="0" smtClean="0">
                          <a:latin typeface="+mj-lt"/>
                        </a:rPr>
                        <a:t>Stored Energy</a:t>
                      </a:r>
                      <a:endParaRPr kumimoji="1" lang="ja-JP" altLang="en-US" sz="2400" dirty="0">
                        <a:latin typeface="+mj-lt"/>
                      </a:endParaRPr>
                    </a:p>
                  </a:txBody>
                  <a:tcPr/>
                </a:tc>
                <a:tc>
                  <a:txBody>
                    <a:bodyPr/>
                    <a:lstStyle/>
                    <a:p>
                      <a:pPr algn="ctr"/>
                      <a:r>
                        <a:rPr kumimoji="1" lang="en-US" altLang="ja-JP" sz="2400" dirty="0" smtClean="0">
                          <a:latin typeface="+mj-lt"/>
                        </a:rPr>
                        <a:t>0.014 MJ/m</a:t>
                      </a:r>
                      <a:endParaRPr kumimoji="1" lang="ja-JP" altLang="en-US" sz="2400" b="1" dirty="0">
                        <a:solidFill>
                          <a:schemeClr val="tx1"/>
                        </a:solidFill>
                        <a:latin typeface="+mj-lt"/>
                      </a:endParaRPr>
                    </a:p>
                  </a:txBody>
                  <a:tcPr/>
                </a:tc>
                <a:tc>
                  <a:txBody>
                    <a:bodyPr/>
                    <a:lstStyle/>
                    <a:p>
                      <a:pPr algn="ctr"/>
                      <a:r>
                        <a:rPr kumimoji="1" lang="en-US" altLang="ja-JP" sz="2400" dirty="0" smtClean="0">
                          <a:solidFill>
                            <a:srgbClr val="FF0000"/>
                          </a:solidFill>
                          <a:latin typeface="+mj-lt"/>
                        </a:rPr>
                        <a:t>0.34 MJ/m</a:t>
                      </a:r>
                      <a:endParaRPr kumimoji="1" lang="ja-JP" altLang="en-US" sz="2400" b="1" dirty="0">
                        <a:solidFill>
                          <a:srgbClr val="FF0000"/>
                        </a:solidFill>
                        <a:latin typeface="+mj-lt"/>
                      </a:endParaRPr>
                    </a:p>
                  </a:txBody>
                  <a:tcPr/>
                </a:tc>
              </a:tr>
            </a:tbl>
          </a:graphicData>
        </a:graphic>
      </p:graphicFrame>
      <p:sp>
        <p:nvSpPr>
          <p:cNvPr id="2" name="テキスト ボックス 1"/>
          <p:cNvSpPr txBox="1"/>
          <p:nvPr/>
        </p:nvSpPr>
        <p:spPr>
          <a:xfrm>
            <a:off x="6908800" y="4343400"/>
            <a:ext cx="941283" cy="461665"/>
          </a:xfrm>
          <a:prstGeom prst="rect">
            <a:avLst/>
          </a:prstGeom>
          <a:noFill/>
        </p:spPr>
        <p:txBody>
          <a:bodyPr wrap="none" rtlCol="0">
            <a:spAutoFit/>
          </a:bodyPr>
          <a:lstStyle/>
          <a:p>
            <a:r>
              <a:rPr kumimoji="1" lang="en-US" altLang="ja-JP" sz="2400" b="1" dirty="0" smtClean="0">
                <a:solidFill>
                  <a:srgbClr val="FF0000"/>
                </a:solidFill>
              </a:rPr>
              <a:t>MBXF</a:t>
            </a:r>
            <a:endParaRPr kumimoji="1" lang="ja-JP" altLang="en-US" sz="2400" b="1" dirty="0">
              <a:solidFill>
                <a:srgbClr val="FF0000"/>
              </a:solidFill>
            </a:endParaRPr>
          </a:p>
        </p:txBody>
      </p:sp>
      <p:sp>
        <p:nvSpPr>
          <p:cNvPr id="4" name="フッター プレースホルダー 3"/>
          <p:cNvSpPr>
            <a:spLocks noGrp="1"/>
          </p:cNvSpPr>
          <p:nvPr>
            <p:ph type="ftr" sz="quarter" idx="11"/>
          </p:nvPr>
        </p:nvSpPr>
        <p:spPr/>
        <p:txBody>
          <a:bodyPr/>
          <a:lstStyle/>
          <a:p>
            <a:r>
              <a:rPr lang="en-US" smtClean="0">
                <a:solidFill>
                  <a:prstClr val="black">
                    <a:tint val="75000"/>
                  </a:prstClr>
                </a:solidFill>
                <a:latin typeface="Calibri"/>
              </a:rPr>
              <a:t>HL-LHC D1 Magnet Review, June 30 – July 1, 2016, KEK</a:t>
            </a:r>
            <a:endParaRPr lang="en-US">
              <a:solidFill>
                <a:prstClr val="black">
                  <a:tint val="75000"/>
                </a:prstClr>
              </a:solidFill>
              <a:latin typeface="Calibri"/>
            </a:endParaRPr>
          </a:p>
        </p:txBody>
      </p:sp>
    </p:spTree>
    <p:extLst>
      <p:ext uri="{BB962C8B-B14F-4D97-AF65-F5344CB8AC3E}">
        <p14:creationId xmlns:p14="http://schemas.microsoft.com/office/powerpoint/2010/main" val="288880387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6"/>
          <p:cNvSpPr>
            <a:spLocks noGrp="1"/>
          </p:cNvSpPr>
          <p:nvPr>
            <p:ph type="sldNum" sz="quarter" idx="12"/>
          </p:nvPr>
        </p:nvSpPr>
        <p:spPr>
          <a:xfrm>
            <a:off x="6553200" y="6508747"/>
            <a:ext cx="2133600" cy="365125"/>
          </a:xfrm>
        </p:spPr>
        <p:txBody>
          <a:bodyPr/>
          <a:lstStyle/>
          <a:p>
            <a:fld id="{B6F15528-21DE-4FAA-801E-634DDDAF4B2B}" type="slidenum">
              <a:rPr lang="en-US" smtClean="0"/>
              <a:pPr/>
              <a:t>11</a:t>
            </a:fld>
            <a:endParaRPr lang="en-US" dirty="0"/>
          </a:p>
        </p:txBody>
      </p:sp>
      <p:sp>
        <p:nvSpPr>
          <p:cNvPr id="2" name="Title 1"/>
          <p:cNvSpPr>
            <a:spLocks noGrp="1"/>
          </p:cNvSpPr>
          <p:nvPr>
            <p:ph type="title"/>
          </p:nvPr>
        </p:nvSpPr>
        <p:spPr>
          <a:xfrm>
            <a:off x="-1" y="0"/>
            <a:ext cx="8051801" cy="615420"/>
          </a:xfrm>
        </p:spPr>
        <p:txBody>
          <a:bodyPr>
            <a:noAutofit/>
          </a:bodyPr>
          <a:lstStyle/>
          <a:p>
            <a:pPr algn="l"/>
            <a:r>
              <a:rPr lang="en-US" b="1" dirty="0" smtClean="0">
                <a:solidFill>
                  <a:schemeClr val="accent1"/>
                </a:solidFill>
              </a:rPr>
              <a:t>Budget, Deliverables</a:t>
            </a:r>
            <a:endParaRPr lang="en-US" b="1" dirty="0">
              <a:solidFill>
                <a:schemeClr val="accent1"/>
              </a:solidFill>
            </a:endParaRPr>
          </a:p>
        </p:txBody>
      </p:sp>
      <p:sp>
        <p:nvSpPr>
          <p:cNvPr id="6" name="フッター プレースホルダー 5"/>
          <p:cNvSpPr>
            <a:spLocks noGrp="1"/>
          </p:cNvSpPr>
          <p:nvPr>
            <p:ph type="ftr" sz="quarter" idx="11"/>
          </p:nvPr>
        </p:nvSpPr>
        <p:spPr>
          <a:xfrm>
            <a:off x="2985974" y="6572544"/>
            <a:ext cx="3659372" cy="365125"/>
          </a:xfrm>
        </p:spPr>
        <p:txBody>
          <a:bodyPr/>
          <a:lstStyle/>
          <a:p>
            <a:r>
              <a:rPr lang="en-US" dirty="0" smtClean="0">
                <a:solidFill>
                  <a:prstClr val="black">
                    <a:tint val="75000"/>
                  </a:prstClr>
                </a:solidFill>
                <a:latin typeface="Calibri"/>
              </a:rPr>
              <a:t>HL-LHC D1 Magnet Review, June 30 – July 1, 2016, KEK</a:t>
            </a:r>
            <a:endParaRPr lang="en-US" dirty="0">
              <a:solidFill>
                <a:prstClr val="black">
                  <a:tint val="75000"/>
                </a:prstClr>
              </a:solidFill>
              <a:latin typeface="Calibri"/>
            </a:endParaRPr>
          </a:p>
        </p:txBody>
      </p:sp>
      <p:graphicFrame>
        <p:nvGraphicFramePr>
          <p:cNvPr id="3" name="表 2"/>
          <p:cNvGraphicFramePr>
            <a:graphicFrameLocks noGrp="1"/>
          </p:cNvGraphicFramePr>
          <p:nvPr>
            <p:extLst>
              <p:ext uri="{D42A27DB-BD31-4B8C-83A1-F6EECF244321}">
                <p14:modId xmlns:p14="http://schemas.microsoft.com/office/powerpoint/2010/main" val="88921277"/>
              </p:ext>
            </p:extLst>
          </p:nvPr>
        </p:nvGraphicFramePr>
        <p:xfrm>
          <a:off x="919240" y="3587941"/>
          <a:ext cx="7300452" cy="3167165"/>
        </p:xfrm>
        <a:graphic>
          <a:graphicData uri="http://schemas.openxmlformats.org/drawingml/2006/table">
            <a:tbl>
              <a:tblPr firstRow="1" bandRow="1" bandCol="1">
                <a:tableStyleId>{5C22544A-7EE6-4342-B048-85BDC9FD1C3A}</a:tableStyleId>
              </a:tblPr>
              <a:tblGrid>
                <a:gridCol w="3692214"/>
                <a:gridCol w="1804119"/>
                <a:gridCol w="1804119"/>
              </a:tblGrid>
              <a:tr h="208006">
                <a:tc>
                  <a:txBody>
                    <a:bodyPr/>
                    <a:lstStyle/>
                    <a:p>
                      <a:pPr algn="just">
                        <a:spcAft>
                          <a:spcPts val="0"/>
                        </a:spcAft>
                      </a:pPr>
                      <a:r>
                        <a:rPr lang="en-US" sz="1400" dirty="0">
                          <a:effectLst/>
                        </a:rPr>
                        <a:t>General</a:t>
                      </a:r>
                      <a:endParaRPr lang="ja-JP" sz="1400" dirty="0">
                        <a:effectLst/>
                        <a:latin typeface="Times New Roman" charset="0"/>
                        <a:ea typeface="ＭＳ 明朝" charset="-128"/>
                      </a:endParaRPr>
                    </a:p>
                  </a:txBody>
                  <a:tcPr marL="53212" marR="53212" marT="0" marB="0" anchor="ctr"/>
                </a:tc>
                <a:tc>
                  <a:txBody>
                    <a:bodyPr/>
                    <a:lstStyle/>
                    <a:p>
                      <a:pPr algn="ctr">
                        <a:spcAft>
                          <a:spcPts val="0"/>
                        </a:spcAft>
                      </a:pPr>
                      <a:r>
                        <a:rPr lang="en-US" sz="1400" dirty="0" smtClean="0">
                          <a:effectLst/>
                        </a:rPr>
                        <a:t>2m model</a:t>
                      </a:r>
                      <a:r>
                        <a:rPr lang="en-US" sz="1400" dirty="0">
                          <a:effectLst/>
                        </a:rPr>
                        <a:t> </a:t>
                      </a:r>
                      <a:endParaRPr lang="ja-JP" sz="1400" dirty="0">
                        <a:effectLst/>
                        <a:latin typeface="Times New Roman" charset="0"/>
                        <a:ea typeface="ＭＳ 明朝" charset="-128"/>
                      </a:endParaRPr>
                    </a:p>
                  </a:txBody>
                  <a:tcPr marL="53212" marR="53212" marT="0" marB="0"/>
                </a:tc>
                <a:tc>
                  <a:txBody>
                    <a:bodyPr/>
                    <a:lstStyle/>
                    <a:p>
                      <a:pPr algn="ctr">
                        <a:spcAft>
                          <a:spcPts val="0"/>
                        </a:spcAft>
                      </a:pPr>
                      <a:r>
                        <a:rPr lang="en-US" sz="1400" dirty="0" smtClean="0">
                          <a:effectLst/>
                        </a:rPr>
                        <a:t>7 m production magnet</a:t>
                      </a:r>
                      <a:endParaRPr lang="ja-JP" sz="1400" dirty="0">
                        <a:effectLst/>
                        <a:latin typeface="Times New Roman" charset="0"/>
                        <a:ea typeface="ＭＳ 明朝" charset="-128"/>
                      </a:endParaRPr>
                    </a:p>
                  </a:txBody>
                  <a:tcPr marL="53212" marR="53212" marT="0" marB="0"/>
                </a:tc>
              </a:tr>
              <a:tr h="208006">
                <a:tc>
                  <a:txBody>
                    <a:bodyPr/>
                    <a:lstStyle/>
                    <a:p>
                      <a:pPr indent="179705" algn="just">
                        <a:spcAft>
                          <a:spcPts val="0"/>
                        </a:spcAft>
                      </a:pPr>
                      <a:r>
                        <a:rPr lang="en-US" sz="1400" dirty="0">
                          <a:effectLst/>
                        </a:rPr>
                        <a:t>Field integral</a:t>
                      </a:r>
                      <a:endParaRPr lang="ja-JP" sz="1400" dirty="0">
                        <a:effectLst/>
                        <a:latin typeface="Times New Roman" charset="0"/>
                        <a:ea typeface="ＭＳ 明朝" charset="-128"/>
                      </a:endParaRPr>
                    </a:p>
                  </a:txBody>
                  <a:tcPr marL="53212" marR="53212" marT="0" marB="0" anchor="ctr"/>
                </a:tc>
                <a:tc>
                  <a:txBody>
                    <a:bodyPr/>
                    <a:lstStyle/>
                    <a:p>
                      <a:pPr algn="ctr">
                        <a:spcAft>
                          <a:spcPts val="0"/>
                        </a:spcAft>
                      </a:pPr>
                      <a:r>
                        <a:rPr lang="en-US" sz="1400" dirty="0" smtClean="0">
                          <a:effectLst/>
                        </a:rPr>
                        <a:t>9.8 </a:t>
                      </a:r>
                      <a:r>
                        <a:rPr lang="en-US" sz="1400" dirty="0" err="1">
                          <a:effectLst/>
                        </a:rPr>
                        <a:t>T·m</a:t>
                      </a:r>
                      <a:endParaRPr lang="ja-JP" sz="1400" dirty="0">
                        <a:effectLst/>
                        <a:latin typeface="Times New Roman" charset="0"/>
                        <a:ea typeface="ＭＳ 明朝" charset="-128"/>
                      </a:endParaRPr>
                    </a:p>
                  </a:txBody>
                  <a:tcPr marL="53212" marR="53212" marT="0" marB="0" anchor="ctr">
                    <a:solidFill>
                      <a:schemeClr val="accent1">
                        <a:tint val="20000"/>
                      </a:schemeClr>
                    </a:solidFill>
                  </a:tcPr>
                </a:tc>
                <a:tc>
                  <a:txBody>
                    <a:bodyPr/>
                    <a:lstStyle/>
                    <a:p>
                      <a:pPr algn="ctr">
                        <a:spcAft>
                          <a:spcPts val="0"/>
                        </a:spcAft>
                      </a:pPr>
                      <a:r>
                        <a:rPr lang="en-US" sz="1400" dirty="0">
                          <a:effectLst/>
                        </a:rPr>
                        <a:t>35 </a:t>
                      </a:r>
                      <a:r>
                        <a:rPr lang="en-US" sz="1400" dirty="0" err="1">
                          <a:effectLst/>
                        </a:rPr>
                        <a:t>T·m</a:t>
                      </a:r>
                      <a:endParaRPr lang="ja-JP" sz="1400" dirty="0">
                        <a:effectLst/>
                        <a:latin typeface="Times New Roman" charset="0"/>
                        <a:ea typeface="ＭＳ 明朝" charset="-128"/>
                      </a:endParaRPr>
                    </a:p>
                  </a:txBody>
                  <a:tcPr marL="53212" marR="53212" marT="0" marB="0" anchor="ctr">
                    <a:solidFill>
                      <a:schemeClr val="accent1">
                        <a:tint val="20000"/>
                      </a:schemeClr>
                    </a:solidFill>
                  </a:tcPr>
                </a:tc>
              </a:tr>
              <a:tr h="208006">
                <a:tc>
                  <a:txBody>
                    <a:bodyPr/>
                    <a:lstStyle/>
                    <a:p>
                      <a:pPr indent="179705" algn="just">
                        <a:spcAft>
                          <a:spcPts val="0"/>
                        </a:spcAft>
                      </a:pPr>
                      <a:r>
                        <a:rPr lang="en-US" sz="1400">
                          <a:effectLst/>
                        </a:rPr>
                        <a:t>Coil aperture</a:t>
                      </a:r>
                      <a:endParaRPr lang="ja-JP" sz="1400">
                        <a:effectLst/>
                        <a:latin typeface="Times New Roman" charset="0"/>
                        <a:ea typeface="ＭＳ 明朝" charset="-128"/>
                      </a:endParaRPr>
                    </a:p>
                  </a:txBody>
                  <a:tcPr marL="53212" marR="53212" marT="0" marB="0" anchor="ctr"/>
                </a:tc>
                <a:tc gridSpan="2">
                  <a:txBody>
                    <a:bodyPr/>
                    <a:lstStyle/>
                    <a:p>
                      <a:pPr algn="ctr">
                        <a:spcAft>
                          <a:spcPts val="0"/>
                        </a:spcAft>
                      </a:pPr>
                      <a:r>
                        <a:rPr lang="en-US" sz="1400" dirty="0">
                          <a:solidFill>
                            <a:schemeClr val="accent6"/>
                          </a:solidFill>
                          <a:effectLst/>
                        </a:rPr>
                        <a:t>150 mm</a:t>
                      </a:r>
                      <a:endParaRPr lang="ja-JP" sz="1400" dirty="0">
                        <a:solidFill>
                          <a:schemeClr val="accent6"/>
                        </a:solidFill>
                        <a:effectLst/>
                        <a:latin typeface="Times New Roman" charset="0"/>
                        <a:ea typeface="ＭＳ 明朝" charset="-128"/>
                      </a:endParaRPr>
                    </a:p>
                  </a:txBody>
                  <a:tcPr marL="53212" marR="53212" marT="0" marB="0" anchor="ctr"/>
                </a:tc>
                <a:tc hMerge="1">
                  <a:txBody>
                    <a:bodyPr/>
                    <a:lstStyle/>
                    <a:p>
                      <a:endParaRPr kumimoji="1" lang="ja-JP" altLang="en-US"/>
                    </a:p>
                  </a:txBody>
                  <a:tcPr/>
                </a:tc>
              </a:tr>
              <a:tr h="208006">
                <a:tc>
                  <a:txBody>
                    <a:bodyPr/>
                    <a:lstStyle/>
                    <a:p>
                      <a:pPr indent="179705" algn="just">
                        <a:spcAft>
                          <a:spcPts val="0"/>
                        </a:spcAft>
                      </a:pPr>
                      <a:r>
                        <a:rPr lang="en-US" sz="1400">
                          <a:effectLst/>
                        </a:rPr>
                        <a:t>Nominal dipole field</a:t>
                      </a:r>
                      <a:endParaRPr lang="ja-JP" sz="1400">
                        <a:effectLst/>
                        <a:latin typeface="Times New Roman" charset="0"/>
                        <a:ea typeface="ＭＳ 明朝" charset="-128"/>
                      </a:endParaRPr>
                    </a:p>
                  </a:txBody>
                  <a:tcPr marL="53212" marR="53212" marT="0" marB="0" anchor="ctr"/>
                </a:tc>
                <a:tc gridSpan="2">
                  <a:txBody>
                    <a:bodyPr/>
                    <a:lstStyle/>
                    <a:p>
                      <a:pPr algn="ctr">
                        <a:spcAft>
                          <a:spcPts val="0"/>
                        </a:spcAft>
                      </a:pPr>
                      <a:r>
                        <a:rPr lang="fr-CH" sz="1400" kern="1200" dirty="0" smtClean="0">
                          <a:solidFill>
                            <a:schemeClr val="accent6"/>
                          </a:solidFill>
                          <a:effectLst/>
                        </a:rPr>
                        <a:t>5.57 </a:t>
                      </a:r>
                      <a:r>
                        <a:rPr lang="fr-CH" sz="1400" kern="1200" dirty="0" err="1">
                          <a:solidFill>
                            <a:schemeClr val="accent6"/>
                          </a:solidFill>
                          <a:effectLst/>
                        </a:rPr>
                        <a:t>T</a:t>
                      </a:r>
                      <a:endParaRPr lang="ja-JP" sz="1400" dirty="0">
                        <a:solidFill>
                          <a:schemeClr val="accent6"/>
                        </a:solidFill>
                        <a:effectLst/>
                        <a:latin typeface="Times New Roman" charset="0"/>
                        <a:ea typeface="ＭＳ 明朝" charset="-128"/>
                      </a:endParaRPr>
                    </a:p>
                  </a:txBody>
                  <a:tcPr marL="53212" marR="53212" marT="0" marB="0" anchor="ctr"/>
                </a:tc>
                <a:tc hMerge="1">
                  <a:txBody>
                    <a:bodyPr/>
                    <a:lstStyle/>
                    <a:p>
                      <a:endParaRPr kumimoji="1" lang="ja-JP" altLang="en-US"/>
                    </a:p>
                  </a:txBody>
                  <a:tcPr/>
                </a:tc>
              </a:tr>
              <a:tr h="208006">
                <a:tc>
                  <a:txBody>
                    <a:bodyPr/>
                    <a:lstStyle/>
                    <a:p>
                      <a:pPr indent="179705" algn="just">
                        <a:spcAft>
                          <a:spcPts val="0"/>
                        </a:spcAft>
                      </a:pPr>
                      <a:r>
                        <a:rPr lang="en-US" sz="1400" dirty="0">
                          <a:effectLst/>
                        </a:rPr>
                        <a:t>Coil peak field</a:t>
                      </a:r>
                      <a:endParaRPr lang="ja-JP" sz="1400" dirty="0">
                        <a:effectLst/>
                        <a:latin typeface="Times New Roman" charset="0"/>
                        <a:ea typeface="ＭＳ 明朝" charset="-128"/>
                      </a:endParaRPr>
                    </a:p>
                  </a:txBody>
                  <a:tcPr marL="53212" marR="53212" marT="0" marB="0" anchor="ctr"/>
                </a:tc>
                <a:tc gridSpan="2">
                  <a:txBody>
                    <a:bodyPr/>
                    <a:lstStyle/>
                    <a:p>
                      <a:pPr algn="ctr">
                        <a:spcAft>
                          <a:spcPts val="0"/>
                        </a:spcAft>
                      </a:pPr>
                      <a:r>
                        <a:rPr lang="fr-CH" sz="1400" kern="1200" dirty="0">
                          <a:effectLst/>
                        </a:rPr>
                        <a:t>6.</a:t>
                      </a:r>
                      <a:r>
                        <a:rPr lang="en-US" sz="1400" kern="1200" dirty="0" smtClean="0">
                          <a:effectLst/>
                        </a:rPr>
                        <a:t>44</a:t>
                      </a:r>
                      <a:r>
                        <a:rPr lang="fr-CH" sz="1400" kern="1200" dirty="0" smtClean="0">
                          <a:effectLst/>
                        </a:rPr>
                        <a:t> </a:t>
                      </a:r>
                      <a:r>
                        <a:rPr lang="fr-CH" sz="1400" kern="1200" dirty="0" err="1">
                          <a:effectLst/>
                        </a:rPr>
                        <a:t>T</a:t>
                      </a:r>
                      <a:r>
                        <a:rPr lang="fr-CH" sz="1400" kern="1200" dirty="0">
                          <a:effectLst/>
                        </a:rPr>
                        <a:t> at </a:t>
                      </a:r>
                      <a:r>
                        <a:rPr lang="fr-CH" sz="1400" kern="1200" dirty="0" smtClean="0">
                          <a:effectLst/>
                        </a:rPr>
                        <a:t>center</a:t>
                      </a:r>
                      <a:r>
                        <a:rPr lang="en-US" sz="1400" kern="1200" dirty="0" smtClean="0">
                          <a:effectLst/>
                        </a:rPr>
                        <a:t>,</a:t>
                      </a:r>
                      <a:r>
                        <a:rPr lang="en-US" sz="1400" kern="1200" baseline="0" dirty="0" smtClean="0">
                          <a:effectLst/>
                        </a:rPr>
                        <a:t> </a:t>
                      </a:r>
                      <a:r>
                        <a:rPr lang="fr-CH" sz="1400" kern="1200" dirty="0" smtClean="0">
                          <a:effectLst/>
                        </a:rPr>
                        <a:t>6.59 </a:t>
                      </a:r>
                      <a:r>
                        <a:rPr lang="fr-CH" sz="1400" kern="1200" dirty="0" err="1">
                          <a:effectLst/>
                        </a:rPr>
                        <a:t>T</a:t>
                      </a:r>
                      <a:r>
                        <a:rPr lang="fr-CH" sz="1400" kern="1200" dirty="0">
                          <a:effectLst/>
                        </a:rPr>
                        <a:t> at </a:t>
                      </a:r>
                      <a:r>
                        <a:rPr lang="fr-CH" sz="1400" kern="1200" dirty="0" err="1">
                          <a:effectLst/>
                        </a:rPr>
                        <a:t>coil</a:t>
                      </a:r>
                      <a:r>
                        <a:rPr lang="fr-CH" sz="1400" kern="1200" dirty="0">
                          <a:effectLst/>
                        </a:rPr>
                        <a:t> end</a:t>
                      </a:r>
                      <a:endParaRPr lang="ja-JP" sz="1400" dirty="0">
                        <a:effectLst/>
                        <a:latin typeface="Times New Roman" charset="0"/>
                        <a:ea typeface="ＭＳ 明朝" charset="-128"/>
                      </a:endParaRPr>
                    </a:p>
                  </a:txBody>
                  <a:tcPr marL="53212" marR="53212" marT="0" marB="0" anchor="ctr"/>
                </a:tc>
                <a:tc hMerge="1">
                  <a:txBody>
                    <a:bodyPr/>
                    <a:lstStyle/>
                    <a:p>
                      <a:endParaRPr kumimoji="1" lang="ja-JP" altLang="en-US"/>
                    </a:p>
                  </a:txBody>
                  <a:tcPr/>
                </a:tc>
              </a:tr>
              <a:tr h="208006">
                <a:tc>
                  <a:txBody>
                    <a:bodyPr/>
                    <a:lstStyle/>
                    <a:p>
                      <a:pPr indent="179705" algn="just">
                        <a:spcAft>
                          <a:spcPts val="0"/>
                        </a:spcAft>
                      </a:pPr>
                      <a:r>
                        <a:rPr lang="en-US" sz="1400" dirty="0">
                          <a:effectLst/>
                        </a:rPr>
                        <a:t>Load-line ratio</a:t>
                      </a:r>
                      <a:endParaRPr lang="ja-JP" sz="1400" dirty="0">
                        <a:effectLst/>
                        <a:latin typeface="Times New Roman" charset="0"/>
                        <a:ea typeface="ＭＳ 明朝" charset="-128"/>
                      </a:endParaRPr>
                    </a:p>
                  </a:txBody>
                  <a:tcPr marL="53212" marR="53212" marT="0" marB="0" anchor="ctr"/>
                </a:tc>
                <a:tc gridSpan="2">
                  <a:txBody>
                    <a:bodyPr/>
                    <a:lstStyle/>
                    <a:p>
                      <a:pPr algn="ctr">
                        <a:spcAft>
                          <a:spcPts val="0"/>
                        </a:spcAft>
                      </a:pPr>
                      <a:r>
                        <a:rPr lang="fr-CH" sz="1400" kern="1200" dirty="0" smtClean="0">
                          <a:effectLst/>
                        </a:rPr>
                        <a:t>75.4</a:t>
                      </a:r>
                      <a:r>
                        <a:rPr lang="fr-CH" sz="1400" kern="1200" dirty="0">
                          <a:effectLst/>
                        </a:rPr>
                        <a:t> % at </a:t>
                      </a:r>
                      <a:r>
                        <a:rPr lang="fr-CH" sz="1400" kern="1200" dirty="0" smtClean="0">
                          <a:effectLst/>
                        </a:rPr>
                        <a:t>center</a:t>
                      </a:r>
                      <a:r>
                        <a:rPr lang="en-US" sz="1400" kern="1200" dirty="0" smtClean="0">
                          <a:effectLst/>
                        </a:rPr>
                        <a:t>,</a:t>
                      </a:r>
                      <a:r>
                        <a:rPr lang="en-US" sz="1400" kern="1200" baseline="0" dirty="0" smtClean="0">
                          <a:effectLst/>
                        </a:rPr>
                        <a:t> </a:t>
                      </a:r>
                      <a:r>
                        <a:rPr lang="fr-CH" sz="1400" kern="1200" dirty="0" smtClean="0">
                          <a:effectLst/>
                        </a:rPr>
                        <a:t>76.6 </a:t>
                      </a:r>
                      <a:r>
                        <a:rPr lang="fr-CH" sz="1400" kern="1200" dirty="0">
                          <a:effectLst/>
                        </a:rPr>
                        <a:t>% at </a:t>
                      </a:r>
                      <a:r>
                        <a:rPr lang="fr-CH" sz="1400" kern="1200" dirty="0" err="1">
                          <a:effectLst/>
                        </a:rPr>
                        <a:t>coil</a:t>
                      </a:r>
                      <a:r>
                        <a:rPr lang="fr-CH" sz="1400" kern="1200" dirty="0">
                          <a:effectLst/>
                        </a:rPr>
                        <a:t> end</a:t>
                      </a:r>
                      <a:endParaRPr lang="ja-JP" sz="1400" dirty="0">
                        <a:effectLst/>
                        <a:latin typeface="Times New Roman" charset="0"/>
                        <a:ea typeface="ＭＳ 明朝" charset="-128"/>
                      </a:endParaRPr>
                    </a:p>
                  </a:txBody>
                  <a:tcPr marL="53212" marR="53212" marT="0" marB="0" anchor="ctr"/>
                </a:tc>
                <a:tc hMerge="1">
                  <a:txBody>
                    <a:bodyPr/>
                    <a:lstStyle/>
                    <a:p>
                      <a:endParaRPr kumimoji="1" lang="ja-JP" altLang="en-US"/>
                    </a:p>
                  </a:txBody>
                  <a:tcPr/>
                </a:tc>
              </a:tr>
              <a:tr h="393485">
                <a:tc>
                  <a:txBody>
                    <a:bodyPr/>
                    <a:lstStyle/>
                    <a:p>
                      <a:pPr indent="179705" algn="just">
                        <a:spcAft>
                          <a:spcPts val="0"/>
                        </a:spcAft>
                      </a:pPr>
                      <a:r>
                        <a:rPr lang="en-US" altLang="ja-JP" sz="1400" dirty="0" smtClean="0">
                          <a:effectLst/>
                        </a:rPr>
                        <a:t>Nominal &amp; ultimate</a:t>
                      </a:r>
                      <a:r>
                        <a:rPr lang="en-US" altLang="ja-JP" sz="1400" baseline="0" dirty="0" smtClean="0">
                          <a:effectLst/>
                        </a:rPr>
                        <a:t> </a:t>
                      </a:r>
                      <a:r>
                        <a:rPr lang="en-US" altLang="ja-JP" sz="1400" dirty="0" smtClean="0">
                          <a:effectLst/>
                        </a:rPr>
                        <a:t>current</a:t>
                      </a:r>
                      <a:endParaRPr lang="ja-JP" sz="1400" dirty="0">
                        <a:effectLst/>
                        <a:latin typeface="Times New Roman" charset="0"/>
                        <a:ea typeface="ＭＳ 明朝" charset="-128"/>
                      </a:endParaRPr>
                    </a:p>
                  </a:txBody>
                  <a:tcPr marL="53212" marR="53212" marT="0" marB="0" anchor="ctr"/>
                </a:tc>
                <a:tc gridSpan="2">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fr-CH" altLang="ja-JP" sz="1400" kern="1200" dirty="0" smtClean="0">
                          <a:effectLst/>
                        </a:rPr>
                        <a:t>12.0 kA &amp;</a:t>
                      </a:r>
                      <a:r>
                        <a:rPr lang="fr-CH" altLang="ja-JP" sz="1400" kern="1200" baseline="0" dirty="0" smtClean="0">
                          <a:effectLst/>
                        </a:rPr>
                        <a:t> 13.0 kA </a:t>
                      </a:r>
                      <a:r>
                        <a:rPr lang="fr-CH" altLang="ja-JP" sz="1400" kern="1200" dirty="0" smtClean="0">
                          <a:effectLst/>
                        </a:rPr>
                        <a:t>(~108% nominal)</a:t>
                      </a:r>
                      <a:endParaRPr lang="ja-JP" altLang="ja-JP" sz="1400" dirty="0" smtClean="0">
                        <a:effectLst/>
                        <a:latin typeface="Times New Roman" charset="0"/>
                        <a:ea typeface="ＭＳ 明朝" charset="-128"/>
                      </a:endParaRPr>
                    </a:p>
                  </a:txBody>
                  <a:tcPr marL="53212" marR="53212" marT="0" marB="0" anchor="ctr"/>
                </a:tc>
                <a:tc hMerge="1">
                  <a:txBody>
                    <a:bodyPr/>
                    <a:lstStyle/>
                    <a:p>
                      <a:endParaRPr kumimoji="1" lang="ja-JP" altLang="en-US"/>
                    </a:p>
                  </a:txBody>
                  <a:tcPr/>
                </a:tc>
              </a:tr>
              <a:tr h="208006">
                <a:tc>
                  <a:txBody>
                    <a:bodyPr/>
                    <a:lstStyle/>
                    <a:p>
                      <a:pPr indent="179705" algn="just">
                        <a:spcAft>
                          <a:spcPts val="0"/>
                        </a:spcAft>
                      </a:pPr>
                      <a:r>
                        <a:rPr lang="en-US" sz="1400" dirty="0">
                          <a:effectLst/>
                        </a:rPr>
                        <a:t>Operation temperature</a:t>
                      </a:r>
                      <a:endParaRPr lang="ja-JP" sz="1400" dirty="0">
                        <a:effectLst/>
                        <a:latin typeface="Times New Roman" charset="0"/>
                        <a:ea typeface="ＭＳ 明朝" charset="-128"/>
                      </a:endParaRPr>
                    </a:p>
                  </a:txBody>
                  <a:tcPr marL="53212" marR="53212" marT="0" marB="0" anchor="ctr"/>
                </a:tc>
                <a:tc gridSpan="2">
                  <a:txBody>
                    <a:bodyPr/>
                    <a:lstStyle/>
                    <a:p>
                      <a:pPr algn="ctr">
                        <a:spcAft>
                          <a:spcPts val="0"/>
                        </a:spcAft>
                      </a:pPr>
                      <a:r>
                        <a:rPr lang="fr-CH" sz="1400" kern="1200" dirty="0">
                          <a:effectLst/>
                        </a:rPr>
                        <a:t>1.9 K</a:t>
                      </a:r>
                      <a:endParaRPr lang="ja-JP" sz="1400" dirty="0">
                        <a:effectLst/>
                        <a:latin typeface="Times New Roman" charset="0"/>
                        <a:ea typeface="ＭＳ 明朝" charset="-128"/>
                      </a:endParaRPr>
                    </a:p>
                  </a:txBody>
                  <a:tcPr marL="53212" marR="53212" marT="0" marB="0" anchor="ctr"/>
                </a:tc>
                <a:tc hMerge="1">
                  <a:txBody>
                    <a:bodyPr/>
                    <a:lstStyle/>
                    <a:p>
                      <a:endParaRPr kumimoji="1" lang="ja-JP" altLang="en-US"/>
                    </a:p>
                  </a:txBody>
                  <a:tcPr/>
                </a:tc>
              </a:tr>
              <a:tr h="208006">
                <a:tc>
                  <a:txBody>
                    <a:bodyPr/>
                    <a:lstStyle/>
                    <a:p>
                      <a:pPr indent="179705" algn="just">
                        <a:spcAft>
                          <a:spcPts val="0"/>
                        </a:spcAft>
                      </a:pPr>
                      <a:r>
                        <a:rPr lang="en-US" sz="1400" dirty="0">
                          <a:effectLst/>
                        </a:rPr>
                        <a:t>Magnetic length</a:t>
                      </a:r>
                      <a:endParaRPr lang="ja-JP" sz="1400" dirty="0">
                        <a:effectLst/>
                        <a:latin typeface="Times New Roman" charset="0"/>
                        <a:ea typeface="ＭＳ 明朝" charset="-128"/>
                      </a:endParaRPr>
                    </a:p>
                  </a:txBody>
                  <a:tcPr marL="53212" marR="53212" marT="0" marB="0" anchor="ctr"/>
                </a:tc>
                <a:tc>
                  <a:txBody>
                    <a:bodyPr/>
                    <a:lstStyle/>
                    <a:p>
                      <a:pPr algn="ctr">
                        <a:spcAft>
                          <a:spcPts val="0"/>
                        </a:spcAft>
                      </a:pPr>
                      <a:r>
                        <a:rPr lang="fr-CH" sz="1400" b="1" kern="1200" dirty="0" smtClean="0">
                          <a:solidFill>
                            <a:schemeClr val="accent6"/>
                          </a:solidFill>
                          <a:effectLst/>
                        </a:rPr>
                        <a:t>1.73 </a:t>
                      </a:r>
                      <a:r>
                        <a:rPr lang="fr-CH" sz="1400" b="1" kern="1200" dirty="0">
                          <a:solidFill>
                            <a:schemeClr val="accent6"/>
                          </a:solidFill>
                          <a:effectLst/>
                        </a:rPr>
                        <a:t>m</a:t>
                      </a:r>
                      <a:endParaRPr lang="ja-JP" sz="1400" b="1" dirty="0">
                        <a:solidFill>
                          <a:schemeClr val="accent6"/>
                        </a:solidFill>
                        <a:effectLst/>
                        <a:latin typeface="Times New Roman" charset="0"/>
                        <a:ea typeface="ＭＳ 明朝" charset="-128"/>
                      </a:endParaRPr>
                    </a:p>
                  </a:txBody>
                  <a:tcPr marL="53212" marR="53212" marT="0" marB="0" anchor="ctr"/>
                </a:tc>
                <a:tc>
                  <a:txBody>
                    <a:bodyPr/>
                    <a:lstStyle/>
                    <a:p>
                      <a:pPr algn="ctr">
                        <a:spcAft>
                          <a:spcPts val="0"/>
                        </a:spcAft>
                      </a:pPr>
                      <a:r>
                        <a:rPr lang="fr-CH" sz="1400" b="1" kern="1200" dirty="0">
                          <a:solidFill>
                            <a:schemeClr val="accent6"/>
                          </a:solidFill>
                          <a:effectLst/>
                        </a:rPr>
                        <a:t>6.27 m</a:t>
                      </a:r>
                      <a:endParaRPr lang="ja-JP" sz="1400" b="1" dirty="0">
                        <a:solidFill>
                          <a:schemeClr val="accent6"/>
                        </a:solidFill>
                        <a:effectLst/>
                        <a:latin typeface="Times New Roman" charset="0"/>
                        <a:ea typeface="ＭＳ 明朝" charset="-128"/>
                      </a:endParaRPr>
                    </a:p>
                  </a:txBody>
                  <a:tcPr marL="53212" marR="53212" marT="0" marB="0" anchor="ctr"/>
                </a:tc>
              </a:tr>
              <a:tr h="208006">
                <a:tc>
                  <a:txBody>
                    <a:bodyPr/>
                    <a:lstStyle/>
                    <a:p>
                      <a:pPr indent="179705" algn="just">
                        <a:spcAft>
                          <a:spcPts val="0"/>
                        </a:spcAft>
                      </a:pPr>
                      <a:r>
                        <a:rPr lang="en-US" sz="1400" dirty="0" smtClean="0">
                          <a:effectLst/>
                        </a:rPr>
                        <a:t>Mechanical coil/magnet </a:t>
                      </a:r>
                      <a:r>
                        <a:rPr lang="en-US" sz="1400" dirty="0">
                          <a:effectLst/>
                        </a:rPr>
                        <a:t>length</a:t>
                      </a:r>
                      <a:endParaRPr lang="ja-JP" sz="1400" dirty="0">
                        <a:effectLst/>
                        <a:latin typeface="Times New Roman" charset="0"/>
                        <a:ea typeface="ＭＳ 明朝" charset="-128"/>
                      </a:endParaRPr>
                    </a:p>
                  </a:txBody>
                  <a:tcPr marL="53212" marR="53212" marT="0" marB="0" anchor="ctr"/>
                </a:tc>
                <a:tc>
                  <a:txBody>
                    <a:bodyPr/>
                    <a:lstStyle/>
                    <a:p>
                      <a:pPr algn="ctr">
                        <a:spcAft>
                          <a:spcPts val="0"/>
                        </a:spcAft>
                      </a:pPr>
                      <a:r>
                        <a:rPr lang="fr-CH" sz="1400" b="1" kern="1200" dirty="0" smtClean="0">
                          <a:solidFill>
                            <a:schemeClr val="accent6"/>
                          </a:solidFill>
                          <a:effectLst/>
                        </a:rPr>
                        <a:t>2.00 / 2.15 </a:t>
                      </a:r>
                      <a:r>
                        <a:rPr lang="fr-CH" sz="1400" b="1" kern="1200" dirty="0">
                          <a:solidFill>
                            <a:schemeClr val="accent6"/>
                          </a:solidFill>
                          <a:effectLst/>
                        </a:rPr>
                        <a:t>m</a:t>
                      </a:r>
                      <a:endParaRPr lang="ja-JP" sz="1400" b="1" dirty="0">
                        <a:solidFill>
                          <a:schemeClr val="accent6"/>
                        </a:solidFill>
                        <a:effectLst/>
                        <a:latin typeface="Times New Roman" charset="0"/>
                        <a:ea typeface="ＭＳ 明朝" charset="-128"/>
                      </a:endParaRPr>
                    </a:p>
                  </a:txBody>
                  <a:tcPr marL="53212" marR="53212" marT="0" marB="0" anchor="ctr"/>
                </a:tc>
                <a:tc>
                  <a:txBody>
                    <a:bodyPr/>
                    <a:lstStyle/>
                    <a:p>
                      <a:pPr algn="ctr">
                        <a:spcAft>
                          <a:spcPts val="0"/>
                        </a:spcAft>
                      </a:pPr>
                      <a:r>
                        <a:rPr lang="fr-CH" sz="1400" b="1" kern="1200" dirty="0" smtClean="0">
                          <a:solidFill>
                            <a:schemeClr val="accent6"/>
                          </a:solidFill>
                          <a:effectLst/>
                        </a:rPr>
                        <a:t>6.57 / 6.72 </a:t>
                      </a:r>
                      <a:r>
                        <a:rPr lang="fr-CH" sz="1400" b="1" kern="1200" dirty="0">
                          <a:solidFill>
                            <a:schemeClr val="accent6"/>
                          </a:solidFill>
                          <a:effectLst/>
                        </a:rPr>
                        <a:t>m</a:t>
                      </a:r>
                      <a:endParaRPr lang="ja-JP" sz="1400" b="1" dirty="0">
                        <a:solidFill>
                          <a:schemeClr val="accent6"/>
                        </a:solidFill>
                        <a:effectLst/>
                        <a:latin typeface="Times New Roman" charset="0"/>
                        <a:ea typeface="ＭＳ 明朝" charset="-128"/>
                      </a:endParaRPr>
                    </a:p>
                  </a:txBody>
                  <a:tcPr marL="53212" marR="53212" marT="0" marB="0" anchor="ctr"/>
                </a:tc>
              </a:tr>
              <a:tr h="208006">
                <a:tc>
                  <a:txBody>
                    <a:bodyPr/>
                    <a:lstStyle/>
                    <a:p>
                      <a:pPr indent="179705" algn="just">
                        <a:spcAft>
                          <a:spcPts val="0"/>
                        </a:spcAft>
                      </a:pPr>
                      <a:r>
                        <a:rPr lang="en-US" sz="1400" dirty="0">
                          <a:effectLst/>
                        </a:rPr>
                        <a:t>Stored energy</a:t>
                      </a:r>
                      <a:endParaRPr lang="ja-JP" sz="1400" dirty="0">
                        <a:effectLst/>
                        <a:latin typeface="Times New Roman" charset="0"/>
                        <a:ea typeface="ＭＳ 明朝" charset="-128"/>
                      </a:endParaRPr>
                    </a:p>
                  </a:txBody>
                  <a:tcPr marL="53212" marR="53212" marT="0" marB="0" anchor="ctr"/>
                </a:tc>
                <a:tc gridSpan="2">
                  <a:txBody>
                    <a:bodyPr/>
                    <a:lstStyle/>
                    <a:p>
                      <a:pPr algn="ctr">
                        <a:spcAft>
                          <a:spcPts val="0"/>
                        </a:spcAft>
                      </a:pPr>
                      <a:r>
                        <a:rPr lang="fr-CH" sz="1400" kern="1200" dirty="0">
                          <a:solidFill>
                            <a:schemeClr val="tx1"/>
                          </a:solidFill>
                          <a:effectLst/>
                        </a:rPr>
                        <a:t>340 kJ/m</a:t>
                      </a:r>
                      <a:endParaRPr lang="ja-JP" sz="1400" dirty="0">
                        <a:solidFill>
                          <a:schemeClr val="tx1"/>
                        </a:solidFill>
                        <a:effectLst/>
                        <a:latin typeface="Times New Roman" charset="0"/>
                        <a:ea typeface="ＭＳ 明朝" charset="-128"/>
                      </a:endParaRPr>
                    </a:p>
                  </a:txBody>
                  <a:tcPr marL="53212" marR="53212" marT="0" marB="0" anchor="ctr"/>
                </a:tc>
                <a:tc hMerge="1">
                  <a:txBody>
                    <a:bodyPr/>
                    <a:lstStyle/>
                    <a:p>
                      <a:endParaRPr kumimoji="1" lang="ja-JP" altLang="en-US"/>
                    </a:p>
                  </a:txBody>
                  <a:tcPr/>
                </a:tc>
              </a:tr>
              <a:tr h="208006">
                <a:tc>
                  <a:txBody>
                    <a:bodyPr/>
                    <a:lstStyle/>
                    <a:p>
                      <a:pPr indent="179705" algn="just">
                        <a:spcAft>
                          <a:spcPts val="0"/>
                        </a:spcAft>
                      </a:pPr>
                      <a:r>
                        <a:rPr lang="en-US" sz="1400" dirty="0">
                          <a:effectLst/>
                        </a:rPr>
                        <a:t>Differential Inductance</a:t>
                      </a:r>
                      <a:endParaRPr lang="ja-JP" sz="1400" dirty="0">
                        <a:effectLst/>
                        <a:latin typeface="Times New Roman" charset="0"/>
                        <a:ea typeface="ＭＳ 明朝" charset="-128"/>
                      </a:endParaRPr>
                    </a:p>
                  </a:txBody>
                  <a:tcPr marL="53212" marR="53212" marT="0" marB="0" anchor="ctr"/>
                </a:tc>
                <a:tc gridSpan="2">
                  <a:txBody>
                    <a:bodyPr/>
                    <a:lstStyle/>
                    <a:p>
                      <a:pPr algn="ctr">
                        <a:spcAft>
                          <a:spcPts val="0"/>
                        </a:spcAft>
                      </a:pPr>
                      <a:r>
                        <a:rPr lang="en-US" sz="1400" kern="1200" dirty="0">
                          <a:solidFill>
                            <a:schemeClr val="tx1"/>
                          </a:solidFill>
                          <a:effectLst/>
                        </a:rPr>
                        <a:t>4.0 </a:t>
                      </a:r>
                      <a:r>
                        <a:rPr lang="en-US" sz="1400" kern="1200" dirty="0" err="1">
                          <a:solidFill>
                            <a:schemeClr val="tx1"/>
                          </a:solidFill>
                          <a:effectLst/>
                        </a:rPr>
                        <a:t>mH</a:t>
                      </a:r>
                      <a:r>
                        <a:rPr lang="en-US" sz="1400" kern="1200" dirty="0">
                          <a:solidFill>
                            <a:schemeClr val="tx1"/>
                          </a:solidFill>
                          <a:effectLst/>
                        </a:rPr>
                        <a:t>/m</a:t>
                      </a:r>
                      <a:endParaRPr lang="ja-JP" sz="1400" dirty="0">
                        <a:solidFill>
                          <a:schemeClr val="tx1"/>
                        </a:solidFill>
                        <a:effectLst/>
                        <a:latin typeface="Times New Roman" charset="0"/>
                        <a:ea typeface="ＭＳ 明朝" charset="-128"/>
                      </a:endParaRPr>
                    </a:p>
                  </a:txBody>
                  <a:tcPr marL="53212" marR="53212" marT="0" marB="0" anchor="ctr"/>
                </a:tc>
                <a:tc hMerge="1">
                  <a:txBody>
                    <a:bodyPr/>
                    <a:lstStyle/>
                    <a:p>
                      <a:endParaRPr kumimoji="1" lang="ja-JP" altLang="en-US"/>
                    </a:p>
                  </a:txBody>
                  <a:tcPr/>
                </a:tc>
              </a:tr>
              <a:tr h="208006">
                <a:tc>
                  <a:txBody>
                    <a:bodyPr/>
                    <a:lstStyle/>
                    <a:p>
                      <a:pPr indent="179705" algn="just">
                        <a:spcAft>
                          <a:spcPts val="0"/>
                        </a:spcAft>
                      </a:pPr>
                      <a:r>
                        <a:rPr lang="en-US" sz="1400" dirty="0">
                          <a:effectLst/>
                        </a:rPr>
                        <a:t>Number of turns in </a:t>
                      </a:r>
                      <a:r>
                        <a:rPr lang="en-US" sz="1400" dirty="0" smtClean="0">
                          <a:effectLst/>
                        </a:rPr>
                        <a:t>quadrant</a:t>
                      </a:r>
                      <a:endParaRPr lang="ja-JP" sz="1400" dirty="0">
                        <a:effectLst/>
                        <a:latin typeface="Times New Roman" charset="0"/>
                        <a:ea typeface="ＭＳ 明朝" charset="-128"/>
                      </a:endParaRPr>
                    </a:p>
                  </a:txBody>
                  <a:tcPr marL="53212" marR="53212" marT="0" marB="0" anchor="ctr"/>
                </a:tc>
                <a:tc gridSpan="2">
                  <a:txBody>
                    <a:bodyPr/>
                    <a:lstStyle/>
                    <a:p>
                      <a:pPr algn="ctr">
                        <a:spcAft>
                          <a:spcPts val="0"/>
                        </a:spcAft>
                      </a:pPr>
                      <a:r>
                        <a:rPr lang="en-US" sz="1400" kern="1200" dirty="0">
                          <a:solidFill>
                            <a:schemeClr val="tx1"/>
                          </a:solidFill>
                          <a:effectLst/>
                        </a:rPr>
                        <a:t>44 (4+8+13+19</a:t>
                      </a:r>
                      <a:r>
                        <a:rPr lang="en-US" sz="1400" kern="1200" dirty="0" smtClean="0">
                          <a:solidFill>
                            <a:schemeClr val="tx1"/>
                          </a:solidFill>
                          <a:effectLst/>
                        </a:rPr>
                        <a:t>) turns</a:t>
                      </a:r>
                      <a:r>
                        <a:rPr lang="en-US" sz="1400" kern="1200" baseline="0" dirty="0" smtClean="0">
                          <a:solidFill>
                            <a:schemeClr val="tx1"/>
                          </a:solidFill>
                          <a:effectLst/>
                        </a:rPr>
                        <a:t> in a single layer coil</a:t>
                      </a:r>
                      <a:endParaRPr lang="ja-JP" sz="1400" dirty="0">
                        <a:solidFill>
                          <a:schemeClr val="tx1"/>
                        </a:solidFill>
                        <a:effectLst/>
                        <a:latin typeface="Times New Roman" charset="0"/>
                        <a:ea typeface="ＭＳ 明朝" charset="-128"/>
                      </a:endParaRPr>
                    </a:p>
                  </a:txBody>
                  <a:tcPr marL="53212" marR="53212" marT="0" marB="0" anchor="ctr"/>
                </a:tc>
                <a:tc hMerge="1">
                  <a:txBody>
                    <a:bodyPr/>
                    <a:lstStyle/>
                    <a:p>
                      <a:endParaRPr kumimoji="1" lang="ja-JP" altLang="en-US"/>
                    </a:p>
                  </a:txBody>
                  <a:tcPr/>
                </a:tc>
              </a:tr>
            </a:tbl>
          </a:graphicData>
        </a:graphic>
      </p:graphicFrame>
      <p:sp>
        <p:nvSpPr>
          <p:cNvPr id="10" name="コンテンツ プレースホルダ 19"/>
          <p:cNvSpPr>
            <a:spLocks noGrp="1"/>
          </p:cNvSpPr>
          <p:nvPr>
            <p:ph idx="1"/>
          </p:nvPr>
        </p:nvSpPr>
        <p:spPr>
          <a:xfrm>
            <a:off x="452133" y="530360"/>
            <a:ext cx="8443894" cy="2925964"/>
          </a:xfrm>
        </p:spPr>
        <p:txBody>
          <a:bodyPr>
            <a:noAutofit/>
          </a:bodyPr>
          <a:lstStyle/>
          <a:p>
            <a:pPr marL="0" indent="0" algn="just">
              <a:spcBef>
                <a:spcPts val="0"/>
              </a:spcBef>
              <a:buNone/>
            </a:pPr>
            <a:r>
              <a:rPr lang="en-US" altLang="ja-JP" sz="1600" b="1" dirty="0" smtClean="0"/>
              <a:t>[Design </a:t>
            </a:r>
            <a:r>
              <a:rPr lang="en-US" altLang="ja-JP" sz="1600" b="1" dirty="0"/>
              <a:t>study of the D1 and model magnet </a:t>
            </a:r>
            <a:r>
              <a:rPr lang="en-US" altLang="ja-JP" sz="1600" b="1" dirty="0" smtClean="0"/>
              <a:t>development</a:t>
            </a:r>
            <a:r>
              <a:rPr lang="en-US" altLang="ja-JP" sz="1600" b="1" dirty="0"/>
              <a:t>]</a:t>
            </a:r>
            <a:endParaRPr lang="en-US" altLang="ja-JP" sz="1600" b="1" dirty="0" smtClean="0"/>
          </a:p>
          <a:p>
            <a:pPr algn="just">
              <a:spcBef>
                <a:spcPts val="0"/>
              </a:spcBef>
            </a:pPr>
            <a:r>
              <a:rPr lang="en-US" altLang="ja-JP" sz="1600" b="1" dirty="0"/>
              <a:t>Financial supports by </a:t>
            </a:r>
            <a:r>
              <a:rPr lang="en-US" altLang="ja-JP" sz="1600" b="1" dirty="0" smtClean="0"/>
              <a:t>KEK-ATLAS/Japan.</a:t>
            </a:r>
          </a:p>
          <a:p>
            <a:pPr algn="just">
              <a:spcBef>
                <a:spcPts val="0"/>
              </a:spcBef>
            </a:pPr>
            <a:r>
              <a:rPr lang="en-US" altLang="ja-JP" sz="1600" b="1" dirty="0" smtClean="0">
                <a:solidFill>
                  <a:srgbClr val="FF0000"/>
                </a:solidFill>
              </a:rPr>
              <a:t>1st 2m </a:t>
            </a:r>
            <a:r>
              <a:rPr lang="en-US" altLang="ja-JP" sz="1600" b="1" dirty="0">
                <a:solidFill>
                  <a:srgbClr val="FF0000"/>
                </a:solidFill>
              </a:rPr>
              <a:t>long model </a:t>
            </a:r>
            <a:r>
              <a:rPr lang="en-US" altLang="ja-JP" sz="1600" b="1" dirty="0" smtClean="0">
                <a:solidFill>
                  <a:srgbClr val="FF0000"/>
                </a:solidFill>
              </a:rPr>
              <a:t>magnet (MBXFS01) has been </a:t>
            </a:r>
            <a:r>
              <a:rPr lang="en-US" altLang="ja-JP" sz="1600" b="1" dirty="0">
                <a:solidFill>
                  <a:srgbClr val="FF0000"/>
                </a:solidFill>
              </a:rPr>
              <a:t>built and tested at KEK</a:t>
            </a:r>
            <a:r>
              <a:rPr lang="en-US" altLang="ja-JP" sz="1600" b="1" dirty="0" smtClean="0">
                <a:solidFill>
                  <a:srgbClr val="FF0000"/>
                </a:solidFill>
              </a:rPr>
              <a:t>.</a:t>
            </a:r>
            <a:endParaRPr lang="en-US" sz="1600" b="1" dirty="0">
              <a:solidFill>
                <a:srgbClr val="FF0000"/>
              </a:solidFill>
              <a:latin typeface="+mj-lt"/>
            </a:endParaRPr>
          </a:p>
          <a:p>
            <a:pPr algn="just">
              <a:spcBef>
                <a:spcPts val="0"/>
              </a:spcBef>
            </a:pPr>
            <a:r>
              <a:rPr lang="en-US" altLang="ja-JP" sz="1600" b="1" dirty="0"/>
              <a:t>The second model </a:t>
            </a:r>
            <a:r>
              <a:rPr lang="en-US" altLang="ja-JP" sz="1600" b="1" dirty="0" smtClean="0"/>
              <a:t>development (MBXFS02) </a:t>
            </a:r>
            <a:r>
              <a:rPr lang="en-US" altLang="ja-JP" sz="1600" b="1" dirty="0"/>
              <a:t>is also </a:t>
            </a:r>
            <a:r>
              <a:rPr lang="en-US" altLang="ja-JP" sz="1600" b="1" dirty="0" smtClean="0"/>
              <a:t>planned before the full length prototypes.</a:t>
            </a:r>
          </a:p>
          <a:p>
            <a:pPr lvl="1" algn="just">
              <a:spcBef>
                <a:spcPts val="0"/>
              </a:spcBef>
            </a:pPr>
            <a:r>
              <a:rPr lang="en-US" altLang="ja-JP" sz="1600" b="1" dirty="0" smtClean="0"/>
              <a:t>One </a:t>
            </a:r>
            <a:r>
              <a:rPr lang="en-US" altLang="ja-JP" sz="1600" b="1" dirty="0"/>
              <a:t>of the models will be shipped to CERN </a:t>
            </a:r>
            <a:r>
              <a:rPr kumimoji="1" lang="en-US" altLang="ja-JP" sz="1600" b="1" dirty="0"/>
              <a:t>For mutual performance evaluation</a:t>
            </a:r>
            <a:r>
              <a:rPr kumimoji="1" lang="en-US" altLang="ja-JP" sz="1600" b="1" dirty="0" smtClean="0"/>
              <a:t>.</a:t>
            </a:r>
          </a:p>
          <a:p>
            <a:pPr lvl="1" algn="just">
              <a:spcBef>
                <a:spcPts val="0"/>
              </a:spcBef>
            </a:pPr>
            <a:endParaRPr lang="en-US" altLang="ja-JP" sz="1600" b="1" dirty="0" smtClean="0"/>
          </a:p>
          <a:p>
            <a:pPr marL="0" indent="0" algn="just">
              <a:spcBef>
                <a:spcPts val="0"/>
              </a:spcBef>
              <a:buNone/>
            </a:pPr>
            <a:r>
              <a:rPr lang="en-US" altLang="ja-JP" sz="1600" b="1" dirty="0"/>
              <a:t>[</a:t>
            </a:r>
            <a:r>
              <a:rPr lang="en-US" altLang="ja-JP" sz="1600" b="1" dirty="0" smtClean="0"/>
              <a:t>7m long prototypes and production magnets]</a:t>
            </a:r>
            <a:endParaRPr kumimoji="1" lang="en-US" altLang="ja-JP" sz="1600" b="1" dirty="0" smtClean="0"/>
          </a:p>
          <a:p>
            <a:pPr algn="just">
              <a:spcBef>
                <a:spcPts val="0"/>
              </a:spcBef>
            </a:pPr>
            <a:r>
              <a:rPr kumimoji="1" lang="en-US" altLang="ja-JP" sz="1600" b="1" dirty="0" smtClean="0"/>
              <a:t>ATLAS/Japan management has been pursuing the “ATLAS upgrade and HL-LHC</a:t>
            </a:r>
            <a:r>
              <a:rPr kumimoji="1" lang="en-US" altLang="ja-JP" sz="1600" b="1" dirty="0"/>
              <a:t>” in the high priority list in the </a:t>
            </a:r>
            <a:r>
              <a:rPr lang="en-US" altLang="ja-JP" sz="1600" b="1" dirty="0"/>
              <a:t>Science Council of Japan, followed by the budget request </a:t>
            </a:r>
            <a:r>
              <a:rPr lang="en-US" altLang="ja-JP" sz="1600" b="1" dirty="0" smtClean="0"/>
              <a:t>to the funding agency</a:t>
            </a:r>
            <a:r>
              <a:rPr lang="is-IS" altLang="ja-JP" sz="1600" b="1" dirty="0" smtClean="0"/>
              <a:t>…</a:t>
            </a:r>
            <a:r>
              <a:rPr kumimoji="1" lang="en-US" altLang="ja-JP" sz="1600" b="1" dirty="0" smtClean="0"/>
              <a:t>  </a:t>
            </a:r>
          </a:p>
          <a:p>
            <a:pPr algn="just">
              <a:spcBef>
                <a:spcPts val="0"/>
              </a:spcBef>
            </a:pPr>
            <a:r>
              <a:rPr kumimoji="1" lang="en-US" altLang="ja-JP" sz="1600" b="1" dirty="0" smtClean="0"/>
              <a:t>Nevertheless, the current plan is assumed the funding approval starting JFY2018.</a:t>
            </a:r>
          </a:p>
          <a:p>
            <a:pPr algn="just">
              <a:spcBef>
                <a:spcPts val="0"/>
              </a:spcBef>
            </a:pPr>
            <a:r>
              <a:rPr kumimoji="1" lang="en-US" altLang="ja-JP" sz="1600" b="1" dirty="0" smtClean="0"/>
              <a:t>Deliverable (plan): 6 cold masses in cryostats + 1 prototype.  </a:t>
            </a:r>
            <a:endParaRPr kumimoji="1" lang="ja-JP" altLang="en-US" sz="1600" b="1" dirty="0"/>
          </a:p>
        </p:txBody>
      </p:sp>
    </p:spTree>
    <p:extLst>
      <p:ext uri="{BB962C8B-B14F-4D97-AF65-F5344CB8AC3E}">
        <p14:creationId xmlns:p14="http://schemas.microsoft.com/office/powerpoint/2010/main" val="58900366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6"/>
          <p:cNvSpPr>
            <a:spLocks noGrp="1"/>
          </p:cNvSpPr>
          <p:nvPr>
            <p:ph type="sldNum" sz="quarter" idx="12"/>
          </p:nvPr>
        </p:nvSpPr>
        <p:spPr>
          <a:xfrm>
            <a:off x="6553200" y="6508747"/>
            <a:ext cx="2133600" cy="365125"/>
          </a:xfrm>
        </p:spPr>
        <p:txBody>
          <a:bodyPr/>
          <a:lstStyle/>
          <a:p>
            <a:fld id="{B6F15528-21DE-4FAA-801E-634DDDAF4B2B}" type="slidenum">
              <a:rPr lang="en-US" smtClean="0"/>
              <a:pPr/>
              <a:t>12</a:t>
            </a:fld>
            <a:endParaRPr lang="en-US" dirty="0"/>
          </a:p>
        </p:txBody>
      </p:sp>
      <p:sp>
        <p:nvSpPr>
          <p:cNvPr id="2" name="Title 1"/>
          <p:cNvSpPr>
            <a:spLocks noGrp="1"/>
          </p:cNvSpPr>
          <p:nvPr>
            <p:ph type="title"/>
          </p:nvPr>
        </p:nvSpPr>
        <p:spPr>
          <a:xfrm>
            <a:off x="-1" y="0"/>
            <a:ext cx="8051801" cy="615420"/>
          </a:xfrm>
        </p:spPr>
        <p:txBody>
          <a:bodyPr>
            <a:noAutofit/>
          </a:bodyPr>
          <a:lstStyle/>
          <a:p>
            <a:pPr algn="l"/>
            <a:r>
              <a:rPr lang="en-US" b="1" dirty="0" smtClean="0">
                <a:solidFill>
                  <a:schemeClr val="accent1"/>
                </a:solidFill>
              </a:rPr>
              <a:t>Human Resource, Participants</a:t>
            </a:r>
            <a:endParaRPr lang="en-US" b="1" dirty="0">
              <a:solidFill>
                <a:schemeClr val="accent1"/>
              </a:solidFill>
            </a:endParaRPr>
          </a:p>
        </p:txBody>
      </p:sp>
      <p:sp>
        <p:nvSpPr>
          <p:cNvPr id="6" name="フッター プレースホルダー 5"/>
          <p:cNvSpPr>
            <a:spLocks noGrp="1"/>
          </p:cNvSpPr>
          <p:nvPr>
            <p:ph type="ftr" sz="quarter" idx="11"/>
          </p:nvPr>
        </p:nvSpPr>
        <p:spPr>
          <a:xfrm>
            <a:off x="2985974" y="6572544"/>
            <a:ext cx="3659372" cy="365125"/>
          </a:xfrm>
        </p:spPr>
        <p:txBody>
          <a:bodyPr/>
          <a:lstStyle/>
          <a:p>
            <a:r>
              <a:rPr lang="en-US" dirty="0" smtClean="0">
                <a:solidFill>
                  <a:prstClr val="black">
                    <a:tint val="75000"/>
                  </a:prstClr>
                </a:solidFill>
                <a:latin typeface="Calibri"/>
              </a:rPr>
              <a:t>HL-LHC D1 Magnet Review, June 30 – July 1, 2016, KEK</a:t>
            </a:r>
            <a:endParaRPr lang="en-US" dirty="0">
              <a:solidFill>
                <a:prstClr val="black">
                  <a:tint val="75000"/>
                </a:prstClr>
              </a:solidFill>
              <a:latin typeface="Calibri"/>
            </a:endParaRPr>
          </a:p>
        </p:txBody>
      </p:sp>
      <p:sp>
        <p:nvSpPr>
          <p:cNvPr id="8" name="コンテンツ プレースホルダー 7"/>
          <p:cNvSpPr txBox="1">
            <a:spLocks noGrp="1"/>
          </p:cNvSpPr>
          <p:nvPr>
            <p:ph idx="1"/>
          </p:nvPr>
        </p:nvSpPr>
        <p:spPr>
          <a:xfrm>
            <a:off x="159488" y="1143000"/>
            <a:ext cx="8793126" cy="4142673"/>
          </a:xfrm>
          <a:prstGeom prst="rect">
            <a:avLst/>
          </a:prstGeom>
          <a:noFill/>
        </p:spPr>
        <p:txBody>
          <a:bodyPr wrap="square" rtlCol="0">
            <a:spAutoFit/>
          </a:bodyPr>
          <a:lstStyle/>
          <a:p>
            <a:pPr marL="0" indent="0">
              <a:buNone/>
            </a:pPr>
            <a:r>
              <a:rPr lang="en-US" altLang="ja-JP" sz="2800" dirty="0" smtClean="0">
                <a:latin typeface="+mj-lt"/>
                <a:cs typeface="Arial"/>
              </a:rPr>
              <a:t>KEK</a:t>
            </a:r>
          </a:p>
          <a:p>
            <a:r>
              <a:rPr lang="en-US" altLang="ja-JP" sz="2800" dirty="0" smtClean="0">
                <a:latin typeface="+mj-lt"/>
                <a:cs typeface="Arial"/>
              </a:rPr>
              <a:t>Team: </a:t>
            </a:r>
            <a:r>
              <a:rPr lang="en-US" altLang="ja-JP" sz="2800" dirty="0" smtClean="0">
                <a:solidFill>
                  <a:srgbClr val="FF0000"/>
                </a:solidFill>
                <a:latin typeface="+mj-lt"/>
                <a:cs typeface="Arial"/>
              </a:rPr>
              <a:t>T</a:t>
            </a:r>
            <a:r>
              <a:rPr lang="en-US" altLang="ja-JP" sz="2800" dirty="0">
                <a:solidFill>
                  <a:srgbClr val="FF0000"/>
                </a:solidFill>
                <a:latin typeface="+mj-lt"/>
                <a:cs typeface="Arial"/>
              </a:rPr>
              <a:t>. Nakamoto, M. Sugano, </a:t>
            </a:r>
            <a:r>
              <a:rPr lang="en-US" altLang="ja-JP" sz="2800" dirty="0" smtClean="0">
                <a:solidFill>
                  <a:srgbClr val="FF0000"/>
                </a:solidFill>
                <a:latin typeface="+mj-lt"/>
                <a:cs typeface="Arial"/>
              </a:rPr>
              <a:t>S</a:t>
            </a:r>
            <a:r>
              <a:rPr lang="en-US" altLang="ja-JP" sz="2800" dirty="0">
                <a:solidFill>
                  <a:srgbClr val="FF0000"/>
                </a:solidFill>
                <a:latin typeface="+mj-lt"/>
                <a:cs typeface="Arial"/>
              </a:rPr>
              <a:t>. </a:t>
            </a:r>
            <a:r>
              <a:rPr lang="en-US" altLang="ja-JP" sz="2800" dirty="0" err="1" smtClean="0">
                <a:solidFill>
                  <a:srgbClr val="FF0000"/>
                </a:solidFill>
                <a:latin typeface="+mj-lt"/>
                <a:cs typeface="Arial"/>
              </a:rPr>
              <a:t>Enomoto</a:t>
            </a:r>
            <a:r>
              <a:rPr lang="en-US" altLang="ja-JP" sz="2800" dirty="0">
                <a:latin typeface="+mj-lt"/>
                <a:cs typeface="Arial"/>
              </a:rPr>
              <a:t>,</a:t>
            </a:r>
            <a:endParaRPr lang="en-US" altLang="ja-JP" sz="2800" dirty="0" smtClean="0">
              <a:latin typeface="+mj-lt"/>
              <a:cs typeface="Arial"/>
            </a:endParaRPr>
          </a:p>
          <a:p>
            <a:r>
              <a:rPr lang="en-US" altLang="ja-JP" sz="2800" dirty="0" smtClean="0">
                <a:cs typeface="Arial"/>
              </a:rPr>
              <a:t>Sci. Support: K</a:t>
            </a:r>
            <a:r>
              <a:rPr lang="en-US" altLang="ja-JP" sz="2800" dirty="0">
                <a:cs typeface="Arial"/>
              </a:rPr>
              <a:t>. Sasaki, N. </a:t>
            </a:r>
            <a:r>
              <a:rPr lang="en-US" altLang="ja-JP" sz="2800" dirty="0" smtClean="0">
                <a:cs typeface="Arial"/>
              </a:rPr>
              <a:t>Kimura, M. Yoshida,</a:t>
            </a:r>
            <a:endParaRPr lang="en-US" altLang="ja-JP" sz="2800" dirty="0" smtClean="0">
              <a:latin typeface="+mj-lt"/>
              <a:cs typeface="Arial"/>
            </a:endParaRPr>
          </a:p>
          <a:p>
            <a:r>
              <a:rPr lang="en-US" altLang="ja-JP" sz="2800" dirty="0" smtClean="0">
                <a:latin typeface="+mj-lt"/>
                <a:cs typeface="Arial"/>
              </a:rPr>
              <a:t>Eng./Tech. Support: H</a:t>
            </a:r>
            <a:r>
              <a:rPr lang="en-US" altLang="ja-JP" sz="2800" dirty="0">
                <a:latin typeface="+mj-lt"/>
                <a:cs typeface="Arial"/>
              </a:rPr>
              <a:t>. </a:t>
            </a:r>
            <a:r>
              <a:rPr lang="en-US" altLang="ja-JP" sz="2800" dirty="0" err="1">
                <a:latin typeface="+mj-lt"/>
                <a:cs typeface="Arial"/>
              </a:rPr>
              <a:t>Kawamata</a:t>
            </a:r>
            <a:r>
              <a:rPr lang="en-US" altLang="ja-JP" sz="2800" dirty="0">
                <a:latin typeface="+mj-lt"/>
                <a:cs typeface="Arial"/>
              </a:rPr>
              <a:t>, </a:t>
            </a:r>
            <a:r>
              <a:rPr lang="en-US" altLang="ja-JP" sz="2800" dirty="0" smtClean="0">
                <a:latin typeface="+mj-lt"/>
                <a:cs typeface="Arial"/>
              </a:rPr>
              <a:t>N</a:t>
            </a:r>
            <a:r>
              <a:rPr lang="en-US" altLang="ja-JP" sz="2800" dirty="0">
                <a:latin typeface="+mj-lt"/>
                <a:cs typeface="Arial"/>
              </a:rPr>
              <a:t>. Okada, R. </a:t>
            </a:r>
            <a:r>
              <a:rPr lang="en-US" altLang="ja-JP" sz="2800" dirty="0" smtClean="0">
                <a:latin typeface="+mj-lt"/>
                <a:cs typeface="Arial"/>
              </a:rPr>
              <a:t>Okada, </a:t>
            </a:r>
          </a:p>
          <a:p>
            <a:endParaRPr lang="en-US" altLang="ja-JP" sz="2800" dirty="0" smtClean="0">
              <a:latin typeface="+mj-lt"/>
              <a:cs typeface="Arial"/>
            </a:endParaRPr>
          </a:p>
          <a:p>
            <a:pPr marL="0" indent="0">
              <a:buNone/>
            </a:pPr>
            <a:r>
              <a:rPr lang="en-US" altLang="ja-JP" sz="2800" dirty="0" smtClean="0">
                <a:latin typeface="+mj-lt"/>
                <a:cs typeface="Arial"/>
              </a:rPr>
              <a:t>CERN</a:t>
            </a:r>
            <a:endParaRPr lang="en-US" altLang="ja-JP" sz="2800" dirty="0">
              <a:latin typeface="+mj-lt"/>
              <a:cs typeface="Arial"/>
            </a:endParaRPr>
          </a:p>
          <a:p>
            <a:r>
              <a:rPr lang="en-US" altLang="ja-JP" sz="2800" dirty="0" smtClean="0">
                <a:latin typeface="+mj-lt"/>
                <a:cs typeface="Arial"/>
              </a:rPr>
              <a:t>HL-LHC WP3(magnet) Leader: </a:t>
            </a:r>
            <a:r>
              <a:rPr lang="en-US" altLang="ja-JP" sz="2800" dirty="0" smtClean="0">
                <a:solidFill>
                  <a:srgbClr val="FF0000"/>
                </a:solidFill>
                <a:latin typeface="+mj-lt"/>
                <a:cs typeface="Arial"/>
              </a:rPr>
              <a:t>E</a:t>
            </a:r>
            <a:r>
              <a:rPr lang="en-US" altLang="ja-JP" sz="2800" dirty="0">
                <a:solidFill>
                  <a:srgbClr val="FF0000"/>
                </a:solidFill>
                <a:latin typeface="+mj-lt"/>
                <a:cs typeface="Arial"/>
              </a:rPr>
              <a:t>. </a:t>
            </a:r>
            <a:r>
              <a:rPr lang="en-US" altLang="ja-JP" sz="2800" dirty="0" err="1" smtClean="0">
                <a:solidFill>
                  <a:srgbClr val="FF0000"/>
                </a:solidFill>
                <a:latin typeface="+mj-lt"/>
                <a:cs typeface="Arial"/>
              </a:rPr>
              <a:t>Todesco</a:t>
            </a:r>
            <a:endParaRPr lang="en-US" altLang="ja-JP" sz="2800" dirty="0" smtClean="0">
              <a:solidFill>
                <a:srgbClr val="FF0000"/>
              </a:solidFill>
              <a:latin typeface="+mj-lt"/>
              <a:cs typeface="Arial"/>
            </a:endParaRPr>
          </a:p>
          <a:p>
            <a:r>
              <a:rPr lang="en-US" altLang="ja-JP" sz="2800" dirty="0" smtClean="0">
                <a:latin typeface="+mj-lt"/>
                <a:cs typeface="Arial"/>
              </a:rPr>
              <a:t>D1 Link Person: </a:t>
            </a:r>
            <a:r>
              <a:rPr lang="en-US" altLang="ja-JP" sz="2800" dirty="0" smtClean="0">
                <a:solidFill>
                  <a:srgbClr val="FF0000"/>
                </a:solidFill>
                <a:latin typeface="+mj-lt"/>
                <a:cs typeface="Arial"/>
              </a:rPr>
              <a:t>A. </a:t>
            </a:r>
            <a:r>
              <a:rPr lang="en-US" altLang="ja-JP" sz="2800" dirty="0" err="1" smtClean="0">
                <a:solidFill>
                  <a:srgbClr val="FF0000"/>
                </a:solidFill>
                <a:latin typeface="+mj-lt"/>
                <a:cs typeface="Arial"/>
              </a:rPr>
              <a:t>Musso</a:t>
            </a:r>
            <a:endParaRPr lang="en-US" altLang="ja-JP" sz="2800" dirty="0" smtClean="0">
              <a:solidFill>
                <a:srgbClr val="FF0000"/>
              </a:solidFill>
              <a:latin typeface="+mj-lt"/>
              <a:cs typeface="Arial"/>
            </a:endParaRPr>
          </a:p>
        </p:txBody>
      </p:sp>
    </p:spTree>
    <p:extLst>
      <p:ext uri="{BB962C8B-B14F-4D97-AF65-F5344CB8AC3E}">
        <p14:creationId xmlns:p14="http://schemas.microsoft.com/office/powerpoint/2010/main" val="71899819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6"/>
          <p:cNvSpPr>
            <a:spLocks noGrp="1"/>
          </p:cNvSpPr>
          <p:nvPr>
            <p:ph type="sldNum" sz="quarter" idx="12"/>
          </p:nvPr>
        </p:nvSpPr>
        <p:spPr>
          <a:xfrm>
            <a:off x="6553200" y="6559546"/>
            <a:ext cx="2133600" cy="365125"/>
          </a:xfrm>
        </p:spPr>
        <p:txBody>
          <a:bodyPr/>
          <a:lstStyle/>
          <a:p>
            <a:fld id="{B6F15528-21DE-4FAA-801E-634DDDAF4B2B}" type="slidenum">
              <a:rPr lang="en-US" smtClean="0"/>
              <a:pPr/>
              <a:t>13</a:t>
            </a:fld>
            <a:endParaRPr lang="en-US" dirty="0"/>
          </a:p>
        </p:txBody>
      </p:sp>
      <p:sp>
        <p:nvSpPr>
          <p:cNvPr id="31" name="Slide Number Placeholder 6"/>
          <p:cNvSpPr txBox="1">
            <a:spLocks/>
          </p:cNvSpPr>
          <p:nvPr/>
        </p:nvSpPr>
        <p:spPr>
          <a:xfrm>
            <a:off x="6553200" y="6559546"/>
            <a:ext cx="21336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6F15528-21DE-4FAA-801E-634DDDAF4B2B}" type="slidenum">
              <a:rPr lang="en-US" smtClean="0"/>
              <a:pPr/>
              <a:t>13</a:t>
            </a:fld>
            <a:endParaRPr lang="en-US" dirty="0"/>
          </a:p>
        </p:txBody>
      </p:sp>
      <p:pic>
        <p:nvPicPr>
          <p:cNvPr id="28" name="Picture 3"/>
          <p:cNvPicPr>
            <a:picLocks noChangeAspect="1"/>
          </p:cNvPicPr>
          <p:nvPr/>
        </p:nvPicPr>
        <p:blipFill rotWithShape="1">
          <a:blip r:embed="rId2"/>
          <a:srcRect l="2151" t="1936"/>
          <a:stretch/>
        </p:blipFill>
        <p:spPr>
          <a:xfrm>
            <a:off x="1739007" y="3465299"/>
            <a:ext cx="3508656" cy="3349775"/>
          </a:xfrm>
          <a:prstGeom prst="rect">
            <a:avLst/>
          </a:prstGeom>
        </p:spPr>
      </p:pic>
      <p:sp>
        <p:nvSpPr>
          <p:cNvPr id="29" name="Content Placeholder 2"/>
          <p:cNvSpPr txBox="1">
            <a:spLocks/>
          </p:cNvSpPr>
          <p:nvPr/>
        </p:nvSpPr>
        <p:spPr>
          <a:xfrm>
            <a:off x="5076395" y="5407641"/>
            <a:ext cx="3610405" cy="1334467"/>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altLang="ja-JP" sz="1800" b="1" dirty="0" smtClean="0">
                <a:solidFill>
                  <a:schemeClr val="accent1"/>
                </a:solidFill>
              </a:rPr>
              <a:t>April. 2013</a:t>
            </a:r>
            <a:r>
              <a:rPr lang="en-US" altLang="ja-JP" sz="1800" b="1" dirty="0">
                <a:solidFill>
                  <a:schemeClr val="accent1"/>
                </a:solidFill>
              </a:rPr>
              <a:t> – </a:t>
            </a:r>
            <a:endParaRPr lang="en-US" altLang="ja-JP" sz="1800" b="1" dirty="0" smtClean="0">
              <a:solidFill>
                <a:schemeClr val="accent1"/>
              </a:solidFill>
            </a:endParaRPr>
          </a:p>
          <a:p>
            <a:r>
              <a:rPr lang="en-US" altLang="ja-JP" sz="1800" b="1" dirty="0" err="1" smtClean="0">
                <a:solidFill>
                  <a:schemeClr val="accent1"/>
                </a:solidFill>
              </a:rPr>
              <a:t>NbTi</a:t>
            </a:r>
            <a:r>
              <a:rPr lang="en-US" altLang="ja-JP" sz="1800" b="1" dirty="0" smtClean="0">
                <a:solidFill>
                  <a:schemeClr val="accent1"/>
                </a:solidFill>
              </a:rPr>
              <a:t> 1-layer</a:t>
            </a:r>
          </a:p>
          <a:p>
            <a:r>
              <a:rPr lang="en-US" altLang="ja-JP" sz="1800" b="1" dirty="0" smtClean="0">
                <a:solidFill>
                  <a:schemeClr val="accent1"/>
                </a:solidFill>
              </a:rPr>
              <a:t>Collared yoke, </a:t>
            </a:r>
            <a:r>
              <a:rPr lang="en-US" altLang="ja-JP" sz="1800" b="1" dirty="0">
                <a:solidFill>
                  <a:schemeClr val="accent1"/>
                </a:solidFill>
              </a:rPr>
              <a:t>flux return </a:t>
            </a:r>
            <a:r>
              <a:rPr lang="en-US" altLang="ja-JP" sz="1800" b="1" dirty="0" err="1">
                <a:solidFill>
                  <a:schemeClr val="accent1"/>
                </a:solidFill>
              </a:rPr>
              <a:t>cryo</a:t>
            </a:r>
            <a:r>
              <a:rPr lang="en-US" altLang="ja-JP" sz="1800" b="1" dirty="0" smtClean="0">
                <a:solidFill>
                  <a:schemeClr val="accent1"/>
                </a:solidFill>
              </a:rPr>
              <a:t>.</a:t>
            </a:r>
          </a:p>
          <a:p>
            <a:r>
              <a:rPr lang="en-US" sz="1800" b="1" dirty="0" smtClean="0">
                <a:solidFill>
                  <a:schemeClr val="accent1"/>
                </a:solidFill>
              </a:rPr>
              <a:t>150 mm bore, 5.6 T, 35 Tm.</a:t>
            </a:r>
          </a:p>
        </p:txBody>
      </p:sp>
      <p:pic>
        <p:nvPicPr>
          <p:cNvPr id="14" name="Picture 4"/>
          <p:cNvPicPr/>
          <p:nvPr/>
        </p:nvPicPr>
        <p:blipFill>
          <a:blip r:embed="rId3" cstate="print"/>
          <a:srcRect/>
          <a:stretch>
            <a:fillRect/>
          </a:stretch>
        </p:blipFill>
        <p:spPr bwMode="auto">
          <a:xfrm>
            <a:off x="98593" y="569769"/>
            <a:ext cx="3039100" cy="2112691"/>
          </a:xfrm>
          <a:prstGeom prst="rect">
            <a:avLst/>
          </a:prstGeom>
          <a:noFill/>
          <a:ln w="6350">
            <a:solidFill>
              <a:sysClr val="window" lastClr="FFFFFF"/>
            </a:solidFill>
            <a:miter lim="800000"/>
            <a:headEnd/>
            <a:tailEnd/>
          </a:ln>
        </p:spPr>
      </p:pic>
      <p:pic>
        <p:nvPicPr>
          <p:cNvPr id="15" name="Picture 5"/>
          <p:cNvPicPr>
            <a:picLocks noChangeAspect="1" noChangeArrowheads="1"/>
          </p:cNvPicPr>
          <p:nvPr/>
        </p:nvPicPr>
        <p:blipFill rotWithShape="1">
          <a:blip r:embed="rId4" cstate="print"/>
          <a:srcRect l="21118"/>
          <a:stretch/>
        </p:blipFill>
        <p:spPr bwMode="auto">
          <a:xfrm>
            <a:off x="3601534" y="660649"/>
            <a:ext cx="1785684" cy="1800000"/>
          </a:xfrm>
          <a:prstGeom prst="rect">
            <a:avLst/>
          </a:prstGeom>
          <a:noFill/>
          <a:ln w="9525">
            <a:noFill/>
            <a:miter lim="800000"/>
            <a:headEnd/>
            <a:tailEnd/>
          </a:ln>
        </p:spPr>
      </p:pic>
      <p:pic>
        <p:nvPicPr>
          <p:cNvPr id="17" name="Picture 18"/>
          <p:cNvPicPr/>
          <p:nvPr/>
        </p:nvPicPr>
        <p:blipFill>
          <a:blip r:embed="rId5">
            <a:extLst>
              <a:ext uri="{28A0092B-C50C-407E-A947-70E740481C1C}">
                <a14:useLocalDpi xmlns:a14="http://schemas.microsoft.com/office/drawing/2010/main" val="0"/>
              </a:ext>
            </a:extLst>
          </a:blip>
          <a:srcRect/>
          <a:stretch>
            <a:fillRect/>
          </a:stretch>
        </p:blipFill>
        <p:spPr bwMode="auto">
          <a:xfrm>
            <a:off x="5739809" y="-10428"/>
            <a:ext cx="3276600" cy="3035829"/>
          </a:xfrm>
          <a:prstGeom prst="rect">
            <a:avLst/>
          </a:prstGeom>
          <a:noFill/>
          <a:ln>
            <a:noFill/>
          </a:ln>
        </p:spPr>
      </p:pic>
      <p:sp>
        <p:nvSpPr>
          <p:cNvPr id="2" name="Title 1"/>
          <p:cNvSpPr>
            <a:spLocks noGrp="1"/>
          </p:cNvSpPr>
          <p:nvPr>
            <p:ph type="title"/>
          </p:nvPr>
        </p:nvSpPr>
        <p:spPr>
          <a:xfrm>
            <a:off x="45685" y="34514"/>
            <a:ext cx="5868653" cy="615420"/>
          </a:xfrm>
        </p:spPr>
        <p:txBody>
          <a:bodyPr>
            <a:normAutofit fontScale="90000"/>
          </a:bodyPr>
          <a:lstStyle/>
          <a:p>
            <a:pPr algn="l"/>
            <a:r>
              <a:rPr lang="en-US" sz="4000" b="1" dirty="0" smtClean="0">
                <a:solidFill>
                  <a:schemeClr val="accent1"/>
                </a:solidFill>
              </a:rPr>
              <a:t>History of D1 </a:t>
            </a:r>
            <a:r>
              <a:rPr lang="en-US" sz="4000" b="1" smtClean="0">
                <a:solidFill>
                  <a:schemeClr val="accent1"/>
                </a:solidFill>
              </a:rPr>
              <a:t>Design Variants </a:t>
            </a:r>
            <a:endParaRPr lang="en-US" sz="4000" b="1" dirty="0">
              <a:solidFill>
                <a:schemeClr val="accent1"/>
              </a:solidFill>
            </a:endParaRPr>
          </a:p>
        </p:txBody>
      </p:sp>
      <p:sp>
        <p:nvSpPr>
          <p:cNvPr id="3" name="Content Placeholder 2"/>
          <p:cNvSpPr>
            <a:spLocks noGrp="1"/>
          </p:cNvSpPr>
          <p:nvPr>
            <p:ph idx="1"/>
          </p:nvPr>
        </p:nvSpPr>
        <p:spPr>
          <a:xfrm>
            <a:off x="3347250" y="2624826"/>
            <a:ext cx="2567088" cy="966094"/>
          </a:xfrm>
          <a:noFill/>
        </p:spPr>
        <p:txBody>
          <a:bodyPr>
            <a:noAutofit/>
          </a:bodyPr>
          <a:lstStyle/>
          <a:p>
            <a:r>
              <a:rPr lang="en-US" altLang="ja-JP" sz="1400" dirty="0"/>
              <a:t>Nov. 2011 – May </a:t>
            </a:r>
            <a:r>
              <a:rPr lang="en-US" altLang="ja-JP" sz="1400" dirty="0" smtClean="0"/>
              <a:t>2012</a:t>
            </a:r>
          </a:p>
          <a:p>
            <a:r>
              <a:rPr lang="en-US" altLang="ja-JP" sz="1400" dirty="0" err="1"/>
              <a:t>NbTi</a:t>
            </a:r>
            <a:r>
              <a:rPr lang="en-US" altLang="ja-JP" sz="1400" dirty="0"/>
              <a:t> </a:t>
            </a:r>
            <a:r>
              <a:rPr lang="en-US" altLang="ja-JP" sz="1400" dirty="0" smtClean="0"/>
              <a:t>2-layer</a:t>
            </a:r>
          </a:p>
          <a:p>
            <a:r>
              <a:rPr lang="en-US" sz="1400" dirty="0" smtClean="0"/>
              <a:t>150 mm</a:t>
            </a:r>
            <a:r>
              <a:rPr lang="en-US" sz="1400" dirty="0"/>
              <a:t> </a:t>
            </a:r>
            <a:r>
              <a:rPr lang="en-US" sz="1400" dirty="0" smtClean="0"/>
              <a:t>bore, 6.4 T, 40 Tm.</a:t>
            </a:r>
          </a:p>
        </p:txBody>
      </p:sp>
      <p:sp>
        <p:nvSpPr>
          <p:cNvPr id="18" name="Content Placeholder 2"/>
          <p:cNvSpPr txBox="1">
            <a:spLocks/>
          </p:cNvSpPr>
          <p:nvPr/>
        </p:nvSpPr>
        <p:spPr>
          <a:xfrm>
            <a:off x="502889" y="2527988"/>
            <a:ext cx="2197785" cy="1074706"/>
          </a:xfrm>
          <a:prstGeom prst="rect">
            <a:avLst/>
          </a:prstGeom>
          <a:noFill/>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altLang="ja-JP" sz="1400" dirty="0"/>
              <a:t>Mar. 2011 – Oct. </a:t>
            </a:r>
            <a:r>
              <a:rPr lang="en-US" altLang="ja-JP" sz="1400" dirty="0" smtClean="0"/>
              <a:t>2011</a:t>
            </a:r>
          </a:p>
          <a:p>
            <a:r>
              <a:rPr lang="en-US" altLang="ja-JP" sz="1400" dirty="0" smtClean="0"/>
              <a:t>Nb</a:t>
            </a:r>
            <a:r>
              <a:rPr lang="en-US" altLang="ja-JP" sz="1400" baseline="-25000" dirty="0" smtClean="0"/>
              <a:t>3</a:t>
            </a:r>
            <a:r>
              <a:rPr lang="en-US" altLang="ja-JP" sz="1400" dirty="0" smtClean="0"/>
              <a:t>Al (RHQT) 2 layers</a:t>
            </a:r>
          </a:p>
          <a:p>
            <a:r>
              <a:rPr lang="en-US" altLang="ja-JP" sz="1400" dirty="0" smtClean="0"/>
              <a:t>Bladder Key &amp; Shell</a:t>
            </a:r>
          </a:p>
          <a:p>
            <a:r>
              <a:rPr lang="en-US" altLang="ja-JP" sz="1400" dirty="0" smtClean="0"/>
              <a:t>180 mm bore, 7.6T</a:t>
            </a:r>
            <a:endParaRPr kumimoji="1" lang="ja-JP" altLang="en-US" sz="1400" dirty="0"/>
          </a:p>
        </p:txBody>
      </p:sp>
      <p:sp>
        <p:nvSpPr>
          <p:cNvPr id="27" name="Content Placeholder 2"/>
          <p:cNvSpPr txBox="1">
            <a:spLocks/>
          </p:cNvSpPr>
          <p:nvPr/>
        </p:nvSpPr>
        <p:spPr>
          <a:xfrm>
            <a:off x="6360217" y="2909885"/>
            <a:ext cx="2783783" cy="966094"/>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altLang="ja-JP" sz="1400" dirty="0"/>
              <a:t>May 2012 – Mar. </a:t>
            </a:r>
            <a:r>
              <a:rPr lang="en-US" altLang="ja-JP" sz="1400" dirty="0" smtClean="0"/>
              <a:t>2013</a:t>
            </a:r>
          </a:p>
          <a:p>
            <a:r>
              <a:rPr lang="en-US" altLang="ja-JP" sz="1400" dirty="0" err="1" smtClean="0"/>
              <a:t>NbTi</a:t>
            </a:r>
            <a:r>
              <a:rPr lang="en-US" altLang="ja-JP" sz="1400" dirty="0" smtClean="0"/>
              <a:t> 1-layer</a:t>
            </a:r>
          </a:p>
          <a:p>
            <a:r>
              <a:rPr lang="en-US" altLang="ja-JP" sz="1400" dirty="0" smtClean="0"/>
              <a:t>Collared yoke, flux return </a:t>
            </a:r>
            <a:r>
              <a:rPr lang="en-US" altLang="ja-JP" sz="1400" dirty="0" err="1" smtClean="0"/>
              <a:t>cryo</a:t>
            </a:r>
            <a:r>
              <a:rPr lang="en-US" altLang="ja-JP" sz="1400" dirty="0" smtClean="0"/>
              <a:t>. </a:t>
            </a:r>
          </a:p>
          <a:p>
            <a:r>
              <a:rPr lang="en-US" sz="1400" dirty="0" smtClean="0"/>
              <a:t>160 mm bore, 5.2 T, 35 Tm.</a:t>
            </a:r>
          </a:p>
        </p:txBody>
      </p:sp>
      <p:sp>
        <p:nvSpPr>
          <p:cNvPr id="5" name="フッター プレースホルダー 4"/>
          <p:cNvSpPr>
            <a:spLocks noGrp="1"/>
          </p:cNvSpPr>
          <p:nvPr>
            <p:ph type="ftr" sz="quarter" idx="11"/>
          </p:nvPr>
        </p:nvSpPr>
        <p:spPr/>
        <p:txBody>
          <a:bodyPr/>
          <a:lstStyle/>
          <a:p>
            <a:r>
              <a:rPr lang="en-US" smtClean="0">
                <a:solidFill>
                  <a:prstClr val="black">
                    <a:tint val="75000"/>
                  </a:prstClr>
                </a:solidFill>
                <a:latin typeface="Calibri"/>
              </a:rPr>
              <a:t>HL-LHC D1 Magnet Review, June 30 – July 1, 2016, KEK</a:t>
            </a:r>
            <a:endParaRPr lang="en-US">
              <a:solidFill>
                <a:prstClr val="black">
                  <a:tint val="75000"/>
                </a:prstClr>
              </a:solidFill>
              <a:latin typeface="Calibri"/>
            </a:endParaRPr>
          </a:p>
        </p:txBody>
      </p:sp>
    </p:spTree>
    <p:extLst>
      <p:ext uri="{BB962C8B-B14F-4D97-AF65-F5344CB8AC3E}">
        <p14:creationId xmlns:p14="http://schemas.microsoft.com/office/powerpoint/2010/main" val="24979782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6"/>
          <p:cNvSpPr>
            <a:spLocks noGrp="1"/>
          </p:cNvSpPr>
          <p:nvPr>
            <p:ph type="sldNum" sz="quarter" idx="12"/>
          </p:nvPr>
        </p:nvSpPr>
        <p:spPr>
          <a:xfrm>
            <a:off x="6553200" y="6559546"/>
            <a:ext cx="2133600" cy="365125"/>
          </a:xfrm>
        </p:spPr>
        <p:txBody>
          <a:bodyPr/>
          <a:lstStyle/>
          <a:p>
            <a:fld id="{B6F15528-21DE-4FAA-801E-634DDDAF4B2B}" type="slidenum">
              <a:rPr lang="en-US" smtClean="0"/>
              <a:pPr/>
              <a:t>14</a:t>
            </a:fld>
            <a:endParaRPr lang="en-US" dirty="0"/>
          </a:p>
        </p:txBody>
      </p:sp>
      <p:sp>
        <p:nvSpPr>
          <p:cNvPr id="2" name="Title 1"/>
          <p:cNvSpPr>
            <a:spLocks noGrp="1"/>
          </p:cNvSpPr>
          <p:nvPr>
            <p:ph type="title"/>
          </p:nvPr>
        </p:nvSpPr>
        <p:spPr>
          <a:xfrm>
            <a:off x="-1" y="0"/>
            <a:ext cx="8051801" cy="615420"/>
          </a:xfrm>
        </p:spPr>
        <p:txBody>
          <a:bodyPr>
            <a:normAutofit fontScale="90000"/>
          </a:bodyPr>
          <a:lstStyle/>
          <a:p>
            <a:pPr algn="l"/>
            <a:r>
              <a:rPr lang="en-US" sz="4000" b="1" dirty="0" smtClean="0">
                <a:solidFill>
                  <a:schemeClr val="accent1"/>
                </a:solidFill>
              </a:rPr>
              <a:t>Design Requirements, Constraints</a:t>
            </a:r>
            <a:endParaRPr lang="en-US" sz="4000" b="1" dirty="0">
              <a:solidFill>
                <a:schemeClr val="accent1"/>
              </a:solidFill>
            </a:endParaRPr>
          </a:p>
        </p:txBody>
      </p:sp>
      <p:sp>
        <p:nvSpPr>
          <p:cNvPr id="31" name="Slide Number Placeholder 6"/>
          <p:cNvSpPr txBox="1">
            <a:spLocks/>
          </p:cNvSpPr>
          <p:nvPr/>
        </p:nvSpPr>
        <p:spPr>
          <a:xfrm>
            <a:off x="6553200" y="6559546"/>
            <a:ext cx="21336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6F15528-21DE-4FAA-801E-634DDDAF4B2B}" type="slidenum">
              <a:rPr lang="en-US" smtClean="0"/>
              <a:pPr/>
              <a:t>14</a:t>
            </a:fld>
            <a:endParaRPr lang="en-US" dirty="0"/>
          </a:p>
        </p:txBody>
      </p:sp>
      <p:sp>
        <p:nvSpPr>
          <p:cNvPr id="17" name="コンテンツ プレースホルダ 19"/>
          <p:cNvSpPr>
            <a:spLocks noGrp="1"/>
          </p:cNvSpPr>
          <p:nvPr>
            <p:ph idx="1"/>
          </p:nvPr>
        </p:nvSpPr>
        <p:spPr>
          <a:xfrm>
            <a:off x="611620" y="615420"/>
            <a:ext cx="8160239" cy="6029929"/>
          </a:xfrm>
        </p:spPr>
        <p:txBody>
          <a:bodyPr>
            <a:noAutofit/>
          </a:bodyPr>
          <a:lstStyle/>
          <a:p>
            <a:pPr algn="just">
              <a:spcBef>
                <a:spcPts val="0"/>
              </a:spcBef>
            </a:pPr>
            <a:r>
              <a:rPr lang="en-US" sz="2400" dirty="0" smtClean="0">
                <a:latin typeface="+mj-lt"/>
              </a:rPr>
              <a:t>Coil aperture: </a:t>
            </a:r>
            <a:r>
              <a:rPr lang="en-US" sz="2400" dirty="0" smtClean="0">
                <a:solidFill>
                  <a:srgbClr val="FF0000"/>
                </a:solidFill>
                <a:latin typeface="+mj-lt"/>
              </a:rPr>
              <a:t>150 mm</a:t>
            </a:r>
          </a:p>
          <a:p>
            <a:pPr algn="just">
              <a:spcBef>
                <a:spcPts val="0"/>
              </a:spcBef>
            </a:pPr>
            <a:r>
              <a:rPr lang="en-US" sz="2400" dirty="0" smtClean="0">
                <a:solidFill>
                  <a:srgbClr val="FF0000"/>
                </a:solidFill>
                <a:latin typeface="+mj-lt"/>
              </a:rPr>
              <a:t>35 Tm</a:t>
            </a:r>
            <a:r>
              <a:rPr lang="en-US" sz="2400" dirty="0" smtClean="0">
                <a:latin typeface="+mj-lt"/>
              </a:rPr>
              <a:t> w/ nominal field 5.6 T at 12 kA</a:t>
            </a:r>
          </a:p>
          <a:p>
            <a:pPr lvl="1" algn="just">
              <a:spcBef>
                <a:spcPts val="0"/>
              </a:spcBef>
            </a:pPr>
            <a:r>
              <a:rPr lang="en-US" sz="2400" dirty="0" smtClean="0">
                <a:solidFill>
                  <a:srgbClr val="0070C0"/>
                </a:solidFill>
                <a:latin typeface="+mj-lt"/>
              </a:rPr>
              <a:t>Upper limit of P/C:  &lt; 15 kA</a:t>
            </a:r>
          </a:p>
          <a:p>
            <a:pPr algn="just">
              <a:spcBef>
                <a:spcPts val="0"/>
              </a:spcBef>
            </a:pPr>
            <a:r>
              <a:rPr lang="en-US" sz="2400" dirty="0" smtClean="0">
                <a:latin typeface="+mj-lt"/>
              </a:rPr>
              <a:t>Field quality: </a:t>
            </a:r>
            <a:r>
              <a:rPr lang="en-US" sz="2400" dirty="0" smtClean="0">
                <a:solidFill>
                  <a:srgbClr val="FF0000"/>
                </a:solidFill>
                <a:latin typeface="+mj-lt"/>
              </a:rPr>
              <a:t>&lt; 10</a:t>
            </a:r>
            <a:r>
              <a:rPr lang="en-US" sz="2400" baseline="30000" dirty="0" smtClean="0">
                <a:solidFill>
                  <a:srgbClr val="FF0000"/>
                </a:solidFill>
                <a:latin typeface="+mj-lt"/>
              </a:rPr>
              <a:t>-4</a:t>
            </a:r>
            <a:r>
              <a:rPr lang="en-US" sz="2400" dirty="0" smtClean="0">
                <a:solidFill>
                  <a:srgbClr val="FF0000"/>
                </a:solidFill>
                <a:latin typeface="+mj-lt"/>
              </a:rPr>
              <a:t> at </a:t>
            </a:r>
            <a:r>
              <a:rPr lang="en-US" sz="2400" dirty="0" err="1" smtClean="0">
                <a:solidFill>
                  <a:srgbClr val="FF0000"/>
                </a:solidFill>
                <a:latin typeface="+mj-lt"/>
              </a:rPr>
              <a:t>R</a:t>
            </a:r>
            <a:r>
              <a:rPr lang="en-US" sz="2400" baseline="-25000" dirty="0" err="1" smtClean="0">
                <a:solidFill>
                  <a:srgbClr val="FF0000"/>
                </a:solidFill>
                <a:latin typeface="+mj-lt"/>
              </a:rPr>
              <a:t>ref</a:t>
            </a:r>
            <a:r>
              <a:rPr lang="en-US" sz="2400" dirty="0" smtClean="0">
                <a:solidFill>
                  <a:srgbClr val="FF0000"/>
                </a:solidFill>
                <a:latin typeface="+mj-lt"/>
              </a:rPr>
              <a:t>=50 mm</a:t>
            </a:r>
            <a:r>
              <a:rPr lang="en-US" sz="2400" dirty="0" smtClean="0">
                <a:latin typeface="+mj-lt"/>
              </a:rPr>
              <a:t> </a:t>
            </a:r>
          </a:p>
          <a:p>
            <a:pPr algn="just">
              <a:spcBef>
                <a:spcPts val="0"/>
              </a:spcBef>
            </a:pPr>
            <a:r>
              <a:rPr lang="en-US" sz="2400" dirty="0" smtClean="0">
                <a:latin typeface="+mj-lt"/>
              </a:rPr>
              <a:t>Mechanical magnet length: </a:t>
            </a:r>
            <a:r>
              <a:rPr lang="en-US" sz="2400" dirty="0" smtClean="0">
                <a:solidFill>
                  <a:srgbClr val="0070C0"/>
                </a:solidFill>
                <a:latin typeface="+mj-lt"/>
              </a:rPr>
              <a:t>&lt; 7.0 m</a:t>
            </a:r>
          </a:p>
          <a:p>
            <a:pPr lvl="1" algn="just">
              <a:spcBef>
                <a:spcPts val="0"/>
              </a:spcBef>
            </a:pPr>
            <a:r>
              <a:rPr lang="en-US" sz="2400" dirty="0" smtClean="0">
                <a:latin typeface="+mj-lt"/>
              </a:rPr>
              <a:t>limit of the vertical cryostat at KEK.</a:t>
            </a:r>
          </a:p>
          <a:p>
            <a:pPr algn="just">
              <a:spcBef>
                <a:spcPts val="0"/>
              </a:spcBef>
            </a:pPr>
            <a:r>
              <a:rPr lang="en-US" sz="2400" dirty="0" smtClean="0">
                <a:latin typeface="+mj-lt"/>
              </a:rPr>
              <a:t>Magnet outer diameter: </a:t>
            </a:r>
            <a:r>
              <a:rPr lang="en-US" sz="2400" dirty="0" smtClean="0">
                <a:solidFill>
                  <a:srgbClr val="0070C0"/>
                </a:solidFill>
                <a:latin typeface="+mj-lt"/>
              </a:rPr>
              <a:t>570 mm (same as LHC MB) + ?</a:t>
            </a:r>
          </a:p>
          <a:p>
            <a:pPr lvl="1" algn="just">
              <a:spcBef>
                <a:spcPts val="0"/>
              </a:spcBef>
            </a:pPr>
            <a:r>
              <a:rPr lang="en-US" altLang="ja-JP" sz="2400" dirty="0" smtClean="0"/>
              <a:t>limited passage space in </a:t>
            </a:r>
            <a:r>
              <a:rPr lang="en-US" altLang="ja-JP" sz="2400" dirty="0"/>
              <a:t>the LHC </a:t>
            </a:r>
            <a:r>
              <a:rPr lang="en-US" altLang="ja-JP" sz="2400" dirty="0" smtClean="0"/>
              <a:t>tunnel</a:t>
            </a:r>
            <a:r>
              <a:rPr lang="en-US" altLang="ja-JP" sz="2400" dirty="0">
                <a:latin typeface="+mj-lt"/>
              </a:rPr>
              <a:t>.</a:t>
            </a:r>
            <a:r>
              <a:rPr lang="en-US" sz="2400" dirty="0" smtClean="0">
                <a:latin typeface="+mj-lt"/>
              </a:rPr>
              <a:t> </a:t>
            </a:r>
          </a:p>
          <a:p>
            <a:pPr algn="just">
              <a:spcBef>
                <a:spcPts val="0"/>
              </a:spcBef>
            </a:pPr>
            <a:r>
              <a:rPr lang="en-US" sz="2400" dirty="0" smtClean="0">
                <a:latin typeface="+mj-lt"/>
              </a:rPr>
              <a:t>Radiation and energy deposition w/ </a:t>
            </a:r>
            <a:r>
              <a:rPr lang="en-US" sz="2400" dirty="0" err="1" smtClean="0">
                <a:latin typeface="+mj-lt"/>
              </a:rPr>
              <a:t>Tangsten</a:t>
            </a:r>
            <a:r>
              <a:rPr lang="en-US" sz="2400" dirty="0" smtClean="0">
                <a:latin typeface="+mj-lt"/>
              </a:rPr>
              <a:t> shield </a:t>
            </a:r>
            <a:endParaRPr lang="en-US" sz="2400" dirty="0">
              <a:latin typeface="+mj-lt"/>
            </a:endParaRPr>
          </a:p>
          <a:p>
            <a:pPr lvl="1" algn="just">
              <a:spcBef>
                <a:spcPts val="0"/>
              </a:spcBef>
            </a:pPr>
            <a:r>
              <a:rPr lang="en-US" sz="2400" dirty="0" smtClean="0">
                <a:latin typeface="+mj-lt"/>
              </a:rPr>
              <a:t>Total heat load: </a:t>
            </a:r>
            <a:r>
              <a:rPr lang="en-US" sz="2400" dirty="0" smtClean="0">
                <a:solidFill>
                  <a:srgbClr val="FF0000"/>
                </a:solidFill>
                <a:latin typeface="+mj-lt"/>
              </a:rPr>
              <a:t>135 W</a:t>
            </a:r>
            <a:r>
              <a:rPr lang="en-US" sz="2400" dirty="0" smtClean="0">
                <a:latin typeface="+mj-lt"/>
              </a:rPr>
              <a:t> at ultimate</a:t>
            </a:r>
          </a:p>
          <a:p>
            <a:pPr lvl="1" algn="just">
              <a:spcBef>
                <a:spcPts val="0"/>
              </a:spcBef>
            </a:pPr>
            <a:r>
              <a:rPr lang="en-US" sz="2400" dirty="0" smtClean="0">
                <a:latin typeface="+mj-lt"/>
              </a:rPr>
              <a:t>Peak dose in lifetime: </a:t>
            </a:r>
            <a:r>
              <a:rPr lang="en-US" sz="2400" dirty="0" smtClean="0">
                <a:solidFill>
                  <a:srgbClr val="FF0000"/>
                </a:solidFill>
                <a:latin typeface="+mj-lt"/>
              </a:rPr>
              <a:t>2</a:t>
            </a:r>
            <a:r>
              <a:rPr lang="en-US" sz="2400" dirty="0">
                <a:solidFill>
                  <a:srgbClr val="FF0000"/>
                </a:solidFill>
                <a:latin typeface="+mj-lt"/>
              </a:rPr>
              <a:t>5</a:t>
            </a:r>
            <a:r>
              <a:rPr lang="en-US" sz="2400" dirty="0" smtClean="0">
                <a:solidFill>
                  <a:srgbClr val="FF0000"/>
                </a:solidFill>
                <a:latin typeface="+mj-lt"/>
              </a:rPr>
              <a:t> </a:t>
            </a:r>
            <a:r>
              <a:rPr lang="en-US" sz="2400" dirty="0" err="1" smtClean="0">
                <a:solidFill>
                  <a:srgbClr val="FF0000"/>
                </a:solidFill>
                <a:latin typeface="+mj-lt"/>
              </a:rPr>
              <a:t>MGy</a:t>
            </a:r>
            <a:endParaRPr lang="en-US" sz="2400" dirty="0">
              <a:solidFill>
                <a:srgbClr val="FF0000"/>
              </a:solidFill>
              <a:latin typeface="+mj-lt"/>
            </a:endParaRPr>
          </a:p>
          <a:p>
            <a:pPr lvl="1" algn="just">
              <a:spcBef>
                <a:spcPts val="0"/>
              </a:spcBef>
            </a:pPr>
            <a:r>
              <a:rPr lang="en-US" sz="2400" dirty="0" smtClean="0">
                <a:latin typeface="+mj-lt"/>
              </a:rPr>
              <a:t>Peak energy deposition : </a:t>
            </a:r>
            <a:r>
              <a:rPr lang="en-US" sz="2400" dirty="0" smtClean="0">
                <a:solidFill>
                  <a:srgbClr val="FF0000"/>
                </a:solidFill>
                <a:latin typeface="+mj-lt"/>
              </a:rPr>
              <a:t>~2 </a:t>
            </a:r>
            <a:r>
              <a:rPr lang="en-US" sz="2400" dirty="0" err="1" smtClean="0">
                <a:solidFill>
                  <a:srgbClr val="FF0000"/>
                </a:solidFill>
                <a:latin typeface="+mj-lt"/>
              </a:rPr>
              <a:t>mW</a:t>
            </a:r>
            <a:r>
              <a:rPr lang="en-US" sz="2400" dirty="0" smtClean="0">
                <a:solidFill>
                  <a:srgbClr val="FF0000"/>
                </a:solidFill>
                <a:latin typeface="+mj-lt"/>
              </a:rPr>
              <a:t>/cm</a:t>
            </a:r>
            <a:r>
              <a:rPr lang="en-US" sz="2400" baseline="30000" dirty="0" smtClean="0">
                <a:solidFill>
                  <a:srgbClr val="FF0000"/>
                </a:solidFill>
                <a:latin typeface="+mj-lt"/>
              </a:rPr>
              <a:t>3 </a:t>
            </a:r>
            <a:r>
              <a:rPr lang="en-US" altLang="ja-JP" sz="2400" dirty="0">
                <a:latin typeface="+mj-lt"/>
              </a:rPr>
              <a:t>@ 5 x10</a:t>
            </a:r>
            <a:r>
              <a:rPr lang="en-US" altLang="ja-JP" sz="2400" baseline="30000" dirty="0">
                <a:latin typeface="+mj-lt"/>
              </a:rPr>
              <a:t>34</a:t>
            </a:r>
            <a:r>
              <a:rPr lang="en-US" altLang="ja-JP" sz="2400" dirty="0">
                <a:latin typeface="+mj-lt"/>
              </a:rPr>
              <a:t> cm</a:t>
            </a:r>
            <a:r>
              <a:rPr lang="en-US" altLang="ja-JP" sz="2400" baseline="30000" dirty="0">
                <a:latin typeface="+mj-lt"/>
              </a:rPr>
              <a:t>-2</a:t>
            </a:r>
            <a:r>
              <a:rPr lang="en-US" altLang="ja-JP" sz="2400" dirty="0">
                <a:latin typeface="+mj-lt"/>
              </a:rPr>
              <a:t>sec</a:t>
            </a:r>
            <a:r>
              <a:rPr lang="en-US" altLang="ja-JP" sz="2400" baseline="30000" dirty="0">
                <a:latin typeface="+mj-lt"/>
              </a:rPr>
              <a:t>-1</a:t>
            </a:r>
            <a:r>
              <a:rPr lang="en-US" altLang="ja-JP" sz="2400" dirty="0">
                <a:latin typeface="+mj-lt"/>
              </a:rPr>
              <a:t> </a:t>
            </a:r>
            <a:endParaRPr lang="en-US" altLang="ja-JP" sz="2400" dirty="0" smtClean="0">
              <a:latin typeface="+mj-lt"/>
            </a:endParaRPr>
          </a:p>
          <a:p>
            <a:pPr algn="just">
              <a:spcBef>
                <a:spcPts val="0"/>
              </a:spcBef>
            </a:pPr>
            <a:r>
              <a:rPr lang="en-US" altLang="ja-JP" sz="2400" dirty="0" err="1" smtClean="0">
                <a:latin typeface="+mj-lt"/>
              </a:rPr>
              <a:t>HeII</a:t>
            </a:r>
            <a:r>
              <a:rPr lang="en-US" altLang="ja-JP" sz="2400" dirty="0" smtClean="0">
                <a:latin typeface="+mj-lt"/>
              </a:rPr>
              <a:t> cooling</a:t>
            </a:r>
          </a:p>
          <a:p>
            <a:pPr lvl="1" algn="just">
              <a:spcBef>
                <a:spcPts val="0"/>
              </a:spcBef>
            </a:pPr>
            <a:r>
              <a:rPr lang="en-US" altLang="ja-JP" sz="2400" dirty="0" smtClean="0">
                <a:latin typeface="+mj-lt"/>
              </a:rPr>
              <a:t>Free area: </a:t>
            </a:r>
            <a:r>
              <a:rPr lang="en-US" altLang="ja-JP" sz="2400" dirty="0" smtClean="0">
                <a:solidFill>
                  <a:srgbClr val="FF0000"/>
                </a:solidFill>
                <a:latin typeface="+mj-lt"/>
              </a:rPr>
              <a:t>&gt;100 </a:t>
            </a:r>
            <a:r>
              <a:rPr lang="en-US" altLang="ja-JP" sz="2400" dirty="0">
                <a:solidFill>
                  <a:srgbClr val="FF0000"/>
                </a:solidFill>
                <a:latin typeface="+mj-lt"/>
              </a:rPr>
              <a:t>cm</a:t>
            </a:r>
            <a:r>
              <a:rPr lang="en-US" altLang="ja-JP" sz="2400" baseline="30000" dirty="0">
                <a:solidFill>
                  <a:srgbClr val="FF0000"/>
                </a:solidFill>
                <a:latin typeface="+mj-lt"/>
              </a:rPr>
              <a:t>2</a:t>
            </a:r>
            <a:r>
              <a:rPr lang="en-US" altLang="ja-JP" sz="2400" dirty="0">
                <a:latin typeface="+mj-lt"/>
              </a:rPr>
              <a:t> + </a:t>
            </a:r>
            <a:r>
              <a:rPr lang="en-US" altLang="ja-JP" sz="2400" dirty="0">
                <a:solidFill>
                  <a:srgbClr val="FF0000"/>
                </a:solidFill>
                <a:latin typeface="+mj-lt"/>
              </a:rPr>
              <a:t>2 x </a:t>
            </a:r>
            <a:r>
              <a:rPr lang="en-US" altLang="ja-JP" sz="2400" dirty="0" smtClean="0">
                <a:solidFill>
                  <a:srgbClr val="FF0000"/>
                </a:solidFill>
                <a:latin typeface="Symbol" charset="2"/>
                <a:ea typeface="Symbol" charset="2"/>
                <a:cs typeface="Symbol" charset="2"/>
              </a:rPr>
              <a:t>f</a:t>
            </a:r>
            <a:r>
              <a:rPr lang="en-US" altLang="ja-JP" sz="2400" dirty="0">
                <a:solidFill>
                  <a:srgbClr val="FF0000"/>
                </a:solidFill>
                <a:latin typeface="+mj-lt"/>
              </a:rPr>
              <a:t>6</a:t>
            </a:r>
            <a:r>
              <a:rPr lang="en-US" altLang="ja-JP" sz="2400" dirty="0" smtClean="0">
                <a:solidFill>
                  <a:srgbClr val="FF0000"/>
                </a:solidFill>
                <a:latin typeface="+mj-lt"/>
              </a:rPr>
              <a:t>0 </a:t>
            </a:r>
            <a:r>
              <a:rPr lang="en-US" altLang="ja-JP" sz="2400" dirty="0">
                <a:solidFill>
                  <a:srgbClr val="FF0000"/>
                </a:solidFill>
                <a:latin typeface="+mj-lt"/>
              </a:rPr>
              <a:t>mm</a:t>
            </a:r>
            <a:r>
              <a:rPr lang="en-US" altLang="ja-JP" sz="2400" dirty="0">
                <a:latin typeface="+mj-lt"/>
              </a:rPr>
              <a:t> HX </a:t>
            </a:r>
            <a:r>
              <a:rPr lang="en-US" altLang="ja-JP" sz="2400" dirty="0" smtClean="0">
                <a:latin typeface="+mj-lt"/>
              </a:rPr>
              <a:t>holes</a:t>
            </a:r>
          </a:p>
          <a:p>
            <a:pPr lvl="1" algn="just">
              <a:spcBef>
                <a:spcPts val="0"/>
              </a:spcBef>
            </a:pPr>
            <a:r>
              <a:rPr kumimoji="1" lang="en-US" altLang="ja-JP" sz="2400" dirty="0">
                <a:latin typeface="+mj-lt"/>
              </a:rPr>
              <a:t>Radial gap of 4 % </a:t>
            </a:r>
            <a:r>
              <a:rPr kumimoji="1" lang="en-US" altLang="ja-JP" sz="2400" dirty="0" smtClean="0">
                <a:latin typeface="+mj-lt"/>
              </a:rPr>
              <a:t>to </a:t>
            </a:r>
            <a:r>
              <a:rPr kumimoji="1" lang="en-US" altLang="ja-JP" sz="2400" dirty="0">
                <a:latin typeface="+mj-lt"/>
              </a:rPr>
              <a:t>HX </a:t>
            </a:r>
            <a:r>
              <a:rPr kumimoji="1" lang="en-US" altLang="ja-JP" sz="2400" dirty="0" smtClean="0">
                <a:latin typeface="+mj-lt"/>
              </a:rPr>
              <a:t>holes</a:t>
            </a:r>
            <a:endParaRPr lang="en-US" altLang="ja-JP" sz="2400" dirty="0" smtClean="0">
              <a:latin typeface="+mj-lt"/>
            </a:endParaRPr>
          </a:p>
        </p:txBody>
      </p:sp>
      <p:sp>
        <p:nvSpPr>
          <p:cNvPr id="4" name="フッター プレースホルダー 3"/>
          <p:cNvSpPr>
            <a:spLocks noGrp="1"/>
          </p:cNvSpPr>
          <p:nvPr>
            <p:ph type="ftr" sz="quarter" idx="11"/>
          </p:nvPr>
        </p:nvSpPr>
        <p:spPr/>
        <p:txBody>
          <a:bodyPr/>
          <a:lstStyle/>
          <a:p>
            <a:r>
              <a:rPr lang="en-US" smtClean="0">
                <a:solidFill>
                  <a:prstClr val="black">
                    <a:tint val="75000"/>
                  </a:prstClr>
                </a:solidFill>
                <a:latin typeface="Calibri"/>
              </a:rPr>
              <a:t>HL-LHC D1 Magnet Review, June 30 – July 1, 2016, KEK</a:t>
            </a:r>
            <a:endParaRPr lang="en-US">
              <a:solidFill>
                <a:prstClr val="black">
                  <a:tint val="75000"/>
                </a:prstClr>
              </a:solidFill>
              <a:latin typeface="Calibri"/>
            </a:endParaRPr>
          </a:p>
        </p:txBody>
      </p:sp>
    </p:spTree>
    <p:extLst>
      <p:ext uri="{BB962C8B-B14F-4D97-AF65-F5344CB8AC3E}">
        <p14:creationId xmlns:p14="http://schemas.microsoft.com/office/powerpoint/2010/main" val="3779509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7">
                                            <p:txEl>
                                              <p:pRg st="2" end="2"/>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17">
                                            <p:txEl>
                                              <p:pRg st="3" end="3"/>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17">
                                            <p:txEl>
                                              <p:pRg st="4" end="4"/>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7">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7">
                                            <p:txEl>
                                              <p:pRg st="6" end="6"/>
                                            </p:txEl>
                                          </p:spTgt>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17">
                                            <p:txEl>
                                              <p:pRg st="7" end="7"/>
                                            </p:tx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17">
                                            <p:txEl>
                                              <p:pRg st="8" end="8"/>
                                            </p:txEl>
                                          </p:spTgt>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17">
                                            <p:txEl>
                                              <p:pRg st="9" end="9"/>
                                            </p:txEl>
                                          </p:spTgt>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17">
                                            <p:txEl>
                                              <p:pRg st="10" end="10"/>
                                            </p:txEl>
                                          </p:spTgt>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17">
                                            <p:txEl>
                                              <p:pRg st="11" end="11"/>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17">
                                            <p:txEl>
                                              <p:pRg st="12" end="12"/>
                                            </p:txEl>
                                          </p:spTgt>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17">
                                            <p:txEl>
                                              <p:pRg st="13" end="13"/>
                                            </p:txEl>
                                          </p:spTgt>
                                        </p:tgtEl>
                                        <p:attrNameLst>
                                          <p:attrName>style.visibility</p:attrName>
                                        </p:attrNameLst>
                                      </p:cBhvr>
                                      <p:to>
                                        <p:strVal val="visible"/>
                                      </p:to>
                                    </p:set>
                                  </p:childTnLst>
                                </p:cTn>
                              </p:par>
                              <p:par>
                                <p:cTn id="45" presetID="1" presetClass="entr" presetSubtype="0" fill="hold" grpId="0" nodeType="withEffect">
                                  <p:stCondLst>
                                    <p:cond delay="0"/>
                                  </p:stCondLst>
                                  <p:childTnLst>
                                    <p:set>
                                      <p:cBhvr>
                                        <p:cTn id="46" dur="1" fill="hold">
                                          <p:stCondLst>
                                            <p:cond delay="0"/>
                                          </p:stCondLst>
                                        </p:cTn>
                                        <p:tgtEl>
                                          <p:spTgt spid="17">
                                            <p:txEl>
                                              <p:pRg st="14" end="1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6"/>
          <p:cNvSpPr>
            <a:spLocks noGrp="1"/>
          </p:cNvSpPr>
          <p:nvPr>
            <p:ph type="sldNum" sz="quarter" idx="12"/>
          </p:nvPr>
        </p:nvSpPr>
        <p:spPr>
          <a:xfrm>
            <a:off x="6553200" y="6559546"/>
            <a:ext cx="2133600" cy="365125"/>
          </a:xfrm>
        </p:spPr>
        <p:txBody>
          <a:bodyPr/>
          <a:lstStyle/>
          <a:p>
            <a:fld id="{B6F15528-21DE-4FAA-801E-634DDDAF4B2B}" type="slidenum">
              <a:rPr lang="en-US" smtClean="0"/>
              <a:pPr/>
              <a:t>15</a:t>
            </a:fld>
            <a:endParaRPr lang="en-US" dirty="0"/>
          </a:p>
        </p:txBody>
      </p:sp>
      <p:sp>
        <p:nvSpPr>
          <p:cNvPr id="2" name="Title 1"/>
          <p:cNvSpPr>
            <a:spLocks noGrp="1"/>
          </p:cNvSpPr>
          <p:nvPr>
            <p:ph type="title"/>
          </p:nvPr>
        </p:nvSpPr>
        <p:spPr>
          <a:xfrm>
            <a:off x="-1" y="0"/>
            <a:ext cx="8051801" cy="615420"/>
          </a:xfrm>
        </p:spPr>
        <p:txBody>
          <a:bodyPr>
            <a:normAutofit fontScale="90000"/>
          </a:bodyPr>
          <a:lstStyle/>
          <a:p>
            <a:pPr algn="l"/>
            <a:r>
              <a:rPr lang="en-US" sz="4000" b="1" dirty="0" smtClean="0">
                <a:solidFill>
                  <a:schemeClr val="accent1"/>
                </a:solidFill>
              </a:rPr>
              <a:t>Design Guidelines</a:t>
            </a:r>
            <a:endParaRPr lang="en-US" sz="4000" b="1" dirty="0">
              <a:solidFill>
                <a:schemeClr val="accent1"/>
              </a:solidFill>
            </a:endParaRPr>
          </a:p>
        </p:txBody>
      </p:sp>
      <p:sp>
        <p:nvSpPr>
          <p:cNvPr id="31" name="Slide Number Placeholder 6"/>
          <p:cNvSpPr txBox="1">
            <a:spLocks/>
          </p:cNvSpPr>
          <p:nvPr/>
        </p:nvSpPr>
        <p:spPr>
          <a:xfrm>
            <a:off x="6553200" y="6559546"/>
            <a:ext cx="21336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6F15528-21DE-4FAA-801E-634DDDAF4B2B}" type="slidenum">
              <a:rPr lang="en-US" smtClean="0"/>
              <a:pPr/>
              <a:t>15</a:t>
            </a:fld>
            <a:endParaRPr lang="en-US" dirty="0"/>
          </a:p>
        </p:txBody>
      </p:sp>
      <p:sp>
        <p:nvSpPr>
          <p:cNvPr id="17" name="コンテンツ プレースホルダ 19"/>
          <p:cNvSpPr>
            <a:spLocks noGrp="1"/>
          </p:cNvSpPr>
          <p:nvPr>
            <p:ph idx="1"/>
          </p:nvPr>
        </p:nvSpPr>
        <p:spPr>
          <a:xfrm>
            <a:off x="53164" y="624784"/>
            <a:ext cx="9090836" cy="5944126"/>
          </a:xfrm>
        </p:spPr>
        <p:txBody>
          <a:bodyPr>
            <a:noAutofit/>
          </a:bodyPr>
          <a:lstStyle/>
          <a:p>
            <a:pPr lvl="0"/>
            <a:r>
              <a:rPr lang="en-US" altLang="ja-JP" sz="2400" b="1" dirty="0">
                <a:solidFill>
                  <a:schemeClr val="accent1"/>
                </a:solidFill>
                <a:latin typeface="+mj-lt"/>
              </a:rPr>
              <a:t>Use of spare unit lengths of the LHC </a:t>
            </a:r>
            <a:r>
              <a:rPr lang="en-US" altLang="ja-JP" sz="2400" b="1" dirty="0" err="1">
                <a:solidFill>
                  <a:schemeClr val="accent1"/>
                </a:solidFill>
                <a:latin typeface="+mj-lt"/>
              </a:rPr>
              <a:t>Nb-Ti</a:t>
            </a:r>
            <a:r>
              <a:rPr lang="en-US" altLang="ja-JP" sz="2400" b="1" dirty="0">
                <a:solidFill>
                  <a:schemeClr val="accent1"/>
                </a:solidFill>
                <a:latin typeface="+mj-lt"/>
              </a:rPr>
              <a:t> superconducting cable from the main dipole (MB) outer layer, wrapped with the polyimide insulation.</a:t>
            </a:r>
            <a:endParaRPr lang="ja-JP" altLang="ja-JP" sz="2400" b="1" dirty="0">
              <a:solidFill>
                <a:schemeClr val="accent1"/>
              </a:solidFill>
              <a:latin typeface="+mj-lt"/>
            </a:endParaRPr>
          </a:p>
          <a:p>
            <a:pPr lvl="0"/>
            <a:r>
              <a:rPr lang="en-US" altLang="ja-JP" sz="2400" b="1" dirty="0">
                <a:solidFill>
                  <a:schemeClr val="accent1"/>
                </a:solidFill>
                <a:latin typeface="+mj-lt"/>
              </a:rPr>
              <a:t>Operational temperature of 1.9 K by superfluid helium cooling while operating around 75 % of short sample current (i.e. 25 % margin on the load-line).</a:t>
            </a:r>
            <a:endParaRPr lang="ja-JP" altLang="ja-JP" sz="2400" b="1" dirty="0">
              <a:solidFill>
                <a:schemeClr val="accent1"/>
              </a:solidFill>
              <a:latin typeface="+mj-lt"/>
            </a:endParaRPr>
          </a:p>
          <a:p>
            <a:pPr lvl="0"/>
            <a:r>
              <a:rPr lang="en-US" altLang="ja-JP" sz="2400" b="1" dirty="0">
                <a:solidFill>
                  <a:schemeClr val="accent1"/>
                </a:solidFill>
                <a:latin typeface="+mj-lt"/>
              </a:rPr>
              <a:t>A single layer coil for better cooling capability and to leave more space to the iron yoke for reducing the fringe field.</a:t>
            </a:r>
            <a:endParaRPr lang="ja-JP" altLang="ja-JP" sz="2400" b="1" dirty="0">
              <a:solidFill>
                <a:schemeClr val="accent1"/>
              </a:solidFill>
              <a:latin typeface="+mj-lt"/>
            </a:endParaRPr>
          </a:p>
          <a:p>
            <a:pPr lvl="0"/>
            <a:r>
              <a:rPr lang="en-US" altLang="ja-JP" sz="2400" b="1" dirty="0">
                <a:solidFill>
                  <a:schemeClr val="accent1"/>
                </a:solidFill>
                <a:latin typeface="+mj-lt"/>
              </a:rPr>
              <a:t>Enhancement of the amount of iron yoke in the cross section accomplished by “a collared yoke structure” like RHIC magnets </a:t>
            </a:r>
            <a:r>
              <a:rPr lang="en-US" altLang="ja-JP" sz="2400" b="1" dirty="0" smtClean="0">
                <a:solidFill>
                  <a:schemeClr val="accent1"/>
                </a:solidFill>
                <a:latin typeface="+mj-lt"/>
              </a:rPr>
              <a:t>and </a:t>
            </a:r>
            <a:r>
              <a:rPr lang="en-US" altLang="ja-JP" sz="2400" b="1" dirty="0">
                <a:solidFill>
                  <a:schemeClr val="accent1"/>
                </a:solidFill>
                <a:latin typeface="+mj-lt"/>
              </a:rPr>
              <a:t>LHC MQXA </a:t>
            </a:r>
            <a:r>
              <a:rPr lang="en-US" altLang="ja-JP" sz="2400" b="1" dirty="0" smtClean="0">
                <a:solidFill>
                  <a:schemeClr val="accent1"/>
                </a:solidFill>
                <a:latin typeface="+mj-lt"/>
              </a:rPr>
              <a:t>quadrupoles.</a:t>
            </a:r>
            <a:endParaRPr lang="ja-JP" altLang="ja-JP" sz="2400" b="1" dirty="0">
              <a:solidFill>
                <a:schemeClr val="accent1"/>
              </a:solidFill>
              <a:latin typeface="+mj-lt"/>
            </a:endParaRPr>
          </a:p>
          <a:p>
            <a:pPr lvl="0"/>
            <a:r>
              <a:rPr lang="en-US" altLang="ja-JP" sz="2400" b="1" dirty="0">
                <a:solidFill>
                  <a:schemeClr val="accent1"/>
                </a:solidFill>
                <a:latin typeface="+mj-lt"/>
              </a:rPr>
              <a:t>A yoke outer diameter of 550 mm, same as J-PARC SCFM </a:t>
            </a:r>
            <a:r>
              <a:rPr lang="en-US" altLang="ja-JP" sz="2400" b="1" dirty="0" smtClean="0">
                <a:solidFill>
                  <a:schemeClr val="accent1"/>
                </a:solidFill>
                <a:latin typeface="+mj-lt"/>
              </a:rPr>
              <a:t>, </a:t>
            </a:r>
            <a:r>
              <a:rPr lang="en-US" altLang="ja-JP" sz="2400" b="1" dirty="0">
                <a:solidFill>
                  <a:schemeClr val="accent1"/>
                </a:solidFill>
                <a:latin typeface="+mj-lt"/>
              </a:rPr>
              <a:t>enabling reuse of the assembly </a:t>
            </a:r>
            <a:r>
              <a:rPr lang="en-US" altLang="ja-JP" sz="2400" b="1" dirty="0" smtClean="0">
                <a:solidFill>
                  <a:schemeClr val="accent1"/>
                </a:solidFill>
                <a:latin typeface="+mj-lt"/>
              </a:rPr>
              <a:t>tooling </a:t>
            </a:r>
            <a:r>
              <a:rPr lang="en-US" altLang="ja-JP" sz="2400" b="1" dirty="0">
                <a:solidFill>
                  <a:schemeClr val="accent1"/>
                </a:solidFill>
                <a:latin typeface="+mj-lt"/>
              </a:rPr>
              <a:t>and relevant facilities at KEK.</a:t>
            </a:r>
            <a:endParaRPr lang="ja-JP" altLang="ja-JP" sz="2400" b="1" dirty="0">
              <a:solidFill>
                <a:schemeClr val="accent1"/>
              </a:solidFill>
              <a:latin typeface="+mj-lt"/>
            </a:endParaRPr>
          </a:p>
          <a:p>
            <a:pPr lvl="0"/>
            <a:r>
              <a:rPr lang="en-US" altLang="ja-JP" sz="2400" b="1" dirty="0">
                <a:solidFill>
                  <a:schemeClr val="accent1"/>
                </a:solidFill>
                <a:latin typeface="+mj-lt"/>
              </a:rPr>
              <a:t>Use of radiation resistant materials for the coil parts: wedges, end spacers</a:t>
            </a:r>
            <a:r>
              <a:rPr lang="en-US" altLang="ja-JP" sz="2400" b="1" dirty="0" smtClean="0">
                <a:solidFill>
                  <a:schemeClr val="accent1"/>
                </a:solidFill>
                <a:latin typeface="+mj-lt"/>
              </a:rPr>
              <a:t>.</a:t>
            </a:r>
            <a:endParaRPr lang="ja-JP" altLang="ja-JP" sz="2400" b="1" dirty="0">
              <a:solidFill>
                <a:schemeClr val="accent1"/>
              </a:solidFill>
              <a:latin typeface="+mj-lt"/>
            </a:endParaRPr>
          </a:p>
        </p:txBody>
      </p:sp>
      <p:sp>
        <p:nvSpPr>
          <p:cNvPr id="4" name="フッター プレースホルダー 3"/>
          <p:cNvSpPr>
            <a:spLocks noGrp="1"/>
          </p:cNvSpPr>
          <p:nvPr>
            <p:ph type="ftr" sz="quarter" idx="11"/>
          </p:nvPr>
        </p:nvSpPr>
        <p:spPr/>
        <p:txBody>
          <a:bodyPr/>
          <a:lstStyle/>
          <a:p>
            <a:r>
              <a:rPr lang="en-US" smtClean="0">
                <a:solidFill>
                  <a:prstClr val="black">
                    <a:tint val="75000"/>
                  </a:prstClr>
                </a:solidFill>
                <a:latin typeface="Calibri"/>
              </a:rPr>
              <a:t>HL-LHC D1 Magnet Review, June 30 – July 1, 2016, KEK</a:t>
            </a:r>
            <a:endParaRPr lang="en-US">
              <a:solidFill>
                <a:prstClr val="black">
                  <a:tint val="75000"/>
                </a:prstClr>
              </a:solidFill>
              <a:latin typeface="Calibri"/>
            </a:endParaRPr>
          </a:p>
        </p:txBody>
      </p:sp>
    </p:spTree>
    <p:extLst>
      <p:ext uri="{BB962C8B-B14F-4D97-AF65-F5344CB8AC3E}">
        <p14:creationId xmlns:p14="http://schemas.microsoft.com/office/powerpoint/2010/main" val="7152494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7">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7">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7">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7">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図 3" descr="MBXF_2M-Model(Cut_View).jp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23237" y="5419277"/>
            <a:ext cx="2291463" cy="1443597"/>
          </a:xfrm>
          <a:prstGeom prst="rect">
            <a:avLst/>
          </a:prstGeom>
        </p:spPr>
      </p:pic>
      <p:sp>
        <p:nvSpPr>
          <p:cNvPr id="7" name="Slide Number Placeholder 6"/>
          <p:cNvSpPr>
            <a:spLocks noGrp="1"/>
          </p:cNvSpPr>
          <p:nvPr>
            <p:ph type="sldNum" sz="quarter" idx="12"/>
          </p:nvPr>
        </p:nvSpPr>
        <p:spPr>
          <a:xfrm>
            <a:off x="6553200" y="6559546"/>
            <a:ext cx="2133600" cy="365125"/>
          </a:xfrm>
        </p:spPr>
        <p:txBody>
          <a:bodyPr/>
          <a:lstStyle/>
          <a:p>
            <a:fld id="{B6F15528-21DE-4FAA-801E-634DDDAF4B2B}" type="slidenum">
              <a:rPr lang="en-US" smtClean="0"/>
              <a:pPr/>
              <a:t>16</a:t>
            </a:fld>
            <a:endParaRPr lang="en-US" dirty="0"/>
          </a:p>
        </p:txBody>
      </p:sp>
      <p:sp>
        <p:nvSpPr>
          <p:cNvPr id="2" name="Title 1"/>
          <p:cNvSpPr>
            <a:spLocks noGrp="1"/>
          </p:cNvSpPr>
          <p:nvPr>
            <p:ph type="title"/>
          </p:nvPr>
        </p:nvSpPr>
        <p:spPr>
          <a:xfrm>
            <a:off x="-1" y="0"/>
            <a:ext cx="8051801" cy="615420"/>
          </a:xfrm>
        </p:spPr>
        <p:txBody>
          <a:bodyPr>
            <a:normAutofit fontScale="90000"/>
          </a:bodyPr>
          <a:lstStyle/>
          <a:p>
            <a:pPr algn="l"/>
            <a:r>
              <a:rPr lang="en-US" sz="4000" b="1" dirty="0" smtClean="0">
                <a:solidFill>
                  <a:schemeClr val="accent1"/>
                </a:solidFill>
              </a:rPr>
              <a:t>Overview of MBXF for D1</a:t>
            </a:r>
            <a:endParaRPr lang="en-US" sz="4000" b="1" dirty="0">
              <a:solidFill>
                <a:schemeClr val="accent1"/>
              </a:solidFill>
            </a:endParaRPr>
          </a:p>
        </p:txBody>
      </p:sp>
      <p:sp>
        <p:nvSpPr>
          <p:cNvPr id="31" name="Slide Number Placeholder 6"/>
          <p:cNvSpPr txBox="1">
            <a:spLocks/>
          </p:cNvSpPr>
          <p:nvPr/>
        </p:nvSpPr>
        <p:spPr>
          <a:xfrm>
            <a:off x="6553200" y="6559546"/>
            <a:ext cx="21336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6F15528-21DE-4FAA-801E-634DDDAF4B2B}" type="slidenum">
              <a:rPr lang="en-US" smtClean="0"/>
              <a:pPr/>
              <a:t>16</a:t>
            </a:fld>
            <a:endParaRPr lang="en-US" dirty="0"/>
          </a:p>
        </p:txBody>
      </p:sp>
      <p:pic>
        <p:nvPicPr>
          <p:cNvPr id="23" name="図 22"/>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rot="16200000">
            <a:off x="4727888" y="5003934"/>
            <a:ext cx="1275725" cy="2235198"/>
          </a:xfrm>
          <a:prstGeom prst="rect">
            <a:avLst/>
          </a:prstGeom>
        </p:spPr>
      </p:pic>
      <p:pic>
        <p:nvPicPr>
          <p:cNvPr id="19" name="図 18"/>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6592584" y="3702079"/>
            <a:ext cx="2505044" cy="2854585"/>
          </a:xfrm>
          <a:prstGeom prst="rect">
            <a:avLst/>
          </a:prstGeom>
        </p:spPr>
      </p:pic>
      <p:sp>
        <p:nvSpPr>
          <p:cNvPr id="20" name="TextBox 6"/>
          <p:cNvSpPr txBox="1"/>
          <p:nvPr/>
        </p:nvSpPr>
        <p:spPr>
          <a:xfrm>
            <a:off x="8570997" y="5798751"/>
            <a:ext cx="446837" cy="338554"/>
          </a:xfrm>
          <a:prstGeom prst="rect">
            <a:avLst/>
          </a:prstGeom>
          <a:noFill/>
        </p:spPr>
        <p:txBody>
          <a:bodyPr wrap="square" rtlCol="0">
            <a:spAutoFit/>
          </a:bodyPr>
          <a:lstStyle/>
          <a:p>
            <a:r>
              <a:rPr lang="en-US" sz="1600" dirty="0" smtClean="0"/>
              <a:t>19</a:t>
            </a:r>
            <a:endParaRPr lang="en-US" sz="1600" dirty="0"/>
          </a:p>
        </p:txBody>
      </p:sp>
      <p:sp>
        <p:nvSpPr>
          <p:cNvPr id="22" name="TextBox 15"/>
          <p:cNvSpPr txBox="1"/>
          <p:nvPr/>
        </p:nvSpPr>
        <p:spPr>
          <a:xfrm>
            <a:off x="8141074" y="4811842"/>
            <a:ext cx="446837" cy="338554"/>
          </a:xfrm>
          <a:prstGeom prst="rect">
            <a:avLst/>
          </a:prstGeom>
          <a:noFill/>
        </p:spPr>
        <p:txBody>
          <a:bodyPr wrap="square" rtlCol="0">
            <a:spAutoFit/>
          </a:bodyPr>
          <a:lstStyle/>
          <a:p>
            <a:r>
              <a:rPr lang="en-US" sz="1600" dirty="0" smtClean="0"/>
              <a:t>13</a:t>
            </a:r>
            <a:endParaRPr lang="en-US" sz="1600" dirty="0"/>
          </a:p>
        </p:txBody>
      </p:sp>
      <p:sp>
        <p:nvSpPr>
          <p:cNvPr id="24" name="TextBox 16"/>
          <p:cNvSpPr txBox="1"/>
          <p:nvPr/>
        </p:nvSpPr>
        <p:spPr>
          <a:xfrm>
            <a:off x="7541197" y="4185686"/>
            <a:ext cx="446837" cy="338554"/>
          </a:xfrm>
          <a:prstGeom prst="rect">
            <a:avLst/>
          </a:prstGeom>
          <a:noFill/>
        </p:spPr>
        <p:txBody>
          <a:bodyPr wrap="square" rtlCol="0">
            <a:spAutoFit/>
          </a:bodyPr>
          <a:lstStyle/>
          <a:p>
            <a:r>
              <a:rPr lang="en-US" sz="1600" dirty="0"/>
              <a:t>8</a:t>
            </a:r>
          </a:p>
        </p:txBody>
      </p:sp>
      <p:sp>
        <p:nvSpPr>
          <p:cNvPr id="25" name="Rectangle 8"/>
          <p:cNvSpPr/>
          <p:nvPr/>
        </p:nvSpPr>
        <p:spPr>
          <a:xfrm>
            <a:off x="6793224" y="3811345"/>
            <a:ext cx="288661" cy="369332"/>
          </a:xfrm>
          <a:prstGeom prst="rect">
            <a:avLst/>
          </a:prstGeom>
        </p:spPr>
        <p:txBody>
          <a:bodyPr wrap="none">
            <a:spAutoFit/>
          </a:bodyPr>
          <a:lstStyle/>
          <a:p>
            <a:pPr algn="ctr">
              <a:lnSpc>
                <a:spcPct val="115000"/>
              </a:lnSpc>
              <a:tabLst>
                <a:tab pos="457200" algn="l"/>
              </a:tabLst>
            </a:pPr>
            <a:r>
              <a:rPr lang="en-US" sz="1600" dirty="0">
                <a:solidFill>
                  <a:srgbClr val="000000"/>
                </a:solidFill>
              </a:rPr>
              <a:t>4</a:t>
            </a:r>
          </a:p>
        </p:txBody>
      </p:sp>
      <p:sp>
        <p:nvSpPr>
          <p:cNvPr id="36" name="テキスト ボックス 35"/>
          <p:cNvSpPr txBox="1"/>
          <p:nvPr/>
        </p:nvSpPr>
        <p:spPr>
          <a:xfrm>
            <a:off x="6923287" y="5752202"/>
            <a:ext cx="966931" cy="369332"/>
          </a:xfrm>
          <a:prstGeom prst="rect">
            <a:avLst/>
          </a:prstGeom>
          <a:noFill/>
        </p:spPr>
        <p:txBody>
          <a:bodyPr wrap="none" rtlCol="0">
            <a:spAutoFit/>
          </a:bodyPr>
          <a:lstStyle/>
          <a:p>
            <a:r>
              <a:rPr kumimoji="1" lang="en-US" altLang="ja-JP" dirty="0" smtClean="0"/>
              <a:t>44 turns</a:t>
            </a:r>
            <a:endParaRPr kumimoji="1" lang="ja-JP" altLang="en-US" dirty="0"/>
          </a:p>
        </p:txBody>
      </p:sp>
      <p:pic>
        <p:nvPicPr>
          <p:cNvPr id="37" name="図 36"/>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6075362" y="813227"/>
            <a:ext cx="3047222" cy="2850479"/>
          </a:xfrm>
          <a:prstGeom prst="rect">
            <a:avLst/>
          </a:prstGeom>
        </p:spPr>
      </p:pic>
      <p:pic>
        <p:nvPicPr>
          <p:cNvPr id="38" name="図 37"/>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5437161" y="877449"/>
            <a:ext cx="656922" cy="2919655"/>
          </a:xfrm>
          <a:prstGeom prst="rect">
            <a:avLst/>
          </a:prstGeom>
        </p:spPr>
      </p:pic>
      <p:sp>
        <p:nvSpPr>
          <p:cNvPr id="3" name="Content Placeholder 2"/>
          <p:cNvSpPr>
            <a:spLocks noGrp="1"/>
          </p:cNvSpPr>
          <p:nvPr>
            <p:ph idx="1"/>
          </p:nvPr>
        </p:nvSpPr>
        <p:spPr>
          <a:xfrm>
            <a:off x="0" y="495300"/>
            <a:ext cx="5683630" cy="3316045"/>
          </a:xfrm>
        </p:spPr>
        <p:txBody>
          <a:bodyPr>
            <a:noAutofit/>
          </a:bodyPr>
          <a:lstStyle/>
          <a:p>
            <a:r>
              <a:rPr lang="en-US" sz="2000" dirty="0" smtClean="0">
                <a:solidFill>
                  <a:schemeClr val="accent1"/>
                </a:solidFill>
              </a:rPr>
              <a:t>A </a:t>
            </a:r>
            <a:r>
              <a:rPr lang="en-US" sz="2000" dirty="0" err="1" smtClean="0">
                <a:solidFill>
                  <a:schemeClr val="accent1"/>
                </a:solidFill>
              </a:rPr>
              <a:t>NbTi</a:t>
            </a:r>
            <a:r>
              <a:rPr lang="en-US" sz="2000" dirty="0" smtClean="0">
                <a:solidFill>
                  <a:schemeClr val="accent1"/>
                </a:solidFill>
              </a:rPr>
              <a:t> single layer coil with </a:t>
            </a:r>
            <a:r>
              <a:rPr lang="en-US" sz="2000" dirty="0" smtClean="0">
                <a:solidFill>
                  <a:srgbClr val="FF0000"/>
                </a:solidFill>
              </a:rPr>
              <a:t>44 turns (4+8+13+19)</a:t>
            </a:r>
          </a:p>
          <a:p>
            <a:r>
              <a:rPr lang="en-US" altLang="ja-JP" sz="2000" dirty="0" err="1" smtClean="0">
                <a:solidFill>
                  <a:schemeClr val="accent1"/>
                </a:solidFill>
              </a:rPr>
              <a:t>Nb-Ti</a:t>
            </a:r>
            <a:r>
              <a:rPr lang="en-US" altLang="ja-JP" sz="2000" dirty="0" smtClean="0">
                <a:solidFill>
                  <a:schemeClr val="accent1"/>
                </a:solidFill>
              </a:rPr>
              <a:t> </a:t>
            </a:r>
            <a:r>
              <a:rPr lang="en-US" altLang="ja-JP" sz="2000" dirty="0">
                <a:solidFill>
                  <a:schemeClr val="accent1"/>
                </a:solidFill>
              </a:rPr>
              <a:t>LHC MB outer </a:t>
            </a:r>
            <a:r>
              <a:rPr lang="en-US" altLang="ja-JP" sz="2000" dirty="0" smtClean="0">
                <a:solidFill>
                  <a:schemeClr val="accent1"/>
                </a:solidFill>
              </a:rPr>
              <a:t>cable (15.1 mm wide)</a:t>
            </a:r>
            <a:endParaRPr lang="en-US" altLang="ja-JP" sz="2000" dirty="0">
              <a:solidFill>
                <a:schemeClr val="accent1"/>
              </a:solidFill>
            </a:endParaRPr>
          </a:p>
          <a:p>
            <a:r>
              <a:rPr lang="en-US" sz="2000" dirty="0" smtClean="0">
                <a:solidFill>
                  <a:schemeClr val="accent1"/>
                </a:solidFill>
              </a:rPr>
              <a:t>Nominal Dipole Field: </a:t>
            </a:r>
            <a:r>
              <a:rPr lang="en-US" sz="2000" dirty="0" smtClean="0">
                <a:solidFill>
                  <a:srgbClr val="FF0000"/>
                </a:solidFill>
              </a:rPr>
              <a:t>5.59 T at 12 kA</a:t>
            </a:r>
            <a:r>
              <a:rPr lang="en-US" sz="2000" dirty="0">
                <a:solidFill>
                  <a:srgbClr val="FF0000"/>
                </a:solidFill>
              </a:rPr>
              <a:t> </a:t>
            </a:r>
            <a:r>
              <a:rPr lang="en-US" sz="2000" dirty="0" smtClean="0">
                <a:solidFill>
                  <a:srgbClr val="FF0000"/>
                </a:solidFill>
              </a:rPr>
              <a:t>at 1.9K</a:t>
            </a:r>
          </a:p>
          <a:p>
            <a:pPr lvl="1"/>
            <a:r>
              <a:rPr lang="en-US" sz="2000" dirty="0" smtClean="0">
                <a:solidFill>
                  <a:srgbClr val="FF0000"/>
                </a:solidFill>
              </a:rPr>
              <a:t>Load-line ratio: 76%</a:t>
            </a:r>
          </a:p>
          <a:p>
            <a:r>
              <a:rPr lang="en-US" sz="2000" dirty="0" smtClean="0">
                <a:solidFill>
                  <a:schemeClr val="accent1"/>
                </a:solidFill>
              </a:rPr>
              <a:t>Mechanical coil length: </a:t>
            </a:r>
            <a:r>
              <a:rPr lang="en-US" sz="2000" dirty="0" smtClean="0">
                <a:solidFill>
                  <a:srgbClr val="FF0000"/>
                </a:solidFill>
              </a:rPr>
              <a:t>6.6 m</a:t>
            </a:r>
            <a:r>
              <a:rPr lang="en-US" sz="2000" dirty="0" smtClean="0">
                <a:solidFill>
                  <a:schemeClr val="accent1"/>
                </a:solidFill>
              </a:rPr>
              <a:t> </a:t>
            </a:r>
          </a:p>
          <a:p>
            <a:r>
              <a:rPr lang="en-US" sz="2000" dirty="0" smtClean="0">
                <a:solidFill>
                  <a:srgbClr val="FF0000"/>
                </a:solidFill>
              </a:rPr>
              <a:t>Collared yoke structure by keying </a:t>
            </a:r>
          </a:p>
          <a:p>
            <a:pPr lvl="1"/>
            <a:r>
              <a:rPr lang="en-US" sz="2000" dirty="0" smtClean="0">
                <a:solidFill>
                  <a:schemeClr val="accent1"/>
                </a:solidFill>
              </a:rPr>
              <a:t>Very small preload at collaring process</a:t>
            </a:r>
          </a:p>
          <a:p>
            <a:r>
              <a:rPr lang="en-US" sz="2000" dirty="0" smtClean="0">
                <a:solidFill>
                  <a:schemeClr val="accent1"/>
                </a:solidFill>
              </a:rPr>
              <a:t>Cold mass OD: 550 +10 x 2 = 570 mm</a:t>
            </a:r>
          </a:p>
          <a:p>
            <a:r>
              <a:rPr lang="en-US" sz="2000" dirty="0" smtClean="0">
                <a:solidFill>
                  <a:schemeClr val="accent1"/>
                </a:solidFill>
              </a:rPr>
              <a:t>Cryostat OD: 914 mm, same as MB cryostat</a:t>
            </a:r>
            <a:endParaRPr lang="en-US" sz="2000" dirty="0">
              <a:solidFill>
                <a:schemeClr val="accent1"/>
              </a:solidFill>
            </a:endParaRPr>
          </a:p>
        </p:txBody>
      </p:sp>
      <p:sp>
        <p:nvSpPr>
          <p:cNvPr id="18" name="Content Placeholder 2"/>
          <p:cNvSpPr txBox="1">
            <a:spLocks/>
          </p:cNvSpPr>
          <p:nvPr/>
        </p:nvSpPr>
        <p:spPr>
          <a:xfrm>
            <a:off x="434648" y="3801398"/>
            <a:ext cx="5683630" cy="1680414"/>
          </a:xfrm>
          <a:prstGeom prst="rect">
            <a:avLst/>
          </a:prstGeom>
          <a:ln>
            <a:solidFill>
              <a:schemeClr val="tx1"/>
            </a:solidFill>
          </a:ln>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spcBef>
                <a:spcPts val="0"/>
              </a:spcBef>
              <a:buNone/>
            </a:pPr>
            <a:r>
              <a:rPr lang="en-US" sz="2400" b="1" i="1" dirty="0" smtClean="0"/>
              <a:t>Challenges</a:t>
            </a:r>
          </a:p>
          <a:p>
            <a:pPr>
              <a:spcBef>
                <a:spcPts val="0"/>
              </a:spcBef>
            </a:pPr>
            <a:r>
              <a:rPr kumimoji="1" lang="en-US" altLang="ja-JP" sz="2000" dirty="0" smtClean="0">
                <a:solidFill>
                  <a:srgbClr val="FF0000"/>
                </a:solidFill>
              </a:rPr>
              <a:t>Stress management</a:t>
            </a:r>
            <a:r>
              <a:rPr kumimoji="1" lang="en-US" altLang="ja-JP" sz="2000" dirty="0" smtClean="0"/>
              <a:t> in large aperture dipole.</a:t>
            </a:r>
          </a:p>
          <a:p>
            <a:pPr>
              <a:spcBef>
                <a:spcPts val="0"/>
              </a:spcBef>
            </a:pPr>
            <a:r>
              <a:rPr kumimoji="1" lang="en-US" altLang="ja-JP" sz="2000" dirty="0" smtClean="0"/>
              <a:t>Field quality under </a:t>
            </a:r>
            <a:r>
              <a:rPr kumimoji="1" lang="en-US" altLang="ja-JP" sz="2000" dirty="0" smtClean="0">
                <a:solidFill>
                  <a:srgbClr val="FF0000"/>
                </a:solidFill>
              </a:rPr>
              <a:t>high saturation and stray field with flux return cryostat.</a:t>
            </a:r>
          </a:p>
          <a:p>
            <a:pPr>
              <a:spcBef>
                <a:spcPts val="0"/>
              </a:spcBef>
            </a:pPr>
            <a:r>
              <a:rPr kumimoji="1" lang="en-US" altLang="ja-JP" sz="2000" dirty="0" smtClean="0">
                <a:solidFill>
                  <a:srgbClr val="FF0000"/>
                </a:solidFill>
              </a:rPr>
              <a:t>Radiation resistance</a:t>
            </a:r>
            <a:r>
              <a:rPr kumimoji="1" lang="en-US" altLang="ja-JP" sz="2000" dirty="0" smtClean="0"/>
              <a:t>, cooling capability.</a:t>
            </a:r>
            <a:endParaRPr lang="en-US" sz="2000" dirty="0" smtClean="0"/>
          </a:p>
        </p:txBody>
      </p:sp>
      <p:sp>
        <p:nvSpPr>
          <p:cNvPr id="6" name="フッター プレースホルダー 5"/>
          <p:cNvSpPr>
            <a:spLocks noGrp="1"/>
          </p:cNvSpPr>
          <p:nvPr>
            <p:ph type="ftr" sz="quarter" idx="11"/>
          </p:nvPr>
        </p:nvSpPr>
        <p:spPr/>
        <p:txBody>
          <a:bodyPr/>
          <a:lstStyle/>
          <a:p>
            <a:r>
              <a:rPr lang="en-US" smtClean="0">
                <a:solidFill>
                  <a:prstClr val="black">
                    <a:tint val="75000"/>
                  </a:prstClr>
                </a:solidFill>
                <a:latin typeface="Calibri"/>
              </a:rPr>
              <a:t>HL-LHC D1 Magnet Review, June 30 – July 1, 2016, KEK</a:t>
            </a:r>
            <a:endParaRPr lang="en-US">
              <a:solidFill>
                <a:prstClr val="black">
                  <a:tint val="75000"/>
                </a:prstClr>
              </a:solidFill>
              <a:latin typeface="Calibri"/>
            </a:endParaRPr>
          </a:p>
        </p:txBody>
      </p:sp>
    </p:spTree>
    <p:extLst>
      <p:ext uri="{BB962C8B-B14F-4D97-AF65-F5344CB8AC3E}">
        <p14:creationId xmlns:p14="http://schemas.microsoft.com/office/powerpoint/2010/main" val="11790654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88900" y="0"/>
            <a:ext cx="8877300" cy="647700"/>
          </a:xfrm>
        </p:spPr>
        <p:txBody>
          <a:bodyPr>
            <a:noAutofit/>
          </a:bodyPr>
          <a:lstStyle/>
          <a:p>
            <a:pPr algn="l"/>
            <a:r>
              <a:rPr kumimoji="1" lang="en-US" altLang="ja-JP" sz="4000" b="1" dirty="0" smtClean="0">
                <a:solidFill>
                  <a:schemeClr val="accent1"/>
                </a:solidFill>
              </a:rPr>
              <a:t>MBXF Magnet: cutaway view</a:t>
            </a:r>
            <a:endParaRPr kumimoji="1" lang="ja-JP" altLang="en-US" sz="4000" b="1" dirty="0">
              <a:solidFill>
                <a:schemeClr val="accent1"/>
              </a:solidFill>
            </a:endParaRPr>
          </a:p>
        </p:txBody>
      </p:sp>
      <p:sp>
        <p:nvSpPr>
          <p:cNvPr id="4" name="スライド番号プレースホルダー 3"/>
          <p:cNvSpPr>
            <a:spLocks noGrp="1"/>
          </p:cNvSpPr>
          <p:nvPr>
            <p:ph type="sldNum" sz="quarter" idx="12"/>
          </p:nvPr>
        </p:nvSpPr>
        <p:spPr>
          <a:xfrm>
            <a:off x="6553200" y="6492875"/>
            <a:ext cx="2133600" cy="365125"/>
          </a:xfrm>
        </p:spPr>
        <p:txBody>
          <a:bodyPr/>
          <a:lstStyle/>
          <a:p>
            <a:fld id="{B6F15528-21DE-4FAA-801E-634DDDAF4B2B}" type="slidenum">
              <a:rPr lang="en-US" smtClean="0">
                <a:solidFill>
                  <a:prstClr val="black">
                    <a:tint val="75000"/>
                  </a:prstClr>
                </a:solidFill>
                <a:latin typeface="Calibri"/>
              </a:rPr>
              <a:pPr/>
              <a:t>17</a:t>
            </a:fld>
            <a:endParaRPr lang="en-US" dirty="0">
              <a:solidFill>
                <a:prstClr val="black">
                  <a:tint val="75000"/>
                </a:prstClr>
              </a:solidFill>
              <a:latin typeface="Calibri"/>
            </a:endParaRPr>
          </a:p>
        </p:txBody>
      </p:sp>
      <p:sp>
        <p:nvSpPr>
          <p:cNvPr id="6" name="テキスト ボックス 5"/>
          <p:cNvSpPr txBox="1"/>
          <p:nvPr/>
        </p:nvSpPr>
        <p:spPr>
          <a:xfrm>
            <a:off x="592667" y="520700"/>
            <a:ext cx="8159718" cy="461665"/>
          </a:xfrm>
          <a:prstGeom prst="rect">
            <a:avLst/>
          </a:prstGeom>
          <a:noFill/>
        </p:spPr>
        <p:txBody>
          <a:bodyPr wrap="none" rtlCol="0">
            <a:spAutoFit/>
          </a:bodyPr>
          <a:lstStyle/>
          <a:p>
            <a:r>
              <a:rPr kumimoji="1" lang="en-US" altLang="ja-JP" sz="2400" b="1" i="1" dirty="0">
                <a:solidFill>
                  <a:srgbClr val="3366FF"/>
                </a:solidFill>
                <a:latin typeface="Calibri"/>
                <a:ea typeface="ＭＳ Ｐゴシック"/>
              </a:rPr>
              <a:t>S</a:t>
            </a:r>
            <a:r>
              <a:rPr kumimoji="1" lang="en-US" altLang="ja-JP" sz="2400" b="1" i="1" dirty="0" smtClean="0">
                <a:solidFill>
                  <a:srgbClr val="3366FF"/>
                </a:solidFill>
                <a:latin typeface="Calibri"/>
                <a:ea typeface="ＭＳ Ｐゴシック"/>
              </a:rPr>
              <a:t>ingle-layer coil, 4-split spacer collars, collared yoke by keying </a:t>
            </a:r>
            <a:endParaRPr kumimoji="1" lang="ja-JP" altLang="en-US" sz="2400" b="1" i="1" dirty="0">
              <a:solidFill>
                <a:srgbClr val="3366FF"/>
              </a:solidFill>
              <a:latin typeface="Calibri"/>
              <a:ea typeface="ＭＳ Ｐゴシック"/>
            </a:endParaRPr>
          </a:p>
        </p:txBody>
      </p:sp>
      <p:pic>
        <p:nvPicPr>
          <p:cNvPr id="34" name="図 33"/>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2076006" y="1504267"/>
            <a:ext cx="4761539" cy="4829770"/>
          </a:xfrm>
          <a:prstGeom prst="rect">
            <a:avLst/>
          </a:prstGeom>
        </p:spPr>
      </p:pic>
      <p:cxnSp>
        <p:nvCxnSpPr>
          <p:cNvPr id="39" name="直線矢印コネクタ 38"/>
          <p:cNvCxnSpPr/>
          <p:nvPr/>
        </p:nvCxnSpPr>
        <p:spPr>
          <a:xfrm flipH="1">
            <a:off x="6208048" y="2334780"/>
            <a:ext cx="838200" cy="444500"/>
          </a:xfrm>
          <a:prstGeom prst="straightConnector1">
            <a:avLst/>
          </a:prstGeom>
          <a:ln>
            <a:solidFill>
              <a:schemeClr val="tx1"/>
            </a:solidFill>
            <a:tailEnd type="arrow"/>
          </a:ln>
          <a:effectLst/>
        </p:spPr>
        <p:style>
          <a:lnRef idx="2">
            <a:schemeClr val="accent1"/>
          </a:lnRef>
          <a:fillRef idx="0">
            <a:schemeClr val="accent1"/>
          </a:fillRef>
          <a:effectRef idx="1">
            <a:schemeClr val="accent1"/>
          </a:effectRef>
          <a:fontRef idx="minor">
            <a:schemeClr val="tx1"/>
          </a:fontRef>
        </p:style>
      </p:cxnSp>
      <p:sp>
        <p:nvSpPr>
          <p:cNvPr id="41" name="テキスト ボックス 40"/>
          <p:cNvSpPr txBox="1"/>
          <p:nvPr/>
        </p:nvSpPr>
        <p:spPr>
          <a:xfrm>
            <a:off x="7001161" y="2095402"/>
            <a:ext cx="1556836" cy="369332"/>
          </a:xfrm>
          <a:prstGeom prst="rect">
            <a:avLst/>
          </a:prstGeom>
          <a:noFill/>
        </p:spPr>
        <p:txBody>
          <a:bodyPr wrap="none" rtlCol="0">
            <a:spAutoFit/>
          </a:bodyPr>
          <a:lstStyle/>
          <a:p>
            <a:r>
              <a:rPr kumimoji="1" lang="en-US" altLang="ja-JP" dirty="0" smtClean="0"/>
              <a:t>Shell: SUS304L</a:t>
            </a:r>
            <a:endParaRPr kumimoji="1" lang="ja-JP" altLang="en-US" dirty="0"/>
          </a:p>
        </p:txBody>
      </p:sp>
      <p:cxnSp>
        <p:nvCxnSpPr>
          <p:cNvPr id="44" name="直線矢印コネクタ 43"/>
          <p:cNvCxnSpPr/>
          <p:nvPr/>
        </p:nvCxnSpPr>
        <p:spPr>
          <a:xfrm flipH="1" flipV="1">
            <a:off x="5193376" y="5135130"/>
            <a:ext cx="692484" cy="874295"/>
          </a:xfrm>
          <a:prstGeom prst="straightConnector1">
            <a:avLst/>
          </a:prstGeom>
          <a:ln>
            <a:solidFill>
              <a:schemeClr val="tx1"/>
            </a:solidFill>
            <a:tailEnd type="arrow"/>
          </a:ln>
          <a:effectLst/>
        </p:spPr>
        <p:style>
          <a:lnRef idx="2">
            <a:schemeClr val="accent1"/>
          </a:lnRef>
          <a:fillRef idx="0">
            <a:schemeClr val="accent1"/>
          </a:fillRef>
          <a:effectRef idx="1">
            <a:schemeClr val="accent1"/>
          </a:effectRef>
          <a:fontRef idx="minor">
            <a:schemeClr val="tx1"/>
          </a:fontRef>
        </p:style>
      </p:cxnSp>
      <p:sp>
        <p:nvSpPr>
          <p:cNvPr id="45" name="テキスト ボックス 44"/>
          <p:cNvSpPr txBox="1"/>
          <p:nvPr/>
        </p:nvSpPr>
        <p:spPr>
          <a:xfrm>
            <a:off x="5881849" y="5743393"/>
            <a:ext cx="3517900" cy="646331"/>
          </a:xfrm>
          <a:prstGeom prst="rect">
            <a:avLst/>
          </a:prstGeom>
          <a:noFill/>
        </p:spPr>
        <p:txBody>
          <a:bodyPr wrap="square" rtlCol="0">
            <a:spAutoFit/>
          </a:bodyPr>
          <a:lstStyle/>
          <a:p>
            <a:r>
              <a:rPr kumimoji="1" lang="en-US" altLang="ja-JP" dirty="0" smtClean="0"/>
              <a:t>Horizontal split iron yoke: </a:t>
            </a:r>
          </a:p>
          <a:p>
            <a:r>
              <a:rPr kumimoji="1" lang="en-US" altLang="ja-JP" dirty="0" smtClean="0"/>
              <a:t>low-carbon steel (EFE by JFE steel)</a:t>
            </a:r>
            <a:endParaRPr kumimoji="1" lang="ja-JP" altLang="en-US" dirty="0"/>
          </a:p>
        </p:txBody>
      </p:sp>
      <p:cxnSp>
        <p:nvCxnSpPr>
          <p:cNvPr id="46" name="直線矢印コネクタ 45"/>
          <p:cNvCxnSpPr/>
          <p:nvPr/>
        </p:nvCxnSpPr>
        <p:spPr>
          <a:xfrm flipH="1" flipV="1">
            <a:off x="6087186" y="4358780"/>
            <a:ext cx="927100" cy="349766"/>
          </a:xfrm>
          <a:prstGeom prst="straightConnector1">
            <a:avLst/>
          </a:prstGeom>
          <a:ln>
            <a:solidFill>
              <a:schemeClr val="tx1"/>
            </a:solidFill>
            <a:tailEnd type="arrow"/>
          </a:ln>
          <a:effectLst/>
        </p:spPr>
        <p:style>
          <a:lnRef idx="2">
            <a:schemeClr val="accent1"/>
          </a:lnRef>
          <a:fillRef idx="0">
            <a:schemeClr val="accent1"/>
          </a:fillRef>
          <a:effectRef idx="1">
            <a:schemeClr val="accent1"/>
          </a:effectRef>
          <a:fontRef idx="minor">
            <a:schemeClr val="tx1"/>
          </a:fontRef>
        </p:style>
      </p:cxnSp>
      <p:sp>
        <p:nvSpPr>
          <p:cNvPr id="47" name="テキスト ボックス 46"/>
          <p:cNvSpPr txBox="1"/>
          <p:nvPr/>
        </p:nvSpPr>
        <p:spPr>
          <a:xfrm>
            <a:off x="6955888" y="4463494"/>
            <a:ext cx="1701799" cy="369332"/>
          </a:xfrm>
          <a:prstGeom prst="rect">
            <a:avLst/>
          </a:prstGeom>
          <a:noFill/>
        </p:spPr>
        <p:txBody>
          <a:bodyPr wrap="square" rtlCol="0">
            <a:spAutoFit/>
          </a:bodyPr>
          <a:lstStyle/>
          <a:p>
            <a:r>
              <a:rPr kumimoji="1" lang="en-US" altLang="ja-JP" dirty="0"/>
              <a:t>C</a:t>
            </a:r>
            <a:r>
              <a:rPr kumimoji="1" lang="en-US" altLang="ja-JP" dirty="0" smtClean="0"/>
              <a:t>ollaring keys</a:t>
            </a:r>
          </a:p>
        </p:txBody>
      </p:sp>
      <p:cxnSp>
        <p:nvCxnSpPr>
          <p:cNvPr id="48" name="直線矢印コネクタ 47"/>
          <p:cNvCxnSpPr/>
          <p:nvPr/>
        </p:nvCxnSpPr>
        <p:spPr>
          <a:xfrm>
            <a:off x="3866364" y="1312430"/>
            <a:ext cx="203200" cy="1244600"/>
          </a:xfrm>
          <a:prstGeom prst="straightConnector1">
            <a:avLst/>
          </a:prstGeom>
          <a:ln>
            <a:solidFill>
              <a:schemeClr val="tx1"/>
            </a:solidFill>
            <a:tailEnd type="arrow"/>
          </a:ln>
          <a:effectLst/>
        </p:spPr>
        <p:style>
          <a:lnRef idx="2">
            <a:schemeClr val="accent1"/>
          </a:lnRef>
          <a:fillRef idx="0">
            <a:schemeClr val="accent1"/>
          </a:fillRef>
          <a:effectRef idx="1">
            <a:schemeClr val="accent1"/>
          </a:effectRef>
          <a:fontRef idx="minor">
            <a:schemeClr val="tx1"/>
          </a:fontRef>
        </p:style>
      </p:cxnSp>
      <p:sp>
        <p:nvSpPr>
          <p:cNvPr id="49" name="テキスト ボックス 48"/>
          <p:cNvSpPr txBox="1"/>
          <p:nvPr/>
        </p:nvSpPr>
        <p:spPr>
          <a:xfrm>
            <a:off x="3418718" y="980980"/>
            <a:ext cx="1802064" cy="369332"/>
          </a:xfrm>
          <a:prstGeom prst="rect">
            <a:avLst/>
          </a:prstGeom>
          <a:noFill/>
        </p:spPr>
        <p:txBody>
          <a:bodyPr wrap="square" rtlCol="0">
            <a:spAutoFit/>
          </a:bodyPr>
          <a:lstStyle/>
          <a:p>
            <a:r>
              <a:rPr kumimoji="1" lang="en-US" altLang="ja-JP" dirty="0" smtClean="0">
                <a:latin typeface="Symbol" charset="2"/>
                <a:cs typeface="Symbol" charset="2"/>
              </a:rPr>
              <a:t>f</a:t>
            </a:r>
            <a:r>
              <a:rPr kumimoji="1" lang="en-US" altLang="ja-JP" dirty="0" smtClean="0"/>
              <a:t>60 mm HX hole</a:t>
            </a:r>
            <a:endParaRPr kumimoji="1" lang="ja-JP" altLang="en-US" dirty="0"/>
          </a:p>
        </p:txBody>
      </p:sp>
      <p:sp>
        <p:nvSpPr>
          <p:cNvPr id="50" name="テキスト ボックス 49"/>
          <p:cNvSpPr txBox="1"/>
          <p:nvPr/>
        </p:nvSpPr>
        <p:spPr>
          <a:xfrm>
            <a:off x="1103976" y="1058430"/>
            <a:ext cx="2565400" cy="923330"/>
          </a:xfrm>
          <a:prstGeom prst="rect">
            <a:avLst/>
          </a:prstGeom>
          <a:noFill/>
        </p:spPr>
        <p:txBody>
          <a:bodyPr wrap="square" rtlCol="0">
            <a:spAutoFit/>
          </a:bodyPr>
          <a:lstStyle/>
          <a:p>
            <a:r>
              <a:rPr kumimoji="1" lang="en-US" altLang="ja-JP" dirty="0">
                <a:cs typeface="Symbol" charset="2"/>
              </a:rPr>
              <a:t>N</a:t>
            </a:r>
            <a:r>
              <a:rPr kumimoji="1" lang="en-US" altLang="ja-JP" dirty="0" smtClean="0">
                <a:cs typeface="Symbol" charset="2"/>
              </a:rPr>
              <a:t>otches and </a:t>
            </a:r>
            <a:r>
              <a:rPr kumimoji="1" lang="en-US" altLang="ja-JP" dirty="0" smtClean="0">
                <a:latin typeface="Symbol" charset="2"/>
                <a:cs typeface="Symbol" charset="2"/>
              </a:rPr>
              <a:t> f</a:t>
            </a:r>
            <a:r>
              <a:rPr kumimoji="1" lang="en-US" altLang="ja-JP" dirty="0" smtClean="0"/>
              <a:t> 34 mm holes for iron saturation effects</a:t>
            </a:r>
            <a:endParaRPr kumimoji="1" lang="ja-JP" altLang="en-US" dirty="0"/>
          </a:p>
        </p:txBody>
      </p:sp>
      <p:cxnSp>
        <p:nvCxnSpPr>
          <p:cNvPr id="51" name="直線矢印コネクタ 50"/>
          <p:cNvCxnSpPr/>
          <p:nvPr/>
        </p:nvCxnSpPr>
        <p:spPr>
          <a:xfrm>
            <a:off x="2354592" y="1794071"/>
            <a:ext cx="596900" cy="1412959"/>
          </a:xfrm>
          <a:prstGeom prst="straightConnector1">
            <a:avLst/>
          </a:prstGeom>
          <a:ln>
            <a:solidFill>
              <a:schemeClr val="tx1"/>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52" name="直線矢印コネクタ 51"/>
          <p:cNvCxnSpPr/>
          <p:nvPr/>
        </p:nvCxnSpPr>
        <p:spPr>
          <a:xfrm>
            <a:off x="1992976" y="3103130"/>
            <a:ext cx="1676400" cy="444500"/>
          </a:xfrm>
          <a:prstGeom prst="straightConnector1">
            <a:avLst/>
          </a:prstGeom>
          <a:ln>
            <a:solidFill>
              <a:schemeClr val="tx1"/>
            </a:solidFill>
            <a:tailEnd type="arrow"/>
          </a:ln>
          <a:effectLst/>
        </p:spPr>
        <p:style>
          <a:lnRef idx="2">
            <a:schemeClr val="accent1"/>
          </a:lnRef>
          <a:fillRef idx="0">
            <a:schemeClr val="accent1"/>
          </a:fillRef>
          <a:effectRef idx="1">
            <a:schemeClr val="accent1"/>
          </a:effectRef>
          <a:fontRef idx="minor">
            <a:schemeClr val="tx1"/>
          </a:fontRef>
        </p:style>
      </p:cxnSp>
      <p:sp>
        <p:nvSpPr>
          <p:cNvPr id="53" name="テキスト ボックス 52"/>
          <p:cNvSpPr txBox="1"/>
          <p:nvPr/>
        </p:nvSpPr>
        <p:spPr>
          <a:xfrm>
            <a:off x="402742" y="2426368"/>
            <a:ext cx="2082800" cy="923330"/>
          </a:xfrm>
          <a:prstGeom prst="rect">
            <a:avLst/>
          </a:prstGeom>
          <a:noFill/>
        </p:spPr>
        <p:txBody>
          <a:bodyPr wrap="square" rtlCol="0">
            <a:spAutoFit/>
          </a:bodyPr>
          <a:lstStyle/>
          <a:p>
            <a:r>
              <a:rPr kumimoji="1" lang="en-US" altLang="ja-JP" dirty="0" smtClean="0"/>
              <a:t>4 split stainless steel spacer collars: NSSC130S</a:t>
            </a:r>
            <a:endParaRPr kumimoji="1" lang="ja-JP" altLang="en-US" dirty="0"/>
          </a:p>
        </p:txBody>
      </p:sp>
      <p:cxnSp>
        <p:nvCxnSpPr>
          <p:cNvPr id="54" name="直線矢印コネクタ 53"/>
          <p:cNvCxnSpPr/>
          <p:nvPr/>
        </p:nvCxnSpPr>
        <p:spPr>
          <a:xfrm flipH="1" flipV="1">
            <a:off x="6074486" y="4650880"/>
            <a:ext cx="939800" cy="57666"/>
          </a:xfrm>
          <a:prstGeom prst="straightConnector1">
            <a:avLst/>
          </a:prstGeom>
          <a:ln>
            <a:solidFill>
              <a:schemeClr val="tx1"/>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55" name="直線矢印コネクタ 54"/>
          <p:cNvCxnSpPr/>
          <p:nvPr/>
        </p:nvCxnSpPr>
        <p:spPr>
          <a:xfrm flipH="1">
            <a:off x="6112586" y="4708546"/>
            <a:ext cx="901700" cy="209034"/>
          </a:xfrm>
          <a:prstGeom prst="straightConnector1">
            <a:avLst/>
          </a:prstGeom>
          <a:ln>
            <a:solidFill>
              <a:schemeClr val="tx1"/>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56" name="直線矢印コネクタ 55"/>
          <p:cNvCxnSpPr/>
          <p:nvPr/>
        </p:nvCxnSpPr>
        <p:spPr>
          <a:xfrm flipV="1">
            <a:off x="2214892" y="4832826"/>
            <a:ext cx="736600" cy="483973"/>
          </a:xfrm>
          <a:prstGeom prst="straightConnector1">
            <a:avLst/>
          </a:prstGeom>
          <a:ln>
            <a:solidFill>
              <a:schemeClr val="tx1"/>
            </a:solidFill>
            <a:tailEnd type="arrow"/>
          </a:ln>
          <a:effectLst/>
        </p:spPr>
        <p:style>
          <a:lnRef idx="2">
            <a:schemeClr val="accent1"/>
          </a:lnRef>
          <a:fillRef idx="0">
            <a:schemeClr val="accent1"/>
          </a:fillRef>
          <a:effectRef idx="1">
            <a:schemeClr val="accent1"/>
          </a:effectRef>
          <a:fontRef idx="minor">
            <a:schemeClr val="tx1"/>
          </a:fontRef>
        </p:style>
      </p:cxnSp>
      <p:sp>
        <p:nvSpPr>
          <p:cNvPr id="57" name="テキスト ボックス 56"/>
          <p:cNvSpPr txBox="1"/>
          <p:nvPr/>
        </p:nvSpPr>
        <p:spPr>
          <a:xfrm>
            <a:off x="418176" y="5236730"/>
            <a:ext cx="2641600" cy="646331"/>
          </a:xfrm>
          <a:prstGeom prst="rect">
            <a:avLst/>
          </a:prstGeom>
          <a:noFill/>
        </p:spPr>
        <p:txBody>
          <a:bodyPr wrap="square" rtlCol="0">
            <a:spAutoFit/>
          </a:bodyPr>
          <a:lstStyle/>
          <a:p>
            <a:r>
              <a:rPr kumimoji="1" lang="en-US" altLang="ja-JP" dirty="0" err="1" smtClean="0"/>
              <a:t>NbTi</a:t>
            </a:r>
            <a:r>
              <a:rPr kumimoji="1" lang="en-US" altLang="ja-JP" dirty="0" smtClean="0"/>
              <a:t> SC cable (LHC MB outer) + Apical insulation</a:t>
            </a:r>
            <a:endParaRPr kumimoji="1" lang="ja-JP" altLang="en-US" dirty="0"/>
          </a:p>
        </p:txBody>
      </p:sp>
      <p:cxnSp>
        <p:nvCxnSpPr>
          <p:cNvPr id="58" name="直線矢印コネクタ 57"/>
          <p:cNvCxnSpPr/>
          <p:nvPr/>
        </p:nvCxnSpPr>
        <p:spPr>
          <a:xfrm flipV="1">
            <a:off x="2862999" y="5107693"/>
            <a:ext cx="370479" cy="1124163"/>
          </a:xfrm>
          <a:prstGeom prst="straightConnector1">
            <a:avLst/>
          </a:prstGeom>
          <a:ln>
            <a:solidFill>
              <a:schemeClr val="tx1"/>
            </a:solidFill>
            <a:tailEnd type="arrow"/>
          </a:ln>
          <a:effectLst/>
        </p:spPr>
        <p:style>
          <a:lnRef idx="2">
            <a:schemeClr val="accent1"/>
          </a:lnRef>
          <a:fillRef idx="0">
            <a:schemeClr val="accent1"/>
          </a:fillRef>
          <a:effectRef idx="1">
            <a:schemeClr val="accent1"/>
          </a:effectRef>
          <a:fontRef idx="minor">
            <a:schemeClr val="tx1"/>
          </a:fontRef>
        </p:style>
      </p:cxnSp>
      <p:sp>
        <p:nvSpPr>
          <p:cNvPr id="59" name="テキスト ボックス 58"/>
          <p:cNvSpPr txBox="1"/>
          <p:nvPr/>
        </p:nvSpPr>
        <p:spPr>
          <a:xfrm>
            <a:off x="833264" y="6202631"/>
            <a:ext cx="5351636" cy="369332"/>
          </a:xfrm>
          <a:prstGeom prst="rect">
            <a:avLst/>
          </a:prstGeom>
          <a:noFill/>
        </p:spPr>
        <p:txBody>
          <a:bodyPr wrap="square" rtlCol="0">
            <a:spAutoFit/>
          </a:bodyPr>
          <a:lstStyle/>
          <a:p>
            <a:r>
              <a:rPr kumimoji="1" lang="en-US" altLang="ja-JP" dirty="0" smtClean="0"/>
              <a:t>Radiation resistant GFRP (S2 glass + BT resin) wedges</a:t>
            </a:r>
            <a:endParaRPr kumimoji="1" lang="ja-JP" altLang="en-US" dirty="0"/>
          </a:p>
        </p:txBody>
      </p:sp>
      <p:cxnSp>
        <p:nvCxnSpPr>
          <p:cNvPr id="60" name="直線矢印コネクタ 59"/>
          <p:cNvCxnSpPr/>
          <p:nvPr/>
        </p:nvCxnSpPr>
        <p:spPr>
          <a:xfrm flipH="1">
            <a:off x="4141740" y="3612670"/>
            <a:ext cx="2829636" cy="205205"/>
          </a:xfrm>
          <a:prstGeom prst="straightConnector1">
            <a:avLst/>
          </a:prstGeom>
          <a:ln>
            <a:solidFill>
              <a:schemeClr val="tx1"/>
            </a:solidFill>
            <a:tailEnd type="arrow"/>
          </a:ln>
          <a:effectLst/>
        </p:spPr>
        <p:style>
          <a:lnRef idx="2">
            <a:schemeClr val="accent1"/>
          </a:lnRef>
          <a:fillRef idx="0">
            <a:schemeClr val="accent1"/>
          </a:fillRef>
          <a:effectRef idx="1">
            <a:schemeClr val="accent1"/>
          </a:effectRef>
          <a:fontRef idx="minor">
            <a:schemeClr val="tx1"/>
          </a:fontRef>
        </p:style>
      </p:cxnSp>
      <p:sp>
        <p:nvSpPr>
          <p:cNvPr id="61" name="テキスト ボックス 60"/>
          <p:cNvSpPr txBox="1"/>
          <p:nvPr/>
        </p:nvSpPr>
        <p:spPr>
          <a:xfrm>
            <a:off x="6922344" y="3396859"/>
            <a:ext cx="1308100" cy="369332"/>
          </a:xfrm>
          <a:prstGeom prst="rect">
            <a:avLst/>
          </a:prstGeom>
          <a:noFill/>
        </p:spPr>
        <p:txBody>
          <a:bodyPr wrap="square" rtlCol="0">
            <a:spAutoFit/>
          </a:bodyPr>
          <a:lstStyle/>
          <a:p>
            <a:r>
              <a:rPr kumimoji="1" lang="en-US" altLang="ja-JP" dirty="0" smtClean="0"/>
              <a:t>Brass shoes</a:t>
            </a:r>
            <a:endParaRPr kumimoji="1" lang="ja-JP" altLang="en-US" dirty="0"/>
          </a:p>
        </p:txBody>
      </p:sp>
      <p:cxnSp>
        <p:nvCxnSpPr>
          <p:cNvPr id="62" name="直線矢印コネクタ 61"/>
          <p:cNvCxnSpPr/>
          <p:nvPr/>
        </p:nvCxnSpPr>
        <p:spPr>
          <a:xfrm>
            <a:off x="2354592" y="1794071"/>
            <a:ext cx="1342838" cy="1602788"/>
          </a:xfrm>
          <a:prstGeom prst="straightConnector1">
            <a:avLst/>
          </a:prstGeom>
          <a:ln>
            <a:solidFill>
              <a:schemeClr val="tx1"/>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63" name="直線矢印コネクタ 62"/>
          <p:cNvCxnSpPr/>
          <p:nvPr/>
        </p:nvCxnSpPr>
        <p:spPr>
          <a:xfrm flipH="1">
            <a:off x="4256250" y="1736246"/>
            <a:ext cx="1223210" cy="1796047"/>
          </a:xfrm>
          <a:prstGeom prst="straightConnector1">
            <a:avLst/>
          </a:prstGeom>
          <a:ln>
            <a:solidFill>
              <a:schemeClr val="tx1"/>
            </a:solidFill>
            <a:tailEnd type="arrow"/>
          </a:ln>
          <a:effectLst/>
        </p:spPr>
        <p:style>
          <a:lnRef idx="2">
            <a:schemeClr val="accent1"/>
          </a:lnRef>
          <a:fillRef idx="0">
            <a:schemeClr val="accent1"/>
          </a:fillRef>
          <a:effectRef idx="1">
            <a:schemeClr val="accent1"/>
          </a:effectRef>
          <a:fontRef idx="minor">
            <a:schemeClr val="tx1"/>
          </a:fontRef>
        </p:style>
      </p:cxnSp>
      <p:sp>
        <p:nvSpPr>
          <p:cNvPr id="64" name="テキスト ボックス 63"/>
          <p:cNvSpPr txBox="1"/>
          <p:nvPr/>
        </p:nvSpPr>
        <p:spPr>
          <a:xfrm>
            <a:off x="5416518" y="1424739"/>
            <a:ext cx="2625558" cy="369332"/>
          </a:xfrm>
          <a:prstGeom prst="rect">
            <a:avLst/>
          </a:prstGeom>
          <a:noFill/>
        </p:spPr>
        <p:txBody>
          <a:bodyPr wrap="square" rtlCol="0">
            <a:spAutoFit/>
          </a:bodyPr>
          <a:lstStyle/>
          <a:p>
            <a:r>
              <a:rPr kumimoji="1" lang="en-US" altLang="ja-JP" dirty="0" err="1" smtClean="0">
                <a:latin typeface="Calibri"/>
                <a:cs typeface="Calibri"/>
              </a:rPr>
              <a:t>HeII</a:t>
            </a:r>
            <a:r>
              <a:rPr kumimoji="1" lang="en-US" altLang="ja-JP" dirty="0" smtClean="0">
                <a:latin typeface="Calibri"/>
                <a:cs typeface="Calibri"/>
              </a:rPr>
              <a:t> cooling channel </a:t>
            </a:r>
            <a:endParaRPr kumimoji="1" lang="ja-JP" altLang="en-US" dirty="0">
              <a:latin typeface="Calibri"/>
              <a:cs typeface="Calibri"/>
            </a:endParaRPr>
          </a:p>
        </p:txBody>
      </p:sp>
      <p:cxnSp>
        <p:nvCxnSpPr>
          <p:cNvPr id="65" name="直線矢印コネクタ 64"/>
          <p:cNvCxnSpPr/>
          <p:nvPr/>
        </p:nvCxnSpPr>
        <p:spPr>
          <a:xfrm flipH="1">
            <a:off x="4198184" y="4023080"/>
            <a:ext cx="2724160" cy="0"/>
          </a:xfrm>
          <a:prstGeom prst="straightConnector1">
            <a:avLst/>
          </a:prstGeom>
          <a:ln>
            <a:solidFill>
              <a:schemeClr val="tx1"/>
            </a:solidFill>
            <a:tailEnd type="arrow"/>
          </a:ln>
          <a:effectLst/>
        </p:spPr>
        <p:style>
          <a:lnRef idx="2">
            <a:schemeClr val="accent1"/>
          </a:lnRef>
          <a:fillRef idx="0">
            <a:schemeClr val="accent1"/>
          </a:fillRef>
          <a:effectRef idx="1">
            <a:schemeClr val="accent1"/>
          </a:effectRef>
          <a:fontRef idx="minor">
            <a:schemeClr val="tx1"/>
          </a:fontRef>
        </p:style>
      </p:cxnSp>
      <p:sp>
        <p:nvSpPr>
          <p:cNvPr id="66" name="テキスト ボックス 65"/>
          <p:cNvSpPr txBox="1"/>
          <p:nvPr/>
        </p:nvSpPr>
        <p:spPr>
          <a:xfrm>
            <a:off x="6885264" y="3816890"/>
            <a:ext cx="1962726" cy="369332"/>
          </a:xfrm>
          <a:prstGeom prst="rect">
            <a:avLst/>
          </a:prstGeom>
          <a:noFill/>
        </p:spPr>
        <p:txBody>
          <a:bodyPr wrap="square" rtlCol="0">
            <a:spAutoFit/>
          </a:bodyPr>
          <a:lstStyle/>
          <a:p>
            <a:r>
              <a:rPr kumimoji="1" lang="en-US" altLang="ja-JP" dirty="0" err="1" smtClean="0"/>
              <a:t>QPH+Insulations</a:t>
            </a:r>
            <a:endParaRPr kumimoji="1" lang="ja-JP" altLang="en-US" dirty="0"/>
          </a:p>
        </p:txBody>
      </p:sp>
      <p:sp>
        <p:nvSpPr>
          <p:cNvPr id="5" name="フッター プレースホルダー 4"/>
          <p:cNvSpPr>
            <a:spLocks noGrp="1"/>
          </p:cNvSpPr>
          <p:nvPr>
            <p:ph type="ftr" sz="quarter" idx="11"/>
          </p:nvPr>
        </p:nvSpPr>
        <p:spPr/>
        <p:txBody>
          <a:bodyPr/>
          <a:lstStyle/>
          <a:p>
            <a:r>
              <a:rPr lang="en-US" smtClean="0">
                <a:solidFill>
                  <a:prstClr val="black">
                    <a:tint val="75000"/>
                  </a:prstClr>
                </a:solidFill>
                <a:latin typeface="Calibri"/>
              </a:rPr>
              <a:t>HL-LHC D1 Magnet Review, June 30 – July 1, 2016, KEK</a:t>
            </a:r>
            <a:endParaRPr lang="en-US">
              <a:solidFill>
                <a:prstClr val="black">
                  <a:tint val="75000"/>
                </a:prstClr>
              </a:solidFill>
              <a:latin typeface="Calibri"/>
            </a:endParaRPr>
          </a:p>
        </p:txBody>
      </p:sp>
    </p:spTree>
    <p:extLst>
      <p:ext uri="{BB962C8B-B14F-4D97-AF65-F5344CB8AC3E}">
        <p14:creationId xmlns:p14="http://schemas.microsoft.com/office/powerpoint/2010/main" val="203070834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0" y="0"/>
            <a:ext cx="7480300" cy="594309"/>
          </a:xfrm>
        </p:spPr>
        <p:txBody>
          <a:bodyPr>
            <a:noAutofit/>
          </a:bodyPr>
          <a:lstStyle/>
          <a:p>
            <a:pPr algn="l"/>
            <a:r>
              <a:rPr kumimoji="1" lang="en-US" altLang="ja-JP" b="1" dirty="0" smtClean="0">
                <a:solidFill>
                  <a:schemeClr val="accent1"/>
                </a:solidFill>
              </a:rPr>
              <a:t>Radiation Resistant GFRP</a:t>
            </a:r>
            <a:endParaRPr kumimoji="1" lang="ja-JP" altLang="en-US" b="1" dirty="0">
              <a:solidFill>
                <a:schemeClr val="accent1"/>
              </a:solidFill>
            </a:endParaRPr>
          </a:p>
        </p:txBody>
      </p:sp>
      <p:sp>
        <p:nvSpPr>
          <p:cNvPr id="4" name="スライド番号プレースホルダー 3"/>
          <p:cNvSpPr>
            <a:spLocks noGrp="1"/>
          </p:cNvSpPr>
          <p:nvPr>
            <p:ph type="sldNum" sz="quarter" idx="12"/>
          </p:nvPr>
        </p:nvSpPr>
        <p:spPr>
          <a:xfrm>
            <a:off x="6553200" y="6542613"/>
            <a:ext cx="2133600" cy="365125"/>
          </a:xfrm>
        </p:spPr>
        <p:txBody>
          <a:bodyPr/>
          <a:lstStyle/>
          <a:p>
            <a:fld id="{B6F15528-21DE-4FAA-801E-634DDDAF4B2B}" type="slidenum">
              <a:rPr lang="en-US" smtClean="0"/>
              <a:pPr/>
              <a:t>18</a:t>
            </a:fld>
            <a:endParaRPr lang="en-US" dirty="0"/>
          </a:p>
        </p:txBody>
      </p:sp>
      <p:pic>
        <p:nvPicPr>
          <p:cNvPr id="9" name="図 8"/>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5306873" y="557647"/>
            <a:ext cx="3777596" cy="2709010"/>
          </a:xfrm>
          <a:prstGeom prst="rect">
            <a:avLst/>
          </a:prstGeom>
        </p:spPr>
      </p:pic>
      <p:pic>
        <p:nvPicPr>
          <p:cNvPr id="10" name="図 9"/>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3898674" y="3149089"/>
            <a:ext cx="1955983" cy="1670277"/>
          </a:xfrm>
          <a:prstGeom prst="rect">
            <a:avLst/>
          </a:prstGeom>
        </p:spPr>
      </p:pic>
      <p:pic>
        <p:nvPicPr>
          <p:cNvPr id="11" name="図 10"/>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3830808" y="4926816"/>
            <a:ext cx="5264758" cy="1678448"/>
          </a:xfrm>
          <a:prstGeom prst="rect">
            <a:avLst/>
          </a:prstGeom>
        </p:spPr>
      </p:pic>
      <p:grpSp>
        <p:nvGrpSpPr>
          <p:cNvPr id="14" name="図形グループ 13"/>
          <p:cNvGrpSpPr/>
          <p:nvPr/>
        </p:nvGrpSpPr>
        <p:grpSpPr>
          <a:xfrm>
            <a:off x="105840" y="2560159"/>
            <a:ext cx="3576574" cy="2294489"/>
            <a:chOff x="92244" y="2174512"/>
            <a:chExt cx="3607059" cy="2314045"/>
          </a:xfrm>
        </p:grpSpPr>
        <p:pic>
          <p:nvPicPr>
            <p:cNvPr id="15" name="図 14"/>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92244" y="2536607"/>
              <a:ext cx="3607059" cy="1951950"/>
            </a:xfrm>
            <a:prstGeom prst="rect">
              <a:avLst/>
            </a:prstGeom>
          </p:spPr>
        </p:pic>
        <p:sp>
          <p:nvSpPr>
            <p:cNvPr id="16" name="テキスト ボックス 15"/>
            <p:cNvSpPr txBox="1"/>
            <p:nvPr/>
          </p:nvSpPr>
          <p:spPr>
            <a:xfrm>
              <a:off x="154526" y="2174512"/>
              <a:ext cx="2682372" cy="372480"/>
            </a:xfrm>
            <a:prstGeom prst="rect">
              <a:avLst/>
            </a:prstGeom>
            <a:noFill/>
          </p:spPr>
          <p:txBody>
            <a:bodyPr wrap="none" rtlCol="0">
              <a:spAutoFit/>
            </a:bodyPr>
            <a:lstStyle/>
            <a:p>
              <a:r>
                <a:rPr lang="en-US" altLang="ja-JP" b="1" dirty="0">
                  <a:latin typeface="Arial"/>
                  <a:cs typeface="Arial"/>
                </a:rPr>
                <a:t>P</a:t>
              </a:r>
              <a:r>
                <a:rPr kumimoji="1" lang="en-US" altLang="ja-JP" b="1" dirty="0" smtClean="0">
                  <a:latin typeface="Arial"/>
                  <a:cs typeface="Arial"/>
                </a:rPr>
                <a:t>ole shim and wedges</a:t>
              </a:r>
              <a:endParaRPr kumimoji="1" lang="ja-JP" altLang="en-US" b="1" dirty="0">
                <a:latin typeface="Arial"/>
                <a:cs typeface="Arial"/>
              </a:endParaRPr>
            </a:p>
          </p:txBody>
        </p:sp>
      </p:grpSp>
      <p:grpSp>
        <p:nvGrpSpPr>
          <p:cNvPr id="17" name="図形グループ 16"/>
          <p:cNvGrpSpPr/>
          <p:nvPr/>
        </p:nvGrpSpPr>
        <p:grpSpPr>
          <a:xfrm>
            <a:off x="3384" y="4819366"/>
            <a:ext cx="3759291" cy="1927026"/>
            <a:chOff x="89417" y="4500384"/>
            <a:chExt cx="3957143" cy="2028446"/>
          </a:xfrm>
        </p:grpSpPr>
        <p:pic>
          <p:nvPicPr>
            <p:cNvPr id="18" name="図 17"/>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89417" y="4570100"/>
              <a:ext cx="3957143" cy="1958730"/>
            </a:xfrm>
            <a:prstGeom prst="rect">
              <a:avLst/>
            </a:prstGeom>
          </p:spPr>
        </p:pic>
        <p:sp>
          <p:nvSpPr>
            <p:cNvPr id="19" name="テキスト ボックス 18"/>
            <p:cNvSpPr txBox="1"/>
            <p:nvPr/>
          </p:nvSpPr>
          <p:spPr>
            <a:xfrm>
              <a:off x="1371060" y="4500384"/>
              <a:ext cx="1236712" cy="369332"/>
            </a:xfrm>
            <a:prstGeom prst="rect">
              <a:avLst/>
            </a:prstGeom>
            <a:noFill/>
          </p:spPr>
          <p:txBody>
            <a:bodyPr wrap="none" rtlCol="0">
              <a:spAutoFit/>
            </a:bodyPr>
            <a:lstStyle/>
            <a:p>
              <a:r>
                <a:rPr kumimoji="1" lang="en-US" altLang="ja-JP" dirty="0" smtClean="0">
                  <a:latin typeface="Arial"/>
                  <a:cs typeface="Arial"/>
                </a:rPr>
                <a:t>Ramp box</a:t>
              </a:r>
              <a:endParaRPr kumimoji="1" lang="ja-JP" altLang="en-US" dirty="0">
                <a:latin typeface="Arial"/>
                <a:cs typeface="Arial"/>
              </a:endParaRPr>
            </a:p>
          </p:txBody>
        </p:sp>
      </p:grpSp>
      <p:sp>
        <p:nvSpPr>
          <p:cNvPr id="20" name="テキスト ボックス 19"/>
          <p:cNvSpPr txBox="1"/>
          <p:nvPr/>
        </p:nvSpPr>
        <p:spPr>
          <a:xfrm>
            <a:off x="7218221" y="4877945"/>
            <a:ext cx="1467770" cy="369332"/>
          </a:xfrm>
          <a:prstGeom prst="rect">
            <a:avLst/>
          </a:prstGeom>
          <a:noFill/>
        </p:spPr>
        <p:txBody>
          <a:bodyPr wrap="none" rtlCol="0">
            <a:spAutoFit/>
          </a:bodyPr>
          <a:lstStyle/>
          <a:p>
            <a:r>
              <a:rPr kumimoji="1" lang="en-US" altLang="ja-JP" dirty="0" smtClean="0">
                <a:solidFill>
                  <a:schemeClr val="bg1"/>
                </a:solidFill>
                <a:latin typeface="Arial"/>
                <a:cs typeface="Arial"/>
              </a:rPr>
              <a:t>End spacers</a:t>
            </a:r>
            <a:endParaRPr kumimoji="1" lang="ja-JP" altLang="en-US" dirty="0">
              <a:solidFill>
                <a:schemeClr val="bg1"/>
              </a:solidFill>
              <a:latin typeface="Arial"/>
              <a:cs typeface="Arial"/>
            </a:endParaRPr>
          </a:p>
        </p:txBody>
      </p:sp>
      <p:sp>
        <p:nvSpPr>
          <p:cNvPr id="21" name="コンテンツ プレースホルダー 2"/>
          <p:cNvSpPr>
            <a:spLocks noGrp="1"/>
          </p:cNvSpPr>
          <p:nvPr>
            <p:ph idx="1"/>
          </p:nvPr>
        </p:nvSpPr>
        <p:spPr>
          <a:xfrm>
            <a:off x="0" y="654288"/>
            <a:ext cx="5334161" cy="2136059"/>
          </a:xfrm>
        </p:spPr>
        <p:txBody>
          <a:bodyPr>
            <a:normAutofit/>
          </a:bodyPr>
          <a:lstStyle/>
          <a:p>
            <a:r>
              <a:rPr lang="en-US" altLang="ja-JP" sz="1800" b="1" dirty="0">
                <a:solidFill>
                  <a:srgbClr val="FF0000"/>
                </a:solidFill>
                <a:latin typeface="+mj-lt"/>
                <a:cs typeface="Arial"/>
              </a:rPr>
              <a:t>New GFRP development with </a:t>
            </a:r>
            <a:r>
              <a:rPr lang="en-US" altLang="ja-JP" sz="1800" b="1" dirty="0" smtClean="0">
                <a:solidFill>
                  <a:srgbClr val="FF0000"/>
                </a:solidFill>
                <a:latin typeface="+mj-lt"/>
                <a:cs typeface="Arial"/>
              </a:rPr>
              <a:t>ARISAWA</a:t>
            </a:r>
          </a:p>
          <a:p>
            <a:pPr lvl="1"/>
            <a:r>
              <a:rPr lang="en-US" altLang="ja-JP" sz="1800" b="1" dirty="0">
                <a:solidFill>
                  <a:srgbClr val="FF0000"/>
                </a:solidFill>
                <a:latin typeface="+mj-lt"/>
                <a:cs typeface="Arial"/>
              </a:rPr>
              <a:t>w</a:t>
            </a:r>
            <a:r>
              <a:rPr lang="en-US" altLang="ja-JP" sz="1800" b="1" dirty="0" smtClean="0">
                <a:solidFill>
                  <a:srgbClr val="FF0000"/>
                </a:solidFill>
                <a:latin typeface="+mj-lt"/>
                <a:cs typeface="Arial"/>
              </a:rPr>
              <a:t>edges, end spacers</a:t>
            </a:r>
            <a:endParaRPr lang="en-US" altLang="ja-JP" sz="1800" b="1" dirty="0">
              <a:solidFill>
                <a:srgbClr val="FF0000"/>
              </a:solidFill>
              <a:latin typeface="+mj-lt"/>
              <a:cs typeface="Arial"/>
            </a:endParaRPr>
          </a:p>
          <a:p>
            <a:pPr lvl="1"/>
            <a:r>
              <a:rPr lang="en-US" altLang="ja-JP" sz="1800" b="1" dirty="0" err="1">
                <a:solidFill>
                  <a:srgbClr val="FF0000"/>
                </a:solidFill>
                <a:latin typeface="+mj-lt"/>
                <a:cs typeface="Arial"/>
              </a:rPr>
              <a:t>Bismaleimide-Triazine</a:t>
            </a:r>
            <a:r>
              <a:rPr lang="en-US" altLang="ja-JP" sz="1800" b="1" dirty="0">
                <a:solidFill>
                  <a:srgbClr val="FF0000"/>
                </a:solidFill>
                <a:latin typeface="+mj-lt"/>
                <a:cs typeface="Arial"/>
              </a:rPr>
              <a:t> (BT) </a:t>
            </a:r>
            <a:r>
              <a:rPr lang="en-US" altLang="ja-JP" sz="1800" b="1" dirty="0" smtClean="0">
                <a:solidFill>
                  <a:srgbClr val="FF0000"/>
                </a:solidFill>
                <a:latin typeface="+mj-lt"/>
                <a:cs typeface="Arial"/>
              </a:rPr>
              <a:t>resin + boron</a:t>
            </a:r>
            <a:r>
              <a:rPr lang="en-US" altLang="ja-JP" sz="1800" b="1" dirty="0">
                <a:solidFill>
                  <a:srgbClr val="FF0000"/>
                </a:solidFill>
                <a:latin typeface="+mj-lt"/>
                <a:cs typeface="Arial"/>
              </a:rPr>
              <a:t>-free S2 glass</a:t>
            </a:r>
            <a:r>
              <a:rPr lang="ja-JP" altLang="ja-JP" sz="1800" b="1" dirty="0">
                <a:solidFill>
                  <a:srgbClr val="FF0000"/>
                </a:solidFill>
                <a:latin typeface="+mj-lt"/>
                <a:cs typeface="Arial"/>
              </a:rPr>
              <a:t> </a:t>
            </a:r>
            <a:r>
              <a:rPr lang="en-US" altLang="ja-JP" sz="1800" b="1" dirty="0" smtClean="0">
                <a:solidFill>
                  <a:srgbClr val="FF0000"/>
                </a:solidFill>
                <a:latin typeface="+mj-lt"/>
                <a:cs typeface="Arial"/>
              </a:rPr>
              <a:t>fibers</a:t>
            </a:r>
          </a:p>
          <a:p>
            <a:r>
              <a:rPr lang="en-US" altLang="ja-JP" sz="1800" b="1" dirty="0">
                <a:latin typeface="+mj-lt"/>
                <a:cs typeface="Arial"/>
              </a:rPr>
              <a:t>Flexural strength is not degraded at </a:t>
            </a:r>
            <a:r>
              <a:rPr lang="en-US" altLang="ja-JP" sz="1800" b="1" dirty="0" smtClean="0">
                <a:latin typeface="+mj-lt"/>
                <a:cs typeface="Arial"/>
              </a:rPr>
              <a:t>least </a:t>
            </a:r>
            <a:r>
              <a:rPr lang="en-US" altLang="ja-JP" sz="1800" b="1" dirty="0">
                <a:latin typeface="+mj-lt"/>
                <a:cs typeface="Arial"/>
              </a:rPr>
              <a:t>up to </a:t>
            </a:r>
            <a:r>
              <a:rPr lang="en-US" altLang="ja-JP" sz="1800" b="1" dirty="0">
                <a:solidFill>
                  <a:srgbClr val="0000FF"/>
                </a:solidFill>
                <a:latin typeface="+mj-lt"/>
                <a:cs typeface="Arial"/>
              </a:rPr>
              <a:t>100 </a:t>
            </a:r>
            <a:r>
              <a:rPr lang="en-US" altLang="ja-JP" sz="1800" b="1" dirty="0" err="1">
                <a:solidFill>
                  <a:srgbClr val="0000FF"/>
                </a:solidFill>
                <a:latin typeface="+mj-lt"/>
                <a:cs typeface="Arial"/>
              </a:rPr>
              <a:t>MGy</a:t>
            </a:r>
            <a:r>
              <a:rPr lang="en-US" altLang="ja-JP" sz="1800" b="1" dirty="0">
                <a:solidFill>
                  <a:srgbClr val="0000FF"/>
                </a:solidFill>
                <a:latin typeface="+mj-lt"/>
                <a:cs typeface="Arial"/>
              </a:rPr>
              <a:t> of </a:t>
            </a:r>
            <a:r>
              <a:rPr lang="en-US" altLang="ja-JP" sz="1800" b="1" dirty="0">
                <a:solidFill>
                  <a:srgbClr val="0000FF"/>
                </a:solidFill>
                <a:latin typeface="Symbol" charset="2"/>
                <a:cs typeface="Symbol" charset="2"/>
              </a:rPr>
              <a:t>g</a:t>
            </a:r>
            <a:r>
              <a:rPr lang="en-US" altLang="ja-JP" sz="1800" b="1" dirty="0">
                <a:solidFill>
                  <a:srgbClr val="0000FF"/>
                </a:solidFill>
                <a:latin typeface="+mj-lt"/>
                <a:cs typeface="Arial"/>
              </a:rPr>
              <a:t>-ray </a:t>
            </a:r>
            <a:r>
              <a:rPr lang="en-US" altLang="ja-JP" sz="1800" b="1" dirty="0" err="1" smtClean="0">
                <a:solidFill>
                  <a:srgbClr val="0000FF"/>
                </a:solidFill>
                <a:latin typeface="+mj-lt"/>
                <a:cs typeface="Arial"/>
              </a:rPr>
              <a:t>irradiaition</a:t>
            </a:r>
            <a:endParaRPr lang="en-US" altLang="ja-JP" sz="1800" b="1" dirty="0">
              <a:solidFill>
                <a:srgbClr val="0000FF"/>
              </a:solidFill>
              <a:latin typeface="+mj-lt"/>
              <a:cs typeface="Arial"/>
            </a:endParaRPr>
          </a:p>
        </p:txBody>
      </p:sp>
      <p:sp>
        <p:nvSpPr>
          <p:cNvPr id="5" name="フッター プレースホルダー 4"/>
          <p:cNvSpPr>
            <a:spLocks noGrp="1"/>
          </p:cNvSpPr>
          <p:nvPr>
            <p:ph type="ftr" sz="quarter" idx="11"/>
          </p:nvPr>
        </p:nvSpPr>
        <p:spPr/>
        <p:txBody>
          <a:bodyPr/>
          <a:lstStyle/>
          <a:p>
            <a:r>
              <a:rPr lang="en-US" smtClean="0">
                <a:solidFill>
                  <a:prstClr val="black">
                    <a:tint val="75000"/>
                  </a:prstClr>
                </a:solidFill>
                <a:latin typeface="Calibri"/>
              </a:rPr>
              <a:t>HL-LHC D1 Magnet Review, June 30 – July 1, 2016, KEK</a:t>
            </a:r>
            <a:endParaRPr lang="en-US">
              <a:solidFill>
                <a:prstClr val="black">
                  <a:tint val="75000"/>
                </a:prstClr>
              </a:solidFill>
              <a:latin typeface="Calibri"/>
            </a:endParaRPr>
          </a:p>
        </p:txBody>
      </p:sp>
      <p:sp>
        <p:nvSpPr>
          <p:cNvPr id="3" name="テキスト ボックス 2"/>
          <p:cNvSpPr txBox="1"/>
          <p:nvPr/>
        </p:nvSpPr>
        <p:spPr>
          <a:xfrm>
            <a:off x="2706063" y="2541366"/>
            <a:ext cx="1274708" cy="369332"/>
          </a:xfrm>
          <a:prstGeom prst="rect">
            <a:avLst/>
          </a:prstGeom>
          <a:noFill/>
        </p:spPr>
        <p:txBody>
          <a:bodyPr wrap="none" rtlCol="0">
            <a:spAutoFit/>
          </a:bodyPr>
          <a:lstStyle/>
          <a:p>
            <a:r>
              <a:rPr kumimoji="1" lang="en-US" altLang="ja-JP" b="1" dirty="0" err="1" smtClean="0">
                <a:latin typeface="Symbol" charset="2"/>
                <a:ea typeface="Symbol" charset="2"/>
                <a:cs typeface="Symbol" charset="2"/>
              </a:rPr>
              <a:t>s</a:t>
            </a:r>
            <a:r>
              <a:rPr kumimoji="1" lang="en-US" altLang="ja-JP" b="1" baseline="-25000" dirty="0" err="1" smtClean="0">
                <a:latin typeface="Symbol" charset="2"/>
                <a:ea typeface="Symbol" charset="2"/>
                <a:cs typeface="Symbol" charset="2"/>
              </a:rPr>
              <a:t>q</a:t>
            </a:r>
            <a:r>
              <a:rPr kumimoji="1" lang="en-US" altLang="ja-JP" b="1" dirty="0" smtClean="0">
                <a:latin typeface="Symbol" charset="2"/>
                <a:ea typeface="Symbol" charset="2"/>
                <a:cs typeface="Symbol" charset="2"/>
              </a:rPr>
              <a:t> </a:t>
            </a:r>
            <a:r>
              <a:rPr kumimoji="1" lang="en-US" altLang="ja-JP" b="1" dirty="0" smtClean="0"/>
              <a:t>&lt; 30 </a:t>
            </a:r>
            <a:r>
              <a:rPr kumimoji="1" lang="en-US" altLang="ja-JP" b="1" dirty="0" smtClean="0">
                <a:latin typeface="Symbol" charset="2"/>
                <a:ea typeface="Symbol" charset="2"/>
                <a:cs typeface="Symbol" charset="2"/>
              </a:rPr>
              <a:t>m</a:t>
            </a:r>
            <a:r>
              <a:rPr kumimoji="1" lang="en-US" altLang="ja-JP" b="1" dirty="0" smtClean="0"/>
              <a:t>m</a:t>
            </a:r>
            <a:endParaRPr kumimoji="1" lang="ja-JP" altLang="en-US" b="1" dirty="0"/>
          </a:p>
        </p:txBody>
      </p:sp>
      <p:sp>
        <p:nvSpPr>
          <p:cNvPr id="6" name="テキスト ボックス 5"/>
          <p:cNvSpPr txBox="1"/>
          <p:nvPr/>
        </p:nvSpPr>
        <p:spPr>
          <a:xfrm>
            <a:off x="6359156" y="74346"/>
            <a:ext cx="2725313" cy="646331"/>
          </a:xfrm>
          <a:prstGeom prst="rect">
            <a:avLst/>
          </a:prstGeom>
          <a:noFill/>
        </p:spPr>
        <p:txBody>
          <a:bodyPr wrap="square" rtlCol="0">
            <a:spAutoFit/>
          </a:bodyPr>
          <a:lstStyle/>
          <a:p>
            <a:r>
              <a:rPr kumimoji="1" lang="en-US" altLang="ja-JP" dirty="0" smtClean="0"/>
              <a:t>To be published in Fusion Engineering and Design</a:t>
            </a:r>
            <a:endParaRPr kumimoji="1" lang="ja-JP" altLang="en-US" dirty="0"/>
          </a:p>
        </p:txBody>
      </p:sp>
    </p:spTree>
    <p:extLst>
      <p:ext uri="{BB962C8B-B14F-4D97-AF65-F5344CB8AC3E}">
        <p14:creationId xmlns:p14="http://schemas.microsoft.com/office/powerpoint/2010/main" val="9857692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0" y="0"/>
            <a:ext cx="7480300" cy="594309"/>
          </a:xfrm>
        </p:spPr>
        <p:txBody>
          <a:bodyPr>
            <a:noAutofit/>
          </a:bodyPr>
          <a:lstStyle/>
          <a:p>
            <a:pPr algn="l"/>
            <a:r>
              <a:rPr kumimoji="1" lang="en-US" altLang="ja-JP" sz="3600" b="1" dirty="0" smtClean="0">
                <a:solidFill>
                  <a:schemeClr val="accent1"/>
                </a:solidFill>
              </a:rPr>
              <a:t>Test Coil Fabrication – Sep</a:t>
            </a:r>
            <a:r>
              <a:rPr kumimoji="1" lang="en-US" altLang="ja-JP" sz="3600" b="1" dirty="0">
                <a:solidFill>
                  <a:schemeClr val="accent1"/>
                </a:solidFill>
              </a:rPr>
              <a:t>. </a:t>
            </a:r>
            <a:r>
              <a:rPr kumimoji="1" lang="en-US" altLang="ja-JP" sz="3600" b="1" dirty="0" smtClean="0">
                <a:solidFill>
                  <a:schemeClr val="accent1"/>
                </a:solidFill>
              </a:rPr>
              <a:t>2014 –</a:t>
            </a:r>
            <a:endParaRPr kumimoji="1" lang="ja-JP" altLang="en-US" sz="3600" b="1" dirty="0">
              <a:solidFill>
                <a:schemeClr val="accent1"/>
              </a:solidFill>
            </a:endParaRPr>
          </a:p>
        </p:txBody>
      </p:sp>
      <p:sp>
        <p:nvSpPr>
          <p:cNvPr id="4" name="スライド番号プレースホルダー 3"/>
          <p:cNvSpPr>
            <a:spLocks noGrp="1"/>
          </p:cNvSpPr>
          <p:nvPr>
            <p:ph type="sldNum" sz="quarter" idx="12"/>
          </p:nvPr>
        </p:nvSpPr>
        <p:spPr>
          <a:xfrm>
            <a:off x="6553200" y="6559546"/>
            <a:ext cx="2133600" cy="365125"/>
          </a:xfrm>
        </p:spPr>
        <p:txBody>
          <a:bodyPr/>
          <a:lstStyle/>
          <a:p>
            <a:fld id="{B6F15528-21DE-4FAA-801E-634DDDAF4B2B}" type="slidenum">
              <a:rPr lang="en-US" smtClean="0"/>
              <a:pPr/>
              <a:t>19</a:t>
            </a:fld>
            <a:endParaRPr lang="en-US"/>
          </a:p>
        </p:txBody>
      </p:sp>
      <p:pic>
        <p:nvPicPr>
          <p:cNvPr id="10" name="図 9"/>
          <p:cNvPicPr>
            <a:picLocks noChangeAspect="1"/>
          </p:cNvPicPr>
          <p:nvPr/>
        </p:nvPicPr>
        <p:blipFill>
          <a:blip r:embed="rId2"/>
          <a:stretch>
            <a:fillRect/>
          </a:stretch>
        </p:blipFill>
        <p:spPr>
          <a:xfrm>
            <a:off x="139700" y="1003300"/>
            <a:ext cx="2820745" cy="2755900"/>
          </a:xfrm>
          <a:prstGeom prst="rect">
            <a:avLst/>
          </a:prstGeom>
        </p:spPr>
      </p:pic>
      <p:pic>
        <p:nvPicPr>
          <p:cNvPr id="11" name="図 10"/>
          <p:cNvPicPr>
            <a:picLocks noChangeAspect="1"/>
          </p:cNvPicPr>
          <p:nvPr/>
        </p:nvPicPr>
        <p:blipFill>
          <a:blip r:embed="rId3"/>
          <a:stretch>
            <a:fillRect/>
          </a:stretch>
        </p:blipFill>
        <p:spPr>
          <a:xfrm>
            <a:off x="2959100" y="1003300"/>
            <a:ext cx="2578100" cy="2578100"/>
          </a:xfrm>
          <a:prstGeom prst="rect">
            <a:avLst/>
          </a:prstGeom>
          <a:ln>
            <a:solidFill>
              <a:schemeClr val="bg1"/>
            </a:solidFill>
          </a:ln>
        </p:spPr>
      </p:pic>
      <p:pic>
        <p:nvPicPr>
          <p:cNvPr id="14" name="図 13"/>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rot="16200000">
            <a:off x="3450022" y="2063645"/>
            <a:ext cx="2183375" cy="6012635"/>
          </a:xfrm>
          <a:prstGeom prst="rect">
            <a:avLst/>
          </a:prstGeom>
        </p:spPr>
      </p:pic>
      <p:sp>
        <p:nvSpPr>
          <p:cNvPr id="17" name="テキスト ボックス 16"/>
          <p:cNvSpPr txBox="1"/>
          <p:nvPr/>
        </p:nvSpPr>
        <p:spPr>
          <a:xfrm>
            <a:off x="914400" y="495300"/>
            <a:ext cx="7517052" cy="461665"/>
          </a:xfrm>
          <a:prstGeom prst="rect">
            <a:avLst/>
          </a:prstGeom>
          <a:noFill/>
        </p:spPr>
        <p:txBody>
          <a:bodyPr wrap="none" rtlCol="0">
            <a:spAutoFit/>
          </a:bodyPr>
          <a:lstStyle/>
          <a:p>
            <a:r>
              <a:rPr kumimoji="1" lang="en-US" altLang="ja-JP" sz="2400" dirty="0" smtClean="0"/>
              <a:t>Demonstration of coil fabrication with a first 2m (test) coil. </a:t>
            </a:r>
            <a:endParaRPr kumimoji="1" lang="ja-JP" altLang="en-US" sz="2400" dirty="0"/>
          </a:p>
        </p:txBody>
      </p:sp>
      <p:pic>
        <p:nvPicPr>
          <p:cNvPr id="18" name="図 17"/>
          <p:cNvPicPr>
            <a:picLocks noChangeAspect="1"/>
          </p:cNvPicPr>
          <p:nvPr/>
        </p:nvPicPr>
        <p:blipFill rotWithShape="1">
          <a:blip r:embed="rId5" cstate="print">
            <a:extLst>
              <a:ext uri="{28A0092B-C50C-407E-A947-70E740481C1C}">
                <a14:useLocalDpi xmlns:a14="http://schemas.microsoft.com/office/drawing/2010/main"/>
              </a:ext>
            </a:extLst>
          </a:blip>
          <a:srcRect r="13113" b="-865"/>
          <a:stretch/>
        </p:blipFill>
        <p:spPr>
          <a:xfrm>
            <a:off x="5537200" y="1003300"/>
            <a:ext cx="3581400" cy="2737729"/>
          </a:xfrm>
          <a:prstGeom prst="rect">
            <a:avLst/>
          </a:prstGeom>
          <a:ln>
            <a:solidFill>
              <a:srgbClr val="FFFFFF"/>
            </a:solidFill>
          </a:ln>
        </p:spPr>
      </p:pic>
      <p:sp>
        <p:nvSpPr>
          <p:cNvPr id="5" name="フッター プレースホルダー 4"/>
          <p:cNvSpPr>
            <a:spLocks noGrp="1"/>
          </p:cNvSpPr>
          <p:nvPr>
            <p:ph type="ftr" sz="quarter" idx="11"/>
          </p:nvPr>
        </p:nvSpPr>
        <p:spPr/>
        <p:txBody>
          <a:bodyPr/>
          <a:lstStyle/>
          <a:p>
            <a:r>
              <a:rPr lang="en-US" smtClean="0">
                <a:solidFill>
                  <a:prstClr val="black">
                    <a:tint val="75000"/>
                  </a:prstClr>
                </a:solidFill>
                <a:latin typeface="Calibri"/>
              </a:rPr>
              <a:t>HL-LHC D1 Magnet Review, June 30 – July 1, 2016, KEK</a:t>
            </a:r>
            <a:endParaRPr lang="en-US">
              <a:solidFill>
                <a:prstClr val="black">
                  <a:tint val="75000"/>
                </a:prstClr>
              </a:solidFill>
              <a:latin typeface="Calibri"/>
            </a:endParaRPr>
          </a:p>
        </p:txBody>
      </p:sp>
    </p:spTree>
    <p:extLst>
      <p:ext uri="{BB962C8B-B14F-4D97-AF65-F5344CB8AC3E}">
        <p14:creationId xmlns:p14="http://schemas.microsoft.com/office/powerpoint/2010/main" val="285528530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13" name="Picture 2" descr="0503019H"/>
          <p:cNvPicPr>
            <a:picLocks noChangeAspect="1" noChangeArrowheads="1"/>
          </p:cNvPicPr>
          <p:nvPr/>
        </p:nvPicPr>
        <p:blipFill>
          <a:blip r:embed="rId3"/>
          <a:srcRect/>
          <a:stretch>
            <a:fillRect/>
          </a:stretch>
        </p:blipFill>
        <p:spPr bwMode="auto">
          <a:xfrm>
            <a:off x="4961467" y="0"/>
            <a:ext cx="3674533" cy="2876099"/>
          </a:xfrm>
          <a:prstGeom prst="rect">
            <a:avLst/>
          </a:prstGeom>
          <a:noFill/>
          <a:ln w="9525">
            <a:noFill/>
            <a:miter lim="800000"/>
            <a:headEnd/>
            <a:tailEnd/>
          </a:ln>
        </p:spPr>
      </p:pic>
      <p:pic>
        <p:nvPicPr>
          <p:cNvPr id="9" name="図 8" descr="LHC概略図.jpg"/>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441443" y="2921508"/>
            <a:ext cx="4753356" cy="3936492"/>
          </a:xfrm>
          <a:prstGeom prst="rect">
            <a:avLst/>
          </a:prstGeom>
        </p:spPr>
      </p:pic>
      <p:sp>
        <p:nvSpPr>
          <p:cNvPr id="2" name="タイトル 1"/>
          <p:cNvSpPr>
            <a:spLocks noGrp="1"/>
          </p:cNvSpPr>
          <p:nvPr>
            <p:ph type="title"/>
          </p:nvPr>
        </p:nvSpPr>
        <p:spPr>
          <a:xfrm>
            <a:off x="0" y="0"/>
            <a:ext cx="3781237" cy="590160"/>
          </a:xfrm>
        </p:spPr>
        <p:txBody>
          <a:bodyPr>
            <a:normAutofit fontScale="90000"/>
          </a:bodyPr>
          <a:lstStyle/>
          <a:p>
            <a:pPr algn="l"/>
            <a:r>
              <a:rPr lang="en-US" altLang="ja-JP" b="1" dirty="0" smtClean="0">
                <a:solidFill>
                  <a:schemeClr val="accent1"/>
                </a:solidFill>
              </a:rPr>
              <a:t>Overview: LHC</a:t>
            </a:r>
            <a:endParaRPr lang="ja-JP" altLang="en-US" b="1" dirty="0">
              <a:solidFill>
                <a:schemeClr val="accent1"/>
              </a:solidFill>
            </a:endParaRPr>
          </a:p>
        </p:txBody>
      </p:sp>
      <p:sp>
        <p:nvSpPr>
          <p:cNvPr id="3" name="コンテンツ プレースホルダ 2"/>
          <p:cNvSpPr>
            <a:spLocks noGrp="1"/>
          </p:cNvSpPr>
          <p:nvPr>
            <p:ph idx="1"/>
          </p:nvPr>
        </p:nvSpPr>
        <p:spPr>
          <a:xfrm>
            <a:off x="-1" y="609601"/>
            <a:ext cx="4792133" cy="5740400"/>
          </a:xfrm>
        </p:spPr>
        <p:txBody>
          <a:bodyPr>
            <a:noAutofit/>
          </a:bodyPr>
          <a:lstStyle/>
          <a:p>
            <a:pPr marL="271463" indent="-271463"/>
            <a:r>
              <a:rPr lang="en-US" altLang="ja-JP" sz="1800" b="1" u="sng" dirty="0" smtClean="0">
                <a:solidFill>
                  <a:schemeClr val="accent1"/>
                </a:solidFill>
                <a:latin typeface="+mj-lt"/>
              </a:rPr>
              <a:t>L</a:t>
            </a:r>
            <a:r>
              <a:rPr lang="en-US" altLang="ja-JP" sz="1800" b="1" dirty="0" smtClean="0">
                <a:solidFill>
                  <a:schemeClr val="accent1"/>
                </a:solidFill>
                <a:latin typeface="+mj-lt"/>
              </a:rPr>
              <a:t>arge </a:t>
            </a:r>
            <a:r>
              <a:rPr lang="en-US" altLang="ja-JP" sz="1800" b="1" u="sng" dirty="0" smtClean="0">
                <a:solidFill>
                  <a:schemeClr val="accent1"/>
                </a:solidFill>
                <a:latin typeface="+mj-lt"/>
              </a:rPr>
              <a:t>H</a:t>
            </a:r>
            <a:r>
              <a:rPr lang="en-US" altLang="ja-JP" sz="1800" b="1" dirty="0" smtClean="0">
                <a:solidFill>
                  <a:schemeClr val="accent1"/>
                </a:solidFill>
                <a:latin typeface="+mj-lt"/>
              </a:rPr>
              <a:t>adron </a:t>
            </a:r>
            <a:r>
              <a:rPr lang="en-US" altLang="ja-JP" sz="1800" b="1" u="sng" dirty="0" smtClean="0">
                <a:solidFill>
                  <a:schemeClr val="accent1"/>
                </a:solidFill>
                <a:latin typeface="+mj-lt"/>
              </a:rPr>
              <a:t>C</a:t>
            </a:r>
            <a:r>
              <a:rPr lang="en-US" altLang="ja-JP" sz="1800" b="1" dirty="0" smtClean="0">
                <a:solidFill>
                  <a:schemeClr val="accent1"/>
                </a:solidFill>
                <a:latin typeface="+mj-lt"/>
              </a:rPr>
              <a:t>ollider at CERN</a:t>
            </a:r>
          </a:p>
          <a:p>
            <a:pPr marL="271463" indent="-271463"/>
            <a:r>
              <a:rPr lang="en-US" altLang="ja-JP" sz="1800" b="1" dirty="0">
                <a:solidFill>
                  <a:schemeClr val="accent1"/>
                </a:solidFill>
                <a:latin typeface="+mj-lt"/>
              </a:rPr>
              <a:t>Circumference: </a:t>
            </a:r>
            <a:r>
              <a:rPr lang="en-US" altLang="ja-JP" sz="1800" b="1" dirty="0" smtClean="0">
                <a:solidFill>
                  <a:schemeClr val="accent1"/>
                </a:solidFill>
                <a:latin typeface="+mj-lt"/>
              </a:rPr>
              <a:t>26.7 </a:t>
            </a:r>
            <a:r>
              <a:rPr lang="en-US" altLang="ja-JP" sz="1800" b="1" dirty="0">
                <a:solidFill>
                  <a:schemeClr val="accent1"/>
                </a:solidFill>
                <a:latin typeface="+mj-lt"/>
              </a:rPr>
              <a:t>km</a:t>
            </a:r>
          </a:p>
          <a:p>
            <a:pPr marL="271463" indent="-271463"/>
            <a:r>
              <a:rPr lang="en-US" altLang="ja-JP" sz="1800" b="1" dirty="0" smtClean="0">
                <a:solidFill>
                  <a:schemeClr val="accent1"/>
                </a:solidFill>
                <a:latin typeface="+mj-lt"/>
              </a:rPr>
              <a:t>Proton Beam Injection Energy: 450 </a:t>
            </a:r>
            <a:r>
              <a:rPr lang="en-US" altLang="ja-JP" sz="1800" b="1" dirty="0" err="1" smtClean="0">
                <a:solidFill>
                  <a:schemeClr val="accent1"/>
                </a:solidFill>
                <a:latin typeface="+mj-lt"/>
              </a:rPr>
              <a:t>GeV</a:t>
            </a:r>
            <a:endParaRPr lang="en-US" altLang="ja-JP" sz="1800" b="1" dirty="0" smtClean="0">
              <a:solidFill>
                <a:schemeClr val="accent1"/>
              </a:solidFill>
              <a:latin typeface="+mj-lt"/>
            </a:endParaRPr>
          </a:p>
          <a:p>
            <a:pPr marL="271463" indent="-271463"/>
            <a:r>
              <a:rPr lang="en-US" altLang="ja-JP" sz="1800" b="1" dirty="0" smtClean="0">
                <a:solidFill>
                  <a:schemeClr val="accent1"/>
                </a:solidFill>
                <a:latin typeface="+mj-lt"/>
              </a:rPr>
              <a:t>p + p Collision Energy:	</a:t>
            </a:r>
          </a:p>
          <a:p>
            <a:pPr marL="671493" lvl="1" indent="-271463"/>
            <a:r>
              <a:rPr lang="en-US" altLang="ja-JP" sz="1800" b="1" dirty="0">
                <a:solidFill>
                  <a:schemeClr val="accent1"/>
                </a:solidFill>
              </a:rPr>
              <a:t>4 + 4 </a:t>
            </a:r>
            <a:r>
              <a:rPr lang="en-US" altLang="ja-JP" sz="1800" b="1" dirty="0" err="1">
                <a:solidFill>
                  <a:schemeClr val="accent1"/>
                </a:solidFill>
              </a:rPr>
              <a:t>TeV</a:t>
            </a:r>
            <a:r>
              <a:rPr lang="en-US" altLang="ja-JP" sz="1800" b="1" dirty="0">
                <a:solidFill>
                  <a:schemeClr val="accent1"/>
                </a:solidFill>
              </a:rPr>
              <a:t> (2012</a:t>
            </a:r>
            <a:r>
              <a:rPr lang="en-US" altLang="ja-JP" sz="1800" b="1" dirty="0" smtClean="0">
                <a:solidFill>
                  <a:schemeClr val="accent1"/>
                </a:solidFill>
              </a:rPr>
              <a:t>)</a:t>
            </a:r>
          </a:p>
          <a:p>
            <a:pPr marL="896938" lvl="1" indent="0">
              <a:buNone/>
            </a:pPr>
            <a:r>
              <a:rPr lang="en-US" altLang="ja-JP" sz="1800" b="1" dirty="0" smtClean="0">
                <a:solidFill>
                  <a:schemeClr val="accent1"/>
                </a:solidFill>
              </a:rPr>
              <a:t>Splice </a:t>
            </a:r>
            <a:r>
              <a:rPr lang="en-US" altLang="ja-JP" sz="1800" b="1" dirty="0">
                <a:solidFill>
                  <a:schemeClr val="accent1"/>
                </a:solidFill>
              </a:rPr>
              <a:t>consolidation work in </a:t>
            </a:r>
            <a:r>
              <a:rPr lang="en-US" altLang="ja-JP" sz="1800" b="1" dirty="0" smtClean="0">
                <a:solidFill>
                  <a:schemeClr val="accent1"/>
                </a:solidFill>
              </a:rPr>
              <a:t>LS1 (</a:t>
            </a:r>
            <a:r>
              <a:rPr lang="en-US" altLang="ja-JP" sz="1800" b="1" dirty="0">
                <a:solidFill>
                  <a:schemeClr val="accent1"/>
                </a:solidFill>
              </a:rPr>
              <a:t>2013-2014)</a:t>
            </a:r>
          </a:p>
          <a:p>
            <a:pPr marL="671493" lvl="1" indent="-271463"/>
            <a:r>
              <a:rPr lang="en-US" altLang="ja-JP" sz="1800" b="1" dirty="0" smtClean="0">
                <a:solidFill>
                  <a:srgbClr val="FF0000"/>
                </a:solidFill>
              </a:rPr>
              <a:t>6.5 </a:t>
            </a:r>
            <a:r>
              <a:rPr lang="en-US" altLang="ja-JP" sz="1800" b="1" dirty="0">
                <a:solidFill>
                  <a:srgbClr val="FF0000"/>
                </a:solidFill>
              </a:rPr>
              <a:t>+ </a:t>
            </a:r>
            <a:r>
              <a:rPr lang="en-US" altLang="ja-JP" sz="1800" b="1" dirty="0" smtClean="0">
                <a:solidFill>
                  <a:srgbClr val="FF0000"/>
                </a:solidFill>
              </a:rPr>
              <a:t>6.5 </a:t>
            </a:r>
            <a:r>
              <a:rPr lang="en-US" altLang="ja-JP" sz="1800" b="1" dirty="0" err="1">
                <a:solidFill>
                  <a:srgbClr val="FF0000"/>
                </a:solidFill>
              </a:rPr>
              <a:t>TeV</a:t>
            </a:r>
            <a:r>
              <a:rPr lang="en-US" altLang="ja-JP" sz="1800" b="1" dirty="0">
                <a:solidFill>
                  <a:srgbClr val="FF0000"/>
                </a:solidFill>
              </a:rPr>
              <a:t> (</a:t>
            </a:r>
            <a:r>
              <a:rPr lang="en-US" altLang="ja-JP" sz="1800" b="1" dirty="0" smtClean="0">
                <a:solidFill>
                  <a:srgbClr val="FF0000"/>
                </a:solidFill>
              </a:rPr>
              <a:t>2015)</a:t>
            </a:r>
            <a:endParaRPr lang="en-US" altLang="ja-JP" sz="1800" b="1" dirty="0">
              <a:solidFill>
                <a:srgbClr val="FF0000"/>
              </a:solidFill>
            </a:endParaRPr>
          </a:p>
          <a:p>
            <a:pPr marL="671493" lvl="1" indent="-271463"/>
            <a:r>
              <a:rPr lang="en-US" altLang="ja-JP" sz="1800" b="1" dirty="0" smtClean="0">
                <a:solidFill>
                  <a:schemeClr val="accent1"/>
                </a:solidFill>
                <a:latin typeface="+mj-lt"/>
              </a:rPr>
              <a:t>7 + 7 </a:t>
            </a:r>
            <a:r>
              <a:rPr lang="en-US" altLang="ja-JP" sz="1800" b="1" dirty="0" err="1" smtClean="0">
                <a:solidFill>
                  <a:schemeClr val="accent1"/>
                </a:solidFill>
                <a:latin typeface="+mj-lt"/>
              </a:rPr>
              <a:t>TeV</a:t>
            </a:r>
            <a:r>
              <a:rPr lang="en-US" altLang="ja-JP" sz="1800" b="1" dirty="0" smtClean="0">
                <a:solidFill>
                  <a:schemeClr val="accent1"/>
                </a:solidFill>
                <a:latin typeface="+mj-lt"/>
              </a:rPr>
              <a:t> (design)</a:t>
            </a:r>
          </a:p>
          <a:p>
            <a:pPr marL="271463" indent="-271463"/>
            <a:r>
              <a:rPr lang="en-US" altLang="ja-JP" sz="1800" b="1" dirty="0" smtClean="0">
                <a:solidFill>
                  <a:schemeClr val="accent1"/>
                </a:solidFill>
                <a:latin typeface="+mj-lt"/>
              </a:rPr>
              <a:t>Nominal Luminosity: 1 x 10 </a:t>
            </a:r>
            <a:r>
              <a:rPr lang="en-US" altLang="ja-JP" sz="1800" b="1" baseline="30000" dirty="0" smtClean="0">
                <a:solidFill>
                  <a:schemeClr val="accent1"/>
                </a:solidFill>
                <a:latin typeface="+mj-lt"/>
              </a:rPr>
              <a:t>34</a:t>
            </a:r>
            <a:r>
              <a:rPr lang="en-US" altLang="ja-JP" sz="1800" b="1" dirty="0" smtClean="0">
                <a:solidFill>
                  <a:schemeClr val="accent1"/>
                </a:solidFill>
                <a:latin typeface="+mj-lt"/>
              </a:rPr>
              <a:t> cm</a:t>
            </a:r>
            <a:r>
              <a:rPr lang="en-US" altLang="ja-JP" sz="1800" b="1" baseline="30000" dirty="0" smtClean="0">
                <a:solidFill>
                  <a:schemeClr val="accent1"/>
                </a:solidFill>
                <a:latin typeface="+mj-lt"/>
              </a:rPr>
              <a:t>-2</a:t>
            </a:r>
            <a:r>
              <a:rPr lang="en-US" altLang="ja-JP" sz="1800" b="1" dirty="0" smtClean="0">
                <a:solidFill>
                  <a:schemeClr val="accent1"/>
                </a:solidFill>
                <a:latin typeface="+mj-lt"/>
              </a:rPr>
              <a:t> sec</a:t>
            </a:r>
            <a:r>
              <a:rPr lang="en-US" altLang="ja-JP" sz="1800" b="1" baseline="30000" dirty="0" smtClean="0">
                <a:solidFill>
                  <a:schemeClr val="accent1"/>
                </a:solidFill>
                <a:latin typeface="+mj-lt"/>
              </a:rPr>
              <a:t>-1</a:t>
            </a:r>
            <a:r>
              <a:rPr lang="en-US" altLang="ja-JP" sz="1800" b="1" dirty="0" smtClean="0">
                <a:solidFill>
                  <a:schemeClr val="accent1"/>
                </a:solidFill>
                <a:latin typeface="+mj-lt"/>
              </a:rPr>
              <a:t> </a:t>
            </a:r>
          </a:p>
          <a:p>
            <a:pPr marL="271463" indent="-271463"/>
            <a:r>
              <a:rPr lang="en-US" altLang="ja-JP" sz="1800" b="1" dirty="0" smtClean="0">
                <a:solidFill>
                  <a:schemeClr val="accent1"/>
                </a:solidFill>
                <a:latin typeface="+mj-lt"/>
              </a:rPr>
              <a:t>Superconducting Technology and Cryogenics</a:t>
            </a:r>
          </a:p>
          <a:p>
            <a:pPr marL="671493" lvl="1" indent="-271463"/>
            <a:r>
              <a:rPr lang="en-US" altLang="ja-JP" sz="1800" b="1" dirty="0" smtClean="0">
                <a:solidFill>
                  <a:schemeClr val="accent1"/>
                </a:solidFill>
                <a:latin typeface="+mj-lt"/>
              </a:rPr>
              <a:t>2 in 1 main dipole at </a:t>
            </a:r>
            <a:r>
              <a:rPr lang="en-US" altLang="ja-JP" sz="1800" b="1" dirty="0" smtClean="0">
                <a:solidFill>
                  <a:srgbClr val="FF0000"/>
                </a:solidFill>
                <a:latin typeface="+mj-lt"/>
              </a:rPr>
              <a:t>8.3T</a:t>
            </a:r>
            <a:r>
              <a:rPr lang="en-US" altLang="ja-JP" sz="1800" b="1" dirty="0" smtClean="0">
                <a:solidFill>
                  <a:schemeClr val="accent1"/>
                </a:solidFill>
                <a:latin typeface="+mj-lt"/>
              </a:rPr>
              <a:t>: 1232 magnets</a:t>
            </a:r>
          </a:p>
          <a:p>
            <a:pPr marL="671493" lvl="1" indent="-271463"/>
            <a:r>
              <a:rPr lang="en-US" altLang="ja-JP" sz="1800" b="1" dirty="0" smtClean="0">
                <a:solidFill>
                  <a:schemeClr val="accent1"/>
                </a:solidFill>
                <a:latin typeface="+mj-lt"/>
              </a:rPr>
              <a:t>Cooled at 1.9 K by 100 tons of </a:t>
            </a:r>
            <a:r>
              <a:rPr lang="en-US" altLang="ja-JP" sz="1800" b="1" dirty="0" smtClean="0">
                <a:solidFill>
                  <a:schemeClr val="accent1"/>
                </a:solidFill>
              </a:rPr>
              <a:t>superfluid </a:t>
            </a:r>
            <a:r>
              <a:rPr lang="en-US" altLang="ja-JP" sz="1800" b="1" dirty="0">
                <a:solidFill>
                  <a:schemeClr val="accent1"/>
                </a:solidFill>
              </a:rPr>
              <a:t>helium </a:t>
            </a:r>
            <a:endParaRPr lang="en-US" altLang="ja-JP" sz="1800" b="1" dirty="0" smtClean="0">
              <a:solidFill>
                <a:schemeClr val="accent1"/>
              </a:solidFill>
              <a:latin typeface="+mj-lt"/>
            </a:endParaRPr>
          </a:p>
          <a:p>
            <a:pPr marL="671493" lvl="1" indent="-271463"/>
            <a:r>
              <a:rPr lang="en-US" altLang="ja-JP" sz="1800" b="1" dirty="0" smtClean="0">
                <a:solidFill>
                  <a:schemeClr val="accent1"/>
                </a:solidFill>
                <a:latin typeface="+mj-lt"/>
              </a:rPr>
              <a:t>Total weight of cold mass: 35,000 ton</a:t>
            </a:r>
          </a:p>
          <a:p>
            <a:pPr marL="671493" lvl="1" indent="-271463"/>
            <a:r>
              <a:rPr lang="en-US" altLang="ja-JP" sz="1800" b="1" dirty="0" smtClean="0">
                <a:solidFill>
                  <a:schemeClr val="accent1"/>
                </a:solidFill>
                <a:latin typeface="+mj-lt"/>
              </a:rPr>
              <a:t>Electrical power of 40 MW for cryogenics plant</a:t>
            </a:r>
          </a:p>
          <a:p>
            <a:pPr marL="271463" indent="-271463"/>
            <a:r>
              <a:rPr lang="en-US" altLang="ja-JP" sz="1800" b="1" dirty="0" smtClean="0">
                <a:solidFill>
                  <a:schemeClr val="accent1"/>
                </a:solidFill>
                <a:latin typeface="+mj-lt"/>
              </a:rPr>
              <a:t>Construction budget: &gt; 5000 MCHF</a:t>
            </a:r>
          </a:p>
        </p:txBody>
      </p:sp>
      <p:sp>
        <p:nvSpPr>
          <p:cNvPr id="6" name="スライド番号プレースホルダ 5"/>
          <p:cNvSpPr>
            <a:spLocks noGrp="1"/>
          </p:cNvSpPr>
          <p:nvPr>
            <p:ph type="sldNum" sz="quarter" idx="12"/>
          </p:nvPr>
        </p:nvSpPr>
        <p:spPr>
          <a:xfrm>
            <a:off x="6783957" y="6506110"/>
            <a:ext cx="2133600" cy="365125"/>
          </a:xfrm>
        </p:spPr>
        <p:txBody>
          <a:bodyPr/>
          <a:lstStyle/>
          <a:p>
            <a:fld id="{94BE9A45-EB35-6F4C-8E36-79103209CB48}" type="slidenum">
              <a:rPr lang="ja-JP" altLang="en-US" smtClean="0"/>
              <a:pPr/>
              <a:t>2</a:t>
            </a:fld>
            <a:endParaRPr lang="ja-JP" altLang="en-US" dirty="0"/>
          </a:p>
        </p:txBody>
      </p:sp>
      <p:sp>
        <p:nvSpPr>
          <p:cNvPr id="5" name="フッター プレースホルダー 4"/>
          <p:cNvSpPr>
            <a:spLocks noGrp="1"/>
          </p:cNvSpPr>
          <p:nvPr>
            <p:ph type="ftr" sz="quarter" idx="11"/>
          </p:nvPr>
        </p:nvSpPr>
        <p:spPr>
          <a:xfrm>
            <a:off x="2836711" y="6519345"/>
            <a:ext cx="3670005" cy="365125"/>
          </a:xfrm>
        </p:spPr>
        <p:txBody>
          <a:bodyPr/>
          <a:lstStyle/>
          <a:p>
            <a:r>
              <a:rPr lang="en-US" altLang="ja-JP" dirty="0"/>
              <a:t>HL-LHC D1 Magnet </a:t>
            </a:r>
            <a:r>
              <a:rPr lang="en-US" altLang="ja-JP" dirty="0" smtClean="0"/>
              <a:t>Review, June </a:t>
            </a:r>
            <a:r>
              <a:rPr lang="en-US" altLang="ja-JP" dirty="0"/>
              <a:t>30 – July 1, 2016, KEK</a:t>
            </a:r>
            <a:endParaRPr kumimoji="1" lang="ja-JP" altLang="en-US" dirty="0"/>
          </a:p>
        </p:txBody>
      </p:sp>
    </p:spTree>
    <p:extLst>
      <p:ext uri="{BB962C8B-B14F-4D97-AF65-F5344CB8AC3E}">
        <p14:creationId xmlns:p14="http://schemas.microsoft.com/office/powerpoint/2010/main" val="1823147703"/>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59267" y="0"/>
            <a:ext cx="9535006" cy="639762"/>
          </a:xfrm>
        </p:spPr>
        <p:txBody>
          <a:bodyPr>
            <a:normAutofit fontScale="90000"/>
          </a:bodyPr>
          <a:lstStyle/>
          <a:p>
            <a:pPr algn="l"/>
            <a:r>
              <a:rPr kumimoji="1" lang="en-US" altLang="ja-JP" b="1" dirty="0" smtClean="0">
                <a:solidFill>
                  <a:schemeClr val="accent1"/>
                </a:solidFill>
              </a:rPr>
              <a:t>Modification of Coil End Design</a:t>
            </a:r>
            <a:endParaRPr kumimoji="1" lang="ja-JP" altLang="en-US" b="1" dirty="0">
              <a:solidFill>
                <a:schemeClr val="accent1"/>
              </a:solidFill>
            </a:endParaRPr>
          </a:p>
        </p:txBody>
      </p:sp>
      <p:sp>
        <p:nvSpPr>
          <p:cNvPr id="6" name="スライド番号プレースホルダー 5"/>
          <p:cNvSpPr>
            <a:spLocks noGrp="1"/>
          </p:cNvSpPr>
          <p:nvPr>
            <p:ph type="sldNum" sz="quarter" idx="12"/>
          </p:nvPr>
        </p:nvSpPr>
        <p:spPr>
          <a:xfrm>
            <a:off x="6553200" y="6534150"/>
            <a:ext cx="2133600" cy="365125"/>
          </a:xfrm>
        </p:spPr>
        <p:txBody>
          <a:bodyPr/>
          <a:lstStyle/>
          <a:p>
            <a:fld id="{8A7F4E81-994E-064A-9B42-01AFEB1F7780}" type="slidenum">
              <a:rPr lang="ja-JP" altLang="en-US" smtClean="0"/>
              <a:pPr/>
              <a:t>20</a:t>
            </a:fld>
            <a:endParaRPr lang="ja-JP" altLang="en-US"/>
          </a:p>
        </p:txBody>
      </p:sp>
      <p:pic>
        <p:nvPicPr>
          <p:cNvPr id="11" name="図 10"/>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flipH="1">
            <a:off x="2860783" y="1220259"/>
            <a:ext cx="2721091" cy="1653789"/>
          </a:xfrm>
          <a:prstGeom prst="rect">
            <a:avLst/>
          </a:prstGeom>
        </p:spPr>
      </p:pic>
      <p:pic>
        <p:nvPicPr>
          <p:cNvPr id="12" name="図 11"/>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rot="16200000">
            <a:off x="6713969" y="741905"/>
            <a:ext cx="1446737" cy="2534829"/>
          </a:xfrm>
          <a:prstGeom prst="rect">
            <a:avLst/>
          </a:prstGeom>
        </p:spPr>
      </p:pic>
      <p:pic>
        <p:nvPicPr>
          <p:cNvPr id="13" name="図 12"/>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rot="16200000">
            <a:off x="569776" y="734000"/>
            <a:ext cx="1468800" cy="2638400"/>
          </a:xfrm>
          <a:prstGeom prst="rect">
            <a:avLst/>
          </a:prstGeom>
        </p:spPr>
      </p:pic>
      <p:pic>
        <p:nvPicPr>
          <p:cNvPr id="14" name="図 13"/>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flipH="1">
            <a:off x="-29767" y="3101389"/>
            <a:ext cx="2728864" cy="278215"/>
          </a:xfrm>
          <a:prstGeom prst="rect">
            <a:avLst/>
          </a:prstGeom>
        </p:spPr>
      </p:pic>
      <p:pic>
        <p:nvPicPr>
          <p:cNvPr id="15" name="図 14"/>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flipH="1">
            <a:off x="3006139" y="3094637"/>
            <a:ext cx="2845583" cy="291718"/>
          </a:xfrm>
          <a:prstGeom prst="rect">
            <a:avLst/>
          </a:prstGeom>
        </p:spPr>
      </p:pic>
      <p:cxnSp>
        <p:nvCxnSpPr>
          <p:cNvPr id="16" name="直線コネクタ 15"/>
          <p:cNvCxnSpPr/>
          <p:nvPr/>
        </p:nvCxnSpPr>
        <p:spPr>
          <a:xfrm flipH="1">
            <a:off x="2819838" y="3323160"/>
            <a:ext cx="3007857" cy="0"/>
          </a:xfrm>
          <a:prstGeom prst="line">
            <a:avLst/>
          </a:prstGeom>
          <a:ln w="12700" cmpd="sng">
            <a:solidFill>
              <a:srgbClr val="008000"/>
            </a:solidFill>
            <a:prstDash val="sysDash"/>
          </a:ln>
          <a:effectLst/>
        </p:spPr>
        <p:style>
          <a:lnRef idx="2">
            <a:schemeClr val="accent1"/>
          </a:lnRef>
          <a:fillRef idx="0">
            <a:schemeClr val="accent1"/>
          </a:fillRef>
          <a:effectRef idx="1">
            <a:schemeClr val="accent1"/>
          </a:effectRef>
          <a:fontRef idx="minor">
            <a:schemeClr val="tx1"/>
          </a:fontRef>
        </p:style>
      </p:cxnSp>
      <p:cxnSp>
        <p:nvCxnSpPr>
          <p:cNvPr id="17" name="直線コネクタ 16"/>
          <p:cNvCxnSpPr/>
          <p:nvPr/>
        </p:nvCxnSpPr>
        <p:spPr>
          <a:xfrm>
            <a:off x="5884788" y="694458"/>
            <a:ext cx="0" cy="2691897"/>
          </a:xfrm>
          <a:prstGeom prst="line">
            <a:avLst/>
          </a:prstGeom>
          <a:ln w="38100" cmpd="sng">
            <a:solidFill>
              <a:srgbClr val="008000"/>
            </a:solidFill>
          </a:ln>
          <a:effectLst/>
        </p:spPr>
        <p:style>
          <a:lnRef idx="2">
            <a:schemeClr val="accent1"/>
          </a:lnRef>
          <a:fillRef idx="0">
            <a:schemeClr val="accent1"/>
          </a:fillRef>
          <a:effectRef idx="1">
            <a:schemeClr val="accent1"/>
          </a:effectRef>
          <a:fontRef idx="minor">
            <a:schemeClr val="tx1"/>
          </a:fontRef>
        </p:style>
      </p:cxnSp>
      <p:sp>
        <p:nvSpPr>
          <p:cNvPr id="18" name="テキスト ボックス 17"/>
          <p:cNvSpPr txBox="1"/>
          <p:nvPr/>
        </p:nvSpPr>
        <p:spPr>
          <a:xfrm>
            <a:off x="423333" y="774066"/>
            <a:ext cx="2108983" cy="369332"/>
          </a:xfrm>
          <a:prstGeom prst="rect">
            <a:avLst/>
          </a:prstGeom>
          <a:noFill/>
        </p:spPr>
        <p:txBody>
          <a:bodyPr wrap="none" rtlCol="0">
            <a:spAutoFit/>
          </a:bodyPr>
          <a:lstStyle/>
          <a:p>
            <a:r>
              <a:rPr lang="en-US" altLang="ja-JP" dirty="0" smtClean="0">
                <a:latin typeface="Arial"/>
                <a:cs typeface="Arial"/>
              </a:rPr>
              <a:t>Old version (</a:t>
            </a:r>
            <a:r>
              <a:rPr lang="en-US" altLang="ja-JP" dirty="0" err="1" smtClean="0">
                <a:latin typeface="Arial"/>
                <a:cs typeface="Arial"/>
              </a:rPr>
              <a:t>Ver</a:t>
            </a:r>
            <a:r>
              <a:rPr lang="en-US" altLang="ja-JP" dirty="0" smtClean="0">
                <a:latin typeface="Arial"/>
                <a:cs typeface="Arial"/>
              </a:rPr>
              <a:t> 2)</a:t>
            </a:r>
            <a:endParaRPr kumimoji="1" lang="ja-JP" altLang="en-US" dirty="0">
              <a:latin typeface="Arial"/>
              <a:cs typeface="Arial"/>
            </a:endParaRPr>
          </a:p>
        </p:txBody>
      </p:sp>
      <p:sp>
        <p:nvSpPr>
          <p:cNvPr id="19" name="テキスト ボックス 18"/>
          <p:cNvSpPr txBox="1"/>
          <p:nvPr/>
        </p:nvSpPr>
        <p:spPr>
          <a:xfrm>
            <a:off x="3083238" y="459937"/>
            <a:ext cx="2802357" cy="923330"/>
          </a:xfrm>
          <a:prstGeom prst="rect">
            <a:avLst/>
          </a:prstGeom>
          <a:noFill/>
        </p:spPr>
        <p:txBody>
          <a:bodyPr wrap="none" rtlCol="0">
            <a:spAutoFit/>
          </a:bodyPr>
          <a:lstStyle/>
          <a:p>
            <a:r>
              <a:rPr kumimoji="1" lang="en-US" altLang="ja-JP" dirty="0" smtClean="0">
                <a:latin typeface="Arial"/>
                <a:cs typeface="Arial"/>
              </a:rPr>
              <a:t>Coil-end found in practice</a:t>
            </a:r>
          </a:p>
          <a:p>
            <a:r>
              <a:rPr kumimoji="1" lang="en-US" altLang="ja-JP" dirty="0" smtClean="0">
                <a:latin typeface="Arial"/>
                <a:cs typeface="Arial"/>
              </a:rPr>
              <a:t>winding</a:t>
            </a:r>
          </a:p>
          <a:p>
            <a:r>
              <a:rPr lang="en-US" altLang="ja-JP" dirty="0" smtClean="0">
                <a:latin typeface="Arial"/>
                <a:cs typeface="Arial"/>
              </a:rPr>
              <a:t>(2-m test coil)</a:t>
            </a:r>
            <a:endParaRPr kumimoji="1" lang="ja-JP" altLang="en-US" dirty="0">
              <a:latin typeface="Arial"/>
              <a:cs typeface="Arial"/>
            </a:endParaRPr>
          </a:p>
        </p:txBody>
      </p:sp>
      <p:sp>
        <p:nvSpPr>
          <p:cNvPr id="20" name="テキスト ボックス 19"/>
          <p:cNvSpPr txBox="1"/>
          <p:nvPr/>
        </p:nvSpPr>
        <p:spPr>
          <a:xfrm>
            <a:off x="6615459" y="683346"/>
            <a:ext cx="1941495" cy="646331"/>
          </a:xfrm>
          <a:prstGeom prst="rect">
            <a:avLst/>
          </a:prstGeom>
          <a:noFill/>
        </p:spPr>
        <p:txBody>
          <a:bodyPr wrap="none" rtlCol="0">
            <a:spAutoFit/>
          </a:bodyPr>
          <a:lstStyle/>
          <a:p>
            <a:r>
              <a:rPr kumimoji="1" lang="en-US" altLang="ja-JP" b="1" dirty="0" smtClean="0">
                <a:solidFill>
                  <a:srgbClr val="FF0000"/>
                </a:solidFill>
                <a:latin typeface="Arial"/>
                <a:cs typeface="Arial"/>
              </a:rPr>
              <a:t>Modified design</a:t>
            </a:r>
          </a:p>
          <a:p>
            <a:r>
              <a:rPr lang="en-US" altLang="ja-JP" b="1" dirty="0" smtClean="0">
                <a:solidFill>
                  <a:srgbClr val="FF0000"/>
                </a:solidFill>
                <a:latin typeface="Arial"/>
                <a:cs typeface="Arial"/>
              </a:rPr>
              <a:t>(Ver3)</a:t>
            </a:r>
            <a:endParaRPr kumimoji="1" lang="ja-JP" altLang="en-US" b="1" dirty="0">
              <a:solidFill>
                <a:srgbClr val="FF0000"/>
              </a:solidFill>
              <a:latin typeface="Arial"/>
              <a:cs typeface="Arial"/>
            </a:endParaRPr>
          </a:p>
        </p:txBody>
      </p:sp>
      <p:sp>
        <p:nvSpPr>
          <p:cNvPr id="21" name="右矢印 20"/>
          <p:cNvSpPr/>
          <p:nvPr/>
        </p:nvSpPr>
        <p:spPr>
          <a:xfrm>
            <a:off x="5771765" y="861471"/>
            <a:ext cx="398158" cy="432788"/>
          </a:xfrm>
          <a:prstGeom prst="rightArrow">
            <a:avLst/>
          </a:prstGeom>
          <a:solidFill>
            <a:schemeClr val="tx2">
              <a:lumMod val="60000"/>
              <a:lumOff val="40000"/>
            </a:schemeClr>
          </a:solidFill>
          <a:ln>
            <a:solidFill>
              <a:srgbClr val="000000"/>
            </a:solid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p>
        </p:txBody>
      </p:sp>
      <p:cxnSp>
        <p:nvCxnSpPr>
          <p:cNvPr id="22" name="直線コネクタ 21"/>
          <p:cNvCxnSpPr/>
          <p:nvPr/>
        </p:nvCxnSpPr>
        <p:spPr>
          <a:xfrm flipH="1">
            <a:off x="2819838" y="3152445"/>
            <a:ext cx="3007857" cy="0"/>
          </a:xfrm>
          <a:prstGeom prst="line">
            <a:avLst/>
          </a:prstGeom>
          <a:ln w="12700" cmpd="sng">
            <a:solidFill>
              <a:srgbClr val="008000"/>
            </a:solidFill>
            <a:prstDash val="sysDash"/>
          </a:ln>
          <a:effectLst/>
        </p:spPr>
        <p:style>
          <a:lnRef idx="2">
            <a:schemeClr val="accent1"/>
          </a:lnRef>
          <a:fillRef idx="0">
            <a:schemeClr val="accent1"/>
          </a:fillRef>
          <a:effectRef idx="1">
            <a:schemeClr val="accent1"/>
          </a:effectRef>
          <a:fontRef idx="minor">
            <a:schemeClr val="tx1"/>
          </a:fontRef>
        </p:style>
      </p:cxnSp>
      <p:sp>
        <p:nvSpPr>
          <p:cNvPr id="23" name="円/楕円 22"/>
          <p:cNvSpPr/>
          <p:nvPr/>
        </p:nvSpPr>
        <p:spPr>
          <a:xfrm>
            <a:off x="3006139" y="3080526"/>
            <a:ext cx="540460" cy="147796"/>
          </a:xfrm>
          <a:prstGeom prst="ellipse">
            <a:avLst/>
          </a:prstGeom>
          <a:no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p>
        </p:txBody>
      </p:sp>
      <p:sp>
        <p:nvSpPr>
          <p:cNvPr id="24" name="円/楕円 23"/>
          <p:cNvSpPr/>
          <p:nvPr/>
        </p:nvSpPr>
        <p:spPr>
          <a:xfrm>
            <a:off x="4193589" y="3084645"/>
            <a:ext cx="282220" cy="147796"/>
          </a:xfrm>
          <a:prstGeom prst="ellipse">
            <a:avLst/>
          </a:prstGeom>
          <a:no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p>
        </p:txBody>
      </p:sp>
      <p:cxnSp>
        <p:nvCxnSpPr>
          <p:cNvPr id="25" name="直線コネクタ 24"/>
          <p:cNvCxnSpPr/>
          <p:nvPr/>
        </p:nvCxnSpPr>
        <p:spPr>
          <a:xfrm>
            <a:off x="2836807" y="687707"/>
            <a:ext cx="0" cy="2691897"/>
          </a:xfrm>
          <a:prstGeom prst="line">
            <a:avLst/>
          </a:prstGeom>
          <a:ln w="38100" cmpd="sng">
            <a:solidFill>
              <a:srgbClr val="008000"/>
            </a:solidFill>
          </a:ln>
          <a:effectLst/>
        </p:spPr>
        <p:style>
          <a:lnRef idx="2">
            <a:schemeClr val="accent1"/>
          </a:lnRef>
          <a:fillRef idx="0">
            <a:schemeClr val="accent1"/>
          </a:fillRef>
          <a:effectRef idx="1">
            <a:schemeClr val="accent1"/>
          </a:effectRef>
          <a:fontRef idx="minor">
            <a:schemeClr val="tx1"/>
          </a:fontRef>
        </p:style>
      </p:cxnSp>
      <p:sp>
        <p:nvSpPr>
          <p:cNvPr id="26" name="右矢印 25"/>
          <p:cNvSpPr/>
          <p:nvPr/>
        </p:nvSpPr>
        <p:spPr>
          <a:xfrm>
            <a:off x="2748357" y="853162"/>
            <a:ext cx="398158" cy="432788"/>
          </a:xfrm>
          <a:prstGeom prst="rightArrow">
            <a:avLst/>
          </a:prstGeom>
          <a:solidFill>
            <a:schemeClr val="tx2">
              <a:lumMod val="60000"/>
              <a:lumOff val="40000"/>
            </a:schemeClr>
          </a:solidFill>
          <a:ln>
            <a:solidFill>
              <a:srgbClr val="000000"/>
            </a:solid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p>
        </p:txBody>
      </p:sp>
      <p:sp>
        <p:nvSpPr>
          <p:cNvPr id="27" name="テキスト ボックス 26"/>
          <p:cNvSpPr txBox="1"/>
          <p:nvPr/>
        </p:nvSpPr>
        <p:spPr>
          <a:xfrm>
            <a:off x="1492104" y="3517561"/>
            <a:ext cx="6891630" cy="2564804"/>
          </a:xfrm>
          <a:prstGeom prst="rect">
            <a:avLst/>
          </a:prstGeom>
          <a:noFill/>
        </p:spPr>
        <p:txBody>
          <a:bodyPr wrap="none" rtlCol="0">
            <a:spAutoFit/>
          </a:bodyPr>
          <a:lstStyle/>
          <a:p>
            <a:pPr>
              <a:lnSpc>
                <a:spcPct val="80000"/>
              </a:lnSpc>
            </a:pPr>
            <a:r>
              <a:rPr kumimoji="1" lang="en-US" altLang="ja-JP" sz="2000" u="sng" dirty="0" smtClean="0">
                <a:latin typeface="Arial"/>
                <a:cs typeface="Arial"/>
              </a:rPr>
              <a:t>Points in modification of coil-end designs</a:t>
            </a:r>
          </a:p>
          <a:p>
            <a:pPr>
              <a:lnSpc>
                <a:spcPct val="80000"/>
              </a:lnSpc>
            </a:pPr>
            <a:endParaRPr kumimoji="1" lang="en-US" altLang="ja-JP" sz="2000" dirty="0" smtClean="0">
              <a:latin typeface="Arial"/>
              <a:cs typeface="Arial"/>
            </a:endParaRPr>
          </a:p>
          <a:p>
            <a:pPr marL="342900" indent="-342900">
              <a:lnSpc>
                <a:spcPct val="80000"/>
              </a:lnSpc>
              <a:buFontTx/>
              <a:buChar char="-"/>
            </a:pPr>
            <a:r>
              <a:rPr kumimoji="1" lang="en-US" altLang="ja-JP" sz="2000" dirty="0" smtClean="0">
                <a:solidFill>
                  <a:srgbClr val="0000FF"/>
                </a:solidFill>
                <a:latin typeface="Arial"/>
                <a:cs typeface="Arial"/>
              </a:rPr>
              <a:t>Elongation of end part</a:t>
            </a:r>
          </a:p>
          <a:p>
            <a:pPr>
              <a:lnSpc>
                <a:spcPct val="80000"/>
              </a:lnSpc>
            </a:pPr>
            <a:r>
              <a:rPr lang="en-US" altLang="ja-JP" sz="2000" dirty="0">
                <a:latin typeface="Arial"/>
                <a:cs typeface="Arial"/>
              </a:rPr>
              <a:t> </a:t>
            </a:r>
            <a:r>
              <a:rPr lang="en-US" altLang="ja-JP" sz="2000" dirty="0" smtClean="0">
                <a:latin typeface="Arial"/>
                <a:cs typeface="Arial"/>
              </a:rPr>
              <a:t>     To make the cable stand more uprightly</a:t>
            </a:r>
          </a:p>
          <a:p>
            <a:pPr>
              <a:lnSpc>
                <a:spcPct val="80000"/>
              </a:lnSpc>
            </a:pPr>
            <a:endParaRPr lang="en-US" altLang="ja-JP" sz="2000" dirty="0" smtClean="0">
              <a:latin typeface="Arial"/>
              <a:cs typeface="Arial"/>
            </a:endParaRPr>
          </a:p>
          <a:p>
            <a:pPr marL="285750" indent="-285750">
              <a:lnSpc>
                <a:spcPct val="80000"/>
              </a:lnSpc>
              <a:buFontTx/>
              <a:buChar char="-"/>
            </a:pPr>
            <a:r>
              <a:rPr kumimoji="1" lang="en-US" altLang="ja-JP" sz="2000" dirty="0" smtClean="0">
                <a:solidFill>
                  <a:srgbClr val="0000FF"/>
                </a:solidFill>
                <a:latin typeface="Arial"/>
                <a:cs typeface="Arial"/>
              </a:rPr>
              <a:t>Subdivision of the outer most block</a:t>
            </a:r>
          </a:p>
          <a:p>
            <a:pPr>
              <a:lnSpc>
                <a:spcPct val="80000"/>
              </a:lnSpc>
            </a:pPr>
            <a:r>
              <a:rPr lang="en-US" altLang="ja-JP" sz="2000" dirty="0">
                <a:latin typeface="Arial"/>
                <a:cs typeface="Arial"/>
              </a:rPr>
              <a:t> </a:t>
            </a:r>
            <a:r>
              <a:rPr lang="en-US" altLang="ja-JP" sz="2000" dirty="0" smtClean="0">
                <a:latin typeface="Arial"/>
                <a:cs typeface="Arial"/>
              </a:rPr>
              <a:t>     To make it easier to predict the angle of the last turn</a:t>
            </a:r>
          </a:p>
          <a:p>
            <a:pPr>
              <a:lnSpc>
                <a:spcPct val="80000"/>
              </a:lnSpc>
            </a:pPr>
            <a:endParaRPr kumimoji="1" lang="en-US" altLang="ja-JP" sz="2000" dirty="0">
              <a:latin typeface="Arial"/>
              <a:cs typeface="Arial"/>
            </a:endParaRPr>
          </a:p>
          <a:p>
            <a:pPr marL="285750" indent="-285750">
              <a:lnSpc>
                <a:spcPct val="80000"/>
              </a:lnSpc>
              <a:buFontTx/>
              <a:buChar char="-"/>
            </a:pPr>
            <a:r>
              <a:rPr lang="en-US" altLang="ja-JP" sz="2000" dirty="0" smtClean="0">
                <a:solidFill>
                  <a:srgbClr val="0000FF"/>
                </a:solidFill>
                <a:latin typeface="Arial"/>
                <a:cs typeface="Arial"/>
              </a:rPr>
              <a:t>Adjustment of distance between the blocks “1B” and “2”</a:t>
            </a:r>
          </a:p>
          <a:p>
            <a:pPr>
              <a:lnSpc>
                <a:spcPct val="80000"/>
              </a:lnSpc>
            </a:pPr>
            <a:r>
              <a:rPr kumimoji="1" lang="en-US" altLang="ja-JP" sz="2000" dirty="0">
                <a:latin typeface="Arial"/>
                <a:cs typeface="Arial"/>
              </a:rPr>
              <a:t> </a:t>
            </a:r>
            <a:r>
              <a:rPr kumimoji="1" lang="en-US" altLang="ja-JP" sz="2000" dirty="0" smtClean="0">
                <a:latin typeface="Arial"/>
                <a:cs typeface="Arial"/>
              </a:rPr>
              <a:t>     To minimize integral </a:t>
            </a:r>
            <a:r>
              <a:rPr kumimoji="1" lang="en-US" altLang="ja-JP" sz="2000" dirty="0" err="1" smtClean="0">
                <a:latin typeface="Arial"/>
                <a:cs typeface="Arial"/>
              </a:rPr>
              <a:t>multipole</a:t>
            </a:r>
            <a:endParaRPr kumimoji="1" lang="en-US" altLang="ja-JP" sz="2000" dirty="0" smtClean="0">
              <a:latin typeface="Arial"/>
              <a:cs typeface="Arial"/>
            </a:endParaRPr>
          </a:p>
        </p:txBody>
      </p:sp>
      <p:pic>
        <p:nvPicPr>
          <p:cNvPr id="28" name="図 27"/>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flipH="1">
            <a:off x="6047098" y="3080526"/>
            <a:ext cx="2992314" cy="248161"/>
          </a:xfrm>
          <a:prstGeom prst="rect">
            <a:avLst/>
          </a:prstGeom>
        </p:spPr>
      </p:pic>
      <p:grpSp>
        <p:nvGrpSpPr>
          <p:cNvPr id="29" name="図形グループ 28"/>
          <p:cNvGrpSpPr/>
          <p:nvPr/>
        </p:nvGrpSpPr>
        <p:grpSpPr>
          <a:xfrm>
            <a:off x="6214746" y="2009319"/>
            <a:ext cx="1780988" cy="864729"/>
            <a:chOff x="6214746" y="2009319"/>
            <a:chExt cx="1780988" cy="864729"/>
          </a:xfrm>
        </p:grpSpPr>
        <p:cxnSp>
          <p:nvCxnSpPr>
            <p:cNvPr id="30" name="直線コネクタ 29"/>
            <p:cNvCxnSpPr/>
            <p:nvPr/>
          </p:nvCxnSpPr>
          <p:spPr>
            <a:xfrm>
              <a:off x="6214746" y="2009319"/>
              <a:ext cx="0" cy="864729"/>
            </a:xfrm>
            <a:prstGeom prst="line">
              <a:avLst/>
            </a:prstGeom>
            <a:ln>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31" name="直線コネクタ 30"/>
            <p:cNvCxnSpPr/>
            <p:nvPr/>
          </p:nvCxnSpPr>
          <p:spPr>
            <a:xfrm>
              <a:off x="7995734" y="2648161"/>
              <a:ext cx="0" cy="225887"/>
            </a:xfrm>
            <a:prstGeom prst="line">
              <a:avLst/>
            </a:prstGeom>
            <a:ln>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32" name="直線矢印コネクタ 31"/>
            <p:cNvCxnSpPr/>
            <p:nvPr/>
          </p:nvCxnSpPr>
          <p:spPr>
            <a:xfrm>
              <a:off x="6214746" y="2762570"/>
              <a:ext cx="1780988" cy="0"/>
            </a:xfrm>
            <a:prstGeom prst="straightConnector1">
              <a:avLst/>
            </a:prstGeom>
            <a:ln>
              <a:solidFill>
                <a:srgbClr val="000000"/>
              </a:solidFill>
              <a:headEnd type="arrow"/>
              <a:tailEnd type="arrow"/>
            </a:ln>
            <a:effectLst/>
          </p:spPr>
          <p:style>
            <a:lnRef idx="2">
              <a:schemeClr val="accent1"/>
            </a:lnRef>
            <a:fillRef idx="0">
              <a:schemeClr val="accent1"/>
            </a:fillRef>
            <a:effectRef idx="1">
              <a:schemeClr val="accent1"/>
            </a:effectRef>
            <a:fontRef idx="minor">
              <a:schemeClr val="tx1"/>
            </a:fontRef>
          </p:style>
        </p:cxnSp>
      </p:grpSp>
      <p:grpSp>
        <p:nvGrpSpPr>
          <p:cNvPr id="33" name="図形グループ 32"/>
          <p:cNvGrpSpPr/>
          <p:nvPr/>
        </p:nvGrpSpPr>
        <p:grpSpPr>
          <a:xfrm>
            <a:off x="63557" y="1922872"/>
            <a:ext cx="1092107" cy="952641"/>
            <a:chOff x="63557" y="1922872"/>
            <a:chExt cx="1092107" cy="952641"/>
          </a:xfrm>
        </p:grpSpPr>
        <p:cxnSp>
          <p:nvCxnSpPr>
            <p:cNvPr id="34" name="直線コネクタ 33"/>
            <p:cNvCxnSpPr/>
            <p:nvPr/>
          </p:nvCxnSpPr>
          <p:spPr>
            <a:xfrm>
              <a:off x="63557" y="1922872"/>
              <a:ext cx="0" cy="951176"/>
            </a:xfrm>
            <a:prstGeom prst="line">
              <a:avLst/>
            </a:prstGeom>
            <a:ln>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35" name="直線コネクタ 34"/>
            <p:cNvCxnSpPr/>
            <p:nvPr/>
          </p:nvCxnSpPr>
          <p:spPr>
            <a:xfrm>
              <a:off x="1155664" y="2649626"/>
              <a:ext cx="0" cy="225887"/>
            </a:xfrm>
            <a:prstGeom prst="line">
              <a:avLst/>
            </a:prstGeom>
            <a:ln>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36" name="直線矢印コネクタ 35"/>
            <p:cNvCxnSpPr/>
            <p:nvPr/>
          </p:nvCxnSpPr>
          <p:spPr>
            <a:xfrm>
              <a:off x="63557" y="2787601"/>
              <a:ext cx="1092107" cy="0"/>
            </a:xfrm>
            <a:prstGeom prst="straightConnector1">
              <a:avLst/>
            </a:prstGeom>
            <a:ln>
              <a:solidFill>
                <a:srgbClr val="000000"/>
              </a:solidFill>
              <a:headEnd type="arrow"/>
              <a:tailEnd type="arrow"/>
            </a:ln>
            <a:effectLst/>
          </p:spPr>
          <p:style>
            <a:lnRef idx="2">
              <a:schemeClr val="accent1"/>
            </a:lnRef>
            <a:fillRef idx="0">
              <a:schemeClr val="accent1"/>
            </a:fillRef>
            <a:effectRef idx="1">
              <a:schemeClr val="accent1"/>
            </a:effectRef>
            <a:fontRef idx="minor">
              <a:schemeClr val="tx1"/>
            </a:fontRef>
          </p:style>
        </p:cxnSp>
      </p:grpSp>
      <p:grpSp>
        <p:nvGrpSpPr>
          <p:cNvPr id="37" name="図形グループ 36"/>
          <p:cNvGrpSpPr/>
          <p:nvPr/>
        </p:nvGrpSpPr>
        <p:grpSpPr>
          <a:xfrm>
            <a:off x="6275257" y="2055340"/>
            <a:ext cx="1749837" cy="1735747"/>
            <a:chOff x="6275257" y="2055340"/>
            <a:chExt cx="1749837" cy="1735747"/>
          </a:xfrm>
        </p:grpSpPr>
        <p:cxnSp>
          <p:nvCxnSpPr>
            <p:cNvPr id="38" name="直線矢印コネクタ 37"/>
            <p:cNvCxnSpPr/>
            <p:nvPr/>
          </p:nvCxnSpPr>
          <p:spPr>
            <a:xfrm flipH="1" flipV="1">
              <a:off x="6275257" y="2055340"/>
              <a:ext cx="941331" cy="1462221"/>
            </a:xfrm>
            <a:prstGeom prst="straightConnector1">
              <a:avLst/>
            </a:prstGeom>
            <a:ln>
              <a:solidFill>
                <a:srgbClr val="000000"/>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39" name="直線矢印コネクタ 38"/>
            <p:cNvCxnSpPr/>
            <p:nvPr/>
          </p:nvCxnSpPr>
          <p:spPr>
            <a:xfrm flipH="1" flipV="1">
              <a:off x="6615460" y="2056491"/>
              <a:ext cx="601128" cy="1461070"/>
            </a:xfrm>
            <a:prstGeom prst="straightConnector1">
              <a:avLst/>
            </a:prstGeom>
            <a:ln>
              <a:solidFill>
                <a:srgbClr val="000000"/>
              </a:solidFill>
              <a:tailEnd type="arrow"/>
            </a:ln>
            <a:effectLst/>
          </p:spPr>
          <p:style>
            <a:lnRef idx="2">
              <a:schemeClr val="accent1"/>
            </a:lnRef>
            <a:fillRef idx="0">
              <a:schemeClr val="accent1"/>
            </a:fillRef>
            <a:effectRef idx="1">
              <a:schemeClr val="accent1"/>
            </a:effectRef>
            <a:fontRef idx="minor">
              <a:schemeClr val="tx1"/>
            </a:fontRef>
          </p:style>
        </p:cxnSp>
        <p:sp>
          <p:nvSpPr>
            <p:cNvPr id="40" name="テキスト ボックス 39"/>
            <p:cNvSpPr txBox="1"/>
            <p:nvPr/>
          </p:nvSpPr>
          <p:spPr>
            <a:xfrm>
              <a:off x="6659892" y="3421755"/>
              <a:ext cx="1365202" cy="369332"/>
            </a:xfrm>
            <a:prstGeom prst="rect">
              <a:avLst/>
            </a:prstGeom>
            <a:noFill/>
          </p:spPr>
          <p:txBody>
            <a:bodyPr wrap="none" rtlCol="0">
              <a:spAutoFit/>
            </a:bodyPr>
            <a:lstStyle/>
            <a:p>
              <a:r>
                <a:rPr kumimoji="1" lang="en-US" altLang="ja-JP" dirty="0" smtClean="0">
                  <a:latin typeface="Arial"/>
                  <a:cs typeface="Arial"/>
                </a:rPr>
                <a:t>Subdivision</a:t>
              </a:r>
              <a:endParaRPr kumimoji="1" lang="ja-JP" altLang="en-US" dirty="0">
                <a:latin typeface="Arial"/>
                <a:cs typeface="Arial"/>
              </a:endParaRPr>
            </a:p>
          </p:txBody>
        </p:sp>
      </p:grpSp>
      <p:cxnSp>
        <p:nvCxnSpPr>
          <p:cNvPr id="41" name="直線矢印コネクタ 40"/>
          <p:cNvCxnSpPr/>
          <p:nvPr/>
        </p:nvCxnSpPr>
        <p:spPr>
          <a:xfrm>
            <a:off x="6659892" y="2009319"/>
            <a:ext cx="691167" cy="0"/>
          </a:xfrm>
          <a:prstGeom prst="straightConnector1">
            <a:avLst/>
          </a:prstGeom>
          <a:ln>
            <a:solidFill>
              <a:srgbClr val="000000"/>
            </a:solidFill>
            <a:headEnd type="arrow"/>
            <a:tailEnd type="arrow"/>
          </a:ln>
          <a:effectLst/>
        </p:spPr>
        <p:style>
          <a:lnRef idx="2">
            <a:schemeClr val="accent1"/>
          </a:lnRef>
          <a:fillRef idx="0">
            <a:schemeClr val="accent1"/>
          </a:fillRef>
          <a:effectRef idx="1">
            <a:schemeClr val="accent1"/>
          </a:effectRef>
          <a:fontRef idx="minor">
            <a:schemeClr val="tx1"/>
          </a:fontRef>
        </p:style>
      </p:cxnSp>
      <p:sp>
        <p:nvSpPr>
          <p:cNvPr id="42" name="テキスト ボックス 41"/>
          <p:cNvSpPr txBox="1"/>
          <p:nvPr/>
        </p:nvSpPr>
        <p:spPr>
          <a:xfrm>
            <a:off x="471168" y="6156295"/>
            <a:ext cx="7898957" cy="400110"/>
          </a:xfrm>
          <a:prstGeom prst="rect">
            <a:avLst/>
          </a:prstGeom>
          <a:noFill/>
          <a:ln>
            <a:solidFill>
              <a:srgbClr val="000000"/>
            </a:solidFill>
          </a:ln>
        </p:spPr>
        <p:txBody>
          <a:bodyPr wrap="none" rtlCol="0">
            <a:spAutoFit/>
          </a:bodyPr>
          <a:lstStyle/>
          <a:p>
            <a:r>
              <a:rPr kumimoji="1" lang="en-US" altLang="ja-JP" sz="2000" dirty="0" smtClean="0">
                <a:latin typeface="Arial"/>
                <a:cs typeface="Arial"/>
              </a:rPr>
              <a:t>This modified coil end was adopted for the 1st 2-m model (</a:t>
            </a:r>
            <a:r>
              <a:rPr kumimoji="1" lang="en-US" altLang="ja-JP" sz="2000" dirty="0"/>
              <a:t>MBXFS01</a:t>
            </a:r>
            <a:r>
              <a:rPr kumimoji="1" lang="en-US" altLang="ja-JP" sz="2000" dirty="0" smtClean="0">
                <a:latin typeface="Arial"/>
                <a:cs typeface="Arial"/>
              </a:rPr>
              <a:t>)</a:t>
            </a:r>
            <a:endParaRPr kumimoji="1" lang="ja-JP" altLang="en-US" sz="2000" dirty="0">
              <a:latin typeface="Arial"/>
              <a:cs typeface="Arial"/>
            </a:endParaRPr>
          </a:p>
        </p:txBody>
      </p:sp>
      <p:sp>
        <p:nvSpPr>
          <p:cNvPr id="43" name="テキスト ボックス 42"/>
          <p:cNvSpPr txBox="1"/>
          <p:nvPr/>
        </p:nvSpPr>
        <p:spPr>
          <a:xfrm>
            <a:off x="6098938" y="1576466"/>
            <a:ext cx="435636" cy="338554"/>
          </a:xfrm>
          <a:prstGeom prst="rect">
            <a:avLst/>
          </a:prstGeom>
          <a:noFill/>
        </p:spPr>
        <p:txBody>
          <a:bodyPr wrap="none" rtlCol="0">
            <a:spAutoFit/>
          </a:bodyPr>
          <a:lstStyle/>
          <a:p>
            <a:r>
              <a:rPr kumimoji="1" lang="en-US" altLang="ja-JP" sz="1600" dirty="0" smtClean="0">
                <a:latin typeface="Arial"/>
                <a:cs typeface="Arial"/>
              </a:rPr>
              <a:t>1A</a:t>
            </a:r>
            <a:endParaRPr kumimoji="1" lang="ja-JP" altLang="en-US" sz="1600" dirty="0">
              <a:latin typeface="Arial"/>
              <a:cs typeface="Arial"/>
            </a:endParaRPr>
          </a:p>
        </p:txBody>
      </p:sp>
      <p:sp>
        <p:nvSpPr>
          <p:cNvPr id="44" name="テキスト ボックス 43"/>
          <p:cNvSpPr txBox="1"/>
          <p:nvPr/>
        </p:nvSpPr>
        <p:spPr>
          <a:xfrm>
            <a:off x="6484841" y="1576466"/>
            <a:ext cx="435636" cy="338554"/>
          </a:xfrm>
          <a:prstGeom prst="rect">
            <a:avLst/>
          </a:prstGeom>
          <a:noFill/>
        </p:spPr>
        <p:txBody>
          <a:bodyPr wrap="none" rtlCol="0">
            <a:spAutoFit/>
          </a:bodyPr>
          <a:lstStyle/>
          <a:p>
            <a:r>
              <a:rPr kumimoji="1" lang="en-US" altLang="ja-JP" sz="1600" dirty="0" smtClean="0">
                <a:latin typeface="Arial"/>
                <a:cs typeface="Arial"/>
              </a:rPr>
              <a:t>1B</a:t>
            </a:r>
            <a:endParaRPr kumimoji="1" lang="ja-JP" altLang="en-US" sz="1600" dirty="0">
              <a:latin typeface="Arial"/>
              <a:cs typeface="Arial"/>
            </a:endParaRPr>
          </a:p>
        </p:txBody>
      </p:sp>
      <p:sp>
        <p:nvSpPr>
          <p:cNvPr id="45" name="テキスト ボックス 44"/>
          <p:cNvSpPr txBox="1"/>
          <p:nvPr/>
        </p:nvSpPr>
        <p:spPr>
          <a:xfrm>
            <a:off x="7345923" y="1603109"/>
            <a:ext cx="298780" cy="338554"/>
          </a:xfrm>
          <a:prstGeom prst="rect">
            <a:avLst/>
          </a:prstGeom>
          <a:noFill/>
        </p:spPr>
        <p:txBody>
          <a:bodyPr wrap="none" rtlCol="0">
            <a:spAutoFit/>
          </a:bodyPr>
          <a:lstStyle/>
          <a:p>
            <a:r>
              <a:rPr kumimoji="1" lang="en-US" altLang="ja-JP" sz="1600" dirty="0" smtClean="0">
                <a:latin typeface="Arial"/>
                <a:cs typeface="Arial"/>
              </a:rPr>
              <a:t>2</a:t>
            </a:r>
            <a:endParaRPr kumimoji="1" lang="ja-JP" altLang="en-US" sz="1600" dirty="0">
              <a:latin typeface="Arial"/>
              <a:cs typeface="Arial"/>
            </a:endParaRPr>
          </a:p>
        </p:txBody>
      </p:sp>
      <p:sp>
        <p:nvSpPr>
          <p:cNvPr id="46" name="テキスト ボックス 45"/>
          <p:cNvSpPr txBox="1"/>
          <p:nvPr/>
        </p:nvSpPr>
        <p:spPr>
          <a:xfrm>
            <a:off x="7562013" y="1639987"/>
            <a:ext cx="435636" cy="338554"/>
          </a:xfrm>
          <a:prstGeom prst="rect">
            <a:avLst/>
          </a:prstGeom>
          <a:noFill/>
        </p:spPr>
        <p:txBody>
          <a:bodyPr wrap="none" rtlCol="0">
            <a:spAutoFit/>
          </a:bodyPr>
          <a:lstStyle/>
          <a:p>
            <a:r>
              <a:rPr kumimoji="1" lang="en-US" altLang="ja-JP" sz="1600" dirty="0" smtClean="0">
                <a:latin typeface="Arial"/>
                <a:cs typeface="Arial"/>
              </a:rPr>
              <a:t>3A</a:t>
            </a:r>
            <a:endParaRPr kumimoji="1" lang="ja-JP" altLang="en-US" sz="1600" dirty="0">
              <a:latin typeface="Arial"/>
              <a:cs typeface="Arial"/>
            </a:endParaRPr>
          </a:p>
        </p:txBody>
      </p:sp>
      <p:sp>
        <p:nvSpPr>
          <p:cNvPr id="47" name="テキスト ボックス 46"/>
          <p:cNvSpPr txBox="1"/>
          <p:nvPr/>
        </p:nvSpPr>
        <p:spPr>
          <a:xfrm>
            <a:off x="7687097" y="1850513"/>
            <a:ext cx="435636" cy="338554"/>
          </a:xfrm>
          <a:prstGeom prst="rect">
            <a:avLst/>
          </a:prstGeom>
          <a:noFill/>
        </p:spPr>
        <p:txBody>
          <a:bodyPr wrap="none" rtlCol="0">
            <a:spAutoFit/>
          </a:bodyPr>
          <a:lstStyle/>
          <a:p>
            <a:r>
              <a:rPr kumimoji="1" lang="en-US" altLang="ja-JP" sz="1600" dirty="0" smtClean="0">
                <a:latin typeface="Arial"/>
                <a:cs typeface="Arial"/>
              </a:rPr>
              <a:t>3B</a:t>
            </a:r>
            <a:endParaRPr kumimoji="1" lang="ja-JP" altLang="en-US" sz="1600" dirty="0">
              <a:latin typeface="Arial"/>
              <a:cs typeface="Arial"/>
            </a:endParaRPr>
          </a:p>
        </p:txBody>
      </p:sp>
      <p:sp>
        <p:nvSpPr>
          <p:cNvPr id="48" name="テキスト ボックス 47"/>
          <p:cNvSpPr txBox="1"/>
          <p:nvPr/>
        </p:nvSpPr>
        <p:spPr>
          <a:xfrm>
            <a:off x="7893957" y="1707102"/>
            <a:ext cx="435636" cy="338554"/>
          </a:xfrm>
          <a:prstGeom prst="rect">
            <a:avLst/>
          </a:prstGeom>
          <a:noFill/>
        </p:spPr>
        <p:txBody>
          <a:bodyPr wrap="none" rtlCol="0">
            <a:spAutoFit/>
          </a:bodyPr>
          <a:lstStyle/>
          <a:p>
            <a:r>
              <a:rPr lang="en-US" altLang="ja-JP" sz="1600" dirty="0">
                <a:latin typeface="Arial"/>
                <a:cs typeface="Arial"/>
              </a:rPr>
              <a:t>4</a:t>
            </a:r>
            <a:r>
              <a:rPr kumimoji="1" lang="en-US" altLang="ja-JP" sz="1600" dirty="0" smtClean="0">
                <a:latin typeface="Arial"/>
                <a:cs typeface="Arial"/>
              </a:rPr>
              <a:t>A</a:t>
            </a:r>
            <a:endParaRPr kumimoji="1" lang="ja-JP" altLang="en-US" sz="1600" dirty="0">
              <a:latin typeface="Arial"/>
              <a:cs typeface="Arial"/>
            </a:endParaRPr>
          </a:p>
        </p:txBody>
      </p:sp>
      <p:sp>
        <p:nvSpPr>
          <p:cNvPr id="49" name="テキスト ボックス 48"/>
          <p:cNvSpPr txBox="1"/>
          <p:nvPr/>
        </p:nvSpPr>
        <p:spPr>
          <a:xfrm>
            <a:off x="8108565" y="1843950"/>
            <a:ext cx="435636" cy="338554"/>
          </a:xfrm>
          <a:prstGeom prst="rect">
            <a:avLst/>
          </a:prstGeom>
          <a:noFill/>
        </p:spPr>
        <p:txBody>
          <a:bodyPr wrap="none" rtlCol="0">
            <a:spAutoFit/>
          </a:bodyPr>
          <a:lstStyle/>
          <a:p>
            <a:r>
              <a:rPr lang="en-US" altLang="ja-JP" sz="1600" dirty="0" smtClean="0">
                <a:latin typeface="Arial"/>
                <a:cs typeface="Arial"/>
              </a:rPr>
              <a:t>4</a:t>
            </a:r>
            <a:r>
              <a:rPr lang="en-US" altLang="ja-JP" sz="1600" dirty="0">
                <a:latin typeface="Arial"/>
                <a:cs typeface="Arial"/>
              </a:rPr>
              <a:t>B</a:t>
            </a:r>
            <a:endParaRPr kumimoji="1" lang="ja-JP" altLang="en-US" sz="1600" dirty="0">
              <a:latin typeface="Arial"/>
              <a:cs typeface="Arial"/>
            </a:endParaRPr>
          </a:p>
        </p:txBody>
      </p:sp>
      <p:sp>
        <p:nvSpPr>
          <p:cNvPr id="50" name="フッター プレースホルダー 49"/>
          <p:cNvSpPr>
            <a:spLocks noGrp="1"/>
          </p:cNvSpPr>
          <p:nvPr>
            <p:ph type="ftr" sz="quarter" idx="11"/>
          </p:nvPr>
        </p:nvSpPr>
        <p:spPr>
          <a:xfrm>
            <a:off x="2738297" y="6556405"/>
            <a:ext cx="3796277" cy="365125"/>
          </a:xfrm>
        </p:spPr>
        <p:txBody>
          <a:bodyPr/>
          <a:lstStyle/>
          <a:p>
            <a:r>
              <a:rPr lang="en-US" smtClean="0">
                <a:solidFill>
                  <a:prstClr val="black">
                    <a:tint val="75000"/>
                  </a:prstClr>
                </a:solidFill>
                <a:latin typeface="Calibri"/>
              </a:rPr>
              <a:t>HL-LHC D1 Magnet Review, June 30 – July 1, 2016, KEK</a:t>
            </a:r>
            <a:endParaRPr lang="en-US" dirty="0">
              <a:solidFill>
                <a:prstClr val="black">
                  <a:tint val="75000"/>
                </a:prstClr>
              </a:solidFill>
              <a:latin typeface="Calibri"/>
            </a:endParaRPr>
          </a:p>
        </p:txBody>
      </p:sp>
    </p:spTree>
    <p:extLst>
      <p:ext uri="{BB962C8B-B14F-4D97-AF65-F5344CB8AC3E}">
        <p14:creationId xmlns:p14="http://schemas.microsoft.com/office/powerpoint/2010/main" val="194837049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0" y="-88900"/>
            <a:ext cx="9431867" cy="677333"/>
          </a:xfrm>
        </p:spPr>
        <p:txBody>
          <a:bodyPr>
            <a:normAutofit/>
          </a:bodyPr>
          <a:lstStyle/>
          <a:p>
            <a:pPr algn="l"/>
            <a:r>
              <a:rPr kumimoji="1" lang="en-US" altLang="ja-JP" sz="3600" b="1" dirty="0" smtClean="0">
                <a:solidFill>
                  <a:schemeClr val="accent1"/>
                </a:solidFill>
              </a:rPr>
              <a:t>Collars</a:t>
            </a:r>
            <a:endParaRPr kumimoji="1" lang="ja-JP" altLang="en-US" sz="3600" dirty="0"/>
          </a:p>
        </p:txBody>
      </p:sp>
      <p:sp>
        <p:nvSpPr>
          <p:cNvPr id="4" name="コンテンツ プレースホルダー 3"/>
          <p:cNvSpPr>
            <a:spLocks noGrp="1"/>
          </p:cNvSpPr>
          <p:nvPr>
            <p:ph idx="1"/>
          </p:nvPr>
        </p:nvSpPr>
        <p:spPr>
          <a:xfrm>
            <a:off x="0" y="482601"/>
            <a:ext cx="6578600" cy="3048000"/>
          </a:xfrm>
        </p:spPr>
        <p:txBody>
          <a:bodyPr>
            <a:noAutofit/>
          </a:bodyPr>
          <a:lstStyle/>
          <a:p>
            <a:r>
              <a:rPr lang="en-US" altLang="ja-JP" sz="1600" b="1" dirty="0" smtClean="0">
                <a:latin typeface="+mj-lt"/>
                <a:cs typeface="Arial"/>
              </a:rPr>
              <a:t>Stainless steel (NSSC130S) </a:t>
            </a:r>
            <a:r>
              <a:rPr lang="en-US" altLang="ja-JP" sz="1600" b="1" dirty="0">
                <a:latin typeface="+mj-lt"/>
                <a:cs typeface="Arial"/>
              </a:rPr>
              <a:t>with relative permeability </a:t>
            </a:r>
            <a:r>
              <a:rPr kumimoji="1" lang="en-US" altLang="ja-JP" sz="1600" b="1" dirty="0">
                <a:latin typeface="+mj-lt"/>
                <a:cs typeface="Arial"/>
              </a:rPr>
              <a:t>of 1.002 at 4.2 K</a:t>
            </a:r>
          </a:p>
          <a:p>
            <a:r>
              <a:rPr kumimoji="1" lang="en-US" altLang="ja-JP" sz="1600" b="1" dirty="0" smtClean="0">
                <a:latin typeface="+mj-lt"/>
                <a:cs typeface="Arial"/>
              </a:rPr>
              <a:t>Four </a:t>
            </a:r>
            <a:r>
              <a:rPr kumimoji="1" lang="en-US" altLang="ja-JP" sz="1600" b="1" dirty="0">
                <a:latin typeface="+mj-lt"/>
                <a:cs typeface="Arial"/>
              </a:rPr>
              <a:t>split collar to avoid unwanted </a:t>
            </a:r>
            <a:r>
              <a:rPr kumimoji="1" lang="en-US" altLang="ja-JP" sz="1600" b="1" dirty="0" smtClean="0">
                <a:latin typeface="+mj-lt"/>
                <a:cs typeface="Arial"/>
              </a:rPr>
              <a:t>warp</a:t>
            </a:r>
            <a:endParaRPr kumimoji="1" lang="en-US" altLang="ja-JP" sz="1600" b="1" dirty="0">
              <a:latin typeface="+mj-lt"/>
              <a:cs typeface="Arial"/>
            </a:endParaRPr>
          </a:p>
          <a:p>
            <a:r>
              <a:rPr lang="en-US" altLang="ja-JP" sz="1600" b="1" dirty="0" smtClean="0">
                <a:latin typeface="+mj-lt"/>
                <a:cs typeface="Arial"/>
              </a:rPr>
              <a:t>2.3 </a:t>
            </a:r>
            <a:r>
              <a:rPr lang="en-US" altLang="ja-JP" sz="1600" b="1" dirty="0">
                <a:latin typeface="+mj-lt"/>
                <a:cs typeface="Arial"/>
              </a:rPr>
              <a:t>mm-thick fixing collar and 2.6 mm-thick spacer collar</a:t>
            </a:r>
          </a:p>
          <a:p>
            <a:r>
              <a:rPr lang="en-US" altLang="ja-JP" sz="1600" b="1" dirty="0" smtClean="0">
                <a:latin typeface="+mj-lt"/>
                <a:cs typeface="Arial"/>
              </a:rPr>
              <a:t>Alignment </a:t>
            </a:r>
            <a:r>
              <a:rPr lang="en-US" altLang="ja-JP" sz="1600" b="1" dirty="0">
                <a:latin typeface="+mj-lt"/>
                <a:cs typeface="Arial"/>
              </a:rPr>
              <a:t>features:</a:t>
            </a:r>
          </a:p>
          <a:p>
            <a:pPr lvl="1"/>
            <a:r>
              <a:rPr lang="en-US" altLang="ja-JP" sz="1600" b="1" dirty="0" smtClean="0">
                <a:latin typeface="+mj-lt"/>
                <a:cs typeface="Arial"/>
              </a:rPr>
              <a:t>Rectangular </a:t>
            </a:r>
            <a:r>
              <a:rPr lang="en-US" altLang="ja-JP" sz="1600" b="1" dirty="0">
                <a:latin typeface="+mj-lt"/>
                <a:cs typeface="Arial"/>
              </a:rPr>
              <a:t>and triangular notches of vertical </a:t>
            </a:r>
            <a:r>
              <a:rPr lang="en-US" altLang="ja-JP" sz="1600" b="1" dirty="0" smtClean="0">
                <a:latin typeface="+mj-lt"/>
                <a:cs typeface="Arial"/>
              </a:rPr>
              <a:t>collars</a:t>
            </a:r>
          </a:p>
          <a:p>
            <a:pPr lvl="1"/>
            <a:r>
              <a:rPr lang="en-US" altLang="ja-JP" sz="1600" b="1" dirty="0" smtClean="0">
                <a:latin typeface="+mj-lt"/>
                <a:cs typeface="Arial"/>
              </a:rPr>
              <a:t>Taper </a:t>
            </a:r>
            <a:r>
              <a:rPr lang="en-US" altLang="ja-JP" sz="1600" b="1" dirty="0">
                <a:latin typeface="+mj-lt"/>
                <a:cs typeface="Arial"/>
              </a:rPr>
              <a:t>of side collars</a:t>
            </a:r>
          </a:p>
          <a:p>
            <a:r>
              <a:rPr lang="en-US" altLang="ja-JP" sz="1600" b="1" dirty="0" smtClean="0">
                <a:latin typeface="+mj-lt"/>
                <a:cs typeface="Arial"/>
              </a:rPr>
              <a:t>Embossing </a:t>
            </a:r>
            <a:r>
              <a:rPr lang="en-US" altLang="ja-JP" sz="1600" b="1" dirty="0">
                <a:latin typeface="+mj-lt"/>
                <a:cs typeface="Arial"/>
              </a:rPr>
              <a:t>to control packing factor to be 96%</a:t>
            </a:r>
          </a:p>
          <a:p>
            <a:r>
              <a:rPr lang="en-US" altLang="ja-JP" sz="1600" b="1" dirty="0" smtClean="0">
                <a:latin typeface="+mj-lt"/>
                <a:cs typeface="Arial"/>
              </a:rPr>
              <a:t>F</a:t>
            </a:r>
            <a:r>
              <a:rPr kumimoji="1" lang="en-US" altLang="ja-JP" sz="1600" b="1" dirty="0" smtClean="0">
                <a:latin typeface="+mj-lt"/>
                <a:cs typeface="Arial"/>
              </a:rPr>
              <a:t>abricated </a:t>
            </a:r>
            <a:r>
              <a:rPr kumimoji="1" lang="en-US" altLang="ja-JP" sz="1600" b="1" dirty="0">
                <a:solidFill>
                  <a:srgbClr val="FF0000"/>
                </a:solidFill>
                <a:latin typeface="+mj-lt"/>
                <a:cs typeface="Arial"/>
              </a:rPr>
              <a:t>by fine-blanking </a:t>
            </a:r>
            <a:r>
              <a:rPr kumimoji="1" lang="en-US" altLang="ja-JP" sz="1600" b="1" dirty="0" smtClean="0">
                <a:solidFill>
                  <a:srgbClr val="FF0000"/>
                </a:solidFill>
                <a:latin typeface="+mj-lt"/>
                <a:cs typeface="Arial"/>
              </a:rPr>
              <a:t>technique</a:t>
            </a:r>
          </a:p>
          <a:p>
            <a:pPr lvl="1"/>
            <a:r>
              <a:rPr lang="en-US" altLang="ja-JP" sz="1600" b="1" dirty="0" smtClean="0">
                <a:latin typeface="+mj-lt"/>
                <a:cs typeface="Arial"/>
                <a:sym typeface="Wingdings"/>
              </a:rPr>
              <a:t>H</a:t>
            </a:r>
            <a:r>
              <a:rPr kumimoji="1" lang="en-US" altLang="ja-JP" sz="1600" b="1" dirty="0" smtClean="0">
                <a:latin typeface="+mj-lt"/>
                <a:cs typeface="Arial"/>
              </a:rPr>
              <a:t>igh </a:t>
            </a:r>
            <a:r>
              <a:rPr kumimoji="1" lang="en-US" altLang="ja-JP" sz="1600" b="1" dirty="0">
                <a:latin typeface="+mj-lt"/>
                <a:cs typeface="Arial"/>
              </a:rPr>
              <a:t>accuracy in the size for the critical parts (±10 </a:t>
            </a:r>
            <a:r>
              <a:rPr kumimoji="1" lang="en-US" altLang="ja-JP" sz="1600" b="1" dirty="0" smtClean="0">
                <a:latin typeface="Symbol" charset="2"/>
                <a:cs typeface="Symbol" charset="2"/>
              </a:rPr>
              <a:t>m</a:t>
            </a:r>
            <a:r>
              <a:rPr kumimoji="1" lang="en-US" altLang="ja-JP" sz="1600" b="1" dirty="0" smtClean="0">
                <a:latin typeface="+mj-lt"/>
                <a:cs typeface="Arial"/>
              </a:rPr>
              <a:t>m)</a:t>
            </a:r>
            <a:endParaRPr kumimoji="1" lang="en-US" altLang="ja-JP" sz="1600" b="1" dirty="0">
              <a:latin typeface="+mj-lt"/>
              <a:cs typeface="Arial"/>
            </a:endParaRPr>
          </a:p>
        </p:txBody>
      </p:sp>
      <p:sp>
        <p:nvSpPr>
          <p:cNvPr id="20" name="正方形/長方形 19"/>
          <p:cNvSpPr/>
          <p:nvPr/>
        </p:nvSpPr>
        <p:spPr>
          <a:xfrm>
            <a:off x="110862" y="6233345"/>
            <a:ext cx="5115390" cy="646331"/>
          </a:xfrm>
          <a:prstGeom prst="rect">
            <a:avLst/>
          </a:prstGeom>
        </p:spPr>
        <p:txBody>
          <a:bodyPr wrap="square">
            <a:spAutoFit/>
          </a:bodyPr>
          <a:lstStyle/>
          <a:p>
            <a:r>
              <a:rPr lang="en-US" altLang="ja-JP" dirty="0" smtClean="0">
                <a:latin typeface="+mj-lt"/>
                <a:cs typeface="Arial"/>
              </a:rPr>
              <a:t>GFRP collars will clamp the layer jump cable at the lead end similar to J-PARC SCFM</a:t>
            </a:r>
            <a:endParaRPr lang="en-US" altLang="ja-JP" dirty="0">
              <a:latin typeface="+mj-lt"/>
              <a:cs typeface="Arial"/>
            </a:endParaRPr>
          </a:p>
        </p:txBody>
      </p:sp>
      <p:pic>
        <p:nvPicPr>
          <p:cNvPr id="22" name="図 21"/>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5353484" y="4907819"/>
            <a:ext cx="2668957" cy="1964085"/>
          </a:xfrm>
          <a:prstGeom prst="rect">
            <a:avLst/>
          </a:prstGeom>
        </p:spPr>
      </p:pic>
      <p:cxnSp>
        <p:nvCxnSpPr>
          <p:cNvPr id="23" name="直線矢印コネクタ 22"/>
          <p:cNvCxnSpPr/>
          <p:nvPr/>
        </p:nvCxnSpPr>
        <p:spPr>
          <a:xfrm flipH="1" flipV="1">
            <a:off x="7054896" y="5538139"/>
            <a:ext cx="529582" cy="799561"/>
          </a:xfrm>
          <a:prstGeom prst="straightConnector1">
            <a:avLst/>
          </a:prstGeom>
          <a:ln>
            <a:solidFill>
              <a:srgbClr val="FF0000"/>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24" name="直線矢印コネクタ 23"/>
          <p:cNvCxnSpPr/>
          <p:nvPr/>
        </p:nvCxnSpPr>
        <p:spPr>
          <a:xfrm flipH="1" flipV="1">
            <a:off x="6992582" y="6150575"/>
            <a:ext cx="591896" cy="187125"/>
          </a:xfrm>
          <a:prstGeom prst="straightConnector1">
            <a:avLst/>
          </a:prstGeom>
          <a:ln>
            <a:solidFill>
              <a:srgbClr val="FF0000"/>
            </a:solidFill>
            <a:tailEnd type="arrow"/>
          </a:ln>
          <a:effectLst/>
        </p:spPr>
        <p:style>
          <a:lnRef idx="2">
            <a:schemeClr val="accent1"/>
          </a:lnRef>
          <a:fillRef idx="0">
            <a:schemeClr val="accent1"/>
          </a:fillRef>
          <a:effectRef idx="1">
            <a:schemeClr val="accent1"/>
          </a:effectRef>
          <a:fontRef idx="minor">
            <a:schemeClr val="tx1"/>
          </a:fontRef>
        </p:style>
      </p:cxnSp>
      <p:sp>
        <p:nvSpPr>
          <p:cNvPr id="25" name="テキスト ボックス 24"/>
          <p:cNvSpPr txBox="1"/>
          <p:nvPr/>
        </p:nvSpPr>
        <p:spPr>
          <a:xfrm>
            <a:off x="7137641" y="6242727"/>
            <a:ext cx="1441420" cy="369332"/>
          </a:xfrm>
          <a:prstGeom prst="rect">
            <a:avLst/>
          </a:prstGeom>
          <a:noFill/>
        </p:spPr>
        <p:txBody>
          <a:bodyPr wrap="none" rtlCol="0">
            <a:spAutoFit/>
          </a:bodyPr>
          <a:lstStyle/>
          <a:p>
            <a:r>
              <a:rPr kumimoji="1" lang="en-US" altLang="ja-JP" dirty="0" smtClean="0">
                <a:solidFill>
                  <a:srgbClr val="FF0000"/>
                </a:solidFill>
                <a:latin typeface="Arial"/>
                <a:cs typeface="Arial"/>
              </a:rPr>
              <a:t>GFRP collar</a:t>
            </a:r>
            <a:endParaRPr kumimoji="1" lang="ja-JP" altLang="en-US" dirty="0">
              <a:solidFill>
                <a:srgbClr val="FF0000"/>
              </a:solidFill>
              <a:latin typeface="Arial"/>
              <a:cs typeface="Arial"/>
            </a:endParaRPr>
          </a:p>
        </p:txBody>
      </p:sp>
      <p:cxnSp>
        <p:nvCxnSpPr>
          <p:cNvPr id="26" name="直線矢印コネクタ 25"/>
          <p:cNvCxnSpPr/>
          <p:nvPr/>
        </p:nvCxnSpPr>
        <p:spPr>
          <a:xfrm flipH="1" flipV="1">
            <a:off x="7757650" y="5239112"/>
            <a:ext cx="529582" cy="594446"/>
          </a:xfrm>
          <a:prstGeom prst="straightConnector1">
            <a:avLst/>
          </a:prstGeom>
          <a:ln>
            <a:solidFill>
              <a:schemeClr val="tx1"/>
            </a:solidFill>
            <a:tailEnd type="arrow"/>
          </a:ln>
          <a:effectLst/>
        </p:spPr>
        <p:style>
          <a:lnRef idx="2">
            <a:schemeClr val="accent1"/>
          </a:lnRef>
          <a:fillRef idx="0">
            <a:schemeClr val="accent1"/>
          </a:fillRef>
          <a:effectRef idx="1">
            <a:schemeClr val="accent1"/>
          </a:effectRef>
          <a:fontRef idx="minor">
            <a:schemeClr val="tx1"/>
          </a:fontRef>
        </p:style>
      </p:cxnSp>
      <p:sp>
        <p:nvSpPr>
          <p:cNvPr id="27" name="テキスト ボックス 26"/>
          <p:cNvSpPr txBox="1"/>
          <p:nvPr/>
        </p:nvSpPr>
        <p:spPr>
          <a:xfrm>
            <a:off x="7757650" y="5786524"/>
            <a:ext cx="1275034" cy="369332"/>
          </a:xfrm>
          <a:prstGeom prst="rect">
            <a:avLst/>
          </a:prstGeom>
          <a:noFill/>
        </p:spPr>
        <p:txBody>
          <a:bodyPr wrap="none" rtlCol="0">
            <a:spAutoFit/>
          </a:bodyPr>
          <a:lstStyle/>
          <a:p>
            <a:r>
              <a:rPr kumimoji="1" lang="en-US" altLang="ja-JP" dirty="0" smtClean="0">
                <a:latin typeface="Arial"/>
                <a:cs typeface="Arial"/>
              </a:rPr>
              <a:t>SUS collar</a:t>
            </a:r>
            <a:endParaRPr kumimoji="1" lang="ja-JP" altLang="en-US" dirty="0">
              <a:latin typeface="Arial"/>
              <a:cs typeface="Arial"/>
            </a:endParaRPr>
          </a:p>
        </p:txBody>
      </p:sp>
      <p:pic>
        <p:nvPicPr>
          <p:cNvPr id="28" name="図 27"/>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6362334" y="344432"/>
            <a:ext cx="2850343" cy="4646744"/>
          </a:xfrm>
          <a:prstGeom prst="rect">
            <a:avLst/>
          </a:prstGeom>
        </p:spPr>
      </p:pic>
      <p:sp>
        <p:nvSpPr>
          <p:cNvPr id="29" name="テキスト ボックス 28"/>
          <p:cNvSpPr txBox="1"/>
          <p:nvPr/>
        </p:nvSpPr>
        <p:spPr>
          <a:xfrm>
            <a:off x="6347368" y="290001"/>
            <a:ext cx="1685615" cy="369332"/>
          </a:xfrm>
          <a:prstGeom prst="rect">
            <a:avLst/>
          </a:prstGeom>
          <a:noFill/>
        </p:spPr>
        <p:txBody>
          <a:bodyPr wrap="none" rtlCol="0">
            <a:spAutoFit/>
          </a:bodyPr>
          <a:lstStyle/>
          <a:p>
            <a:r>
              <a:rPr lang="en-US" altLang="ja-JP" dirty="0" smtClean="0">
                <a:solidFill>
                  <a:schemeClr val="bg1"/>
                </a:solidFill>
                <a:latin typeface="Arial"/>
                <a:cs typeface="Arial"/>
              </a:rPr>
              <a:t>Vertical</a:t>
            </a:r>
            <a:r>
              <a:rPr kumimoji="1" lang="en-US" altLang="ja-JP" dirty="0" smtClean="0">
                <a:solidFill>
                  <a:schemeClr val="bg1"/>
                </a:solidFill>
                <a:latin typeface="Arial"/>
                <a:cs typeface="Arial"/>
              </a:rPr>
              <a:t> collars</a:t>
            </a:r>
            <a:endParaRPr kumimoji="1" lang="ja-JP" altLang="en-US" dirty="0">
              <a:solidFill>
                <a:schemeClr val="bg1"/>
              </a:solidFill>
              <a:latin typeface="Arial"/>
              <a:cs typeface="Arial"/>
            </a:endParaRPr>
          </a:p>
        </p:txBody>
      </p:sp>
      <p:sp>
        <p:nvSpPr>
          <p:cNvPr id="30" name="テキスト ボックス 29"/>
          <p:cNvSpPr txBox="1"/>
          <p:nvPr/>
        </p:nvSpPr>
        <p:spPr>
          <a:xfrm>
            <a:off x="6347368" y="1805021"/>
            <a:ext cx="1377826" cy="369332"/>
          </a:xfrm>
          <a:prstGeom prst="rect">
            <a:avLst/>
          </a:prstGeom>
          <a:noFill/>
        </p:spPr>
        <p:txBody>
          <a:bodyPr wrap="none" rtlCol="0">
            <a:spAutoFit/>
          </a:bodyPr>
          <a:lstStyle/>
          <a:p>
            <a:r>
              <a:rPr lang="en-US" altLang="ja-JP" dirty="0" smtClean="0">
                <a:solidFill>
                  <a:schemeClr val="bg1"/>
                </a:solidFill>
                <a:latin typeface="Arial"/>
                <a:cs typeface="Arial"/>
              </a:rPr>
              <a:t>Side</a:t>
            </a:r>
            <a:r>
              <a:rPr kumimoji="1" lang="en-US" altLang="ja-JP" dirty="0" smtClean="0">
                <a:solidFill>
                  <a:schemeClr val="bg1"/>
                </a:solidFill>
                <a:latin typeface="Arial"/>
                <a:cs typeface="Arial"/>
              </a:rPr>
              <a:t> collars</a:t>
            </a:r>
            <a:endParaRPr kumimoji="1" lang="ja-JP" altLang="en-US" dirty="0">
              <a:solidFill>
                <a:schemeClr val="bg1"/>
              </a:solidFill>
              <a:latin typeface="Arial"/>
              <a:cs typeface="Arial"/>
            </a:endParaRPr>
          </a:p>
        </p:txBody>
      </p:sp>
      <p:sp>
        <p:nvSpPr>
          <p:cNvPr id="31" name="テキスト ボックス 30"/>
          <p:cNvSpPr txBox="1"/>
          <p:nvPr/>
        </p:nvSpPr>
        <p:spPr>
          <a:xfrm>
            <a:off x="6347368" y="3472910"/>
            <a:ext cx="1685615" cy="646331"/>
          </a:xfrm>
          <a:prstGeom prst="rect">
            <a:avLst/>
          </a:prstGeom>
          <a:noFill/>
        </p:spPr>
        <p:txBody>
          <a:bodyPr wrap="none" rtlCol="0">
            <a:spAutoFit/>
          </a:bodyPr>
          <a:lstStyle/>
          <a:p>
            <a:r>
              <a:rPr lang="en-US" altLang="ja-JP" dirty="0" smtClean="0">
                <a:solidFill>
                  <a:schemeClr val="bg1"/>
                </a:solidFill>
                <a:latin typeface="Arial"/>
                <a:cs typeface="Arial"/>
              </a:rPr>
              <a:t>Vertical</a:t>
            </a:r>
            <a:r>
              <a:rPr kumimoji="1" lang="en-US" altLang="ja-JP" dirty="0" smtClean="0">
                <a:solidFill>
                  <a:schemeClr val="bg1"/>
                </a:solidFill>
                <a:latin typeface="Arial"/>
                <a:cs typeface="Arial"/>
              </a:rPr>
              <a:t> collars</a:t>
            </a:r>
          </a:p>
          <a:p>
            <a:r>
              <a:rPr kumimoji="1" lang="en-US" altLang="ja-JP" dirty="0" smtClean="0">
                <a:solidFill>
                  <a:schemeClr val="bg1"/>
                </a:solidFill>
                <a:latin typeface="Arial"/>
                <a:cs typeface="Arial"/>
              </a:rPr>
              <a:t>for coil end</a:t>
            </a:r>
            <a:endParaRPr kumimoji="1" lang="ja-JP" altLang="en-US" dirty="0">
              <a:solidFill>
                <a:schemeClr val="bg1"/>
              </a:solidFill>
              <a:latin typeface="Arial"/>
              <a:cs typeface="Arial"/>
            </a:endParaRPr>
          </a:p>
        </p:txBody>
      </p:sp>
      <p:grpSp>
        <p:nvGrpSpPr>
          <p:cNvPr id="32" name="図形グループ 31"/>
          <p:cNvGrpSpPr/>
          <p:nvPr/>
        </p:nvGrpSpPr>
        <p:grpSpPr>
          <a:xfrm>
            <a:off x="3039234" y="3647960"/>
            <a:ext cx="3248665" cy="1711744"/>
            <a:chOff x="10201726" y="4222825"/>
            <a:chExt cx="5451718" cy="2872547"/>
          </a:xfrm>
        </p:grpSpPr>
        <p:grpSp>
          <p:nvGrpSpPr>
            <p:cNvPr id="33" name="図形グループ 32"/>
            <p:cNvGrpSpPr/>
            <p:nvPr/>
          </p:nvGrpSpPr>
          <p:grpSpPr>
            <a:xfrm>
              <a:off x="10201726" y="4222825"/>
              <a:ext cx="5451718" cy="2153236"/>
              <a:chOff x="9974244" y="29863592"/>
              <a:chExt cx="5451718" cy="2153236"/>
            </a:xfrm>
          </p:grpSpPr>
          <p:pic>
            <p:nvPicPr>
              <p:cNvPr id="35" name="図 34"/>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9974244" y="29863592"/>
                <a:ext cx="5451718" cy="2153236"/>
              </a:xfrm>
              <a:prstGeom prst="rect">
                <a:avLst/>
              </a:prstGeom>
            </p:spPr>
          </p:pic>
          <p:cxnSp>
            <p:nvCxnSpPr>
              <p:cNvPr id="36" name="直線矢印コネクタ 35"/>
              <p:cNvCxnSpPr/>
              <p:nvPr/>
            </p:nvCxnSpPr>
            <p:spPr>
              <a:xfrm flipH="1">
                <a:off x="13454332" y="30167731"/>
                <a:ext cx="63500" cy="202107"/>
              </a:xfrm>
              <a:prstGeom prst="straightConnector1">
                <a:avLst/>
              </a:prstGeom>
              <a:ln>
                <a:solidFill>
                  <a:schemeClr val="tx1"/>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37" name="直線矢印コネクタ 36"/>
              <p:cNvCxnSpPr/>
              <p:nvPr/>
            </p:nvCxnSpPr>
            <p:spPr>
              <a:xfrm flipV="1">
                <a:off x="13369667" y="30433883"/>
                <a:ext cx="63500" cy="202107"/>
              </a:xfrm>
              <a:prstGeom prst="straightConnector1">
                <a:avLst/>
              </a:prstGeom>
              <a:ln>
                <a:solidFill>
                  <a:schemeClr val="tx1"/>
                </a:solidFill>
                <a:tailEnd type="arrow"/>
              </a:ln>
              <a:effectLst/>
            </p:spPr>
            <p:style>
              <a:lnRef idx="2">
                <a:schemeClr val="accent1"/>
              </a:lnRef>
              <a:fillRef idx="0">
                <a:schemeClr val="accent1"/>
              </a:fillRef>
              <a:effectRef idx="1">
                <a:schemeClr val="accent1"/>
              </a:effectRef>
              <a:fontRef idx="minor">
                <a:schemeClr val="tx1"/>
              </a:fontRef>
            </p:style>
          </p:cxnSp>
          <p:sp>
            <p:nvSpPr>
              <p:cNvPr id="38" name="テキスト ボックス 37"/>
              <p:cNvSpPr txBox="1"/>
              <p:nvPr/>
            </p:nvSpPr>
            <p:spPr>
              <a:xfrm>
                <a:off x="13560146" y="30029538"/>
                <a:ext cx="1671531" cy="671441"/>
              </a:xfrm>
              <a:prstGeom prst="rect">
                <a:avLst/>
              </a:prstGeom>
              <a:noFill/>
            </p:spPr>
            <p:txBody>
              <a:bodyPr wrap="none" rtlCol="0">
                <a:spAutoFit/>
              </a:bodyPr>
              <a:lstStyle/>
              <a:p>
                <a:r>
                  <a:rPr lang="en-US" altLang="ja-JP" sz="2000" dirty="0" smtClean="0">
                    <a:latin typeface="Arial"/>
                    <a:cs typeface="Arial"/>
                  </a:rPr>
                  <a:t>±</a:t>
                </a:r>
                <a:r>
                  <a:rPr lang="en-US" altLang="ja-JP" sz="2000" dirty="0" smtClean="0">
                    <a:latin typeface="+mj-lt"/>
                    <a:cs typeface="Arial"/>
                  </a:rPr>
                  <a:t>10 </a:t>
                </a:r>
                <a:r>
                  <a:rPr lang="en-US" altLang="ja-JP" sz="2000" dirty="0" smtClean="0">
                    <a:latin typeface="Symbol" charset="2"/>
                    <a:cs typeface="Symbol" charset="2"/>
                  </a:rPr>
                  <a:t>m</a:t>
                </a:r>
                <a:r>
                  <a:rPr lang="en-US" altLang="ja-JP" sz="2000" dirty="0" smtClean="0">
                    <a:latin typeface="+mj-lt"/>
                    <a:cs typeface="Arial"/>
                  </a:rPr>
                  <a:t>m</a:t>
                </a:r>
                <a:endParaRPr kumimoji="1" lang="ja-JP" altLang="en-US" sz="2000" dirty="0">
                  <a:latin typeface="+mj-lt"/>
                  <a:cs typeface="Arial"/>
                </a:endParaRPr>
              </a:p>
            </p:txBody>
          </p:sp>
        </p:grpSp>
        <p:sp>
          <p:nvSpPr>
            <p:cNvPr id="34" name="テキスト ボックス 33"/>
            <p:cNvSpPr txBox="1"/>
            <p:nvPr/>
          </p:nvSpPr>
          <p:spPr>
            <a:xfrm>
              <a:off x="10815801" y="6010738"/>
              <a:ext cx="4721602" cy="1084634"/>
            </a:xfrm>
            <a:prstGeom prst="rect">
              <a:avLst/>
            </a:prstGeom>
            <a:noFill/>
          </p:spPr>
          <p:txBody>
            <a:bodyPr wrap="none" rtlCol="0">
              <a:spAutoFit/>
            </a:bodyPr>
            <a:lstStyle/>
            <a:p>
              <a:r>
                <a:rPr kumimoji="1" lang="en-US" altLang="ja-JP" sz="1800" dirty="0" smtClean="0">
                  <a:latin typeface="+mj-lt"/>
                  <a:cs typeface="Arial"/>
                </a:rPr>
                <a:t>Result of size measurement</a:t>
              </a:r>
            </a:p>
            <a:p>
              <a:r>
                <a:rPr lang="en-US" altLang="ja-JP" sz="1800" dirty="0" smtClean="0">
                  <a:latin typeface="+mj-lt"/>
                  <a:cs typeface="Arial"/>
                </a:rPr>
                <a:t>for</a:t>
              </a:r>
              <a:r>
                <a:rPr kumimoji="1" lang="en-US" altLang="ja-JP" sz="1800" dirty="0" smtClean="0">
                  <a:latin typeface="+mj-lt"/>
                  <a:cs typeface="Arial"/>
                </a:rPr>
                <a:t> fine-blanked fixing collar</a:t>
              </a:r>
              <a:endParaRPr kumimoji="1" lang="ja-JP" altLang="en-US" sz="1800" dirty="0">
                <a:latin typeface="+mj-lt"/>
                <a:cs typeface="Arial"/>
              </a:endParaRPr>
            </a:p>
          </p:txBody>
        </p:sp>
      </p:grpSp>
      <p:pic>
        <p:nvPicPr>
          <p:cNvPr id="39" name="図 38"/>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422296" y="3647960"/>
            <a:ext cx="1890744" cy="1343216"/>
          </a:xfrm>
          <a:prstGeom prst="rect">
            <a:avLst/>
          </a:prstGeom>
        </p:spPr>
      </p:pic>
      <p:pic>
        <p:nvPicPr>
          <p:cNvPr id="40" name="図 39"/>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422296" y="4991175"/>
            <a:ext cx="1914208" cy="1242169"/>
          </a:xfrm>
          <a:prstGeom prst="rect">
            <a:avLst/>
          </a:prstGeom>
        </p:spPr>
      </p:pic>
      <p:sp>
        <p:nvSpPr>
          <p:cNvPr id="41" name="テキスト ボックス 40"/>
          <p:cNvSpPr txBox="1"/>
          <p:nvPr/>
        </p:nvSpPr>
        <p:spPr>
          <a:xfrm>
            <a:off x="179388" y="3614799"/>
            <a:ext cx="2622132" cy="369332"/>
          </a:xfrm>
          <a:prstGeom prst="rect">
            <a:avLst/>
          </a:prstGeom>
          <a:noFill/>
        </p:spPr>
        <p:txBody>
          <a:bodyPr wrap="none" rtlCol="0">
            <a:spAutoFit/>
          </a:bodyPr>
          <a:lstStyle/>
          <a:p>
            <a:r>
              <a:rPr kumimoji="1" lang="en-US" altLang="ja-JP" dirty="0" smtClean="0">
                <a:solidFill>
                  <a:srgbClr val="FF6600"/>
                </a:solidFill>
                <a:latin typeface="Arial"/>
                <a:cs typeface="Arial"/>
              </a:rPr>
              <a:t>Vertical collar sub-stack</a:t>
            </a:r>
            <a:endParaRPr kumimoji="1" lang="ja-JP" altLang="en-US" dirty="0">
              <a:solidFill>
                <a:srgbClr val="FF6600"/>
              </a:solidFill>
              <a:latin typeface="Arial"/>
              <a:cs typeface="Arial"/>
            </a:endParaRPr>
          </a:p>
        </p:txBody>
      </p:sp>
      <p:sp>
        <p:nvSpPr>
          <p:cNvPr id="42" name="テキスト ボックス 41"/>
          <p:cNvSpPr txBox="1"/>
          <p:nvPr/>
        </p:nvSpPr>
        <p:spPr>
          <a:xfrm>
            <a:off x="21681" y="4991399"/>
            <a:ext cx="2891537" cy="369332"/>
          </a:xfrm>
          <a:prstGeom prst="rect">
            <a:avLst/>
          </a:prstGeom>
          <a:noFill/>
        </p:spPr>
        <p:txBody>
          <a:bodyPr wrap="none" rtlCol="0">
            <a:spAutoFit/>
          </a:bodyPr>
          <a:lstStyle/>
          <a:p>
            <a:r>
              <a:rPr kumimoji="1" lang="en-US" altLang="ja-JP" dirty="0" smtClean="0">
                <a:solidFill>
                  <a:srgbClr val="FF6600"/>
                </a:solidFill>
                <a:latin typeface="Arial"/>
                <a:cs typeface="Arial"/>
              </a:rPr>
              <a:t>Horizontal collar sub-stack</a:t>
            </a:r>
            <a:endParaRPr kumimoji="1" lang="ja-JP" altLang="en-US" dirty="0">
              <a:solidFill>
                <a:srgbClr val="FF6600"/>
              </a:solidFill>
              <a:latin typeface="Arial"/>
              <a:cs typeface="Arial"/>
            </a:endParaRPr>
          </a:p>
        </p:txBody>
      </p:sp>
      <p:sp>
        <p:nvSpPr>
          <p:cNvPr id="43" name="円/楕円 42"/>
          <p:cNvSpPr/>
          <p:nvPr/>
        </p:nvSpPr>
        <p:spPr>
          <a:xfrm>
            <a:off x="6942631" y="1654560"/>
            <a:ext cx="159597" cy="159597"/>
          </a:xfrm>
          <a:prstGeom prst="ellipse">
            <a:avLst/>
          </a:prstGeom>
          <a:no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44" name="円/楕円 43"/>
          <p:cNvSpPr/>
          <p:nvPr/>
        </p:nvSpPr>
        <p:spPr>
          <a:xfrm>
            <a:off x="8492294" y="1672832"/>
            <a:ext cx="159597" cy="159597"/>
          </a:xfrm>
          <a:prstGeom prst="ellipse">
            <a:avLst/>
          </a:prstGeom>
          <a:no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45" name="円/楕円 44"/>
          <p:cNvSpPr/>
          <p:nvPr/>
        </p:nvSpPr>
        <p:spPr>
          <a:xfrm>
            <a:off x="7716057" y="1686141"/>
            <a:ext cx="159597" cy="159597"/>
          </a:xfrm>
          <a:prstGeom prst="ellipse">
            <a:avLst/>
          </a:prstGeom>
          <a:no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46" name="円/楕円 45"/>
          <p:cNvSpPr/>
          <p:nvPr/>
        </p:nvSpPr>
        <p:spPr>
          <a:xfrm>
            <a:off x="6904436" y="2958144"/>
            <a:ext cx="159597" cy="159597"/>
          </a:xfrm>
          <a:prstGeom prst="ellipse">
            <a:avLst/>
          </a:prstGeom>
          <a:no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47" name="円/楕円 46"/>
          <p:cNvSpPr/>
          <p:nvPr/>
        </p:nvSpPr>
        <p:spPr>
          <a:xfrm>
            <a:off x="8508399" y="3030745"/>
            <a:ext cx="159597" cy="159597"/>
          </a:xfrm>
          <a:prstGeom prst="ellipse">
            <a:avLst/>
          </a:prstGeom>
          <a:no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48" name="円/楕円 47"/>
          <p:cNvSpPr/>
          <p:nvPr/>
        </p:nvSpPr>
        <p:spPr>
          <a:xfrm>
            <a:off x="6843651" y="4539412"/>
            <a:ext cx="159597" cy="159597"/>
          </a:xfrm>
          <a:prstGeom prst="ellipse">
            <a:avLst/>
          </a:prstGeom>
          <a:no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49" name="円/楕円 48"/>
          <p:cNvSpPr/>
          <p:nvPr/>
        </p:nvSpPr>
        <p:spPr>
          <a:xfrm>
            <a:off x="8499262" y="4610074"/>
            <a:ext cx="159597" cy="159597"/>
          </a:xfrm>
          <a:prstGeom prst="ellipse">
            <a:avLst/>
          </a:prstGeom>
          <a:no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50" name="テキスト ボックス 49"/>
          <p:cNvSpPr txBox="1"/>
          <p:nvPr/>
        </p:nvSpPr>
        <p:spPr>
          <a:xfrm>
            <a:off x="6881351" y="1316809"/>
            <a:ext cx="1018503" cy="369332"/>
          </a:xfrm>
          <a:prstGeom prst="rect">
            <a:avLst/>
          </a:prstGeom>
          <a:noFill/>
        </p:spPr>
        <p:txBody>
          <a:bodyPr wrap="none" rtlCol="0">
            <a:spAutoFit/>
          </a:bodyPr>
          <a:lstStyle/>
          <a:p>
            <a:r>
              <a:rPr kumimoji="1" lang="en-US" altLang="ja-JP" dirty="0" smtClean="0">
                <a:solidFill>
                  <a:srgbClr val="FF0000"/>
                </a:solidFill>
                <a:latin typeface="Arial"/>
                <a:cs typeface="Arial"/>
              </a:rPr>
              <a:t>Emboss</a:t>
            </a:r>
            <a:endParaRPr kumimoji="1" lang="ja-JP" altLang="en-US" dirty="0">
              <a:solidFill>
                <a:srgbClr val="FF0000"/>
              </a:solidFill>
              <a:latin typeface="Arial"/>
              <a:cs typeface="Arial"/>
            </a:endParaRPr>
          </a:p>
        </p:txBody>
      </p:sp>
      <p:sp>
        <p:nvSpPr>
          <p:cNvPr id="3" name="スライド番号プレースホルダー 2"/>
          <p:cNvSpPr>
            <a:spLocks noGrp="1"/>
          </p:cNvSpPr>
          <p:nvPr>
            <p:ph type="sldNum" sz="quarter" idx="12"/>
          </p:nvPr>
        </p:nvSpPr>
        <p:spPr/>
        <p:txBody>
          <a:bodyPr/>
          <a:lstStyle/>
          <a:p>
            <a:fld id="{B6F15528-21DE-4FAA-801E-634DDDAF4B2B}" type="slidenum">
              <a:rPr lang="en-US" smtClean="0">
                <a:solidFill>
                  <a:prstClr val="black">
                    <a:tint val="75000"/>
                  </a:prstClr>
                </a:solidFill>
                <a:latin typeface="Calibri"/>
              </a:rPr>
              <a:pPr/>
              <a:t>21</a:t>
            </a:fld>
            <a:endParaRPr lang="en-US">
              <a:solidFill>
                <a:prstClr val="black">
                  <a:tint val="75000"/>
                </a:prstClr>
              </a:solidFill>
              <a:latin typeface="Calibri"/>
            </a:endParaRPr>
          </a:p>
        </p:txBody>
      </p:sp>
      <p:sp>
        <p:nvSpPr>
          <p:cNvPr id="6" name="フッター プレースホルダー 5"/>
          <p:cNvSpPr>
            <a:spLocks noGrp="1"/>
          </p:cNvSpPr>
          <p:nvPr>
            <p:ph type="ftr" sz="quarter" idx="11"/>
          </p:nvPr>
        </p:nvSpPr>
        <p:spPr/>
        <p:txBody>
          <a:bodyPr/>
          <a:lstStyle/>
          <a:p>
            <a:r>
              <a:rPr lang="en-US" smtClean="0">
                <a:solidFill>
                  <a:prstClr val="black">
                    <a:tint val="75000"/>
                  </a:prstClr>
                </a:solidFill>
                <a:latin typeface="Calibri"/>
              </a:rPr>
              <a:t>HL-LHC D1 Magnet Review, June 30 – July 1, 2016, KEK</a:t>
            </a:r>
            <a:endParaRPr lang="en-US">
              <a:solidFill>
                <a:prstClr val="black">
                  <a:tint val="75000"/>
                </a:prstClr>
              </a:solidFill>
              <a:latin typeface="Calibri"/>
            </a:endParaRPr>
          </a:p>
        </p:txBody>
      </p:sp>
    </p:spTree>
    <p:extLst>
      <p:ext uri="{BB962C8B-B14F-4D97-AF65-F5344CB8AC3E}">
        <p14:creationId xmlns:p14="http://schemas.microsoft.com/office/powerpoint/2010/main" val="3402257994"/>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0" y="-88900"/>
            <a:ext cx="9431867" cy="677333"/>
          </a:xfrm>
        </p:spPr>
        <p:txBody>
          <a:bodyPr>
            <a:normAutofit/>
          </a:bodyPr>
          <a:lstStyle/>
          <a:p>
            <a:pPr algn="l"/>
            <a:r>
              <a:rPr kumimoji="1" lang="en-US" altLang="ja-JP" sz="3600" b="1" dirty="0" smtClean="0">
                <a:solidFill>
                  <a:schemeClr val="accent1"/>
                </a:solidFill>
              </a:rPr>
              <a:t>Yokes</a:t>
            </a:r>
            <a:endParaRPr kumimoji="1" lang="ja-JP" altLang="en-US" sz="3600" dirty="0"/>
          </a:p>
        </p:txBody>
      </p:sp>
      <p:sp>
        <p:nvSpPr>
          <p:cNvPr id="4" name="コンテンツ プレースホルダー 3"/>
          <p:cNvSpPr>
            <a:spLocks noGrp="1"/>
          </p:cNvSpPr>
          <p:nvPr>
            <p:ph idx="1"/>
          </p:nvPr>
        </p:nvSpPr>
        <p:spPr>
          <a:xfrm>
            <a:off x="304799" y="571501"/>
            <a:ext cx="7414437" cy="2793999"/>
          </a:xfrm>
        </p:spPr>
        <p:txBody>
          <a:bodyPr>
            <a:noAutofit/>
          </a:bodyPr>
          <a:lstStyle/>
          <a:p>
            <a:r>
              <a:rPr lang="en-US" altLang="ja-JP" sz="1800" b="1" dirty="0" smtClean="0">
                <a:latin typeface="+mj-lt"/>
                <a:cs typeface="Arial"/>
              </a:rPr>
              <a:t>Low </a:t>
            </a:r>
            <a:r>
              <a:rPr lang="en-US" altLang="ja-JP" sz="1800" b="1" dirty="0">
                <a:latin typeface="+mj-lt"/>
                <a:cs typeface="Arial"/>
              </a:rPr>
              <a:t>carbon </a:t>
            </a:r>
            <a:r>
              <a:rPr lang="en-US" altLang="ja-JP" sz="1800" b="1" dirty="0" smtClean="0">
                <a:latin typeface="+mj-lt"/>
                <a:cs typeface="Arial"/>
              </a:rPr>
              <a:t>steel (JFE-EFE)</a:t>
            </a:r>
            <a:endParaRPr lang="en-US" altLang="ja-JP" sz="1800" b="1" dirty="0">
              <a:latin typeface="+mj-lt"/>
              <a:cs typeface="Arial"/>
            </a:endParaRPr>
          </a:p>
          <a:p>
            <a:r>
              <a:rPr lang="en-US" altLang="ja-JP" sz="1800" b="1" dirty="0" smtClean="0">
                <a:latin typeface="+mj-lt"/>
                <a:cs typeface="Arial"/>
              </a:rPr>
              <a:t>Fabricated </a:t>
            </a:r>
            <a:r>
              <a:rPr lang="en-US" altLang="ja-JP" sz="1800" b="1" dirty="0">
                <a:latin typeface="+mj-lt"/>
                <a:cs typeface="Arial"/>
              </a:rPr>
              <a:t>by fine-blanking technique</a:t>
            </a:r>
          </a:p>
          <a:p>
            <a:r>
              <a:rPr kumimoji="1" lang="en-US" altLang="ja-JP" sz="1800" b="1" dirty="0" smtClean="0">
                <a:latin typeface="+mj-lt"/>
                <a:cs typeface="Arial"/>
              </a:rPr>
              <a:t>5.6 </a:t>
            </a:r>
            <a:r>
              <a:rPr kumimoji="1" lang="en-US" altLang="ja-JP" sz="1800" b="1" dirty="0">
                <a:latin typeface="+mj-lt"/>
                <a:cs typeface="Arial"/>
              </a:rPr>
              <a:t>mm-thick fixing yoke and 6 mm-thick spacer yoke</a:t>
            </a:r>
          </a:p>
          <a:p>
            <a:r>
              <a:rPr kumimoji="1" lang="en-US" altLang="ja-JP" sz="1800" b="1" dirty="0" smtClean="0">
                <a:latin typeface="+mj-lt"/>
                <a:cs typeface="Arial"/>
              </a:rPr>
              <a:t>Rectangular </a:t>
            </a:r>
            <a:r>
              <a:rPr kumimoji="1" lang="en-US" altLang="ja-JP" sz="1800" b="1" dirty="0">
                <a:latin typeface="+mj-lt"/>
                <a:cs typeface="Arial"/>
              </a:rPr>
              <a:t>groove as an alignment feature</a:t>
            </a:r>
          </a:p>
          <a:p>
            <a:r>
              <a:rPr kumimoji="1" lang="en-US" altLang="ja-JP" sz="1800" b="1" dirty="0" smtClean="0">
                <a:latin typeface="+mj-lt"/>
                <a:cs typeface="Arial"/>
              </a:rPr>
              <a:t>Yoke </a:t>
            </a:r>
            <a:r>
              <a:rPr kumimoji="1" lang="en-US" altLang="ja-JP" sz="1800" b="1" dirty="0">
                <a:latin typeface="+mj-lt"/>
                <a:cs typeface="Arial"/>
              </a:rPr>
              <a:t>sub-stack has PF of ~100</a:t>
            </a:r>
            <a:r>
              <a:rPr kumimoji="1" lang="en-US" altLang="ja-JP" sz="1800" b="1" dirty="0" smtClean="0">
                <a:latin typeface="+mj-lt"/>
                <a:cs typeface="Arial"/>
              </a:rPr>
              <a:t>%</a:t>
            </a:r>
          </a:p>
          <a:p>
            <a:pPr lvl="1"/>
            <a:r>
              <a:rPr kumimoji="1" lang="en-US" altLang="ja-JP" sz="1800" b="1" dirty="0" smtClean="0">
                <a:latin typeface="+mj-lt"/>
                <a:cs typeface="Arial"/>
              </a:rPr>
              <a:t>Embossing </a:t>
            </a:r>
            <a:r>
              <a:rPr kumimoji="1" lang="en-US" altLang="ja-JP" sz="1800" b="1" dirty="0">
                <a:latin typeface="+mj-lt"/>
                <a:cs typeface="Arial"/>
              </a:rPr>
              <a:t>to control </a:t>
            </a:r>
            <a:r>
              <a:rPr lang="en-US" altLang="ja-JP" sz="1800" b="1" dirty="0">
                <a:latin typeface="+mj-lt"/>
                <a:cs typeface="Arial"/>
              </a:rPr>
              <a:t>PF</a:t>
            </a:r>
            <a:r>
              <a:rPr kumimoji="1" lang="en-US" altLang="ja-JP" sz="1800" b="1" dirty="0">
                <a:latin typeface="+mj-lt"/>
                <a:cs typeface="Arial"/>
              </a:rPr>
              <a:t> to be 98</a:t>
            </a:r>
            <a:r>
              <a:rPr kumimoji="1" lang="en-US" altLang="ja-JP" sz="1800" b="1" dirty="0" smtClean="0">
                <a:latin typeface="+mj-lt"/>
                <a:cs typeface="Arial"/>
              </a:rPr>
              <a:t>%</a:t>
            </a:r>
          </a:p>
          <a:p>
            <a:pPr lvl="1"/>
            <a:r>
              <a:rPr lang="en-US" altLang="ja-JP" sz="1800" b="1" dirty="0" smtClean="0">
                <a:latin typeface="+mj-lt"/>
                <a:cs typeface="Arial"/>
              </a:rPr>
              <a:t>In </a:t>
            </a:r>
            <a:r>
              <a:rPr lang="en-US" altLang="ja-JP" sz="1800" b="1" dirty="0">
                <a:latin typeface="+mj-lt"/>
                <a:cs typeface="Arial"/>
              </a:rPr>
              <a:t>2 m model, 0.6 mm-thick spacer sheets </a:t>
            </a:r>
            <a:r>
              <a:rPr lang="en-US" altLang="ja-JP" sz="1800" b="1" dirty="0" smtClean="0">
                <a:latin typeface="+mj-lt"/>
                <a:cs typeface="Arial"/>
              </a:rPr>
              <a:t>SUS316L was inserted.</a:t>
            </a:r>
            <a:endParaRPr lang="en-US" altLang="ja-JP" sz="1800" b="1" dirty="0">
              <a:latin typeface="+mj-lt"/>
              <a:cs typeface="Arial"/>
            </a:endParaRPr>
          </a:p>
        </p:txBody>
      </p:sp>
      <p:pic>
        <p:nvPicPr>
          <p:cNvPr id="51" name="図 50"/>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2919623" y="3745040"/>
            <a:ext cx="2912061" cy="2890783"/>
          </a:xfrm>
          <a:prstGeom prst="rect">
            <a:avLst/>
          </a:prstGeom>
        </p:spPr>
      </p:pic>
      <p:pic>
        <p:nvPicPr>
          <p:cNvPr id="52" name="図 51"/>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5831684" y="3967217"/>
            <a:ext cx="3242893" cy="2561613"/>
          </a:xfrm>
          <a:prstGeom prst="rect">
            <a:avLst/>
          </a:prstGeom>
        </p:spPr>
      </p:pic>
      <p:pic>
        <p:nvPicPr>
          <p:cNvPr id="53" name="図 52"/>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117610" y="3745040"/>
            <a:ext cx="2570445" cy="3095358"/>
          </a:xfrm>
          <a:prstGeom prst="rect">
            <a:avLst/>
          </a:prstGeom>
        </p:spPr>
      </p:pic>
      <p:sp>
        <p:nvSpPr>
          <p:cNvPr id="3" name="スライド番号プレースホルダー 2"/>
          <p:cNvSpPr>
            <a:spLocks noGrp="1"/>
          </p:cNvSpPr>
          <p:nvPr>
            <p:ph type="sldNum" sz="quarter" idx="12"/>
          </p:nvPr>
        </p:nvSpPr>
        <p:spPr/>
        <p:txBody>
          <a:bodyPr/>
          <a:lstStyle/>
          <a:p>
            <a:fld id="{B6F15528-21DE-4FAA-801E-634DDDAF4B2B}" type="slidenum">
              <a:rPr lang="en-US" smtClean="0">
                <a:solidFill>
                  <a:prstClr val="black">
                    <a:tint val="75000"/>
                  </a:prstClr>
                </a:solidFill>
                <a:latin typeface="Calibri"/>
              </a:rPr>
              <a:pPr/>
              <a:t>22</a:t>
            </a:fld>
            <a:endParaRPr lang="en-US">
              <a:solidFill>
                <a:prstClr val="black">
                  <a:tint val="75000"/>
                </a:prstClr>
              </a:solidFill>
              <a:latin typeface="Calibri"/>
            </a:endParaRPr>
          </a:p>
        </p:txBody>
      </p:sp>
      <p:sp>
        <p:nvSpPr>
          <p:cNvPr id="6" name="フッター プレースホルダー 5"/>
          <p:cNvSpPr>
            <a:spLocks noGrp="1"/>
          </p:cNvSpPr>
          <p:nvPr>
            <p:ph type="ftr" sz="quarter" idx="11"/>
          </p:nvPr>
        </p:nvSpPr>
        <p:spPr/>
        <p:txBody>
          <a:bodyPr/>
          <a:lstStyle/>
          <a:p>
            <a:r>
              <a:rPr lang="en-US" smtClean="0">
                <a:solidFill>
                  <a:prstClr val="black">
                    <a:tint val="75000"/>
                  </a:prstClr>
                </a:solidFill>
                <a:latin typeface="Calibri"/>
              </a:rPr>
              <a:t>HL-LHC D1 Magnet Review, June 30 – July 1, 2016, KEK</a:t>
            </a:r>
            <a:endParaRPr lang="en-US">
              <a:solidFill>
                <a:prstClr val="black">
                  <a:tint val="75000"/>
                </a:prstClr>
              </a:solidFill>
              <a:latin typeface="Calibri"/>
            </a:endParaRPr>
          </a:p>
        </p:txBody>
      </p:sp>
    </p:spTree>
    <p:extLst>
      <p:ext uri="{BB962C8B-B14F-4D97-AF65-F5344CB8AC3E}">
        <p14:creationId xmlns:p14="http://schemas.microsoft.com/office/powerpoint/2010/main" val="2896048606"/>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0" y="0"/>
            <a:ext cx="7480300" cy="594309"/>
          </a:xfrm>
        </p:spPr>
        <p:txBody>
          <a:bodyPr>
            <a:noAutofit/>
          </a:bodyPr>
          <a:lstStyle/>
          <a:p>
            <a:pPr algn="l"/>
            <a:r>
              <a:rPr kumimoji="1" lang="en-US" altLang="ja-JP" b="1" dirty="0" smtClean="0">
                <a:solidFill>
                  <a:schemeClr val="accent1"/>
                </a:solidFill>
              </a:rPr>
              <a:t>Mechanical Short Model</a:t>
            </a:r>
            <a:endParaRPr kumimoji="1" lang="ja-JP" altLang="en-US" b="1" dirty="0">
              <a:solidFill>
                <a:schemeClr val="accent1"/>
              </a:solidFill>
            </a:endParaRPr>
          </a:p>
        </p:txBody>
      </p:sp>
      <p:sp>
        <p:nvSpPr>
          <p:cNvPr id="6" name="スライド番号プレースホルダー 5"/>
          <p:cNvSpPr>
            <a:spLocks noGrp="1"/>
          </p:cNvSpPr>
          <p:nvPr>
            <p:ph type="sldNum" sz="quarter" idx="12"/>
          </p:nvPr>
        </p:nvSpPr>
        <p:spPr/>
        <p:txBody>
          <a:bodyPr/>
          <a:lstStyle/>
          <a:p>
            <a:fld id="{B6F15528-21DE-4FAA-801E-634DDDAF4B2B}" type="slidenum">
              <a:rPr lang="en-US" smtClean="0">
                <a:solidFill>
                  <a:prstClr val="black">
                    <a:tint val="75000"/>
                  </a:prstClr>
                </a:solidFill>
                <a:latin typeface="+mj-lt"/>
              </a:rPr>
              <a:pPr/>
              <a:t>23</a:t>
            </a:fld>
            <a:endParaRPr lang="en-US">
              <a:solidFill>
                <a:prstClr val="black">
                  <a:tint val="75000"/>
                </a:prstClr>
              </a:solidFill>
              <a:latin typeface="+mj-lt"/>
            </a:endParaRPr>
          </a:p>
        </p:txBody>
      </p:sp>
      <p:grpSp>
        <p:nvGrpSpPr>
          <p:cNvPr id="33" name="グループ化 15"/>
          <p:cNvGrpSpPr/>
          <p:nvPr/>
        </p:nvGrpSpPr>
        <p:grpSpPr>
          <a:xfrm>
            <a:off x="1" y="1027109"/>
            <a:ext cx="4114800" cy="3643639"/>
            <a:chOff x="317500" y="1370354"/>
            <a:chExt cx="5064609" cy="4484691"/>
          </a:xfrm>
        </p:grpSpPr>
        <p:grpSp>
          <p:nvGrpSpPr>
            <p:cNvPr id="34" name="グループ化 6"/>
            <p:cNvGrpSpPr/>
            <p:nvPr/>
          </p:nvGrpSpPr>
          <p:grpSpPr>
            <a:xfrm>
              <a:off x="317500" y="1370354"/>
              <a:ext cx="5064609" cy="4484691"/>
              <a:chOff x="317500" y="1370354"/>
              <a:chExt cx="5064609" cy="4484691"/>
            </a:xfrm>
          </p:grpSpPr>
          <p:pic>
            <p:nvPicPr>
              <p:cNvPr id="45" name="図 44"/>
              <p:cNvPicPr>
                <a:picLocks noChangeAspect="1"/>
              </p:cNvPicPr>
              <p:nvPr/>
            </p:nvPicPr>
            <p:blipFill>
              <a:blip r:embed="rId2"/>
              <a:stretch>
                <a:fillRect/>
              </a:stretch>
            </p:blipFill>
            <p:spPr>
              <a:xfrm>
                <a:off x="317500" y="1370354"/>
                <a:ext cx="5064609" cy="4344645"/>
              </a:xfrm>
              <a:prstGeom prst="rect">
                <a:avLst/>
              </a:prstGeom>
            </p:spPr>
          </p:pic>
          <p:sp>
            <p:nvSpPr>
              <p:cNvPr id="52" name="正方形/長方形 51"/>
              <p:cNvSpPr/>
              <p:nvPr/>
            </p:nvSpPr>
            <p:spPr>
              <a:xfrm>
                <a:off x="317501" y="4508846"/>
                <a:ext cx="5064608" cy="134619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400">
                  <a:latin typeface="+mj-lt"/>
                </a:endParaRPr>
              </a:p>
            </p:txBody>
          </p:sp>
        </p:grpSp>
        <p:sp>
          <p:nvSpPr>
            <p:cNvPr id="35" name="テキスト ボックス 34"/>
            <p:cNvSpPr txBox="1"/>
            <p:nvPr/>
          </p:nvSpPr>
          <p:spPr>
            <a:xfrm rot="16200000">
              <a:off x="1150604" y="4924132"/>
              <a:ext cx="826105" cy="307777"/>
            </a:xfrm>
            <a:prstGeom prst="rect">
              <a:avLst/>
            </a:prstGeom>
            <a:noFill/>
          </p:spPr>
          <p:txBody>
            <a:bodyPr wrap="none" rtlCol="0">
              <a:spAutoFit/>
            </a:bodyPr>
            <a:lstStyle/>
            <a:p>
              <a:r>
                <a:rPr kumimoji="1" lang="en-US" altLang="ja-JP" sz="1400" dirty="0" smtClean="0">
                  <a:latin typeface="+mj-lt"/>
                </a:rPr>
                <a:t>Collaring</a:t>
              </a:r>
              <a:endParaRPr kumimoji="1" lang="ja-JP" altLang="en-US" sz="1400" dirty="0">
                <a:latin typeface="+mj-lt"/>
              </a:endParaRPr>
            </a:p>
          </p:txBody>
        </p:sp>
        <p:sp>
          <p:nvSpPr>
            <p:cNvPr id="36" name="テキスト ボックス 35"/>
            <p:cNvSpPr txBox="1"/>
            <p:nvPr/>
          </p:nvSpPr>
          <p:spPr>
            <a:xfrm rot="16200000">
              <a:off x="1745367" y="4933134"/>
              <a:ext cx="668485" cy="307777"/>
            </a:xfrm>
            <a:prstGeom prst="rect">
              <a:avLst/>
            </a:prstGeom>
            <a:noFill/>
          </p:spPr>
          <p:txBody>
            <a:bodyPr wrap="none" rtlCol="0">
              <a:spAutoFit/>
            </a:bodyPr>
            <a:lstStyle/>
            <a:p>
              <a:r>
                <a:rPr kumimoji="1" lang="en-US" altLang="ja-JP" sz="1400" dirty="0" smtClean="0">
                  <a:latin typeface="+mj-lt"/>
                </a:rPr>
                <a:t>Yoking</a:t>
              </a:r>
              <a:endParaRPr kumimoji="1" lang="ja-JP" altLang="en-US" sz="1400" dirty="0">
                <a:latin typeface="+mj-lt"/>
              </a:endParaRPr>
            </a:p>
          </p:txBody>
        </p:sp>
        <p:sp>
          <p:nvSpPr>
            <p:cNvPr id="37" name="テキスト ボックス 36"/>
            <p:cNvSpPr txBox="1"/>
            <p:nvPr/>
          </p:nvSpPr>
          <p:spPr>
            <a:xfrm rot="16200000">
              <a:off x="2097230" y="4929126"/>
              <a:ext cx="1135823" cy="307777"/>
            </a:xfrm>
            <a:prstGeom prst="rect">
              <a:avLst/>
            </a:prstGeom>
            <a:noFill/>
          </p:spPr>
          <p:txBody>
            <a:bodyPr wrap="none" rtlCol="0">
              <a:spAutoFit/>
            </a:bodyPr>
            <a:lstStyle/>
            <a:p>
              <a:r>
                <a:rPr kumimoji="1" lang="en-US" altLang="ja-JP" sz="1400" dirty="0" smtClean="0">
                  <a:latin typeface="+mj-lt"/>
                </a:rPr>
                <a:t>Key insertion</a:t>
              </a:r>
              <a:endParaRPr kumimoji="1" lang="ja-JP" altLang="en-US" sz="1400" dirty="0">
                <a:latin typeface="+mj-lt"/>
              </a:endParaRPr>
            </a:p>
          </p:txBody>
        </p:sp>
        <p:sp>
          <p:nvSpPr>
            <p:cNvPr id="39" name="テキスト ボックス 38"/>
            <p:cNvSpPr txBox="1"/>
            <p:nvPr/>
          </p:nvSpPr>
          <p:spPr>
            <a:xfrm rot="16200000">
              <a:off x="3162865" y="4927877"/>
              <a:ext cx="1147044" cy="307777"/>
            </a:xfrm>
            <a:prstGeom prst="rect">
              <a:avLst/>
            </a:prstGeom>
            <a:noFill/>
          </p:spPr>
          <p:txBody>
            <a:bodyPr wrap="none" rtlCol="0">
              <a:spAutoFit/>
            </a:bodyPr>
            <a:lstStyle/>
            <a:p>
              <a:r>
                <a:rPr kumimoji="1" lang="en-US" altLang="ja-JP" sz="1400" dirty="0">
                  <a:latin typeface="+mj-lt"/>
                </a:rPr>
                <a:t>Shell welding</a:t>
              </a:r>
              <a:endParaRPr kumimoji="1" lang="ja-JP" altLang="en-US" sz="1400" dirty="0">
                <a:latin typeface="+mj-lt"/>
              </a:endParaRPr>
            </a:p>
          </p:txBody>
        </p:sp>
        <p:sp>
          <p:nvSpPr>
            <p:cNvPr id="41" name="テキスト ボックス 40"/>
            <p:cNvSpPr txBox="1"/>
            <p:nvPr/>
          </p:nvSpPr>
          <p:spPr>
            <a:xfrm rot="16200000">
              <a:off x="4332532" y="4885580"/>
              <a:ext cx="1010083" cy="307777"/>
            </a:xfrm>
            <a:prstGeom prst="rect">
              <a:avLst/>
            </a:prstGeom>
            <a:noFill/>
          </p:spPr>
          <p:txBody>
            <a:bodyPr wrap="none" rtlCol="0">
              <a:spAutoFit/>
            </a:bodyPr>
            <a:lstStyle/>
            <a:p>
              <a:r>
                <a:rPr kumimoji="1" lang="en-US" altLang="ja-JP" sz="1400" dirty="0">
                  <a:latin typeface="+mj-lt"/>
                </a:rPr>
                <a:t>LN</a:t>
              </a:r>
              <a:r>
                <a:rPr kumimoji="1" lang="en-US" altLang="ja-JP" sz="1400" baseline="-25000" dirty="0">
                  <a:latin typeface="+mj-lt"/>
                </a:rPr>
                <a:t>2 </a:t>
              </a:r>
              <a:r>
                <a:rPr kumimoji="1" lang="en-US" altLang="ja-JP" sz="1400" dirty="0" smtClean="0">
                  <a:latin typeface="+mj-lt"/>
                </a:rPr>
                <a:t>Cooling</a:t>
              </a:r>
              <a:endParaRPr kumimoji="1" lang="ja-JP" altLang="en-US" sz="1400" dirty="0">
                <a:latin typeface="+mj-lt"/>
              </a:endParaRPr>
            </a:p>
          </p:txBody>
        </p:sp>
      </p:grpSp>
      <p:grpSp>
        <p:nvGrpSpPr>
          <p:cNvPr id="54" name="図形グループ 53"/>
          <p:cNvGrpSpPr/>
          <p:nvPr/>
        </p:nvGrpSpPr>
        <p:grpSpPr>
          <a:xfrm>
            <a:off x="3244132" y="662628"/>
            <a:ext cx="1395738" cy="1146448"/>
            <a:chOff x="2807089" y="2539703"/>
            <a:chExt cx="2259087" cy="1855595"/>
          </a:xfrm>
        </p:grpSpPr>
        <p:pic>
          <p:nvPicPr>
            <p:cNvPr id="55" name="図 54"/>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2807089" y="2543980"/>
              <a:ext cx="2259087" cy="1785407"/>
            </a:xfrm>
            <a:prstGeom prst="rect">
              <a:avLst/>
            </a:prstGeom>
          </p:spPr>
        </p:pic>
        <p:sp>
          <p:nvSpPr>
            <p:cNvPr id="56" name="テキスト ボックス 55"/>
            <p:cNvSpPr txBox="1"/>
            <p:nvPr/>
          </p:nvSpPr>
          <p:spPr>
            <a:xfrm>
              <a:off x="4237484" y="2539703"/>
              <a:ext cx="776291" cy="448340"/>
            </a:xfrm>
            <a:prstGeom prst="rect">
              <a:avLst/>
            </a:prstGeom>
            <a:noFill/>
          </p:spPr>
          <p:txBody>
            <a:bodyPr wrap="none" rtlCol="0">
              <a:spAutoFit/>
            </a:bodyPr>
            <a:lstStyle/>
            <a:p>
              <a:r>
                <a:rPr kumimoji="1" lang="en-US" altLang="ja-JP" sz="1200" dirty="0" smtClean="0">
                  <a:latin typeface="+mj-lt"/>
                  <a:cs typeface="Arial"/>
                </a:rPr>
                <a:t>C1-R</a:t>
              </a:r>
              <a:endParaRPr kumimoji="1" lang="ja-JP" altLang="en-US" sz="1200" dirty="0">
                <a:latin typeface="+mj-lt"/>
                <a:cs typeface="Arial"/>
              </a:endParaRPr>
            </a:p>
          </p:txBody>
        </p:sp>
        <p:sp>
          <p:nvSpPr>
            <p:cNvPr id="57" name="テキスト ボックス 56"/>
            <p:cNvSpPr txBox="1"/>
            <p:nvPr/>
          </p:nvSpPr>
          <p:spPr>
            <a:xfrm>
              <a:off x="2938052" y="2539703"/>
              <a:ext cx="738914" cy="448340"/>
            </a:xfrm>
            <a:prstGeom prst="rect">
              <a:avLst/>
            </a:prstGeom>
            <a:noFill/>
          </p:spPr>
          <p:txBody>
            <a:bodyPr wrap="none" rtlCol="0">
              <a:spAutoFit/>
            </a:bodyPr>
            <a:lstStyle/>
            <a:p>
              <a:r>
                <a:rPr kumimoji="1" lang="en-US" altLang="ja-JP" sz="1200" dirty="0" smtClean="0">
                  <a:solidFill>
                    <a:srgbClr val="FF0000"/>
                  </a:solidFill>
                  <a:latin typeface="+mj-lt"/>
                  <a:cs typeface="Arial"/>
                </a:rPr>
                <a:t>C1-L</a:t>
              </a:r>
              <a:endParaRPr kumimoji="1" lang="ja-JP" altLang="en-US" sz="1200" dirty="0">
                <a:solidFill>
                  <a:srgbClr val="FF0000"/>
                </a:solidFill>
                <a:latin typeface="+mj-lt"/>
                <a:cs typeface="Arial"/>
              </a:endParaRPr>
            </a:p>
          </p:txBody>
        </p:sp>
        <p:sp>
          <p:nvSpPr>
            <p:cNvPr id="58" name="テキスト ボックス 57"/>
            <p:cNvSpPr txBox="1"/>
            <p:nvPr/>
          </p:nvSpPr>
          <p:spPr>
            <a:xfrm>
              <a:off x="4279259" y="3946958"/>
              <a:ext cx="776291" cy="448340"/>
            </a:xfrm>
            <a:prstGeom prst="rect">
              <a:avLst/>
            </a:prstGeom>
            <a:noFill/>
          </p:spPr>
          <p:txBody>
            <a:bodyPr wrap="none" rtlCol="0">
              <a:spAutoFit/>
            </a:bodyPr>
            <a:lstStyle/>
            <a:p>
              <a:r>
                <a:rPr kumimoji="1" lang="en-US" altLang="ja-JP" sz="1200" dirty="0" smtClean="0">
                  <a:solidFill>
                    <a:srgbClr val="008000"/>
                  </a:solidFill>
                  <a:latin typeface="+mj-lt"/>
                  <a:cs typeface="Arial"/>
                </a:rPr>
                <a:t>C2-R</a:t>
              </a:r>
              <a:endParaRPr kumimoji="1" lang="ja-JP" altLang="en-US" sz="1200" dirty="0">
                <a:solidFill>
                  <a:srgbClr val="008000"/>
                </a:solidFill>
                <a:latin typeface="+mj-lt"/>
                <a:cs typeface="Arial"/>
              </a:endParaRPr>
            </a:p>
          </p:txBody>
        </p:sp>
        <p:sp>
          <p:nvSpPr>
            <p:cNvPr id="78" name="テキスト ボックス 77"/>
            <p:cNvSpPr txBox="1"/>
            <p:nvPr/>
          </p:nvSpPr>
          <p:spPr>
            <a:xfrm>
              <a:off x="2963117" y="3946958"/>
              <a:ext cx="738914" cy="448340"/>
            </a:xfrm>
            <a:prstGeom prst="rect">
              <a:avLst/>
            </a:prstGeom>
            <a:noFill/>
          </p:spPr>
          <p:txBody>
            <a:bodyPr wrap="none" rtlCol="0">
              <a:spAutoFit/>
            </a:bodyPr>
            <a:lstStyle/>
            <a:p>
              <a:r>
                <a:rPr kumimoji="1" lang="en-US" altLang="ja-JP" sz="1200" dirty="0" smtClean="0">
                  <a:solidFill>
                    <a:srgbClr val="0000FF"/>
                  </a:solidFill>
                  <a:latin typeface="+mj-lt"/>
                  <a:cs typeface="Arial"/>
                </a:rPr>
                <a:t>C2-L</a:t>
              </a:r>
              <a:endParaRPr kumimoji="1" lang="ja-JP" altLang="en-US" sz="1200" dirty="0">
                <a:solidFill>
                  <a:srgbClr val="0000FF"/>
                </a:solidFill>
                <a:latin typeface="+mj-lt"/>
                <a:cs typeface="Arial"/>
              </a:endParaRPr>
            </a:p>
          </p:txBody>
        </p:sp>
        <p:cxnSp>
          <p:nvCxnSpPr>
            <p:cNvPr id="79" name="直線矢印コネクタ 78"/>
            <p:cNvCxnSpPr/>
            <p:nvPr/>
          </p:nvCxnSpPr>
          <p:spPr>
            <a:xfrm flipH="1">
              <a:off x="3977196" y="2840963"/>
              <a:ext cx="384351" cy="379072"/>
            </a:xfrm>
            <a:prstGeom prst="straightConnector1">
              <a:avLst/>
            </a:prstGeom>
            <a:ln w="12700" cmpd="sng">
              <a:solidFill>
                <a:schemeClr val="tx1"/>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80" name="直線矢印コネクタ 79"/>
            <p:cNvCxnSpPr/>
            <p:nvPr/>
          </p:nvCxnSpPr>
          <p:spPr>
            <a:xfrm>
              <a:off x="3525999" y="2837251"/>
              <a:ext cx="377265" cy="379072"/>
            </a:xfrm>
            <a:prstGeom prst="straightConnector1">
              <a:avLst/>
            </a:prstGeom>
            <a:ln w="12700" cmpd="sng">
              <a:solidFill>
                <a:srgbClr val="FF0000"/>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81" name="直線矢印コネクタ 80"/>
            <p:cNvCxnSpPr/>
            <p:nvPr/>
          </p:nvCxnSpPr>
          <p:spPr>
            <a:xfrm flipV="1">
              <a:off x="3509289" y="3642932"/>
              <a:ext cx="377265" cy="401262"/>
            </a:xfrm>
            <a:prstGeom prst="straightConnector1">
              <a:avLst/>
            </a:prstGeom>
            <a:ln w="12700" cmpd="sng">
              <a:solidFill>
                <a:srgbClr val="0000FF"/>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82" name="直線矢印コネクタ 81"/>
            <p:cNvCxnSpPr/>
            <p:nvPr/>
          </p:nvCxnSpPr>
          <p:spPr>
            <a:xfrm flipH="1" flipV="1">
              <a:off x="3977196" y="3651288"/>
              <a:ext cx="451195" cy="384550"/>
            </a:xfrm>
            <a:prstGeom prst="straightConnector1">
              <a:avLst/>
            </a:prstGeom>
            <a:ln w="12700" cmpd="sng">
              <a:solidFill>
                <a:srgbClr val="008000"/>
              </a:solidFill>
              <a:tailEnd type="arrow"/>
            </a:ln>
            <a:effectLst/>
          </p:spPr>
          <p:style>
            <a:lnRef idx="2">
              <a:schemeClr val="accent1"/>
            </a:lnRef>
            <a:fillRef idx="0">
              <a:schemeClr val="accent1"/>
            </a:fillRef>
            <a:effectRef idx="1">
              <a:schemeClr val="accent1"/>
            </a:effectRef>
            <a:fontRef idx="minor">
              <a:schemeClr val="tx1"/>
            </a:fontRef>
          </p:style>
        </p:cxnSp>
      </p:grpSp>
      <p:sp>
        <p:nvSpPr>
          <p:cNvPr id="93" name="テキスト ボックス 92"/>
          <p:cNvSpPr txBox="1"/>
          <p:nvPr/>
        </p:nvSpPr>
        <p:spPr>
          <a:xfrm rot="16200000">
            <a:off x="-1181814" y="2038200"/>
            <a:ext cx="2702182" cy="338554"/>
          </a:xfrm>
          <a:prstGeom prst="rect">
            <a:avLst/>
          </a:prstGeom>
          <a:solidFill>
            <a:srgbClr val="FFFFFF"/>
          </a:solidFill>
        </p:spPr>
        <p:txBody>
          <a:bodyPr wrap="none" rtlCol="0">
            <a:spAutoFit/>
          </a:bodyPr>
          <a:lstStyle/>
          <a:p>
            <a:r>
              <a:rPr kumimoji="1" lang="en-US" altLang="ja-JP" sz="1600" dirty="0" smtClean="0">
                <a:latin typeface="+mj-lt"/>
              </a:rPr>
              <a:t>Compressive Coil Stress (</a:t>
            </a:r>
            <a:r>
              <a:rPr kumimoji="1" lang="en-US" altLang="ja-JP" sz="1600" dirty="0" err="1" smtClean="0">
                <a:latin typeface="+mj-lt"/>
              </a:rPr>
              <a:t>MPa</a:t>
            </a:r>
            <a:r>
              <a:rPr kumimoji="1" lang="en-US" altLang="ja-JP" sz="1600" dirty="0" smtClean="0">
                <a:latin typeface="+mj-lt"/>
              </a:rPr>
              <a:t>)</a:t>
            </a:r>
            <a:endParaRPr kumimoji="1" lang="ja-JP" altLang="en-US" sz="1600" dirty="0">
              <a:latin typeface="+mj-lt"/>
            </a:endParaRPr>
          </a:p>
        </p:txBody>
      </p:sp>
      <p:pic>
        <p:nvPicPr>
          <p:cNvPr id="95" name="図 94"/>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5422899" y="602464"/>
            <a:ext cx="3361589" cy="2800276"/>
          </a:xfrm>
          <a:prstGeom prst="rect">
            <a:avLst/>
          </a:prstGeom>
        </p:spPr>
      </p:pic>
      <p:pic>
        <p:nvPicPr>
          <p:cNvPr id="104" name="コンテンツ プレースホルダー 8"/>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5239396" y="3460429"/>
            <a:ext cx="1720203" cy="1289371"/>
          </a:xfrm>
          <a:prstGeom prst="rect">
            <a:avLst/>
          </a:prstGeom>
        </p:spPr>
      </p:pic>
      <p:pic>
        <p:nvPicPr>
          <p:cNvPr id="105" name="図 104"/>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7073899" y="3434839"/>
            <a:ext cx="1838777" cy="1429262"/>
          </a:xfrm>
          <a:prstGeom prst="rect">
            <a:avLst/>
          </a:prstGeom>
        </p:spPr>
      </p:pic>
      <p:sp>
        <p:nvSpPr>
          <p:cNvPr id="106" name="コンテンツ プレースホルダー 2"/>
          <p:cNvSpPr>
            <a:spLocks noGrp="1"/>
          </p:cNvSpPr>
          <p:nvPr>
            <p:ph idx="1"/>
          </p:nvPr>
        </p:nvSpPr>
        <p:spPr>
          <a:xfrm>
            <a:off x="139700" y="4406900"/>
            <a:ext cx="7734300" cy="2590800"/>
          </a:xfrm>
        </p:spPr>
        <p:txBody>
          <a:bodyPr>
            <a:noAutofit/>
          </a:bodyPr>
          <a:lstStyle/>
          <a:p>
            <a:pPr marL="0" indent="0">
              <a:buNone/>
            </a:pPr>
            <a:r>
              <a:rPr lang="en-US" altLang="ja-JP" sz="1600" b="1" dirty="0">
                <a:solidFill>
                  <a:schemeClr val="accent1"/>
                </a:solidFill>
                <a:latin typeface="Arial"/>
                <a:cs typeface="Arial"/>
              </a:rPr>
              <a:t>Validity of mechanical design of D1 was </a:t>
            </a:r>
            <a:r>
              <a:rPr lang="en-US" altLang="ja-JP" sz="1600" b="1" dirty="0" smtClean="0">
                <a:solidFill>
                  <a:schemeClr val="accent1"/>
                </a:solidFill>
                <a:latin typeface="Arial"/>
                <a:cs typeface="Arial"/>
              </a:rPr>
              <a:t>verified.</a:t>
            </a:r>
            <a:endParaRPr lang="en-US" altLang="ja-JP" sz="1600" b="1" dirty="0" smtClean="0">
              <a:solidFill>
                <a:schemeClr val="accent1"/>
              </a:solidFill>
              <a:latin typeface="+mj-lt"/>
              <a:cs typeface="Arial"/>
            </a:endParaRPr>
          </a:p>
          <a:p>
            <a:r>
              <a:rPr lang="en-US" altLang="ja-JP" sz="1600" b="1" dirty="0" smtClean="0">
                <a:latin typeface="+mj-lt"/>
                <a:cs typeface="Arial"/>
              </a:rPr>
              <a:t>Variation </a:t>
            </a:r>
            <a:r>
              <a:rPr lang="en-US" altLang="ja-JP" sz="1600" b="1" dirty="0">
                <a:latin typeface="+mj-lt"/>
                <a:cs typeface="Arial"/>
              </a:rPr>
              <a:t>of coil pole stress through the processes.</a:t>
            </a:r>
          </a:p>
          <a:p>
            <a:pPr lvl="1"/>
            <a:r>
              <a:rPr lang="en-US" altLang="ja-JP" sz="1600" b="1" dirty="0" smtClean="0">
                <a:latin typeface="+mj-lt"/>
                <a:cs typeface="Arial"/>
                <a:sym typeface="Wingdings"/>
              </a:rPr>
              <a:t>As </a:t>
            </a:r>
            <a:r>
              <a:rPr lang="en-US" altLang="ja-JP" sz="1600" b="1" dirty="0">
                <a:latin typeface="+mj-lt"/>
                <a:cs typeface="Arial"/>
                <a:sym typeface="Wingdings"/>
              </a:rPr>
              <a:t>expected only except for stress decrease by cooling</a:t>
            </a:r>
            <a:endParaRPr lang="en-US" altLang="ja-JP" sz="1600" b="1" dirty="0">
              <a:latin typeface="+mj-lt"/>
              <a:cs typeface="Arial"/>
            </a:endParaRPr>
          </a:p>
          <a:p>
            <a:r>
              <a:rPr lang="en-US" altLang="ja-JP" sz="1600" b="1" dirty="0" smtClean="0">
                <a:latin typeface="+mj-lt"/>
                <a:cs typeface="Arial"/>
              </a:rPr>
              <a:t>Collaring </a:t>
            </a:r>
            <a:r>
              <a:rPr lang="en-US" altLang="ja-JP" sz="1600" b="1" dirty="0">
                <a:latin typeface="+mj-lt"/>
                <a:cs typeface="Arial"/>
              </a:rPr>
              <a:t>mandrel worked as </a:t>
            </a:r>
            <a:r>
              <a:rPr lang="en-US" altLang="ja-JP" sz="1600" b="1" dirty="0" smtClean="0">
                <a:latin typeface="+mj-lt"/>
                <a:cs typeface="Arial"/>
              </a:rPr>
              <a:t>designed.</a:t>
            </a:r>
          </a:p>
          <a:p>
            <a:r>
              <a:rPr lang="en-US" altLang="ja-JP" sz="1600" b="1" dirty="0" smtClean="0">
                <a:latin typeface="+mj-lt"/>
                <a:cs typeface="Arial"/>
              </a:rPr>
              <a:t>Structure </a:t>
            </a:r>
            <a:r>
              <a:rPr lang="en-US" altLang="ja-JP" sz="1600" b="1" dirty="0">
                <a:latin typeface="+mj-lt"/>
                <a:cs typeface="Arial"/>
              </a:rPr>
              <a:t>of electrical insulations is OK. No unwanted wrinkles </a:t>
            </a:r>
            <a:r>
              <a:rPr lang="en-US" altLang="ja-JP" sz="1600" b="1" dirty="0" smtClean="0">
                <a:latin typeface="+mj-lt"/>
                <a:cs typeface="Arial"/>
              </a:rPr>
              <a:t>were observed</a:t>
            </a:r>
            <a:r>
              <a:rPr lang="en-US" altLang="ja-JP" sz="1600" b="1" dirty="0">
                <a:latin typeface="+mj-lt"/>
                <a:cs typeface="Arial"/>
              </a:rPr>
              <a:t>.</a:t>
            </a:r>
          </a:p>
          <a:p>
            <a:r>
              <a:rPr kumimoji="1" lang="en-US" altLang="ja-JP" sz="1600" b="1" dirty="0" smtClean="0">
                <a:solidFill>
                  <a:srgbClr val="FF0000"/>
                </a:solidFill>
                <a:latin typeface="+mj-lt"/>
                <a:cs typeface="Arial"/>
              </a:rPr>
              <a:t>4</a:t>
            </a:r>
            <a:r>
              <a:rPr kumimoji="1" lang="en-US" altLang="ja-JP" sz="1600" b="1" dirty="0">
                <a:solidFill>
                  <a:srgbClr val="FF0000"/>
                </a:solidFill>
                <a:latin typeface="+mj-lt"/>
                <a:cs typeface="Arial"/>
              </a:rPr>
              <a:t>-way split collar </a:t>
            </a:r>
            <a:r>
              <a:rPr kumimoji="1" lang="en-US" altLang="ja-JP" sz="1600" b="1" dirty="0">
                <a:latin typeface="+mj-lt"/>
                <a:cs typeface="Arial"/>
              </a:rPr>
              <a:t>concept behaved as designed.</a:t>
            </a:r>
          </a:p>
          <a:p>
            <a:r>
              <a:rPr lang="en-US" altLang="ja-JP" sz="1600" b="1" dirty="0" smtClean="0">
                <a:solidFill>
                  <a:srgbClr val="FF0000"/>
                </a:solidFill>
                <a:latin typeface="+mj-lt"/>
                <a:cs typeface="Arial"/>
              </a:rPr>
              <a:t>Alignment </a:t>
            </a:r>
            <a:r>
              <a:rPr lang="en-US" altLang="ja-JP" sz="1600" b="1" dirty="0">
                <a:solidFill>
                  <a:srgbClr val="FF0000"/>
                </a:solidFill>
                <a:latin typeface="+mj-lt"/>
                <a:cs typeface="Arial"/>
              </a:rPr>
              <a:t>features </a:t>
            </a:r>
            <a:r>
              <a:rPr lang="en-US" altLang="ja-JP" sz="1600" b="1" dirty="0">
                <a:latin typeface="+mj-lt"/>
                <a:cs typeface="Arial"/>
              </a:rPr>
              <a:t>added to collar and yoke functioned as designed.</a:t>
            </a:r>
          </a:p>
          <a:p>
            <a:r>
              <a:rPr lang="en-US" altLang="ja-JP" sz="1600" b="1" dirty="0" smtClean="0">
                <a:latin typeface="+mj-lt"/>
                <a:cs typeface="Arial"/>
              </a:rPr>
              <a:t>Shell </a:t>
            </a:r>
            <a:r>
              <a:rPr lang="en-US" altLang="ja-JP" sz="1600" b="1" dirty="0">
                <a:latin typeface="+mj-lt"/>
                <a:cs typeface="Arial"/>
              </a:rPr>
              <a:t>welding will be performed again </a:t>
            </a:r>
            <a:r>
              <a:rPr lang="en-US" altLang="ja-JP" sz="1600" b="1" dirty="0" smtClean="0">
                <a:latin typeface="+mj-lt"/>
                <a:cs typeface="Arial"/>
              </a:rPr>
              <a:t>for better performance.</a:t>
            </a:r>
            <a:endParaRPr lang="en-US" altLang="ja-JP" sz="1600" b="1" dirty="0">
              <a:latin typeface="+mj-lt"/>
              <a:cs typeface="Arial"/>
            </a:endParaRPr>
          </a:p>
        </p:txBody>
      </p:sp>
      <p:sp>
        <p:nvSpPr>
          <p:cNvPr id="4" name="フッター プレースホルダー 3"/>
          <p:cNvSpPr>
            <a:spLocks noGrp="1"/>
          </p:cNvSpPr>
          <p:nvPr>
            <p:ph type="ftr" sz="quarter" idx="11"/>
          </p:nvPr>
        </p:nvSpPr>
        <p:spPr/>
        <p:txBody>
          <a:bodyPr/>
          <a:lstStyle/>
          <a:p>
            <a:r>
              <a:rPr lang="en-US" smtClean="0">
                <a:solidFill>
                  <a:prstClr val="black">
                    <a:tint val="75000"/>
                  </a:prstClr>
                </a:solidFill>
                <a:latin typeface="Calibri"/>
              </a:rPr>
              <a:t>HL-LHC D1 Magnet Review, June 30 – July 1, 2016, KEK</a:t>
            </a:r>
            <a:endParaRPr lang="en-US">
              <a:solidFill>
                <a:prstClr val="black">
                  <a:tint val="75000"/>
                </a:prstClr>
              </a:solidFill>
              <a:latin typeface="Calibri"/>
            </a:endParaRPr>
          </a:p>
        </p:txBody>
      </p:sp>
    </p:spTree>
    <p:extLst>
      <p:ext uri="{BB962C8B-B14F-4D97-AF65-F5344CB8AC3E}">
        <p14:creationId xmlns:p14="http://schemas.microsoft.com/office/powerpoint/2010/main" val="1899186151"/>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0" y="-106327"/>
            <a:ext cx="8229600" cy="722889"/>
          </a:xfrm>
        </p:spPr>
        <p:txBody>
          <a:bodyPr>
            <a:normAutofit fontScale="90000"/>
          </a:bodyPr>
          <a:lstStyle/>
          <a:p>
            <a:pPr algn="l"/>
            <a:r>
              <a:rPr kumimoji="1" lang="en-US" altLang="ja-JP" b="1" dirty="0" smtClean="0">
                <a:solidFill>
                  <a:schemeClr val="accent1"/>
                </a:solidFill>
              </a:rPr>
              <a:t>2m Model Development</a:t>
            </a:r>
            <a:endParaRPr kumimoji="1" lang="ja-JP" altLang="en-US" dirty="0"/>
          </a:p>
        </p:txBody>
      </p:sp>
      <p:sp>
        <p:nvSpPr>
          <p:cNvPr id="5" name="スライド番号プレースホルダー 4"/>
          <p:cNvSpPr>
            <a:spLocks noGrp="1"/>
          </p:cNvSpPr>
          <p:nvPr>
            <p:ph type="sldNum" sz="quarter" idx="12"/>
          </p:nvPr>
        </p:nvSpPr>
        <p:spPr>
          <a:xfrm>
            <a:off x="6553200" y="6559550"/>
            <a:ext cx="2133600" cy="365125"/>
          </a:xfrm>
        </p:spPr>
        <p:txBody>
          <a:bodyPr/>
          <a:lstStyle/>
          <a:p>
            <a:fld id="{B6F15528-21DE-4FAA-801E-634DDDAF4B2B}" type="slidenum">
              <a:rPr lang="en-US" smtClean="0">
                <a:solidFill>
                  <a:schemeClr val="tx1"/>
                </a:solidFill>
              </a:rPr>
              <a:pPr/>
              <a:t>24</a:t>
            </a:fld>
            <a:endParaRPr lang="en-US" dirty="0">
              <a:solidFill>
                <a:schemeClr val="tx1"/>
              </a:solidFill>
            </a:endParaRPr>
          </a:p>
        </p:txBody>
      </p:sp>
      <p:sp>
        <p:nvSpPr>
          <p:cNvPr id="6" name="フッター プレースホルダー 5"/>
          <p:cNvSpPr>
            <a:spLocks noGrp="1"/>
          </p:cNvSpPr>
          <p:nvPr>
            <p:ph type="ftr" sz="quarter" idx="4294967295"/>
          </p:nvPr>
        </p:nvSpPr>
        <p:spPr>
          <a:xfrm>
            <a:off x="2438400" y="6572250"/>
            <a:ext cx="4368800" cy="365125"/>
          </a:xfrm>
          <a:prstGeom prst="rect">
            <a:avLst/>
          </a:prstGeom>
        </p:spPr>
        <p:txBody>
          <a:bodyPr/>
          <a:lstStyle/>
          <a:p>
            <a:pPr algn="ctr"/>
            <a:r>
              <a:rPr lang="en-US" sz="1200" smtClean="0"/>
              <a:t>HL-LHC D1 Magnet Review, June 30 – July 1, 2016, KEK</a:t>
            </a:r>
            <a:endParaRPr lang="en-US" sz="1200" dirty="0"/>
          </a:p>
        </p:txBody>
      </p:sp>
      <p:pic>
        <p:nvPicPr>
          <p:cNvPr id="11" name="図 10"/>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6257815" y="211400"/>
            <a:ext cx="2809434" cy="2107076"/>
          </a:xfrm>
          <a:prstGeom prst="rect">
            <a:avLst/>
          </a:prstGeom>
        </p:spPr>
      </p:pic>
      <p:pic>
        <p:nvPicPr>
          <p:cNvPr id="12" name="図 11"/>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31899" y="479529"/>
            <a:ext cx="3284890" cy="2036925"/>
          </a:xfrm>
          <a:prstGeom prst="rect">
            <a:avLst/>
          </a:prstGeom>
        </p:spPr>
      </p:pic>
      <p:pic>
        <p:nvPicPr>
          <p:cNvPr id="13" name="図 12"/>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rot="16200000">
            <a:off x="4389671" y="-229952"/>
            <a:ext cx="824620" cy="3292881"/>
          </a:xfrm>
          <a:prstGeom prst="rect">
            <a:avLst/>
          </a:prstGeom>
          <a:ln w="19050">
            <a:solidFill>
              <a:schemeClr val="bg1"/>
            </a:solidFill>
          </a:ln>
        </p:spPr>
      </p:pic>
      <p:pic>
        <p:nvPicPr>
          <p:cNvPr id="14" name="図 13"/>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93332" y="2570356"/>
            <a:ext cx="2980860" cy="2235645"/>
          </a:xfrm>
          <a:prstGeom prst="rect">
            <a:avLst/>
          </a:prstGeom>
          <a:ln>
            <a:solidFill>
              <a:schemeClr val="bg1"/>
            </a:solidFill>
          </a:ln>
        </p:spPr>
      </p:pic>
      <p:pic>
        <p:nvPicPr>
          <p:cNvPr id="15" name="図 14"/>
          <p:cNvPicPr>
            <a:picLocks noChangeAspect="1"/>
          </p:cNvPicPr>
          <p:nvPr/>
        </p:nvPicPr>
        <p:blipFill>
          <a:blip r:embed="rId6">
            <a:extLst>
              <a:ext uri="{28A0092B-C50C-407E-A947-70E740481C1C}">
                <a14:useLocalDpi xmlns:a14="http://schemas.microsoft.com/office/drawing/2010/main"/>
              </a:ext>
            </a:extLst>
          </a:blip>
          <a:stretch>
            <a:fillRect/>
          </a:stretch>
        </p:blipFill>
        <p:spPr>
          <a:xfrm>
            <a:off x="3107624" y="2570356"/>
            <a:ext cx="2980859" cy="2235645"/>
          </a:xfrm>
          <a:prstGeom prst="rect">
            <a:avLst/>
          </a:prstGeom>
          <a:ln>
            <a:solidFill>
              <a:schemeClr val="bg1"/>
            </a:solidFill>
          </a:ln>
        </p:spPr>
      </p:pic>
      <p:sp>
        <p:nvSpPr>
          <p:cNvPr id="16" name="Content Placeholder 2"/>
          <p:cNvSpPr>
            <a:spLocks noGrp="1"/>
          </p:cNvSpPr>
          <p:nvPr>
            <p:ph idx="1"/>
          </p:nvPr>
        </p:nvSpPr>
        <p:spPr>
          <a:xfrm>
            <a:off x="190561" y="4806001"/>
            <a:ext cx="8953439" cy="2453798"/>
          </a:xfrm>
        </p:spPr>
        <p:txBody>
          <a:bodyPr>
            <a:noAutofit/>
          </a:bodyPr>
          <a:lstStyle/>
          <a:p>
            <a:r>
              <a:rPr lang="en-US" sz="1400" dirty="0" smtClean="0"/>
              <a:t>Field quality has not been fully optimized for the 2m model.</a:t>
            </a:r>
          </a:p>
          <a:p>
            <a:pPr lvl="1"/>
            <a:r>
              <a:rPr lang="en-US" altLang="ja-JP" sz="1400" dirty="0" smtClean="0"/>
              <a:t>The </a:t>
            </a:r>
            <a:r>
              <a:rPr lang="en-US" altLang="ja-JP" sz="1400" dirty="0"/>
              <a:t>coil-end layout was adjusted for the 7 m long production </a:t>
            </a:r>
            <a:r>
              <a:rPr lang="en-US" altLang="ja-JP" sz="1400" dirty="0" smtClean="0"/>
              <a:t>magnet. Straight </a:t>
            </a:r>
            <a:r>
              <a:rPr lang="en-US" altLang="ja-JP" sz="1400" dirty="0"/>
              <a:t>section is simply shorten for the 2m model.</a:t>
            </a:r>
          </a:p>
          <a:p>
            <a:pPr lvl="1"/>
            <a:r>
              <a:rPr lang="en-US" altLang="ja-JP" sz="1400" dirty="0"/>
              <a:t>2D coil cross section is not fully </a:t>
            </a:r>
            <a:r>
              <a:rPr lang="en-US" altLang="ja-JP" sz="1400" dirty="0" smtClean="0"/>
              <a:t>optimized </a:t>
            </a:r>
            <a:r>
              <a:rPr lang="en-US" altLang="ja-JP" sz="1400" dirty="0"/>
              <a:t>because the yoke cross section </a:t>
            </a:r>
            <a:r>
              <a:rPr lang="en-US" altLang="ja-JP" sz="1400" dirty="0" smtClean="0"/>
              <a:t>needed a sudden change </a:t>
            </a:r>
            <a:r>
              <a:rPr lang="en-US" altLang="ja-JP" sz="1400" dirty="0"/>
              <a:t>to introduce the rectangular notch after the mechanical model</a:t>
            </a:r>
            <a:r>
              <a:rPr lang="en-US" altLang="ja-JP" sz="1400" dirty="0" smtClean="0"/>
              <a:t>.</a:t>
            </a:r>
            <a:endParaRPr lang="en-US" sz="1400" dirty="0" smtClean="0"/>
          </a:p>
          <a:p>
            <a:r>
              <a:rPr lang="en-US" sz="1400" dirty="0" smtClean="0"/>
              <a:t>Yoke packing factor of 98% realized by inserting the SUS316L sheet in the 2m model.</a:t>
            </a:r>
          </a:p>
          <a:p>
            <a:pPr lvl="1"/>
            <a:r>
              <a:rPr lang="en-US" sz="1400" dirty="0" smtClean="0"/>
              <a:t>Emboss will be introduced for the production magnets.</a:t>
            </a:r>
          </a:p>
          <a:p>
            <a:r>
              <a:rPr lang="en-US" sz="1400" dirty="0" smtClean="0"/>
              <a:t>The 1st model (</a:t>
            </a:r>
            <a:r>
              <a:rPr kumimoji="1" lang="en-US" altLang="ja-JP" sz="1400" dirty="0"/>
              <a:t>MBXFS01</a:t>
            </a:r>
            <a:r>
              <a:rPr lang="en-US" sz="1400" dirty="0" smtClean="0"/>
              <a:t>) was completed in March 2016.</a:t>
            </a:r>
            <a:endParaRPr lang="en-US" sz="1400" dirty="0"/>
          </a:p>
        </p:txBody>
      </p:sp>
      <p:pic>
        <p:nvPicPr>
          <p:cNvPr id="17" name="図 16"/>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6630731" y="2370111"/>
            <a:ext cx="2063602" cy="2749824"/>
          </a:xfrm>
          <a:prstGeom prst="rect">
            <a:avLst/>
          </a:prstGeom>
        </p:spPr>
      </p:pic>
    </p:spTree>
    <p:extLst>
      <p:ext uri="{BB962C8B-B14F-4D97-AF65-F5344CB8AC3E}">
        <p14:creationId xmlns:p14="http://schemas.microsoft.com/office/powerpoint/2010/main" val="2086000853"/>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0" y="0"/>
            <a:ext cx="4731488" cy="825500"/>
          </a:xfrm>
        </p:spPr>
        <p:txBody>
          <a:bodyPr>
            <a:normAutofit/>
          </a:bodyPr>
          <a:lstStyle/>
          <a:p>
            <a:pPr algn="l"/>
            <a:r>
              <a:rPr kumimoji="1" lang="en-US" altLang="ja-JP" b="1" dirty="0" smtClean="0">
                <a:solidFill>
                  <a:srgbClr val="4F81BD"/>
                </a:solidFill>
              </a:rPr>
              <a:t>Test Results</a:t>
            </a:r>
            <a:endParaRPr kumimoji="1" lang="ja-JP" altLang="en-US" b="1" dirty="0">
              <a:solidFill>
                <a:srgbClr val="4F81BD"/>
              </a:solidFill>
            </a:endParaRPr>
          </a:p>
        </p:txBody>
      </p:sp>
      <p:sp>
        <p:nvSpPr>
          <p:cNvPr id="3" name="コンテンツ プレースホルダー 2"/>
          <p:cNvSpPr>
            <a:spLocks noGrp="1"/>
          </p:cNvSpPr>
          <p:nvPr>
            <p:ph idx="1"/>
          </p:nvPr>
        </p:nvSpPr>
        <p:spPr>
          <a:xfrm>
            <a:off x="1141228" y="4581898"/>
            <a:ext cx="6741042" cy="1895125"/>
          </a:xfrm>
        </p:spPr>
        <p:txBody>
          <a:bodyPr>
            <a:noAutofit/>
          </a:bodyPr>
          <a:lstStyle/>
          <a:p>
            <a:pPr marL="0" indent="0" algn="just">
              <a:buNone/>
            </a:pPr>
            <a:r>
              <a:rPr kumimoji="1" lang="en-US" altLang="ja-JP" sz="1800" b="1" dirty="0" smtClean="0"/>
              <a:t>[Quench Performance]</a:t>
            </a:r>
          </a:p>
          <a:p>
            <a:pPr algn="just"/>
            <a:r>
              <a:rPr kumimoji="1" lang="en-US" altLang="ja-JP" sz="1800" b="1" dirty="0" smtClean="0"/>
              <a:t>Over the nominal, but below the ultimate.</a:t>
            </a:r>
            <a:r>
              <a:rPr kumimoji="1" lang="en-US" altLang="ja-JP" sz="1800" b="1" dirty="0"/>
              <a:t> </a:t>
            </a:r>
            <a:r>
              <a:rPr kumimoji="1" lang="en-US" altLang="ja-JP" sz="1800" b="1" dirty="0" smtClean="0"/>
              <a:t>Good training memory.</a:t>
            </a:r>
          </a:p>
          <a:p>
            <a:pPr algn="just"/>
            <a:r>
              <a:rPr kumimoji="1" lang="en-US" altLang="ja-JP" sz="1800" b="1" dirty="0" smtClean="0"/>
              <a:t>Unfavorable behavior: </a:t>
            </a:r>
            <a:r>
              <a:rPr lang="en-US" altLang="ja-JP" sz="1800" b="1" dirty="0" smtClean="0"/>
              <a:t>plateau, even decreasing.</a:t>
            </a:r>
            <a:endParaRPr kumimoji="1" lang="en-US" altLang="ja-JP" sz="1400" b="1" dirty="0" smtClean="0"/>
          </a:p>
          <a:p>
            <a:pPr marL="0" indent="0" algn="just">
              <a:buNone/>
            </a:pPr>
            <a:r>
              <a:rPr kumimoji="1" lang="en-US" altLang="ja-JP" sz="1800" b="1" dirty="0" smtClean="0"/>
              <a:t>[Field Measurement]</a:t>
            </a:r>
          </a:p>
          <a:p>
            <a:pPr algn="just"/>
            <a:r>
              <a:rPr kumimoji="1" lang="en-US" altLang="ja-JP" sz="1800" b="1" dirty="0" smtClean="0"/>
              <a:t>General agreement with calculation.</a:t>
            </a:r>
          </a:p>
          <a:p>
            <a:pPr algn="just"/>
            <a:r>
              <a:rPr kumimoji="1" lang="en-US" altLang="ja-JP" sz="1800" b="1" dirty="0" smtClean="0"/>
              <a:t>Large impact of ends even at the magnet center</a:t>
            </a:r>
          </a:p>
        </p:txBody>
      </p:sp>
      <p:sp>
        <p:nvSpPr>
          <p:cNvPr id="4" name="スライド番号プレースホルダー 3"/>
          <p:cNvSpPr>
            <a:spLocks noGrp="1"/>
          </p:cNvSpPr>
          <p:nvPr>
            <p:ph type="sldNum" sz="quarter" idx="12"/>
          </p:nvPr>
        </p:nvSpPr>
        <p:spPr/>
        <p:txBody>
          <a:bodyPr/>
          <a:lstStyle/>
          <a:p>
            <a:fld id="{B6F15528-21DE-4FAA-801E-634DDDAF4B2B}" type="slidenum">
              <a:rPr lang="en-US" smtClean="0">
                <a:solidFill>
                  <a:prstClr val="black">
                    <a:tint val="75000"/>
                  </a:prstClr>
                </a:solidFill>
                <a:latin typeface="Calibri"/>
              </a:rPr>
              <a:pPr/>
              <a:t>25</a:t>
            </a:fld>
            <a:endParaRPr lang="en-US">
              <a:solidFill>
                <a:prstClr val="black">
                  <a:tint val="75000"/>
                </a:prstClr>
              </a:solidFill>
              <a:latin typeface="Calibri"/>
            </a:endParaRPr>
          </a:p>
        </p:txBody>
      </p:sp>
      <p:pic>
        <p:nvPicPr>
          <p:cNvPr id="6" name="図 5"/>
          <p:cNvPicPr>
            <a:picLocks noChangeAspect="1"/>
          </p:cNvPicPr>
          <p:nvPr/>
        </p:nvPicPr>
        <p:blipFill rotWithShape="1">
          <a:blip r:embed="rId2">
            <a:extLst>
              <a:ext uri="{28A0092B-C50C-407E-A947-70E740481C1C}">
                <a14:useLocalDpi xmlns:a14="http://schemas.microsoft.com/office/drawing/2010/main" val="0"/>
              </a:ext>
            </a:extLst>
          </a:blip>
          <a:srcRect l="10341" t="29923" r="6286" b="25426"/>
          <a:stretch/>
        </p:blipFill>
        <p:spPr>
          <a:xfrm>
            <a:off x="212650" y="729806"/>
            <a:ext cx="4996080" cy="3786502"/>
          </a:xfrm>
          <a:prstGeom prst="rect">
            <a:avLst/>
          </a:prstGeom>
          <a:solidFill>
            <a:schemeClr val="bg1"/>
          </a:solidFill>
        </p:spPr>
      </p:pic>
      <p:pic>
        <p:nvPicPr>
          <p:cNvPr id="7" name="図 6"/>
          <p:cNvPicPr>
            <a:picLocks noChangeAspect="1"/>
          </p:cNvPicPr>
          <p:nvPr/>
        </p:nvPicPr>
        <p:blipFill>
          <a:blip r:embed="rId3"/>
          <a:stretch>
            <a:fillRect/>
          </a:stretch>
        </p:blipFill>
        <p:spPr>
          <a:xfrm>
            <a:off x="5208730" y="729806"/>
            <a:ext cx="3733316" cy="3600000"/>
          </a:xfrm>
          <a:prstGeom prst="rect">
            <a:avLst/>
          </a:prstGeom>
        </p:spPr>
      </p:pic>
      <p:sp>
        <p:nvSpPr>
          <p:cNvPr id="8" name="フッター プレースホルダー 7"/>
          <p:cNvSpPr>
            <a:spLocks noGrp="1"/>
          </p:cNvSpPr>
          <p:nvPr>
            <p:ph type="ftr" sz="quarter" idx="11"/>
          </p:nvPr>
        </p:nvSpPr>
        <p:spPr/>
        <p:txBody>
          <a:bodyPr/>
          <a:lstStyle/>
          <a:p>
            <a:r>
              <a:rPr lang="en-US" smtClean="0"/>
              <a:t>HL-LHC D1 Magnet Review, June 30 – July 1, 2016, KEK</a:t>
            </a:r>
            <a:endParaRPr lang="en-US"/>
          </a:p>
        </p:txBody>
      </p:sp>
    </p:spTree>
    <p:extLst>
      <p:ext uri="{BB962C8B-B14F-4D97-AF65-F5344CB8AC3E}">
        <p14:creationId xmlns:p14="http://schemas.microsoft.com/office/powerpoint/2010/main" val="3851245686"/>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0" y="-110719"/>
            <a:ext cx="10047767" cy="825500"/>
          </a:xfrm>
        </p:spPr>
        <p:txBody>
          <a:bodyPr>
            <a:normAutofit/>
          </a:bodyPr>
          <a:lstStyle/>
          <a:p>
            <a:pPr algn="l"/>
            <a:r>
              <a:rPr kumimoji="1" lang="en-US" altLang="ja-JP" sz="3600" b="1" dirty="0" smtClean="0">
                <a:solidFill>
                  <a:srgbClr val="4F81BD"/>
                </a:solidFill>
              </a:rPr>
              <a:t>New Cross section: </a:t>
            </a:r>
            <a:r>
              <a:rPr kumimoji="1" lang="en-US" altLang="ja-JP" sz="3600" b="1" dirty="0" smtClean="0">
                <a:solidFill>
                  <a:srgbClr val="FF0000"/>
                </a:solidFill>
              </a:rPr>
              <a:t>NOT a scope of this review</a:t>
            </a:r>
            <a:endParaRPr kumimoji="1" lang="ja-JP" altLang="en-US" sz="3600" b="1" dirty="0">
              <a:solidFill>
                <a:srgbClr val="FF0000"/>
              </a:solidFill>
            </a:endParaRPr>
          </a:p>
        </p:txBody>
      </p:sp>
      <p:sp>
        <p:nvSpPr>
          <p:cNvPr id="3" name="コンテンツ プレースホルダー 2"/>
          <p:cNvSpPr>
            <a:spLocks noGrp="1"/>
          </p:cNvSpPr>
          <p:nvPr>
            <p:ph idx="1"/>
          </p:nvPr>
        </p:nvSpPr>
        <p:spPr>
          <a:xfrm>
            <a:off x="430519" y="4757152"/>
            <a:ext cx="8256281" cy="2240864"/>
          </a:xfrm>
        </p:spPr>
        <p:txBody>
          <a:bodyPr>
            <a:noAutofit/>
          </a:bodyPr>
          <a:lstStyle/>
          <a:p>
            <a:pPr algn="just"/>
            <a:r>
              <a:rPr kumimoji="1" lang="en-US" altLang="ja-JP" sz="1600" b="1" dirty="0" smtClean="0"/>
              <a:t>Request to change the yoke cross section in the D1 came up recently from CERN.</a:t>
            </a:r>
          </a:p>
          <a:p>
            <a:pPr lvl="1" algn="just"/>
            <a:r>
              <a:rPr kumimoji="1" lang="en-US" altLang="ja-JP" sz="1600" b="1" dirty="0" smtClean="0"/>
              <a:t>As conceptual design of cryostat and interconnect proceeds, it is recognized that the </a:t>
            </a:r>
            <a:r>
              <a:rPr kumimoji="1" lang="en-US" altLang="ja-JP" sz="1600" b="1" i="1" dirty="0" err="1" smtClean="0">
                <a:solidFill>
                  <a:srgbClr val="FF0000"/>
                </a:solidFill>
              </a:rPr>
              <a:t>HeII</a:t>
            </a:r>
            <a:r>
              <a:rPr kumimoji="1" lang="en-US" altLang="ja-JP" sz="1600" b="1" i="1" dirty="0" smtClean="0">
                <a:solidFill>
                  <a:srgbClr val="FF0000"/>
                </a:solidFill>
              </a:rPr>
              <a:t> HXs in the D1 MUST be located at the same positions in the IT Quads. </a:t>
            </a:r>
          </a:p>
          <a:p>
            <a:pPr algn="just"/>
            <a:r>
              <a:rPr kumimoji="1" lang="en-US" altLang="ja-JP" sz="1600" b="1" dirty="0" smtClean="0"/>
              <a:t>Design study with a new cross section will be launched soon after this review. The next model magnet (MBXFS02) will implement the new design.</a:t>
            </a:r>
          </a:p>
          <a:p>
            <a:pPr lvl="1" algn="just"/>
            <a:r>
              <a:rPr kumimoji="1" lang="en-US" altLang="ja-JP" sz="1600" b="1" dirty="0" smtClean="0"/>
              <a:t>Present fine-blanking dies for the yoke and the assembly tooling in the yoking process will not be usable. </a:t>
            </a:r>
          </a:p>
        </p:txBody>
      </p:sp>
      <p:sp>
        <p:nvSpPr>
          <p:cNvPr id="4" name="スライド番号プレースホルダー 3"/>
          <p:cNvSpPr>
            <a:spLocks noGrp="1"/>
          </p:cNvSpPr>
          <p:nvPr>
            <p:ph type="sldNum" sz="quarter" idx="12"/>
          </p:nvPr>
        </p:nvSpPr>
        <p:spPr/>
        <p:txBody>
          <a:bodyPr/>
          <a:lstStyle/>
          <a:p>
            <a:fld id="{B6F15528-21DE-4FAA-801E-634DDDAF4B2B}" type="slidenum">
              <a:rPr lang="en-US" smtClean="0">
                <a:solidFill>
                  <a:prstClr val="black">
                    <a:tint val="75000"/>
                  </a:prstClr>
                </a:solidFill>
                <a:latin typeface="Calibri"/>
              </a:rPr>
              <a:pPr/>
              <a:t>26</a:t>
            </a:fld>
            <a:endParaRPr lang="en-US">
              <a:solidFill>
                <a:prstClr val="black">
                  <a:tint val="75000"/>
                </a:prstClr>
              </a:solidFill>
              <a:latin typeface="Calibri"/>
            </a:endParaRPr>
          </a:p>
        </p:txBody>
      </p:sp>
      <p:sp>
        <p:nvSpPr>
          <p:cNvPr id="6" name="フッター プレースホルダー 5"/>
          <p:cNvSpPr>
            <a:spLocks noGrp="1"/>
          </p:cNvSpPr>
          <p:nvPr>
            <p:ph type="ftr" sz="quarter" idx="11"/>
          </p:nvPr>
        </p:nvSpPr>
        <p:spPr/>
        <p:txBody>
          <a:bodyPr/>
          <a:lstStyle/>
          <a:p>
            <a:r>
              <a:rPr lang="en-US" smtClean="0"/>
              <a:t>HL-LHC D1 Magnet Review, June 30 – July 1, 2016, KEK</a:t>
            </a:r>
            <a:endParaRPr lang="en-US"/>
          </a:p>
        </p:txBody>
      </p:sp>
      <p:pic>
        <p:nvPicPr>
          <p:cNvPr id="5" name="図 4"/>
          <p:cNvPicPr>
            <a:picLocks noChangeAspect="1"/>
          </p:cNvPicPr>
          <p:nvPr/>
        </p:nvPicPr>
        <p:blipFill rotWithShape="1">
          <a:blip r:embed="rId2">
            <a:extLst>
              <a:ext uri="{28A0092B-C50C-407E-A947-70E740481C1C}">
                <a14:useLocalDpi xmlns:a14="http://schemas.microsoft.com/office/drawing/2010/main" val="0"/>
              </a:ext>
            </a:extLst>
          </a:blip>
          <a:srcRect l="10632" t="9669" r="40524" b="21023"/>
          <a:stretch/>
        </p:blipFill>
        <p:spPr>
          <a:xfrm>
            <a:off x="233915" y="701749"/>
            <a:ext cx="3588679" cy="3600000"/>
          </a:xfrm>
          <a:prstGeom prst="rect">
            <a:avLst/>
          </a:prstGeom>
        </p:spPr>
      </p:pic>
      <p:pic>
        <p:nvPicPr>
          <p:cNvPr id="7" name="図 6"/>
          <p:cNvPicPr>
            <a:picLocks noChangeAspect="1"/>
          </p:cNvPicPr>
          <p:nvPr/>
        </p:nvPicPr>
        <p:blipFill rotWithShape="1">
          <a:blip r:embed="rId3">
            <a:extLst>
              <a:ext uri="{28A0092B-C50C-407E-A947-70E740481C1C}">
                <a14:useLocalDpi xmlns:a14="http://schemas.microsoft.com/office/drawing/2010/main" val="0"/>
              </a:ext>
            </a:extLst>
          </a:blip>
          <a:srcRect l="9768" t="8383" r="40930" b="21595"/>
          <a:stretch/>
        </p:blipFill>
        <p:spPr>
          <a:xfrm>
            <a:off x="4875619" y="661312"/>
            <a:ext cx="3583099" cy="3600000"/>
          </a:xfrm>
          <a:prstGeom prst="rect">
            <a:avLst/>
          </a:prstGeom>
        </p:spPr>
      </p:pic>
      <p:sp>
        <p:nvSpPr>
          <p:cNvPr id="8" name="正方形/長方形 7"/>
          <p:cNvSpPr/>
          <p:nvPr/>
        </p:nvSpPr>
        <p:spPr>
          <a:xfrm>
            <a:off x="116958" y="4061637"/>
            <a:ext cx="754912" cy="46783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正方形/長方形 8"/>
          <p:cNvSpPr/>
          <p:nvPr/>
        </p:nvSpPr>
        <p:spPr>
          <a:xfrm rot="1705252">
            <a:off x="3536753" y="3079772"/>
            <a:ext cx="558398" cy="120856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正方形/長方形 9"/>
          <p:cNvSpPr/>
          <p:nvPr/>
        </p:nvSpPr>
        <p:spPr>
          <a:xfrm rot="1705252">
            <a:off x="7933897" y="3424457"/>
            <a:ext cx="558398" cy="120856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テキスト ボックス 10"/>
          <p:cNvSpPr txBox="1"/>
          <p:nvPr/>
        </p:nvSpPr>
        <p:spPr>
          <a:xfrm>
            <a:off x="976107" y="4230944"/>
            <a:ext cx="2181238" cy="369332"/>
          </a:xfrm>
          <a:prstGeom prst="rect">
            <a:avLst/>
          </a:prstGeom>
          <a:noFill/>
        </p:spPr>
        <p:txBody>
          <a:bodyPr wrap="none" rtlCol="0">
            <a:spAutoFit/>
          </a:bodyPr>
          <a:lstStyle/>
          <a:p>
            <a:r>
              <a:rPr kumimoji="1" lang="en-US" altLang="ja-JP" b="1" i="1" dirty="0" smtClean="0"/>
              <a:t>Present Cross section</a:t>
            </a:r>
            <a:endParaRPr kumimoji="1" lang="ja-JP" altLang="en-US" b="1" i="1" dirty="0"/>
          </a:p>
        </p:txBody>
      </p:sp>
      <p:sp>
        <p:nvSpPr>
          <p:cNvPr id="12" name="テキスト ボックス 11"/>
          <p:cNvSpPr txBox="1"/>
          <p:nvPr/>
        </p:nvSpPr>
        <p:spPr>
          <a:xfrm>
            <a:off x="5811601" y="4261312"/>
            <a:ext cx="1896866" cy="369332"/>
          </a:xfrm>
          <a:prstGeom prst="rect">
            <a:avLst/>
          </a:prstGeom>
          <a:noFill/>
        </p:spPr>
        <p:txBody>
          <a:bodyPr wrap="none" rtlCol="0">
            <a:spAutoFit/>
          </a:bodyPr>
          <a:lstStyle/>
          <a:p>
            <a:r>
              <a:rPr kumimoji="1" lang="en-US" altLang="ja-JP" b="1" i="1" dirty="0" smtClean="0">
                <a:solidFill>
                  <a:srgbClr val="0070C0"/>
                </a:solidFill>
              </a:rPr>
              <a:t>New Cross section</a:t>
            </a:r>
            <a:endParaRPr kumimoji="1" lang="ja-JP" altLang="en-US" b="1" i="1" dirty="0">
              <a:solidFill>
                <a:srgbClr val="0070C0"/>
              </a:solidFill>
            </a:endParaRPr>
          </a:p>
        </p:txBody>
      </p:sp>
    </p:spTree>
    <p:extLst>
      <p:ext uri="{BB962C8B-B14F-4D97-AF65-F5344CB8AC3E}">
        <p14:creationId xmlns:p14="http://schemas.microsoft.com/office/powerpoint/2010/main" val="89967438"/>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0" y="0"/>
            <a:ext cx="2844800" cy="825500"/>
          </a:xfrm>
        </p:spPr>
        <p:txBody>
          <a:bodyPr/>
          <a:lstStyle/>
          <a:p>
            <a:pPr algn="l"/>
            <a:r>
              <a:rPr kumimoji="1" lang="en-US" altLang="ja-JP" b="1" dirty="0" smtClean="0">
                <a:solidFill>
                  <a:srgbClr val="4F81BD"/>
                </a:solidFill>
              </a:rPr>
              <a:t>Summary</a:t>
            </a:r>
            <a:endParaRPr kumimoji="1" lang="ja-JP" altLang="en-US" b="1" dirty="0">
              <a:solidFill>
                <a:srgbClr val="4F81BD"/>
              </a:solidFill>
            </a:endParaRPr>
          </a:p>
        </p:txBody>
      </p:sp>
      <p:sp>
        <p:nvSpPr>
          <p:cNvPr id="3" name="コンテンツ プレースホルダー 2"/>
          <p:cNvSpPr>
            <a:spLocks noGrp="1"/>
          </p:cNvSpPr>
          <p:nvPr>
            <p:ph idx="1"/>
          </p:nvPr>
        </p:nvSpPr>
        <p:spPr>
          <a:xfrm>
            <a:off x="101600" y="753532"/>
            <a:ext cx="8500533" cy="5988231"/>
          </a:xfrm>
        </p:spPr>
        <p:txBody>
          <a:bodyPr>
            <a:noAutofit/>
          </a:bodyPr>
          <a:lstStyle/>
          <a:p>
            <a:pPr algn="just"/>
            <a:r>
              <a:rPr kumimoji="1" lang="en-US" altLang="ja-JP" sz="1800" b="1" dirty="0" smtClean="0"/>
              <a:t>High Luminosity LHC project is underway in CERN with international collaborations including Japan. Conceptual design study has been finished and the project is shifted to the engineering design and construction phase.  </a:t>
            </a:r>
          </a:p>
          <a:p>
            <a:pPr lvl="1" algn="just"/>
            <a:r>
              <a:rPr lang="en-US" altLang="ja-JP" sz="1800" b="1" dirty="0">
                <a:solidFill>
                  <a:srgbClr val="FF0000"/>
                </a:solidFill>
              </a:rPr>
              <a:t>C</a:t>
            </a:r>
            <a:r>
              <a:rPr lang="en-US" altLang="ja-JP" sz="1800" b="1" dirty="0" smtClean="0">
                <a:solidFill>
                  <a:srgbClr val="FF0000"/>
                </a:solidFill>
              </a:rPr>
              <a:t>onstruction will be started around 2024, followed by physics run 2026-2037?? </a:t>
            </a:r>
          </a:p>
          <a:p>
            <a:pPr lvl="1" algn="just"/>
            <a:r>
              <a:rPr lang="en-US" altLang="ja-JP" sz="1800" b="1" dirty="0" smtClean="0">
                <a:solidFill>
                  <a:srgbClr val="FF0000"/>
                </a:solidFill>
              </a:rPr>
              <a:t>5x10</a:t>
            </a:r>
            <a:r>
              <a:rPr lang="en-US" altLang="ja-JP" sz="1800" b="1" baseline="30000" dirty="0" smtClean="0">
                <a:solidFill>
                  <a:srgbClr val="FF0000"/>
                </a:solidFill>
              </a:rPr>
              <a:t>34</a:t>
            </a:r>
            <a:r>
              <a:rPr lang="en-US" altLang="ja-JP" sz="1800" b="1" dirty="0" smtClean="0">
                <a:solidFill>
                  <a:srgbClr val="FF0000"/>
                </a:solidFill>
              </a:rPr>
              <a:t> </a:t>
            </a:r>
            <a:r>
              <a:rPr lang="en-US" altLang="ja-JP" sz="1800" b="1" dirty="0">
                <a:solidFill>
                  <a:srgbClr val="FF0000"/>
                </a:solidFill>
              </a:rPr>
              <a:t>cm</a:t>
            </a:r>
            <a:r>
              <a:rPr lang="en-US" altLang="ja-JP" sz="1800" b="1" baseline="30000" dirty="0">
                <a:solidFill>
                  <a:srgbClr val="FF0000"/>
                </a:solidFill>
              </a:rPr>
              <a:t>-2</a:t>
            </a:r>
            <a:r>
              <a:rPr lang="en-US" altLang="ja-JP" sz="1800" b="1" dirty="0">
                <a:solidFill>
                  <a:srgbClr val="FF0000"/>
                </a:solidFill>
              </a:rPr>
              <a:t> sec</a:t>
            </a:r>
            <a:r>
              <a:rPr lang="en-US" altLang="ja-JP" sz="1800" b="1" baseline="30000" dirty="0">
                <a:solidFill>
                  <a:srgbClr val="FF0000"/>
                </a:solidFill>
              </a:rPr>
              <a:t>-</a:t>
            </a:r>
            <a:r>
              <a:rPr lang="en-US" altLang="ja-JP" sz="1800" b="1" baseline="30000" dirty="0" smtClean="0">
                <a:solidFill>
                  <a:srgbClr val="FF0000"/>
                </a:solidFill>
              </a:rPr>
              <a:t>1</a:t>
            </a:r>
            <a:r>
              <a:rPr lang="en-US" altLang="ja-JP" sz="1800" b="1" dirty="0" smtClean="0">
                <a:solidFill>
                  <a:srgbClr val="FF0000"/>
                </a:solidFill>
              </a:rPr>
              <a:t>,</a:t>
            </a:r>
            <a:r>
              <a:rPr lang="en-US" altLang="ja-JP" sz="1800" b="1" baseline="30000" dirty="0" smtClean="0">
                <a:solidFill>
                  <a:srgbClr val="FF0000"/>
                </a:solidFill>
              </a:rPr>
              <a:t> </a:t>
            </a:r>
            <a:r>
              <a:rPr lang="en-US" altLang="ja-JP" sz="1800" b="1" dirty="0" smtClean="0">
                <a:solidFill>
                  <a:srgbClr val="FF0000"/>
                </a:solidFill>
              </a:rPr>
              <a:t>250-300 fb</a:t>
            </a:r>
            <a:r>
              <a:rPr lang="en-US" altLang="ja-JP" sz="1800" b="1" baseline="30000" dirty="0" smtClean="0">
                <a:solidFill>
                  <a:srgbClr val="FF0000"/>
                </a:solidFill>
              </a:rPr>
              <a:t>-1</a:t>
            </a:r>
            <a:r>
              <a:rPr lang="en-US" altLang="ja-JP" sz="1800" b="1" dirty="0" smtClean="0">
                <a:solidFill>
                  <a:srgbClr val="FF0000"/>
                </a:solidFill>
              </a:rPr>
              <a:t>/year, 3000 </a:t>
            </a:r>
            <a:r>
              <a:rPr lang="en-US" altLang="ja-JP" sz="1800" b="1" dirty="0">
                <a:solidFill>
                  <a:srgbClr val="FF0000"/>
                </a:solidFill>
              </a:rPr>
              <a:t>fb</a:t>
            </a:r>
            <a:r>
              <a:rPr lang="en-US" altLang="ja-JP" sz="1800" b="1" baseline="30000" dirty="0">
                <a:solidFill>
                  <a:srgbClr val="FF0000"/>
                </a:solidFill>
              </a:rPr>
              <a:t>-</a:t>
            </a:r>
            <a:r>
              <a:rPr lang="en-US" altLang="ja-JP" sz="1800" b="1" baseline="30000" dirty="0" smtClean="0">
                <a:solidFill>
                  <a:srgbClr val="FF0000"/>
                </a:solidFill>
              </a:rPr>
              <a:t>1</a:t>
            </a:r>
            <a:endParaRPr kumimoji="1" lang="en-US" altLang="ja-JP" sz="1800" b="1" dirty="0" smtClean="0"/>
          </a:p>
          <a:p>
            <a:pPr algn="just"/>
            <a:endParaRPr kumimoji="1" lang="en-US" altLang="ja-JP" sz="1800" b="1" dirty="0" smtClean="0"/>
          </a:p>
          <a:p>
            <a:pPr algn="just"/>
            <a:r>
              <a:rPr kumimoji="1" lang="en-US" altLang="ja-JP" sz="1800" b="1" dirty="0" smtClean="0"/>
              <a:t>KEK has been engaged in the </a:t>
            </a:r>
            <a:r>
              <a:rPr kumimoji="1" lang="en-US" altLang="ja-JP" sz="1800" b="1" dirty="0" err="1" smtClean="0"/>
              <a:t>HLumi</a:t>
            </a:r>
            <a:r>
              <a:rPr kumimoji="1" lang="en-US" altLang="ja-JP" sz="1800" b="1" dirty="0" smtClean="0"/>
              <a:t>-LHC design study in the context of enhancing the the Japanese contribution to the physics outcome from the ATLAS experiment. </a:t>
            </a:r>
          </a:p>
          <a:p>
            <a:pPr lvl="1">
              <a:lnSpc>
                <a:spcPct val="80000"/>
              </a:lnSpc>
            </a:pPr>
            <a:endParaRPr kumimoji="1" lang="en-US" altLang="ja-JP" sz="1800" b="1" dirty="0" smtClean="0"/>
          </a:p>
          <a:p>
            <a:pPr algn="just"/>
            <a:r>
              <a:rPr kumimoji="1" lang="en-US" altLang="ja-JP" sz="1800" b="1" dirty="0" smtClean="0"/>
              <a:t>R&amp;D of </a:t>
            </a:r>
            <a:r>
              <a:rPr kumimoji="1" lang="en-US" altLang="ja-JP" sz="1800" b="1" dirty="0"/>
              <a:t>the beam separation dipole magnet, </a:t>
            </a:r>
            <a:r>
              <a:rPr kumimoji="1" lang="en-US" altLang="ja-JP" sz="1800" b="1" dirty="0" smtClean="0"/>
              <a:t>MBXF for D1, including the 2-m model has been underway at KEK.</a:t>
            </a:r>
            <a:endParaRPr kumimoji="1" lang="en-US" altLang="ja-JP" sz="1800" b="1" dirty="0"/>
          </a:p>
          <a:p>
            <a:pPr lvl="1" algn="just"/>
            <a:r>
              <a:rPr kumimoji="1" lang="en-US" altLang="ja-JP" sz="1800" b="1" dirty="0" smtClean="0"/>
              <a:t>Mechanical short model successfully demonstrated the mechanical design and assembly procedure including tooling.</a:t>
            </a:r>
          </a:p>
          <a:p>
            <a:pPr lvl="1" algn="just"/>
            <a:r>
              <a:rPr kumimoji="1" lang="en-US" altLang="ja-JP" sz="1800" b="1" dirty="0" smtClean="0"/>
              <a:t>Fabrication of the </a:t>
            </a:r>
            <a:r>
              <a:rPr kumimoji="1" lang="en-US" altLang="ja-JP" sz="1800" b="1" dirty="0"/>
              <a:t>1</a:t>
            </a:r>
            <a:r>
              <a:rPr kumimoji="1" lang="en-US" altLang="ja-JP" sz="1800" b="1" baseline="30000" dirty="0"/>
              <a:t>st</a:t>
            </a:r>
            <a:r>
              <a:rPr kumimoji="1" lang="en-US" altLang="ja-JP" sz="1800" b="1" dirty="0"/>
              <a:t> 2m model </a:t>
            </a:r>
            <a:r>
              <a:rPr kumimoji="1" lang="en-US" altLang="ja-JP" sz="1800" b="1" dirty="0" smtClean="0"/>
              <a:t>magnet (</a:t>
            </a:r>
            <a:r>
              <a:rPr kumimoji="1" lang="en-US" altLang="ja-JP" sz="1800" b="1" dirty="0"/>
              <a:t>MBXFS01</a:t>
            </a:r>
            <a:r>
              <a:rPr kumimoji="1" lang="en-US" altLang="ja-JP" sz="1800" b="1" dirty="0" smtClean="0"/>
              <a:t>) started with the coil winding in July 2015. The magnet was completed in Mar. 2016 followed by the cold testing at the vertical cryostat.</a:t>
            </a:r>
          </a:p>
          <a:p>
            <a:pPr lvl="1" algn="just"/>
            <a:r>
              <a:rPr kumimoji="1" lang="en-US" altLang="ja-JP" sz="1800" b="1" dirty="0" smtClean="0"/>
              <a:t>MBXFS01</a:t>
            </a:r>
            <a:r>
              <a:rPr kumimoji="1" lang="en-US" altLang="ja-JP" sz="1800" dirty="0" smtClean="0"/>
              <a:t> </a:t>
            </a:r>
            <a:r>
              <a:rPr kumimoji="1" lang="en-US" altLang="ja-JP" sz="1800" b="1" dirty="0" smtClean="0"/>
              <a:t>couldn’t reach the ultimate current (108% nominal). According to the mechanical measurement, the preload in the coil was not sufficient.</a:t>
            </a:r>
          </a:p>
          <a:p>
            <a:pPr lvl="2" algn="just"/>
            <a:r>
              <a:rPr kumimoji="1" lang="en-US" altLang="ja-JP" sz="1800" b="1" dirty="0" smtClean="0"/>
              <a:t>Need to dismantle MBXFS01 for modification?</a:t>
            </a:r>
          </a:p>
        </p:txBody>
      </p:sp>
      <p:sp>
        <p:nvSpPr>
          <p:cNvPr id="4" name="スライド番号プレースホルダー 3"/>
          <p:cNvSpPr>
            <a:spLocks noGrp="1"/>
          </p:cNvSpPr>
          <p:nvPr>
            <p:ph type="sldNum" sz="quarter" idx="12"/>
          </p:nvPr>
        </p:nvSpPr>
        <p:spPr/>
        <p:txBody>
          <a:bodyPr/>
          <a:lstStyle/>
          <a:p>
            <a:fld id="{B6F15528-21DE-4FAA-801E-634DDDAF4B2B}" type="slidenum">
              <a:rPr lang="en-US" smtClean="0">
                <a:solidFill>
                  <a:prstClr val="black">
                    <a:tint val="75000"/>
                  </a:prstClr>
                </a:solidFill>
                <a:latin typeface="Calibri"/>
              </a:rPr>
              <a:pPr/>
              <a:t>27</a:t>
            </a:fld>
            <a:endParaRPr lang="en-US">
              <a:solidFill>
                <a:prstClr val="black">
                  <a:tint val="75000"/>
                </a:prstClr>
              </a:solidFill>
              <a:latin typeface="Calibri"/>
            </a:endParaRPr>
          </a:p>
        </p:txBody>
      </p:sp>
      <p:sp>
        <p:nvSpPr>
          <p:cNvPr id="6" name="フッター プレースホルダー 5"/>
          <p:cNvSpPr>
            <a:spLocks noGrp="1"/>
          </p:cNvSpPr>
          <p:nvPr>
            <p:ph type="ftr" sz="quarter" idx="11"/>
          </p:nvPr>
        </p:nvSpPr>
        <p:spPr/>
        <p:txBody>
          <a:bodyPr/>
          <a:lstStyle/>
          <a:p>
            <a:r>
              <a:rPr lang="en-US" smtClean="0"/>
              <a:t>HL-LHC D1 Magnet Review, June 30 – July 1, 2016, KEK</a:t>
            </a:r>
            <a:endParaRPr lang="en-US"/>
          </a:p>
        </p:txBody>
      </p:sp>
    </p:spTree>
    <p:extLst>
      <p:ext uri="{BB962C8B-B14F-4D97-AF65-F5344CB8AC3E}">
        <p14:creationId xmlns:p14="http://schemas.microsoft.com/office/powerpoint/2010/main" val="126747286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59267" y="0"/>
            <a:ext cx="9535006" cy="639762"/>
          </a:xfrm>
        </p:spPr>
        <p:txBody>
          <a:bodyPr>
            <a:normAutofit fontScale="90000"/>
          </a:bodyPr>
          <a:lstStyle/>
          <a:p>
            <a:pPr algn="l"/>
            <a:r>
              <a:rPr kumimoji="1" lang="en-US" altLang="ja-JP" b="1" dirty="0" smtClean="0">
                <a:solidFill>
                  <a:schemeClr val="accent1"/>
                </a:solidFill>
              </a:rPr>
              <a:t>LHC and HL-LHC Schedule</a:t>
            </a:r>
            <a:endParaRPr kumimoji="1" lang="ja-JP" altLang="en-US" b="1" dirty="0">
              <a:solidFill>
                <a:schemeClr val="accent1"/>
              </a:solidFill>
            </a:endParaRPr>
          </a:p>
        </p:txBody>
      </p:sp>
      <p:sp>
        <p:nvSpPr>
          <p:cNvPr id="6" name="スライド番号プレースホルダー 5"/>
          <p:cNvSpPr>
            <a:spLocks noGrp="1"/>
          </p:cNvSpPr>
          <p:nvPr>
            <p:ph type="sldNum" sz="quarter" idx="12"/>
          </p:nvPr>
        </p:nvSpPr>
        <p:spPr>
          <a:xfrm>
            <a:off x="6553200" y="6546850"/>
            <a:ext cx="2133600" cy="365125"/>
          </a:xfrm>
        </p:spPr>
        <p:txBody>
          <a:bodyPr/>
          <a:lstStyle/>
          <a:p>
            <a:fld id="{8A7F4E81-994E-064A-9B42-01AFEB1F7780}" type="slidenum">
              <a:rPr lang="ja-JP" altLang="en-US" smtClean="0"/>
              <a:pPr/>
              <a:t>3</a:t>
            </a:fld>
            <a:endParaRPr lang="ja-JP" altLang="en-US"/>
          </a:p>
        </p:txBody>
      </p:sp>
      <p:pic>
        <p:nvPicPr>
          <p:cNvPr id="10" name="Picture 4"/>
          <p:cNvPicPr>
            <a:picLocks noChangeAspect="1"/>
          </p:cNvPicPr>
          <p:nvPr/>
        </p:nvPicPr>
        <p:blipFill rotWithShape="1">
          <a:blip r:embed="rId2" cstate="email">
            <a:extLst>
              <a:ext uri="{28A0092B-C50C-407E-A947-70E740481C1C}">
                <a14:useLocalDpi xmlns:a14="http://schemas.microsoft.com/office/drawing/2010/main" val="0"/>
              </a:ext>
            </a:extLst>
          </a:blip>
          <a:srcRect t="26113"/>
          <a:stretch/>
        </p:blipFill>
        <p:spPr>
          <a:xfrm>
            <a:off x="0" y="1371600"/>
            <a:ext cx="9144000" cy="2865823"/>
          </a:xfrm>
          <a:prstGeom prst="rect">
            <a:avLst/>
          </a:prstGeom>
        </p:spPr>
      </p:pic>
      <p:sp>
        <p:nvSpPr>
          <p:cNvPr id="11" name="Up Arrow Callout 5"/>
          <p:cNvSpPr/>
          <p:nvPr/>
        </p:nvSpPr>
        <p:spPr>
          <a:xfrm>
            <a:off x="1586" y="4348006"/>
            <a:ext cx="1800200" cy="1378020"/>
          </a:xfrm>
          <a:prstGeom prst="upArrowCallout">
            <a:avLst>
              <a:gd name="adj1" fmla="val 14586"/>
              <a:gd name="adj2" fmla="val 14586"/>
              <a:gd name="adj3" fmla="val 18751"/>
              <a:gd name="adj4" fmla="val 73988"/>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CH" b="1" dirty="0" smtClean="0"/>
              <a:t>0.75 10</a:t>
            </a:r>
            <a:r>
              <a:rPr lang="fr-CH" b="1" baseline="30000" dirty="0" smtClean="0"/>
              <a:t>34</a:t>
            </a:r>
            <a:r>
              <a:rPr lang="fr-CH" b="1" dirty="0" smtClean="0"/>
              <a:t> cm</a:t>
            </a:r>
            <a:r>
              <a:rPr lang="fr-CH" b="1" baseline="30000" dirty="0" smtClean="0"/>
              <a:t>-2</a:t>
            </a:r>
            <a:r>
              <a:rPr lang="fr-CH" b="1" dirty="0" smtClean="0"/>
              <a:t>s</a:t>
            </a:r>
            <a:r>
              <a:rPr lang="fr-CH" b="1" baseline="30000" dirty="0" smtClean="0"/>
              <a:t>-1</a:t>
            </a:r>
          </a:p>
          <a:p>
            <a:pPr algn="ctr"/>
            <a:r>
              <a:rPr lang="fr-CH" b="1" dirty="0" smtClean="0"/>
              <a:t>50 ns </a:t>
            </a:r>
            <a:r>
              <a:rPr lang="fr-CH" b="1" dirty="0" err="1" smtClean="0"/>
              <a:t>bunch</a:t>
            </a:r>
            <a:r>
              <a:rPr lang="fr-CH" b="1" dirty="0" smtClean="0"/>
              <a:t> </a:t>
            </a:r>
            <a:br>
              <a:rPr lang="fr-CH" b="1" dirty="0" smtClean="0"/>
            </a:br>
            <a:r>
              <a:rPr lang="fr-CH" b="1" dirty="0" smtClean="0"/>
              <a:t>high pile up </a:t>
            </a:r>
            <a:r>
              <a:rPr lang="fr-CH" b="1" dirty="0" smtClean="0">
                <a:sym typeface="Symbol"/>
              </a:rPr>
              <a:t>40</a:t>
            </a:r>
            <a:r>
              <a:rPr lang="fr-CH" b="1" dirty="0" smtClean="0"/>
              <a:t> </a:t>
            </a:r>
            <a:endParaRPr lang="en-GB" b="1" dirty="0"/>
          </a:p>
        </p:txBody>
      </p:sp>
      <p:sp>
        <p:nvSpPr>
          <p:cNvPr id="12" name="Up Arrow Callout 6"/>
          <p:cNvSpPr/>
          <p:nvPr/>
        </p:nvSpPr>
        <p:spPr>
          <a:xfrm>
            <a:off x="2225938" y="4348006"/>
            <a:ext cx="1800200" cy="1378020"/>
          </a:xfrm>
          <a:prstGeom prst="upArrowCallout">
            <a:avLst>
              <a:gd name="adj1" fmla="val 14586"/>
              <a:gd name="adj2" fmla="val 14586"/>
              <a:gd name="adj3" fmla="val 18751"/>
              <a:gd name="adj4" fmla="val 73988"/>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CH" b="1" dirty="0" smtClean="0"/>
              <a:t>1.5 10</a:t>
            </a:r>
            <a:r>
              <a:rPr lang="fr-CH" b="1" baseline="30000" dirty="0" smtClean="0"/>
              <a:t>34</a:t>
            </a:r>
            <a:r>
              <a:rPr lang="fr-CH" b="1" dirty="0" smtClean="0"/>
              <a:t> cm</a:t>
            </a:r>
            <a:r>
              <a:rPr lang="fr-CH" b="1" baseline="30000" dirty="0" smtClean="0"/>
              <a:t>-2</a:t>
            </a:r>
            <a:r>
              <a:rPr lang="fr-CH" b="1" dirty="0" smtClean="0"/>
              <a:t>s</a:t>
            </a:r>
            <a:r>
              <a:rPr lang="fr-CH" b="1" baseline="30000" dirty="0" smtClean="0"/>
              <a:t>-1</a:t>
            </a:r>
          </a:p>
          <a:p>
            <a:pPr algn="ctr"/>
            <a:r>
              <a:rPr lang="fr-CH" b="1" dirty="0" smtClean="0"/>
              <a:t>25 ns </a:t>
            </a:r>
            <a:r>
              <a:rPr lang="fr-CH" b="1" dirty="0" err="1" smtClean="0"/>
              <a:t>bunch</a:t>
            </a:r>
            <a:r>
              <a:rPr lang="fr-CH" b="1" dirty="0" smtClean="0"/>
              <a:t> </a:t>
            </a:r>
            <a:br>
              <a:rPr lang="fr-CH" b="1" dirty="0" smtClean="0"/>
            </a:br>
            <a:r>
              <a:rPr lang="fr-CH" b="1" dirty="0" smtClean="0"/>
              <a:t>pile up </a:t>
            </a:r>
            <a:r>
              <a:rPr lang="fr-CH" b="1" dirty="0" smtClean="0">
                <a:sym typeface="Symbol"/>
              </a:rPr>
              <a:t>40</a:t>
            </a:r>
            <a:endParaRPr lang="en-GB" b="1" dirty="0"/>
          </a:p>
        </p:txBody>
      </p:sp>
      <p:sp>
        <p:nvSpPr>
          <p:cNvPr id="13" name="Up Arrow Callout 7"/>
          <p:cNvSpPr/>
          <p:nvPr/>
        </p:nvSpPr>
        <p:spPr>
          <a:xfrm>
            <a:off x="4463414" y="4348006"/>
            <a:ext cx="2088232" cy="1378020"/>
          </a:xfrm>
          <a:prstGeom prst="upArrowCallout">
            <a:avLst>
              <a:gd name="adj1" fmla="val 14586"/>
              <a:gd name="adj2" fmla="val 14586"/>
              <a:gd name="adj3" fmla="val 18751"/>
              <a:gd name="adj4" fmla="val 73988"/>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CH" b="1" dirty="0" smtClean="0"/>
              <a:t>1.7-2.2 10</a:t>
            </a:r>
            <a:r>
              <a:rPr lang="fr-CH" b="1" baseline="30000" dirty="0" smtClean="0"/>
              <a:t>34</a:t>
            </a:r>
            <a:r>
              <a:rPr lang="fr-CH" b="1" dirty="0" smtClean="0"/>
              <a:t> cm</a:t>
            </a:r>
            <a:r>
              <a:rPr lang="fr-CH" b="1" baseline="30000" dirty="0" smtClean="0"/>
              <a:t>-2</a:t>
            </a:r>
            <a:r>
              <a:rPr lang="fr-CH" b="1" dirty="0" smtClean="0"/>
              <a:t>s</a:t>
            </a:r>
            <a:r>
              <a:rPr lang="fr-CH" b="1" baseline="30000" dirty="0" smtClean="0"/>
              <a:t>-1</a:t>
            </a:r>
          </a:p>
          <a:p>
            <a:pPr algn="ctr"/>
            <a:r>
              <a:rPr lang="fr-CH" b="1" dirty="0" smtClean="0"/>
              <a:t>25 ns </a:t>
            </a:r>
            <a:r>
              <a:rPr lang="fr-CH" b="1" dirty="0" err="1" smtClean="0"/>
              <a:t>bunch</a:t>
            </a:r>
            <a:r>
              <a:rPr lang="fr-CH" b="1" dirty="0" smtClean="0"/>
              <a:t> </a:t>
            </a:r>
            <a:br>
              <a:rPr lang="fr-CH" b="1" dirty="0" smtClean="0"/>
            </a:br>
            <a:r>
              <a:rPr lang="fr-CH" b="1" dirty="0" smtClean="0"/>
              <a:t> pile up </a:t>
            </a:r>
            <a:r>
              <a:rPr lang="fr-CH" b="1" dirty="0" smtClean="0">
                <a:sym typeface="Symbol"/>
              </a:rPr>
              <a:t>60</a:t>
            </a:r>
            <a:endParaRPr lang="en-GB" b="1" dirty="0"/>
          </a:p>
        </p:txBody>
      </p:sp>
      <p:sp>
        <p:nvSpPr>
          <p:cNvPr id="14" name="Oval 8"/>
          <p:cNvSpPr/>
          <p:nvPr/>
        </p:nvSpPr>
        <p:spPr>
          <a:xfrm>
            <a:off x="5583966" y="2322911"/>
            <a:ext cx="959885" cy="479405"/>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Horizontal Scroll 9"/>
          <p:cNvSpPr/>
          <p:nvPr/>
        </p:nvSpPr>
        <p:spPr>
          <a:xfrm>
            <a:off x="6762007" y="4564030"/>
            <a:ext cx="2155617" cy="1368152"/>
          </a:xfrm>
          <a:prstGeom prst="horizontalScroll">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CH" sz="1600" b="1" dirty="0" err="1" smtClean="0">
                <a:solidFill>
                  <a:srgbClr val="FF0000"/>
                </a:solidFill>
              </a:rPr>
              <a:t>Technical</a:t>
            </a:r>
            <a:r>
              <a:rPr lang="fr-CH" sz="1600" b="1" dirty="0" smtClean="0">
                <a:solidFill>
                  <a:srgbClr val="FF0000"/>
                </a:solidFill>
              </a:rPr>
              <a:t> </a:t>
            </a:r>
            <a:r>
              <a:rPr lang="fr-CH" sz="1600" b="1" dirty="0" err="1" smtClean="0">
                <a:solidFill>
                  <a:srgbClr val="FF0000"/>
                </a:solidFill>
              </a:rPr>
              <a:t>limits</a:t>
            </a:r>
            <a:r>
              <a:rPr lang="fr-CH" sz="1600" b="1" dirty="0" smtClean="0">
                <a:solidFill>
                  <a:srgbClr val="FF0000"/>
                </a:solidFill>
              </a:rPr>
              <a:t> to </a:t>
            </a:r>
            <a:r>
              <a:rPr lang="fr-CH" sz="1600" b="1" dirty="0" err="1" smtClean="0">
                <a:solidFill>
                  <a:srgbClr val="FF0000"/>
                </a:solidFill>
              </a:rPr>
              <a:t>lumi</a:t>
            </a:r>
            <a:r>
              <a:rPr lang="fr-CH" sz="1600" b="1" dirty="0" smtClean="0">
                <a:solidFill>
                  <a:srgbClr val="FF0000"/>
                </a:solidFill>
              </a:rPr>
              <a:t> </a:t>
            </a:r>
            <a:r>
              <a:rPr lang="fr-CH" sz="1600" b="1" dirty="0" err="1" smtClean="0">
                <a:solidFill>
                  <a:srgbClr val="FF0000"/>
                </a:solidFill>
              </a:rPr>
              <a:t>increase</a:t>
            </a:r>
            <a:r>
              <a:rPr lang="fr-CH" sz="1600" b="1" dirty="0" smtClean="0">
                <a:solidFill>
                  <a:srgbClr val="FF0000"/>
                </a:solidFill>
              </a:rPr>
              <a:t> (Machine &amp; </a:t>
            </a:r>
            <a:r>
              <a:rPr lang="fr-CH" sz="1600" b="1" dirty="0" err="1" smtClean="0">
                <a:solidFill>
                  <a:srgbClr val="FF0000"/>
                </a:solidFill>
              </a:rPr>
              <a:t>Experiments</a:t>
            </a:r>
            <a:r>
              <a:rPr lang="fr-CH" sz="1600" b="1" dirty="0" smtClean="0">
                <a:solidFill>
                  <a:srgbClr val="FF0000"/>
                </a:solidFill>
              </a:rPr>
              <a:t>)</a:t>
            </a:r>
          </a:p>
        </p:txBody>
      </p:sp>
      <p:cxnSp>
        <p:nvCxnSpPr>
          <p:cNvPr id="16" name="Straight Arrow Connector 10"/>
          <p:cNvCxnSpPr/>
          <p:nvPr/>
        </p:nvCxnSpPr>
        <p:spPr>
          <a:xfrm flipH="1" flipV="1">
            <a:off x="6314003" y="2811194"/>
            <a:ext cx="1286346" cy="1764030"/>
          </a:xfrm>
          <a:prstGeom prst="straightConnector1">
            <a:avLst/>
          </a:prstGeom>
          <a:ln w="254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17" name="Oval 11"/>
          <p:cNvSpPr/>
          <p:nvPr/>
        </p:nvSpPr>
        <p:spPr>
          <a:xfrm>
            <a:off x="5589465" y="3051096"/>
            <a:ext cx="901178" cy="388178"/>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8" name="Straight Arrow Connector 12"/>
          <p:cNvCxnSpPr/>
          <p:nvPr/>
        </p:nvCxnSpPr>
        <p:spPr>
          <a:xfrm flipH="1" flipV="1">
            <a:off x="6314003" y="3491138"/>
            <a:ext cx="849586" cy="1064015"/>
          </a:xfrm>
          <a:prstGeom prst="straightConnector1">
            <a:avLst/>
          </a:prstGeom>
          <a:ln w="254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19" name="Striped Right Arrow 17"/>
          <p:cNvSpPr/>
          <p:nvPr/>
        </p:nvSpPr>
        <p:spPr>
          <a:xfrm>
            <a:off x="2225938" y="5899518"/>
            <a:ext cx="1800200" cy="484632"/>
          </a:xfrm>
          <a:prstGeom prst="stripedRightArrow">
            <a:avLst/>
          </a:prstGeom>
          <a:solidFill>
            <a:srgbClr val="4F81BD"/>
          </a:solidFill>
          <a:ln w="25400">
            <a:solidFill>
              <a:srgbClr val="3861AA"/>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fr-CH" sz="1600" b="1" dirty="0"/>
              <a:t>50 </a:t>
            </a:r>
            <a:r>
              <a:rPr lang="fr-CH" sz="1600" b="1" dirty="0">
                <a:sym typeface="Symbol"/>
              </a:rPr>
              <a:t> 25 ns</a:t>
            </a:r>
            <a:endParaRPr lang="en-GB" sz="1600" b="1" dirty="0"/>
          </a:p>
        </p:txBody>
      </p:sp>
      <p:sp>
        <p:nvSpPr>
          <p:cNvPr id="4" name="フッター プレースホルダー 3"/>
          <p:cNvSpPr>
            <a:spLocks noGrp="1"/>
          </p:cNvSpPr>
          <p:nvPr>
            <p:ph type="ftr" sz="quarter" idx="11"/>
          </p:nvPr>
        </p:nvSpPr>
        <p:spPr/>
        <p:txBody>
          <a:bodyPr/>
          <a:lstStyle/>
          <a:p>
            <a:r>
              <a:rPr lang="en-US" smtClean="0">
                <a:solidFill>
                  <a:prstClr val="black">
                    <a:tint val="75000"/>
                  </a:prstClr>
                </a:solidFill>
                <a:latin typeface="Calibri"/>
              </a:rPr>
              <a:t>HL-LHC D1 Magnet Review, June 30 – July 1, 2016, KEK</a:t>
            </a:r>
            <a:endParaRPr lang="en-US">
              <a:solidFill>
                <a:prstClr val="black">
                  <a:tint val="75000"/>
                </a:prstClr>
              </a:solidFill>
              <a:latin typeface="Calibri"/>
            </a:endParaRPr>
          </a:p>
        </p:txBody>
      </p:sp>
    </p:spTree>
    <p:extLst>
      <p:ext uri="{BB962C8B-B14F-4D97-AF65-F5344CB8AC3E}">
        <p14:creationId xmlns:p14="http://schemas.microsoft.com/office/powerpoint/2010/main" val="1022837434"/>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1000"/>
                                        <p:tgtEl>
                                          <p:spTgt spid="15"/>
                                        </p:tgtEl>
                                      </p:cBhvr>
                                    </p:animEffect>
                                    <p:anim calcmode="lin" valueType="num">
                                      <p:cBhvr>
                                        <p:cTn id="8" dur="1000" fill="hold"/>
                                        <p:tgtEl>
                                          <p:spTgt spid="15"/>
                                        </p:tgtEl>
                                        <p:attrNameLst>
                                          <p:attrName>ppt_x</p:attrName>
                                        </p:attrNameLst>
                                      </p:cBhvr>
                                      <p:tavLst>
                                        <p:tav tm="0">
                                          <p:val>
                                            <p:strVal val="#ppt_x"/>
                                          </p:val>
                                        </p:tav>
                                        <p:tav tm="100000">
                                          <p:val>
                                            <p:strVal val="#ppt_x"/>
                                          </p:val>
                                        </p:tav>
                                      </p:tavLst>
                                    </p:anim>
                                    <p:anim calcmode="lin" valueType="num">
                                      <p:cBhvr>
                                        <p:cTn id="9" dur="1000" fill="hold"/>
                                        <p:tgtEl>
                                          <p:spTgt spid="15"/>
                                        </p:tgtEl>
                                        <p:attrNameLst>
                                          <p:attrName>ppt_y</p:attrName>
                                        </p:attrNameLst>
                                      </p:cBhvr>
                                      <p:tavLst>
                                        <p:tav tm="0">
                                          <p:val>
                                            <p:strVal val="#ppt_y+.1"/>
                                          </p:val>
                                        </p:tav>
                                        <p:tav tm="100000">
                                          <p:val>
                                            <p:strVal val="#ppt_y"/>
                                          </p:val>
                                        </p:tav>
                                      </p:tavLst>
                                    </p:anim>
                                  </p:childTnLst>
                                </p:cTn>
                              </p:par>
                              <p:par>
                                <p:cTn id="10" presetID="16" presetClass="entr" presetSubtype="21" fill="hold" nodeType="withEffect">
                                  <p:stCondLst>
                                    <p:cond delay="0"/>
                                  </p:stCondLst>
                                  <p:childTnLst>
                                    <p:set>
                                      <p:cBhvr>
                                        <p:cTn id="11" dur="1" fill="hold">
                                          <p:stCondLst>
                                            <p:cond delay="0"/>
                                          </p:stCondLst>
                                        </p:cTn>
                                        <p:tgtEl>
                                          <p:spTgt spid="16"/>
                                        </p:tgtEl>
                                        <p:attrNameLst>
                                          <p:attrName>style.visibility</p:attrName>
                                        </p:attrNameLst>
                                      </p:cBhvr>
                                      <p:to>
                                        <p:strVal val="visible"/>
                                      </p:to>
                                    </p:set>
                                    <p:animEffect transition="in" filter="barn(inVertical)">
                                      <p:cBhvr>
                                        <p:cTn id="12" dur="500"/>
                                        <p:tgtEl>
                                          <p:spTgt spid="16"/>
                                        </p:tgtEl>
                                      </p:cBhvr>
                                    </p:animEffect>
                                  </p:childTnLst>
                                </p:cTn>
                              </p:par>
                              <p:par>
                                <p:cTn id="13" presetID="16" presetClass="entr" presetSubtype="21" fill="hold" grpId="0" nodeType="withEffect">
                                  <p:stCondLst>
                                    <p:cond delay="0"/>
                                  </p:stCondLst>
                                  <p:childTnLst>
                                    <p:set>
                                      <p:cBhvr>
                                        <p:cTn id="14" dur="1" fill="hold">
                                          <p:stCondLst>
                                            <p:cond delay="0"/>
                                          </p:stCondLst>
                                        </p:cTn>
                                        <p:tgtEl>
                                          <p:spTgt spid="14"/>
                                        </p:tgtEl>
                                        <p:attrNameLst>
                                          <p:attrName>style.visibility</p:attrName>
                                        </p:attrNameLst>
                                      </p:cBhvr>
                                      <p:to>
                                        <p:strVal val="visible"/>
                                      </p:to>
                                    </p:set>
                                    <p:animEffect transition="in" filter="barn(inVertical)">
                                      <p:cBhvr>
                                        <p:cTn id="15" dur="500"/>
                                        <p:tgtEl>
                                          <p:spTgt spid="14"/>
                                        </p:tgtEl>
                                      </p:cBhvr>
                                    </p:animEffect>
                                  </p:childTnLst>
                                </p:cTn>
                              </p:par>
                              <p:par>
                                <p:cTn id="16" presetID="16" presetClass="entr" presetSubtype="21" fill="hold" nodeType="withEffect">
                                  <p:stCondLst>
                                    <p:cond delay="0"/>
                                  </p:stCondLst>
                                  <p:childTnLst>
                                    <p:set>
                                      <p:cBhvr>
                                        <p:cTn id="17" dur="1" fill="hold">
                                          <p:stCondLst>
                                            <p:cond delay="0"/>
                                          </p:stCondLst>
                                        </p:cTn>
                                        <p:tgtEl>
                                          <p:spTgt spid="18"/>
                                        </p:tgtEl>
                                        <p:attrNameLst>
                                          <p:attrName>style.visibility</p:attrName>
                                        </p:attrNameLst>
                                      </p:cBhvr>
                                      <p:to>
                                        <p:strVal val="visible"/>
                                      </p:to>
                                    </p:set>
                                    <p:animEffect transition="in" filter="barn(inVertical)">
                                      <p:cBhvr>
                                        <p:cTn id="18" dur="500"/>
                                        <p:tgtEl>
                                          <p:spTgt spid="18"/>
                                        </p:tgtEl>
                                      </p:cBhvr>
                                    </p:animEffect>
                                  </p:childTnLst>
                                </p:cTn>
                              </p:par>
                              <p:par>
                                <p:cTn id="19" presetID="16" presetClass="entr" presetSubtype="21" fill="hold" grpId="0" nodeType="withEffect">
                                  <p:stCondLst>
                                    <p:cond delay="0"/>
                                  </p:stCondLst>
                                  <p:childTnLst>
                                    <p:set>
                                      <p:cBhvr>
                                        <p:cTn id="20" dur="1" fill="hold">
                                          <p:stCondLst>
                                            <p:cond delay="0"/>
                                          </p:stCondLst>
                                        </p:cTn>
                                        <p:tgtEl>
                                          <p:spTgt spid="17"/>
                                        </p:tgtEl>
                                        <p:attrNameLst>
                                          <p:attrName>style.visibility</p:attrName>
                                        </p:attrNameLst>
                                      </p:cBhvr>
                                      <p:to>
                                        <p:strVal val="visible"/>
                                      </p:to>
                                    </p:set>
                                    <p:animEffect transition="in" filter="barn(inVertical)">
                                      <p:cBhvr>
                                        <p:cTn id="21"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animBg="1"/>
      <p:bldP spid="17" grpId="0" animBg="1"/>
    </p:bldLst>
  </p:timing>
</p:sld>
</file>

<file path=ppt/slides/slide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6" name="スライド番号プレースホルダ 5"/>
          <p:cNvSpPr>
            <a:spLocks noGrp="1"/>
          </p:cNvSpPr>
          <p:nvPr>
            <p:ph type="sldNum" sz="quarter" idx="12"/>
          </p:nvPr>
        </p:nvSpPr>
        <p:spPr/>
        <p:txBody>
          <a:bodyPr/>
          <a:lstStyle/>
          <a:p>
            <a:fld id="{8A7F4E81-994E-064A-9B42-01AFEB1F7780}" type="slidenum">
              <a:rPr lang="ja-JP" altLang="en-US" smtClean="0">
                <a:solidFill>
                  <a:prstClr val="black"/>
                </a:solidFill>
                <a:latin typeface="Calibri"/>
                <a:ea typeface="ＭＳ Ｐゴシック"/>
              </a:rPr>
              <a:pPr/>
              <a:t>4</a:t>
            </a:fld>
            <a:endParaRPr lang="ja-JP" altLang="en-US">
              <a:solidFill>
                <a:prstClr val="black"/>
              </a:solidFill>
              <a:latin typeface="Calibri"/>
              <a:ea typeface="ＭＳ Ｐゴシック"/>
            </a:endParaRPr>
          </a:p>
        </p:txBody>
      </p:sp>
      <p:sp>
        <p:nvSpPr>
          <p:cNvPr id="2" name="タイトル 1"/>
          <p:cNvSpPr>
            <a:spLocks noGrp="1"/>
          </p:cNvSpPr>
          <p:nvPr>
            <p:ph type="title"/>
          </p:nvPr>
        </p:nvSpPr>
        <p:spPr>
          <a:xfrm>
            <a:off x="0" y="-114300"/>
            <a:ext cx="9512300" cy="787400"/>
          </a:xfrm>
          <a:noFill/>
        </p:spPr>
        <p:txBody>
          <a:bodyPr>
            <a:noAutofit/>
          </a:bodyPr>
          <a:lstStyle/>
          <a:p>
            <a:pPr algn="l"/>
            <a:r>
              <a:rPr lang="en-US" altLang="ja-JP" sz="4000" b="1" dirty="0" smtClean="0">
                <a:solidFill>
                  <a:schemeClr val="accent1"/>
                </a:solidFill>
              </a:rPr>
              <a:t>Radiation Damages in Present LHC</a:t>
            </a:r>
            <a:endParaRPr lang="ja-JP" altLang="en-US" sz="4000" b="1" dirty="0">
              <a:solidFill>
                <a:schemeClr val="accent1"/>
              </a:solidFill>
            </a:endParaRPr>
          </a:p>
        </p:txBody>
      </p:sp>
      <p:pic>
        <p:nvPicPr>
          <p:cNvPr id="20" name="図 19" descr="スライド16.jpg"/>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558800" y="558800"/>
            <a:ext cx="8229600" cy="6172200"/>
          </a:xfrm>
          <a:prstGeom prst="rect">
            <a:avLst/>
          </a:prstGeom>
        </p:spPr>
      </p:pic>
      <p:sp>
        <p:nvSpPr>
          <p:cNvPr id="22" name="テキスト ボックス 21"/>
          <p:cNvSpPr txBox="1"/>
          <p:nvPr/>
        </p:nvSpPr>
        <p:spPr>
          <a:xfrm>
            <a:off x="457200" y="889000"/>
            <a:ext cx="1511299" cy="923330"/>
          </a:xfrm>
          <a:prstGeom prst="rect">
            <a:avLst/>
          </a:prstGeom>
          <a:noFill/>
        </p:spPr>
        <p:txBody>
          <a:bodyPr wrap="square" rtlCol="0">
            <a:spAutoFit/>
          </a:bodyPr>
          <a:lstStyle/>
          <a:p>
            <a:r>
              <a:rPr kumimoji="1" lang="en-US" altLang="ja-JP" b="1" dirty="0" smtClean="0">
                <a:solidFill>
                  <a:srgbClr val="3366FF"/>
                </a:solidFill>
              </a:rPr>
              <a:t>Prediction for nominal LHC</a:t>
            </a:r>
            <a:r>
              <a:rPr lang="en-US" altLang="ja-JP" b="1" dirty="0">
                <a:solidFill>
                  <a:srgbClr val="3366FF"/>
                </a:solidFill>
              </a:rPr>
              <a:t> </a:t>
            </a:r>
            <a:r>
              <a:rPr lang="en-US" altLang="ja-JP" b="1" dirty="0" smtClean="0">
                <a:solidFill>
                  <a:srgbClr val="3366FF"/>
                </a:solidFill>
              </a:rPr>
              <a:t>at 300 fb</a:t>
            </a:r>
            <a:r>
              <a:rPr lang="en-US" altLang="ja-JP" b="1" baseline="30000" dirty="0" smtClean="0">
                <a:solidFill>
                  <a:srgbClr val="3366FF"/>
                </a:solidFill>
              </a:rPr>
              <a:t>-1</a:t>
            </a:r>
            <a:endParaRPr kumimoji="1" lang="ja-JP" altLang="en-US" b="1" baseline="30000" dirty="0">
              <a:solidFill>
                <a:srgbClr val="3366FF"/>
              </a:solidFill>
            </a:endParaRPr>
          </a:p>
        </p:txBody>
      </p:sp>
      <p:sp>
        <p:nvSpPr>
          <p:cNvPr id="9" name="正方形/長方形 8"/>
          <p:cNvSpPr/>
          <p:nvPr/>
        </p:nvSpPr>
        <p:spPr>
          <a:xfrm>
            <a:off x="168326" y="4343400"/>
            <a:ext cx="1228674" cy="1477328"/>
          </a:xfrm>
          <a:prstGeom prst="rect">
            <a:avLst/>
          </a:prstGeom>
        </p:spPr>
        <p:txBody>
          <a:bodyPr wrap="square">
            <a:spAutoFit/>
          </a:bodyPr>
          <a:lstStyle/>
          <a:p>
            <a:r>
              <a:rPr lang="en-GB" altLang="ja-JP" dirty="0"/>
              <a:t>L. Rossi @Kick-off Meeting 11 Nov 2013</a:t>
            </a:r>
          </a:p>
        </p:txBody>
      </p:sp>
      <p:sp>
        <p:nvSpPr>
          <p:cNvPr id="5" name="テキスト ボックス 4"/>
          <p:cNvSpPr txBox="1"/>
          <p:nvPr/>
        </p:nvSpPr>
        <p:spPr>
          <a:xfrm>
            <a:off x="2501900" y="5721350"/>
            <a:ext cx="927100" cy="369332"/>
          </a:xfrm>
          <a:prstGeom prst="rect">
            <a:avLst/>
          </a:prstGeom>
          <a:solidFill>
            <a:schemeClr val="bg1"/>
          </a:solidFill>
          <a:ln w="28575" cmpd="sng">
            <a:solidFill>
              <a:srgbClr val="FF6600"/>
            </a:solidFill>
          </a:ln>
        </p:spPr>
        <p:txBody>
          <a:bodyPr wrap="square" rtlCol="0">
            <a:spAutoFit/>
          </a:bodyPr>
          <a:lstStyle/>
          <a:p>
            <a:pPr algn="ctr"/>
            <a:r>
              <a:rPr kumimoji="1" lang="en-US" altLang="ja-JP" dirty="0" smtClean="0">
                <a:solidFill>
                  <a:srgbClr val="FF6600"/>
                </a:solidFill>
              </a:rPr>
              <a:t>Q1</a:t>
            </a:r>
            <a:endParaRPr kumimoji="1" lang="ja-JP" altLang="en-US" dirty="0">
              <a:solidFill>
                <a:srgbClr val="FF6600"/>
              </a:solidFill>
            </a:endParaRPr>
          </a:p>
        </p:txBody>
      </p:sp>
      <p:sp>
        <p:nvSpPr>
          <p:cNvPr id="11" name="テキスト ボックス 10"/>
          <p:cNvSpPr txBox="1"/>
          <p:nvPr/>
        </p:nvSpPr>
        <p:spPr>
          <a:xfrm>
            <a:off x="3810000" y="5721350"/>
            <a:ext cx="800100" cy="369332"/>
          </a:xfrm>
          <a:prstGeom prst="rect">
            <a:avLst/>
          </a:prstGeom>
          <a:solidFill>
            <a:schemeClr val="bg1"/>
          </a:solidFill>
          <a:ln w="28575" cmpd="sng">
            <a:solidFill>
              <a:srgbClr val="FF6600"/>
            </a:solidFill>
          </a:ln>
        </p:spPr>
        <p:txBody>
          <a:bodyPr wrap="square" rtlCol="0">
            <a:spAutoFit/>
          </a:bodyPr>
          <a:lstStyle/>
          <a:p>
            <a:pPr algn="ctr"/>
            <a:r>
              <a:rPr kumimoji="1" lang="en-US" altLang="ja-JP" dirty="0" smtClean="0">
                <a:solidFill>
                  <a:srgbClr val="FF6600"/>
                </a:solidFill>
              </a:rPr>
              <a:t>Q2a</a:t>
            </a:r>
            <a:endParaRPr kumimoji="1" lang="ja-JP" altLang="en-US" dirty="0">
              <a:solidFill>
                <a:srgbClr val="FF6600"/>
              </a:solidFill>
            </a:endParaRPr>
          </a:p>
        </p:txBody>
      </p:sp>
      <p:sp>
        <p:nvSpPr>
          <p:cNvPr id="12" name="テキスト ボックス 11"/>
          <p:cNvSpPr txBox="1"/>
          <p:nvPr/>
        </p:nvSpPr>
        <p:spPr>
          <a:xfrm>
            <a:off x="5791200" y="5721350"/>
            <a:ext cx="927100" cy="369332"/>
          </a:xfrm>
          <a:prstGeom prst="rect">
            <a:avLst/>
          </a:prstGeom>
          <a:solidFill>
            <a:schemeClr val="bg1"/>
          </a:solidFill>
          <a:ln w="28575" cmpd="sng">
            <a:solidFill>
              <a:srgbClr val="FF6600"/>
            </a:solidFill>
          </a:ln>
        </p:spPr>
        <p:txBody>
          <a:bodyPr wrap="square" rtlCol="0">
            <a:spAutoFit/>
          </a:bodyPr>
          <a:lstStyle/>
          <a:p>
            <a:pPr algn="ctr"/>
            <a:r>
              <a:rPr kumimoji="1" lang="en-US" altLang="ja-JP" dirty="0" smtClean="0">
                <a:solidFill>
                  <a:srgbClr val="FF6600"/>
                </a:solidFill>
              </a:rPr>
              <a:t>Q3</a:t>
            </a:r>
            <a:endParaRPr kumimoji="1" lang="ja-JP" altLang="en-US" dirty="0">
              <a:solidFill>
                <a:srgbClr val="FF6600"/>
              </a:solidFill>
            </a:endParaRPr>
          </a:p>
        </p:txBody>
      </p:sp>
      <p:sp>
        <p:nvSpPr>
          <p:cNvPr id="13" name="テキスト ボックス 12"/>
          <p:cNvSpPr txBox="1"/>
          <p:nvPr/>
        </p:nvSpPr>
        <p:spPr>
          <a:xfrm>
            <a:off x="4699000" y="5721350"/>
            <a:ext cx="800100" cy="369332"/>
          </a:xfrm>
          <a:prstGeom prst="rect">
            <a:avLst/>
          </a:prstGeom>
          <a:solidFill>
            <a:schemeClr val="bg1"/>
          </a:solidFill>
          <a:ln w="28575" cmpd="sng">
            <a:solidFill>
              <a:srgbClr val="FF6600"/>
            </a:solidFill>
          </a:ln>
        </p:spPr>
        <p:txBody>
          <a:bodyPr wrap="square" rtlCol="0">
            <a:spAutoFit/>
          </a:bodyPr>
          <a:lstStyle/>
          <a:p>
            <a:pPr algn="ctr"/>
            <a:r>
              <a:rPr kumimoji="1" lang="en-US" altLang="ja-JP" dirty="0" smtClean="0">
                <a:solidFill>
                  <a:srgbClr val="FF6600"/>
                </a:solidFill>
              </a:rPr>
              <a:t>Q2b</a:t>
            </a:r>
            <a:endParaRPr kumimoji="1" lang="ja-JP" altLang="en-US" dirty="0">
              <a:solidFill>
                <a:srgbClr val="FF6600"/>
              </a:solidFill>
            </a:endParaRPr>
          </a:p>
        </p:txBody>
      </p:sp>
      <p:sp>
        <p:nvSpPr>
          <p:cNvPr id="14" name="テキスト ボックス 13"/>
          <p:cNvSpPr txBox="1"/>
          <p:nvPr/>
        </p:nvSpPr>
        <p:spPr>
          <a:xfrm>
            <a:off x="1388398" y="5715000"/>
            <a:ext cx="364202" cy="369332"/>
          </a:xfrm>
          <a:prstGeom prst="rect">
            <a:avLst/>
          </a:prstGeom>
          <a:noFill/>
        </p:spPr>
        <p:txBody>
          <a:bodyPr wrap="none" rtlCol="0">
            <a:spAutoFit/>
          </a:bodyPr>
          <a:lstStyle/>
          <a:p>
            <a:r>
              <a:rPr kumimoji="1" lang="en-US" altLang="ja-JP" dirty="0" smtClean="0"/>
              <a:t>IP</a:t>
            </a:r>
            <a:endParaRPr kumimoji="1" lang="ja-JP" altLang="en-US" dirty="0"/>
          </a:p>
        </p:txBody>
      </p:sp>
      <p:cxnSp>
        <p:nvCxnSpPr>
          <p:cNvPr id="15" name="直線矢印コネクタ 14"/>
          <p:cNvCxnSpPr/>
          <p:nvPr/>
        </p:nvCxnSpPr>
        <p:spPr>
          <a:xfrm flipH="1">
            <a:off x="1816100" y="5905500"/>
            <a:ext cx="584200" cy="0"/>
          </a:xfrm>
          <a:prstGeom prst="straightConnector1">
            <a:avLst/>
          </a:prstGeom>
          <a:ln>
            <a:solidFill>
              <a:schemeClr val="tx1"/>
            </a:solidFill>
            <a:tailEnd type="arrow"/>
          </a:ln>
        </p:spPr>
        <p:style>
          <a:lnRef idx="2">
            <a:schemeClr val="accent1"/>
          </a:lnRef>
          <a:fillRef idx="0">
            <a:schemeClr val="accent1"/>
          </a:fillRef>
          <a:effectRef idx="1">
            <a:schemeClr val="accent1"/>
          </a:effectRef>
          <a:fontRef idx="minor">
            <a:schemeClr val="tx1"/>
          </a:fontRef>
        </p:style>
      </p:cxnSp>
      <p:sp>
        <p:nvSpPr>
          <p:cNvPr id="4" name="フッター プレースホルダー 3"/>
          <p:cNvSpPr>
            <a:spLocks noGrp="1"/>
          </p:cNvSpPr>
          <p:nvPr>
            <p:ph type="ftr" sz="quarter" idx="11"/>
          </p:nvPr>
        </p:nvSpPr>
        <p:spPr/>
        <p:txBody>
          <a:bodyPr/>
          <a:lstStyle/>
          <a:p>
            <a:r>
              <a:rPr lang="en-US" smtClean="0">
                <a:solidFill>
                  <a:prstClr val="black">
                    <a:tint val="75000"/>
                  </a:prstClr>
                </a:solidFill>
                <a:latin typeface="Calibri"/>
              </a:rPr>
              <a:t>HL-LHC D1 Magnet Review, June 30 – July 1, 2016, KEK</a:t>
            </a:r>
            <a:endParaRPr lang="en-US">
              <a:solidFill>
                <a:prstClr val="black">
                  <a:tint val="75000"/>
                </a:prstClr>
              </a:solidFill>
              <a:latin typeface="Calibri"/>
            </a:endParaRPr>
          </a:p>
        </p:txBody>
      </p:sp>
    </p:spTree>
    <p:extLst>
      <p:ext uri="{BB962C8B-B14F-4D97-AF65-F5344CB8AC3E}">
        <p14:creationId xmlns:p14="http://schemas.microsoft.com/office/powerpoint/2010/main" val="1571907612"/>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20" name="Picture 2"/>
          <p:cNvPicPr>
            <a:picLocks noChangeAspect="1"/>
          </p:cNvPicPr>
          <p:nvPr/>
        </p:nvPicPr>
        <p:blipFill>
          <a:blip r:embed="rId2"/>
          <a:stretch>
            <a:fillRect/>
          </a:stretch>
        </p:blipFill>
        <p:spPr>
          <a:xfrm>
            <a:off x="84665" y="1835767"/>
            <a:ext cx="9007702" cy="5265697"/>
          </a:xfrm>
          <a:prstGeom prst="rect">
            <a:avLst/>
          </a:prstGeom>
        </p:spPr>
      </p:pic>
      <p:sp>
        <p:nvSpPr>
          <p:cNvPr id="21" name="テキスト ボックス 20"/>
          <p:cNvSpPr txBox="1"/>
          <p:nvPr/>
        </p:nvSpPr>
        <p:spPr>
          <a:xfrm>
            <a:off x="2556933" y="2309901"/>
            <a:ext cx="1691326" cy="430887"/>
          </a:xfrm>
          <a:prstGeom prst="rect">
            <a:avLst/>
          </a:prstGeom>
          <a:noFill/>
        </p:spPr>
        <p:txBody>
          <a:bodyPr wrap="none" rtlCol="0">
            <a:spAutoFit/>
          </a:bodyPr>
          <a:lstStyle/>
          <a:p>
            <a:r>
              <a:rPr kumimoji="1" lang="en-US" altLang="ja-JP" sz="2200" b="1" dirty="0" smtClean="0"/>
              <a:t>Nominal LHC</a:t>
            </a:r>
            <a:endParaRPr kumimoji="1" lang="ja-JP" altLang="en-US" sz="2200" b="1" dirty="0"/>
          </a:p>
        </p:txBody>
      </p:sp>
      <p:sp>
        <p:nvSpPr>
          <p:cNvPr id="22" name="テキスト ボックス 21"/>
          <p:cNvSpPr txBox="1"/>
          <p:nvPr/>
        </p:nvSpPr>
        <p:spPr>
          <a:xfrm>
            <a:off x="6366933" y="2309901"/>
            <a:ext cx="1014934" cy="430887"/>
          </a:xfrm>
          <a:prstGeom prst="rect">
            <a:avLst/>
          </a:prstGeom>
          <a:noFill/>
        </p:spPr>
        <p:txBody>
          <a:bodyPr wrap="none" rtlCol="0">
            <a:spAutoFit/>
          </a:bodyPr>
          <a:lstStyle/>
          <a:p>
            <a:r>
              <a:rPr kumimoji="1" lang="en-US" altLang="ja-JP" sz="2200" b="1" dirty="0" smtClean="0">
                <a:solidFill>
                  <a:srgbClr val="FF0000"/>
                </a:solidFill>
              </a:rPr>
              <a:t>HL-LHC</a:t>
            </a:r>
            <a:endParaRPr kumimoji="1" lang="ja-JP" altLang="en-US" sz="2200" b="1" dirty="0">
              <a:solidFill>
                <a:srgbClr val="FF0000"/>
              </a:solidFill>
            </a:endParaRPr>
          </a:p>
        </p:txBody>
      </p:sp>
      <p:cxnSp>
        <p:nvCxnSpPr>
          <p:cNvPr id="24" name="直線矢印コネクタ 23"/>
          <p:cNvCxnSpPr/>
          <p:nvPr/>
        </p:nvCxnSpPr>
        <p:spPr>
          <a:xfrm>
            <a:off x="1574800" y="2750167"/>
            <a:ext cx="3166533" cy="0"/>
          </a:xfrm>
          <a:prstGeom prst="straightConnector1">
            <a:avLst/>
          </a:prstGeom>
          <a:ln>
            <a:solidFill>
              <a:schemeClr val="tx1"/>
            </a:solidFill>
            <a:headEnd type="arrow"/>
            <a:tailEnd type="arrow"/>
          </a:ln>
          <a:effectLst/>
        </p:spPr>
        <p:style>
          <a:lnRef idx="2">
            <a:schemeClr val="accent1"/>
          </a:lnRef>
          <a:fillRef idx="0">
            <a:schemeClr val="accent1"/>
          </a:fillRef>
          <a:effectRef idx="1">
            <a:schemeClr val="accent1"/>
          </a:effectRef>
          <a:fontRef idx="minor">
            <a:schemeClr val="tx1"/>
          </a:fontRef>
        </p:style>
      </p:cxnSp>
      <p:cxnSp>
        <p:nvCxnSpPr>
          <p:cNvPr id="26" name="直線矢印コネクタ 25"/>
          <p:cNvCxnSpPr/>
          <p:nvPr/>
        </p:nvCxnSpPr>
        <p:spPr>
          <a:xfrm>
            <a:off x="5350933" y="2750167"/>
            <a:ext cx="2675467" cy="0"/>
          </a:xfrm>
          <a:prstGeom prst="straightConnector1">
            <a:avLst/>
          </a:prstGeom>
          <a:ln>
            <a:solidFill>
              <a:srgbClr val="FF0000"/>
            </a:solidFill>
            <a:headEnd type="arrow"/>
            <a:tailEnd type="arrow"/>
          </a:ln>
          <a:effectLst/>
        </p:spPr>
        <p:style>
          <a:lnRef idx="2">
            <a:schemeClr val="accent1"/>
          </a:lnRef>
          <a:fillRef idx="0">
            <a:schemeClr val="accent1"/>
          </a:fillRef>
          <a:effectRef idx="1">
            <a:schemeClr val="accent1"/>
          </a:effectRef>
          <a:fontRef idx="minor">
            <a:schemeClr val="tx1"/>
          </a:fontRef>
        </p:style>
      </p:cxnSp>
      <p:sp>
        <p:nvSpPr>
          <p:cNvPr id="2" name="タイトル 1"/>
          <p:cNvSpPr>
            <a:spLocks noGrp="1"/>
          </p:cNvSpPr>
          <p:nvPr>
            <p:ph type="title"/>
          </p:nvPr>
        </p:nvSpPr>
        <p:spPr>
          <a:xfrm>
            <a:off x="59267" y="0"/>
            <a:ext cx="9535006" cy="639762"/>
          </a:xfrm>
        </p:spPr>
        <p:txBody>
          <a:bodyPr>
            <a:normAutofit fontScale="90000"/>
          </a:bodyPr>
          <a:lstStyle/>
          <a:p>
            <a:pPr algn="l"/>
            <a:r>
              <a:rPr kumimoji="1" lang="en-US" altLang="ja-JP" b="1" dirty="0" smtClean="0">
                <a:solidFill>
                  <a:schemeClr val="accent1"/>
                </a:solidFill>
              </a:rPr>
              <a:t>Peak and Integrated Luminosities</a:t>
            </a:r>
            <a:endParaRPr kumimoji="1" lang="ja-JP" altLang="en-US" b="1" dirty="0">
              <a:solidFill>
                <a:schemeClr val="accent1"/>
              </a:solidFill>
            </a:endParaRPr>
          </a:p>
        </p:txBody>
      </p:sp>
      <p:sp>
        <p:nvSpPr>
          <p:cNvPr id="6" name="スライド番号プレースホルダー 5"/>
          <p:cNvSpPr>
            <a:spLocks noGrp="1"/>
          </p:cNvSpPr>
          <p:nvPr>
            <p:ph type="sldNum" sz="quarter" idx="12"/>
          </p:nvPr>
        </p:nvSpPr>
        <p:spPr>
          <a:xfrm>
            <a:off x="6841806" y="6423116"/>
            <a:ext cx="2133600" cy="365125"/>
          </a:xfrm>
        </p:spPr>
        <p:txBody>
          <a:bodyPr/>
          <a:lstStyle/>
          <a:p>
            <a:fld id="{8A7F4E81-994E-064A-9B42-01AFEB1F7780}" type="slidenum">
              <a:rPr lang="ja-JP" altLang="en-US" smtClean="0"/>
              <a:pPr/>
              <a:t>5</a:t>
            </a:fld>
            <a:endParaRPr lang="ja-JP" altLang="en-US" dirty="0"/>
          </a:p>
        </p:txBody>
      </p:sp>
      <p:sp>
        <p:nvSpPr>
          <p:cNvPr id="5" name="正方形/長方形 4"/>
          <p:cNvSpPr/>
          <p:nvPr/>
        </p:nvSpPr>
        <p:spPr>
          <a:xfrm>
            <a:off x="1000502" y="718341"/>
            <a:ext cx="7561476" cy="938719"/>
          </a:xfrm>
          <a:prstGeom prst="rect">
            <a:avLst/>
          </a:prstGeom>
        </p:spPr>
        <p:txBody>
          <a:bodyPr wrap="square">
            <a:spAutoFit/>
          </a:bodyPr>
          <a:lstStyle/>
          <a:p>
            <a:r>
              <a:rPr lang="en-US" altLang="ja-JP" sz="3000" dirty="0" smtClean="0">
                <a:solidFill>
                  <a:srgbClr val="FF0000"/>
                </a:solidFill>
                <a:latin typeface="+mj-lt"/>
              </a:rPr>
              <a:t>HL-LHC Target</a:t>
            </a:r>
            <a:r>
              <a:rPr lang="en-US" altLang="ja-JP" sz="3000" dirty="0">
                <a:solidFill>
                  <a:srgbClr val="FF0000"/>
                </a:solidFill>
                <a:latin typeface="+mj-lt"/>
              </a:rPr>
              <a:t>: </a:t>
            </a:r>
            <a:r>
              <a:rPr lang="en-US" altLang="ja-JP" sz="3000" dirty="0" smtClean="0">
                <a:solidFill>
                  <a:srgbClr val="FF0000"/>
                </a:solidFill>
                <a:latin typeface="+mj-lt"/>
              </a:rPr>
              <a:t>3000 fb</a:t>
            </a:r>
            <a:r>
              <a:rPr lang="en-US" altLang="ja-JP" sz="3000" baseline="30000" dirty="0">
                <a:solidFill>
                  <a:srgbClr val="FF0000"/>
                </a:solidFill>
                <a:latin typeface="+mj-lt"/>
              </a:rPr>
              <a:t>-1</a:t>
            </a:r>
            <a:r>
              <a:rPr lang="en-US" altLang="ja-JP" sz="3000" dirty="0">
                <a:solidFill>
                  <a:srgbClr val="FF0000"/>
                </a:solidFill>
                <a:latin typeface="+mj-lt"/>
              </a:rPr>
              <a:t>, 5x10</a:t>
            </a:r>
            <a:r>
              <a:rPr lang="en-US" altLang="ja-JP" sz="3000" baseline="30000" dirty="0">
                <a:solidFill>
                  <a:srgbClr val="FF0000"/>
                </a:solidFill>
                <a:latin typeface="+mj-lt"/>
              </a:rPr>
              <a:t>34</a:t>
            </a:r>
            <a:r>
              <a:rPr lang="en-US" altLang="ja-JP" sz="3000" dirty="0">
                <a:solidFill>
                  <a:srgbClr val="FF0000"/>
                </a:solidFill>
                <a:latin typeface="+mj-lt"/>
              </a:rPr>
              <a:t> cm</a:t>
            </a:r>
            <a:r>
              <a:rPr lang="en-US" altLang="ja-JP" sz="3000" baseline="30000" dirty="0">
                <a:solidFill>
                  <a:srgbClr val="FF0000"/>
                </a:solidFill>
                <a:latin typeface="+mj-lt"/>
              </a:rPr>
              <a:t>-2</a:t>
            </a:r>
            <a:r>
              <a:rPr lang="en-US" altLang="ja-JP" sz="3000" dirty="0">
                <a:solidFill>
                  <a:srgbClr val="FF0000"/>
                </a:solidFill>
                <a:latin typeface="+mj-lt"/>
              </a:rPr>
              <a:t> sec</a:t>
            </a:r>
            <a:r>
              <a:rPr lang="en-US" altLang="ja-JP" sz="3000" baseline="30000" dirty="0">
                <a:solidFill>
                  <a:srgbClr val="FF0000"/>
                </a:solidFill>
                <a:latin typeface="+mj-lt"/>
              </a:rPr>
              <a:t>-1</a:t>
            </a:r>
          </a:p>
          <a:p>
            <a:r>
              <a:rPr lang="en-US" altLang="ja-JP" sz="2500" dirty="0" smtClean="0">
                <a:latin typeface="+mj-lt"/>
              </a:rPr>
              <a:t>(</a:t>
            </a:r>
            <a:r>
              <a:rPr lang="en-US" altLang="ja-JP" sz="2500" dirty="0">
                <a:latin typeface="+mj-lt"/>
              </a:rPr>
              <a:t>Nominal </a:t>
            </a:r>
            <a:r>
              <a:rPr lang="en-US" altLang="ja-JP" sz="2500" dirty="0" smtClean="0">
                <a:latin typeface="+mj-lt"/>
              </a:rPr>
              <a:t>LHC: 300 fb</a:t>
            </a:r>
            <a:r>
              <a:rPr lang="en-US" altLang="ja-JP" sz="2500" baseline="30000" dirty="0">
                <a:latin typeface="+mj-lt"/>
              </a:rPr>
              <a:t>-1</a:t>
            </a:r>
            <a:r>
              <a:rPr lang="en-US" altLang="ja-JP" sz="2500" dirty="0">
                <a:latin typeface="+mj-lt"/>
              </a:rPr>
              <a:t>, 1x10</a:t>
            </a:r>
            <a:r>
              <a:rPr lang="en-US" altLang="ja-JP" sz="2500" baseline="30000" dirty="0">
                <a:latin typeface="+mj-lt"/>
              </a:rPr>
              <a:t>34</a:t>
            </a:r>
            <a:r>
              <a:rPr lang="en-US" altLang="ja-JP" sz="2500" dirty="0">
                <a:latin typeface="+mj-lt"/>
              </a:rPr>
              <a:t> cm</a:t>
            </a:r>
            <a:r>
              <a:rPr lang="en-US" altLang="ja-JP" sz="2500" baseline="30000" dirty="0">
                <a:latin typeface="+mj-lt"/>
              </a:rPr>
              <a:t>-2</a:t>
            </a:r>
            <a:r>
              <a:rPr lang="en-US" altLang="ja-JP" sz="2500" dirty="0">
                <a:latin typeface="+mj-lt"/>
              </a:rPr>
              <a:t> sec</a:t>
            </a:r>
            <a:r>
              <a:rPr lang="en-US" altLang="ja-JP" sz="2500" baseline="30000" dirty="0">
                <a:latin typeface="+mj-lt"/>
              </a:rPr>
              <a:t>-1</a:t>
            </a:r>
            <a:r>
              <a:rPr lang="en-US" altLang="ja-JP" sz="2500" dirty="0">
                <a:latin typeface="+mj-lt"/>
              </a:rPr>
              <a:t>)</a:t>
            </a:r>
            <a:r>
              <a:rPr lang="ja-JP" altLang="en-US" sz="2500" dirty="0">
                <a:latin typeface="+mj-lt"/>
              </a:rPr>
              <a:t>　　</a:t>
            </a:r>
          </a:p>
        </p:txBody>
      </p:sp>
      <p:sp>
        <p:nvSpPr>
          <p:cNvPr id="10" name="テキスト ボックス 9"/>
          <p:cNvSpPr txBox="1"/>
          <p:nvPr/>
        </p:nvSpPr>
        <p:spPr>
          <a:xfrm>
            <a:off x="4500033" y="5675401"/>
            <a:ext cx="1004189" cy="430887"/>
          </a:xfrm>
          <a:prstGeom prst="rect">
            <a:avLst/>
          </a:prstGeom>
          <a:noFill/>
        </p:spPr>
        <p:txBody>
          <a:bodyPr wrap="none" rtlCol="0">
            <a:spAutoFit/>
          </a:bodyPr>
          <a:lstStyle/>
          <a:p>
            <a:r>
              <a:rPr kumimoji="1" lang="en-US" altLang="ja-JP" sz="2200" b="1" dirty="0" smtClean="0">
                <a:solidFill>
                  <a:srgbClr val="FF0000"/>
                </a:solidFill>
              </a:rPr>
              <a:t>2024 !!</a:t>
            </a:r>
            <a:endParaRPr kumimoji="1" lang="ja-JP" altLang="en-US" sz="2200" b="1" dirty="0">
              <a:solidFill>
                <a:srgbClr val="FF0000"/>
              </a:solidFill>
            </a:endParaRPr>
          </a:p>
        </p:txBody>
      </p:sp>
      <p:sp>
        <p:nvSpPr>
          <p:cNvPr id="4" name="フッター プレースホルダー 3"/>
          <p:cNvSpPr>
            <a:spLocks noGrp="1"/>
          </p:cNvSpPr>
          <p:nvPr>
            <p:ph type="ftr" sz="quarter" idx="11"/>
          </p:nvPr>
        </p:nvSpPr>
        <p:spPr/>
        <p:txBody>
          <a:bodyPr/>
          <a:lstStyle/>
          <a:p>
            <a:r>
              <a:rPr lang="en-US" smtClean="0">
                <a:solidFill>
                  <a:prstClr val="black">
                    <a:tint val="75000"/>
                  </a:prstClr>
                </a:solidFill>
                <a:latin typeface="Calibri"/>
              </a:rPr>
              <a:t>HL-LHC D1 Magnet Review, June 30 – July 1, 2016, KEK</a:t>
            </a:r>
            <a:endParaRPr lang="en-US">
              <a:solidFill>
                <a:prstClr val="black">
                  <a:tint val="75000"/>
                </a:prstClr>
              </a:solidFill>
              <a:latin typeface="Calibri"/>
            </a:endParaRPr>
          </a:p>
        </p:txBody>
      </p:sp>
    </p:spTree>
    <p:extLst>
      <p:ext uri="{BB962C8B-B14F-4D97-AF65-F5344CB8AC3E}">
        <p14:creationId xmlns:p14="http://schemas.microsoft.com/office/powerpoint/2010/main" val="824355717"/>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6" name="スライド番号プレースホルダ 5"/>
          <p:cNvSpPr>
            <a:spLocks noGrp="1"/>
          </p:cNvSpPr>
          <p:nvPr>
            <p:ph type="sldNum" sz="quarter" idx="12"/>
          </p:nvPr>
        </p:nvSpPr>
        <p:spPr/>
        <p:txBody>
          <a:bodyPr/>
          <a:lstStyle/>
          <a:p>
            <a:fld id="{8A7F4E81-994E-064A-9B42-01AFEB1F7780}" type="slidenum">
              <a:rPr lang="ja-JP" altLang="en-US" smtClean="0"/>
              <a:pPr/>
              <a:t>6</a:t>
            </a:fld>
            <a:endParaRPr lang="ja-JP" altLang="en-US"/>
          </a:p>
        </p:txBody>
      </p:sp>
      <p:sp>
        <p:nvSpPr>
          <p:cNvPr id="2" name="タイトル 1"/>
          <p:cNvSpPr>
            <a:spLocks noGrp="1"/>
          </p:cNvSpPr>
          <p:nvPr>
            <p:ph type="title"/>
          </p:nvPr>
        </p:nvSpPr>
        <p:spPr>
          <a:xfrm>
            <a:off x="0" y="-114300"/>
            <a:ext cx="4991100" cy="706967"/>
          </a:xfrm>
          <a:noFill/>
        </p:spPr>
        <p:txBody>
          <a:bodyPr>
            <a:normAutofit fontScale="90000"/>
          </a:bodyPr>
          <a:lstStyle/>
          <a:p>
            <a:pPr algn="l"/>
            <a:r>
              <a:rPr lang="en-US" altLang="ja-JP" b="1" dirty="0" smtClean="0">
                <a:solidFill>
                  <a:schemeClr val="accent1"/>
                </a:solidFill>
              </a:rPr>
              <a:t>Upgrading Scenario</a:t>
            </a:r>
            <a:endParaRPr lang="ja-JP" altLang="en-US" b="1" dirty="0">
              <a:solidFill>
                <a:schemeClr val="accent1"/>
              </a:solidFill>
            </a:endParaRPr>
          </a:p>
        </p:txBody>
      </p:sp>
      <p:sp>
        <p:nvSpPr>
          <p:cNvPr id="9" name="テキスト ボックス 8"/>
          <p:cNvSpPr txBox="1"/>
          <p:nvPr/>
        </p:nvSpPr>
        <p:spPr>
          <a:xfrm rot="16200000">
            <a:off x="-1010954" y="4508501"/>
            <a:ext cx="2729909" cy="369332"/>
          </a:xfrm>
          <a:prstGeom prst="rect">
            <a:avLst/>
          </a:prstGeom>
          <a:noFill/>
        </p:spPr>
        <p:txBody>
          <a:bodyPr wrap="none" rtlCol="0">
            <a:spAutoFit/>
          </a:bodyPr>
          <a:lstStyle/>
          <a:p>
            <a:r>
              <a:rPr kumimoji="1" lang="en-US" altLang="ja-JP" dirty="0" smtClean="0"/>
              <a:t>Luminosity (10</a:t>
            </a:r>
            <a:r>
              <a:rPr kumimoji="1" lang="en-US" altLang="ja-JP" baseline="30000" dirty="0" smtClean="0"/>
              <a:t>34</a:t>
            </a:r>
            <a:r>
              <a:rPr kumimoji="1" lang="en-US" altLang="ja-JP" dirty="0" smtClean="0"/>
              <a:t> cm</a:t>
            </a:r>
            <a:r>
              <a:rPr kumimoji="1" lang="en-US" altLang="ja-JP" baseline="30000" dirty="0" smtClean="0"/>
              <a:t>-2</a:t>
            </a:r>
            <a:r>
              <a:rPr kumimoji="1" lang="en-US" altLang="ja-JP" dirty="0" smtClean="0"/>
              <a:t> sec</a:t>
            </a:r>
            <a:r>
              <a:rPr kumimoji="1" lang="en-US" altLang="ja-JP" baseline="30000" dirty="0" smtClean="0"/>
              <a:t>-1</a:t>
            </a:r>
            <a:r>
              <a:rPr kumimoji="1" lang="en-US" altLang="ja-JP" dirty="0" smtClean="0"/>
              <a:t>)</a:t>
            </a:r>
            <a:endParaRPr kumimoji="1" lang="ja-JP" altLang="en-US" dirty="0"/>
          </a:p>
        </p:txBody>
      </p:sp>
      <p:sp>
        <p:nvSpPr>
          <p:cNvPr id="10" name="テキスト ボックス 9"/>
          <p:cNvSpPr txBox="1"/>
          <p:nvPr/>
        </p:nvSpPr>
        <p:spPr>
          <a:xfrm>
            <a:off x="1625598" y="6040966"/>
            <a:ext cx="1785728" cy="369332"/>
          </a:xfrm>
          <a:prstGeom prst="rect">
            <a:avLst/>
          </a:prstGeom>
          <a:noFill/>
        </p:spPr>
        <p:txBody>
          <a:bodyPr wrap="none" rtlCol="0">
            <a:spAutoFit/>
          </a:bodyPr>
          <a:lstStyle/>
          <a:p>
            <a:r>
              <a:rPr kumimoji="1" lang="en-US" altLang="ja-JP" dirty="0" err="1" smtClean="0"/>
              <a:t>Ope</a:t>
            </a:r>
            <a:r>
              <a:rPr kumimoji="1" lang="en-US" altLang="ja-JP" dirty="0" smtClean="0"/>
              <a:t>. Time (hour)</a:t>
            </a:r>
            <a:endParaRPr kumimoji="1" lang="ja-JP" altLang="en-US" dirty="0"/>
          </a:p>
        </p:txBody>
      </p:sp>
      <p:graphicFrame>
        <p:nvGraphicFramePr>
          <p:cNvPr id="11" name="オブジェクト 10"/>
          <p:cNvGraphicFramePr>
            <a:graphicFrameLocks noChangeAspect="1"/>
          </p:cNvGraphicFramePr>
          <p:nvPr>
            <p:extLst>
              <p:ext uri="{D42A27DB-BD31-4B8C-83A1-F6EECF244321}">
                <p14:modId xmlns:p14="http://schemas.microsoft.com/office/powerpoint/2010/main" val="2515487020"/>
              </p:ext>
            </p:extLst>
          </p:nvPr>
        </p:nvGraphicFramePr>
        <p:xfrm>
          <a:off x="460375" y="806450"/>
          <a:ext cx="2574925" cy="1085850"/>
        </p:xfrm>
        <a:graphic>
          <a:graphicData uri="http://schemas.openxmlformats.org/presentationml/2006/ole">
            <mc:AlternateContent xmlns:mc="http://schemas.openxmlformats.org/markup-compatibility/2006">
              <mc:Choice xmlns:v="urn:schemas-microsoft-com:vml" Requires="v">
                <p:oleObj spid="_x0000_s2339" name="数式" r:id="rId3" imgW="1054100" imgH="444500" progId="Equation.3">
                  <p:embed/>
                </p:oleObj>
              </mc:Choice>
              <mc:Fallback>
                <p:oleObj name="数式" r:id="rId3" imgW="1054100" imgH="444500" progId="Equation.3">
                  <p:embed/>
                  <p:pic>
                    <p:nvPicPr>
                      <p:cNvPr id="0" name=""/>
                      <p:cNvPicPr/>
                      <p:nvPr/>
                    </p:nvPicPr>
                    <p:blipFill>
                      <a:blip r:embed="rId4"/>
                      <a:stretch>
                        <a:fillRect/>
                      </a:stretch>
                    </p:blipFill>
                    <p:spPr>
                      <a:xfrm>
                        <a:off x="460375" y="806450"/>
                        <a:ext cx="2574925" cy="1085850"/>
                      </a:xfrm>
                      <a:prstGeom prst="rect">
                        <a:avLst/>
                      </a:prstGeom>
                    </p:spPr>
                  </p:pic>
                </p:oleObj>
              </mc:Fallback>
            </mc:AlternateContent>
          </a:graphicData>
        </a:graphic>
      </p:graphicFrame>
      <p:graphicFrame>
        <p:nvGraphicFramePr>
          <p:cNvPr id="12" name="オブジェクト 11"/>
          <p:cNvGraphicFramePr>
            <a:graphicFrameLocks noChangeAspect="1"/>
          </p:cNvGraphicFramePr>
          <p:nvPr>
            <p:extLst>
              <p:ext uri="{D42A27DB-BD31-4B8C-83A1-F6EECF244321}">
                <p14:modId xmlns:p14="http://schemas.microsoft.com/office/powerpoint/2010/main" val="3393726715"/>
              </p:ext>
            </p:extLst>
          </p:nvPr>
        </p:nvGraphicFramePr>
        <p:xfrm>
          <a:off x="985838" y="2109788"/>
          <a:ext cx="2468562" cy="1154112"/>
        </p:xfrm>
        <a:graphic>
          <a:graphicData uri="http://schemas.openxmlformats.org/presentationml/2006/ole">
            <mc:AlternateContent xmlns:mc="http://schemas.openxmlformats.org/markup-compatibility/2006">
              <mc:Choice xmlns:v="urn:schemas-microsoft-com:vml" Requires="v">
                <p:oleObj spid="_x0000_s2340" name="数式" r:id="rId5" imgW="1219200" imgH="571500" progId="Equation.3">
                  <p:embed/>
                </p:oleObj>
              </mc:Choice>
              <mc:Fallback>
                <p:oleObj name="数式" r:id="rId5" imgW="1219200" imgH="571500" progId="Equation.3">
                  <p:embed/>
                  <p:pic>
                    <p:nvPicPr>
                      <p:cNvPr id="0" name=""/>
                      <p:cNvPicPr/>
                      <p:nvPr/>
                    </p:nvPicPr>
                    <p:blipFill>
                      <a:blip r:embed="rId6"/>
                      <a:stretch>
                        <a:fillRect/>
                      </a:stretch>
                    </p:blipFill>
                    <p:spPr>
                      <a:xfrm>
                        <a:off x="985838" y="2109788"/>
                        <a:ext cx="2468562" cy="1154112"/>
                      </a:xfrm>
                      <a:prstGeom prst="rect">
                        <a:avLst/>
                      </a:prstGeom>
                    </p:spPr>
                  </p:pic>
                </p:oleObj>
              </mc:Fallback>
            </mc:AlternateContent>
          </a:graphicData>
        </a:graphic>
      </p:graphicFrame>
      <p:sp>
        <p:nvSpPr>
          <p:cNvPr id="13" name="円/楕円 12"/>
          <p:cNvSpPr/>
          <p:nvPr/>
        </p:nvSpPr>
        <p:spPr>
          <a:xfrm>
            <a:off x="990600" y="1016000"/>
            <a:ext cx="406400" cy="787400"/>
          </a:xfrm>
          <a:prstGeom prst="ellipse">
            <a:avLst/>
          </a:prstGeom>
          <a:noFill/>
          <a:ln w="28575" cmpd="sng">
            <a:solidFill>
              <a:srgbClr val="8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14" name="テキスト ボックス 13"/>
          <p:cNvSpPr txBox="1"/>
          <p:nvPr/>
        </p:nvSpPr>
        <p:spPr>
          <a:xfrm>
            <a:off x="736600" y="1714500"/>
            <a:ext cx="827119" cy="369332"/>
          </a:xfrm>
          <a:prstGeom prst="rect">
            <a:avLst/>
          </a:prstGeom>
          <a:noFill/>
        </p:spPr>
        <p:txBody>
          <a:bodyPr wrap="none" rtlCol="0">
            <a:spAutoFit/>
          </a:bodyPr>
          <a:lstStyle/>
          <a:p>
            <a:r>
              <a:rPr kumimoji="1" lang="en-US" altLang="ja-JP" dirty="0" smtClean="0">
                <a:solidFill>
                  <a:srgbClr val="800000"/>
                </a:solidFill>
              </a:rPr>
              <a:t>Energy</a:t>
            </a:r>
            <a:endParaRPr kumimoji="1" lang="ja-JP" altLang="en-US" dirty="0">
              <a:solidFill>
                <a:srgbClr val="800000"/>
              </a:solidFill>
            </a:endParaRPr>
          </a:p>
        </p:txBody>
      </p:sp>
      <p:sp>
        <p:nvSpPr>
          <p:cNvPr id="15" name="円/楕円 14"/>
          <p:cNvSpPr/>
          <p:nvPr/>
        </p:nvSpPr>
        <p:spPr>
          <a:xfrm>
            <a:off x="1409700" y="800100"/>
            <a:ext cx="1308100" cy="584200"/>
          </a:xfrm>
          <a:prstGeom prst="ellipse">
            <a:avLst/>
          </a:prstGeom>
          <a:noFill/>
          <a:ln w="28575" cmpd="sng">
            <a:solidFill>
              <a:schemeClr val="accent3">
                <a:lumMod val="75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16" name="テキスト ボックス 15"/>
          <p:cNvSpPr txBox="1"/>
          <p:nvPr/>
        </p:nvSpPr>
        <p:spPr>
          <a:xfrm>
            <a:off x="2273300" y="482600"/>
            <a:ext cx="1467068" cy="369332"/>
          </a:xfrm>
          <a:prstGeom prst="rect">
            <a:avLst/>
          </a:prstGeom>
          <a:noFill/>
        </p:spPr>
        <p:txBody>
          <a:bodyPr wrap="none" rtlCol="0">
            <a:spAutoFit/>
          </a:bodyPr>
          <a:lstStyle/>
          <a:p>
            <a:r>
              <a:rPr kumimoji="1" lang="en-US" altLang="ja-JP" dirty="0" smtClean="0">
                <a:solidFill>
                  <a:schemeClr val="accent3">
                    <a:lumMod val="75000"/>
                  </a:schemeClr>
                </a:solidFill>
              </a:rPr>
              <a:t>Beam current</a:t>
            </a:r>
            <a:endParaRPr kumimoji="1" lang="ja-JP" altLang="en-US" dirty="0">
              <a:solidFill>
                <a:schemeClr val="accent3">
                  <a:lumMod val="75000"/>
                </a:schemeClr>
              </a:solidFill>
            </a:endParaRPr>
          </a:p>
        </p:txBody>
      </p:sp>
      <p:sp>
        <p:nvSpPr>
          <p:cNvPr id="17" name="円/楕円 16"/>
          <p:cNvSpPr/>
          <p:nvPr/>
        </p:nvSpPr>
        <p:spPr>
          <a:xfrm>
            <a:off x="1892300" y="1346200"/>
            <a:ext cx="787400" cy="584200"/>
          </a:xfrm>
          <a:prstGeom prst="ellipse">
            <a:avLst/>
          </a:prstGeom>
          <a:noFill/>
          <a:ln w="28575" cmpd="sng">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18" name="テキスト ボックス 17"/>
          <p:cNvSpPr txBox="1"/>
          <p:nvPr/>
        </p:nvSpPr>
        <p:spPr>
          <a:xfrm>
            <a:off x="2540000" y="1676400"/>
            <a:ext cx="1137301" cy="369332"/>
          </a:xfrm>
          <a:prstGeom prst="rect">
            <a:avLst/>
          </a:prstGeom>
          <a:noFill/>
        </p:spPr>
        <p:txBody>
          <a:bodyPr wrap="none" rtlCol="0">
            <a:spAutoFit/>
          </a:bodyPr>
          <a:lstStyle/>
          <a:p>
            <a:r>
              <a:rPr kumimoji="1" lang="en-US" altLang="ja-JP" dirty="0" smtClean="0">
                <a:solidFill>
                  <a:schemeClr val="tx2"/>
                </a:solidFill>
              </a:rPr>
              <a:t>Beam Size</a:t>
            </a:r>
            <a:endParaRPr kumimoji="1" lang="ja-JP" altLang="en-US" dirty="0">
              <a:solidFill>
                <a:schemeClr val="tx2"/>
              </a:solidFill>
            </a:endParaRPr>
          </a:p>
        </p:txBody>
      </p:sp>
      <p:sp>
        <p:nvSpPr>
          <p:cNvPr id="19" name="円/楕円 18"/>
          <p:cNvSpPr/>
          <p:nvPr/>
        </p:nvSpPr>
        <p:spPr>
          <a:xfrm>
            <a:off x="2679700" y="1003300"/>
            <a:ext cx="393700" cy="622300"/>
          </a:xfrm>
          <a:prstGeom prst="ellipse">
            <a:avLst/>
          </a:prstGeom>
          <a:noFill/>
          <a:ln w="28575" cmpd="sng">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21" name="テキスト ボックス 20"/>
          <p:cNvSpPr txBox="1"/>
          <p:nvPr/>
        </p:nvSpPr>
        <p:spPr>
          <a:xfrm>
            <a:off x="1079500" y="3048000"/>
            <a:ext cx="2744111" cy="369332"/>
          </a:xfrm>
          <a:prstGeom prst="rect">
            <a:avLst/>
          </a:prstGeom>
          <a:noFill/>
        </p:spPr>
        <p:txBody>
          <a:bodyPr wrap="none" rtlCol="0">
            <a:spAutoFit/>
          </a:bodyPr>
          <a:lstStyle/>
          <a:p>
            <a:r>
              <a:rPr kumimoji="1" lang="en-US" altLang="ja-JP" dirty="0" smtClean="0">
                <a:solidFill>
                  <a:srgbClr val="FF0000"/>
                </a:solidFill>
              </a:rPr>
              <a:t>Geometric reduction factor</a:t>
            </a:r>
            <a:endParaRPr kumimoji="1" lang="ja-JP" altLang="en-US" dirty="0">
              <a:solidFill>
                <a:srgbClr val="FF0000"/>
              </a:solidFill>
            </a:endParaRPr>
          </a:p>
        </p:txBody>
      </p:sp>
      <p:pic>
        <p:nvPicPr>
          <p:cNvPr id="20" name="図 19" descr="レベリング２.pdf"/>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20699" y="3463124"/>
            <a:ext cx="4356101" cy="2667001"/>
          </a:xfrm>
          <a:prstGeom prst="rect">
            <a:avLst/>
          </a:prstGeom>
        </p:spPr>
      </p:pic>
      <p:sp>
        <p:nvSpPr>
          <p:cNvPr id="3" name="コンテンツ プレースホルダ 2"/>
          <p:cNvSpPr>
            <a:spLocks noGrp="1"/>
          </p:cNvSpPr>
          <p:nvPr>
            <p:ph idx="1"/>
          </p:nvPr>
        </p:nvSpPr>
        <p:spPr>
          <a:xfrm>
            <a:off x="4368801" y="0"/>
            <a:ext cx="4940300" cy="5892799"/>
          </a:xfrm>
          <a:noFill/>
        </p:spPr>
        <p:txBody>
          <a:bodyPr>
            <a:noAutofit/>
          </a:bodyPr>
          <a:lstStyle/>
          <a:p>
            <a:pPr marL="0" indent="0">
              <a:buNone/>
            </a:pPr>
            <a:r>
              <a:rPr lang="en-US" altLang="ja-JP" sz="2400" b="1" dirty="0" smtClean="0"/>
              <a:t>For Higher Peak Luminosity</a:t>
            </a:r>
            <a:endParaRPr lang="en-US" altLang="ja-JP" sz="2400" b="1" dirty="0"/>
          </a:p>
          <a:p>
            <a:r>
              <a:rPr lang="en-US" altLang="ja-JP" sz="2000" b="1" dirty="0" smtClean="0">
                <a:solidFill>
                  <a:schemeClr val="accent3"/>
                </a:solidFill>
              </a:rPr>
              <a:t>Increasing beam current</a:t>
            </a:r>
          </a:p>
          <a:p>
            <a:pPr lvl="1"/>
            <a:r>
              <a:rPr lang="en-US" altLang="ja-JP" sz="2000" b="1" dirty="0" smtClean="0">
                <a:solidFill>
                  <a:schemeClr val="accent3"/>
                </a:solidFill>
              </a:rPr>
              <a:t>LHC Injectors Upgrade </a:t>
            </a:r>
            <a:r>
              <a:rPr lang="en-US" altLang="ja-JP" sz="2000" b="1" dirty="0">
                <a:solidFill>
                  <a:schemeClr val="accent3"/>
                </a:solidFill>
              </a:rPr>
              <a:t>(LIU</a:t>
            </a:r>
            <a:r>
              <a:rPr lang="en-US" altLang="ja-JP" sz="2000" b="1" dirty="0" smtClean="0">
                <a:solidFill>
                  <a:schemeClr val="accent3"/>
                </a:solidFill>
              </a:rPr>
              <a:t>)</a:t>
            </a:r>
          </a:p>
          <a:p>
            <a:pPr lvl="2"/>
            <a:r>
              <a:rPr lang="en-US" altLang="ja-JP" sz="1600" b="1" dirty="0" smtClean="0">
                <a:solidFill>
                  <a:schemeClr val="accent3"/>
                </a:solidFill>
              </a:rPr>
              <a:t>while keeping small </a:t>
            </a:r>
            <a:r>
              <a:rPr lang="en-US" altLang="ja-JP" sz="1600" b="1" dirty="0" err="1" smtClean="0">
                <a:solidFill>
                  <a:schemeClr val="accent3"/>
                </a:solidFill>
              </a:rPr>
              <a:t>emittance</a:t>
            </a:r>
            <a:r>
              <a:rPr lang="en-US" altLang="ja-JP" sz="1600" b="1" dirty="0" smtClean="0">
                <a:solidFill>
                  <a:schemeClr val="accent3"/>
                </a:solidFill>
              </a:rPr>
              <a:t>…</a:t>
            </a:r>
          </a:p>
          <a:p>
            <a:r>
              <a:rPr lang="en-US" altLang="ja-JP" sz="2000" b="1" dirty="0" smtClean="0">
                <a:solidFill>
                  <a:schemeClr val="accent1"/>
                </a:solidFill>
              </a:rPr>
              <a:t>Small </a:t>
            </a:r>
            <a:r>
              <a:rPr lang="en-US" altLang="ja-JP" sz="2000" b="1" dirty="0" smtClean="0">
                <a:solidFill>
                  <a:schemeClr val="accent1"/>
                </a:solidFill>
                <a:latin typeface="Symbol" charset="2"/>
                <a:cs typeface="Symbol" charset="2"/>
              </a:rPr>
              <a:t>b</a:t>
            </a:r>
            <a:r>
              <a:rPr lang="en-US" altLang="ja-JP" sz="2000" b="1" baseline="30000" dirty="0" smtClean="0">
                <a:solidFill>
                  <a:schemeClr val="accent1"/>
                </a:solidFill>
              </a:rPr>
              <a:t>*</a:t>
            </a:r>
          </a:p>
          <a:p>
            <a:pPr lvl="1"/>
            <a:r>
              <a:rPr lang="en-US" altLang="ja-JP" sz="2000" b="1" dirty="0" smtClean="0">
                <a:solidFill>
                  <a:schemeClr val="accent1"/>
                </a:solidFill>
              </a:rPr>
              <a:t>New IR magnets</a:t>
            </a:r>
          </a:p>
          <a:p>
            <a:pPr lvl="2"/>
            <a:r>
              <a:rPr lang="en-US" altLang="ja-JP" sz="2000" b="1" i="1" u="sng" dirty="0">
                <a:solidFill>
                  <a:schemeClr val="accent1"/>
                </a:solidFill>
              </a:rPr>
              <a:t>Large </a:t>
            </a:r>
            <a:r>
              <a:rPr lang="en-US" altLang="ja-JP" sz="2000" b="1" i="1" u="sng" dirty="0" smtClean="0">
                <a:solidFill>
                  <a:schemeClr val="accent1"/>
                </a:solidFill>
              </a:rPr>
              <a:t>aperture Quads and beam separation dipole (D1)</a:t>
            </a:r>
          </a:p>
          <a:p>
            <a:pPr lvl="2"/>
            <a:r>
              <a:rPr lang="en-US" altLang="ja-JP" sz="2000" b="1" dirty="0" smtClean="0">
                <a:solidFill>
                  <a:schemeClr val="accent1"/>
                </a:solidFill>
              </a:rPr>
              <a:t>Matching section magnets</a:t>
            </a:r>
          </a:p>
          <a:p>
            <a:pPr lvl="2"/>
            <a:r>
              <a:rPr lang="en-US" altLang="ja-JP" sz="2000" b="1" dirty="0">
                <a:solidFill>
                  <a:schemeClr val="accent1"/>
                </a:solidFill>
              </a:rPr>
              <a:t>S</a:t>
            </a:r>
            <a:r>
              <a:rPr lang="en-US" altLang="ja-JP" sz="2000" b="1" dirty="0" smtClean="0">
                <a:solidFill>
                  <a:schemeClr val="accent1"/>
                </a:solidFill>
              </a:rPr>
              <a:t>trong correctors</a:t>
            </a:r>
          </a:p>
          <a:p>
            <a:pPr lvl="1"/>
            <a:r>
              <a:rPr lang="en-US" altLang="ja-JP" sz="2000" b="1" dirty="0">
                <a:solidFill>
                  <a:schemeClr val="accent1"/>
                </a:solidFill>
              </a:rPr>
              <a:t>New optics &amp; Layout</a:t>
            </a:r>
          </a:p>
          <a:p>
            <a:pPr lvl="2"/>
            <a:r>
              <a:rPr lang="en-US" altLang="ja-JP" sz="2000" b="1" dirty="0">
                <a:solidFill>
                  <a:schemeClr val="accent1"/>
                </a:solidFill>
              </a:rPr>
              <a:t>Achromatic Telescopic Squeeze</a:t>
            </a:r>
          </a:p>
          <a:p>
            <a:pPr lvl="2"/>
            <a:r>
              <a:rPr lang="en-US" altLang="ja-JP" sz="2000" b="1" dirty="0">
                <a:solidFill>
                  <a:schemeClr val="accent1"/>
                </a:solidFill>
              </a:rPr>
              <a:t>New crossing </a:t>
            </a:r>
            <a:r>
              <a:rPr lang="en-US" altLang="ja-JP" sz="2000" b="1" dirty="0" smtClean="0">
                <a:solidFill>
                  <a:schemeClr val="accent1"/>
                </a:solidFill>
              </a:rPr>
              <a:t>angle</a:t>
            </a:r>
          </a:p>
          <a:p>
            <a:r>
              <a:rPr lang="en-US" altLang="ja-JP" sz="2000" b="1" dirty="0" smtClean="0">
                <a:solidFill>
                  <a:srgbClr val="FF0000"/>
                </a:solidFill>
              </a:rPr>
              <a:t>Enhancement of collision efficiency</a:t>
            </a:r>
            <a:endParaRPr lang="en-US" altLang="ja-JP" sz="2000" b="1" dirty="0">
              <a:solidFill>
                <a:srgbClr val="FF0000"/>
              </a:solidFill>
            </a:endParaRPr>
          </a:p>
          <a:p>
            <a:pPr lvl="1"/>
            <a:r>
              <a:rPr lang="en-US" altLang="ja-JP" sz="2000" b="1" dirty="0">
                <a:solidFill>
                  <a:srgbClr val="FF0000"/>
                </a:solidFill>
              </a:rPr>
              <a:t>Crab-Cavities for IR</a:t>
            </a:r>
          </a:p>
          <a:p>
            <a:r>
              <a:rPr lang="en-US" altLang="ja-JP" sz="2000" b="1" dirty="0" smtClean="0"/>
              <a:t>Suppression of Pile-Up events</a:t>
            </a:r>
          </a:p>
          <a:p>
            <a:pPr lvl="1"/>
            <a:r>
              <a:rPr lang="en-US" altLang="ja-JP" sz="2000" b="1" dirty="0" smtClean="0"/>
              <a:t>Leveled by detuning of optics</a:t>
            </a:r>
          </a:p>
        </p:txBody>
      </p:sp>
      <p:sp>
        <p:nvSpPr>
          <p:cNvPr id="5" name="フッター プレースホルダー 4"/>
          <p:cNvSpPr>
            <a:spLocks noGrp="1"/>
          </p:cNvSpPr>
          <p:nvPr>
            <p:ph type="ftr" sz="quarter" idx="11"/>
          </p:nvPr>
        </p:nvSpPr>
        <p:spPr/>
        <p:txBody>
          <a:bodyPr/>
          <a:lstStyle/>
          <a:p>
            <a:r>
              <a:rPr lang="en-US" smtClean="0">
                <a:solidFill>
                  <a:prstClr val="black">
                    <a:tint val="75000"/>
                  </a:prstClr>
                </a:solidFill>
                <a:latin typeface="Calibri"/>
              </a:rPr>
              <a:t>HL-LHC D1 Magnet Review, June 30 – July 1, 2016, KEK</a:t>
            </a:r>
            <a:endParaRPr lang="en-US">
              <a:solidFill>
                <a:prstClr val="black">
                  <a:tint val="75000"/>
                </a:prstClr>
              </a:solidFill>
              <a:latin typeface="Calibri"/>
            </a:endParaRPr>
          </a:p>
        </p:txBody>
      </p:sp>
    </p:spTree>
    <p:extLst>
      <p:ext uri="{BB962C8B-B14F-4D97-AF65-F5344CB8AC3E}">
        <p14:creationId xmlns:p14="http://schemas.microsoft.com/office/powerpoint/2010/main" val="2992242639"/>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4" name="図 3" descr="HiLumi LHC 3.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57203"/>
            <a:ext cx="6502400" cy="4597819"/>
          </a:xfrm>
          <a:prstGeom prst="rect">
            <a:avLst/>
          </a:prstGeom>
        </p:spPr>
      </p:pic>
      <p:sp>
        <p:nvSpPr>
          <p:cNvPr id="2" name="タイトル 1"/>
          <p:cNvSpPr>
            <a:spLocks noGrp="1"/>
          </p:cNvSpPr>
          <p:nvPr>
            <p:ph type="title"/>
          </p:nvPr>
        </p:nvSpPr>
        <p:spPr>
          <a:xfrm>
            <a:off x="59267" y="0"/>
            <a:ext cx="9535006" cy="639762"/>
          </a:xfrm>
        </p:spPr>
        <p:txBody>
          <a:bodyPr>
            <a:normAutofit fontScale="90000"/>
          </a:bodyPr>
          <a:lstStyle/>
          <a:p>
            <a:pPr algn="l"/>
            <a:r>
              <a:rPr kumimoji="1" lang="en-US" altLang="ja-JP" b="1" dirty="0" err="1" smtClean="0">
                <a:solidFill>
                  <a:schemeClr val="accent1"/>
                </a:solidFill>
              </a:rPr>
              <a:t>HiLumi</a:t>
            </a:r>
            <a:r>
              <a:rPr kumimoji="1" lang="en-US" altLang="ja-JP" b="1" dirty="0" smtClean="0">
                <a:solidFill>
                  <a:schemeClr val="accent1"/>
                </a:solidFill>
              </a:rPr>
              <a:t> LHC Design Study</a:t>
            </a:r>
            <a:endParaRPr kumimoji="1" lang="ja-JP" altLang="en-US" b="1" dirty="0">
              <a:solidFill>
                <a:schemeClr val="accent1"/>
              </a:solidFill>
            </a:endParaRPr>
          </a:p>
        </p:txBody>
      </p:sp>
      <p:sp>
        <p:nvSpPr>
          <p:cNvPr id="6" name="スライド番号プレースホルダー 5"/>
          <p:cNvSpPr>
            <a:spLocks noGrp="1"/>
          </p:cNvSpPr>
          <p:nvPr>
            <p:ph type="sldNum" sz="quarter" idx="12"/>
          </p:nvPr>
        </p:nvSpPr>
        <p:spPr>
          <a:xfrm>
            <a:off x="6553200" y="6546850"/>
            <a:ext cx="2133600" cy="365125"/>
          </a:xfrm>
        </p:spPr>
        <p:txBody>
          <a:bodyPr/>
          <a:lstStyle/>
          <a:p>
            <a:fld id="{8A7F4E81-994E-064A-9B42-01AFEB1F7780}" type="slidenum">
              <a:rPr lang="ja-JP" altLang="en-US" smtClean="0"/>
              <a:pPr/>
              <a:t>7</a:t>
            </a:fld>
            <a:endParaRPr lang="ja-JP" altLang="en-US"/>
          </a:p>
        </p:txBody>
      </p:sp>
      <p:pic>
        <p:nvPicPr>
          <p:cNvPr id="12" name="Picture 5"/>
          <p:cNvPicPr>
            <a:picLocks noChangeAspect="1"/>
          </p:cNvPicPr>
          <p:nvPr/>
        </p:nvPicPr>
        <p:blipFill>
          <a:blip r:embed="rId3"/>
          <a:stretch>
            <a:fillRect/>
          </a:stretch>
        </p:blipFill>
        <p:spPr>
          <a:xfrm>
            <a:off x="5965450" y="157264"/>
            <a:ext cx="3043084" cy="3466469"/>
          </a:xfrm>
          <a:prstGeom prst="rect">
            <a:avLst/>
          </a:prstGeom>
        </p:spPr>
      </p:pic>
      <p:pic>
        <p:nvPicPr>
          <p:cNvPr id="13" name="Picture 3"/>
          <p:cNvPicPr>
            <a:picLocks noChangeAspect="1"/>
          </p:cNvPicPr>
          <p:nvPr/>
        </p:nvPicPr>
        <p:blipFill>
          <a:blip r:embed="rId4"/>
          <a:stretch>
            <a:fillRect/>
          </a:stretch>
        </p:blipFill>
        <p:spPr>
          <a:xfrm>
            <a:off x="7765109" y="3691912"/>
            <a:ext cx="1243424" cy="1608790"/>
          </a:xfrm>
          <a:prstGeom prst="rect">
            <a:avLst/>
          </a:prstGeom>
        </p:spPr>
      </p:pic>
      <p:pic>
        <p:nvPicPr>
          <p:cNvPr id="14" name="Picture 10"/>
          <p:cNvPicPr>
            <a:picLocks noChangeAspect="1"/>
          </p:cNvPicPr>
          <p:nvPr/>
        </p:nvPicPr>
        <p:blipFill rotWithShape="1">
          <a:blip r:embed="rId5">
            <a:extLst>
              <a:ext uri="{28A0092B-C50C-407E-A947-70E740481C1C}">
                <a14:useLocalDpi xmlns:a14="http://schemas.microsoft.com/office/drawing/2010/main" val="0"/>
              </a:ext>
            </a:extLst>
          </a:blip>
          <a:srcRect l="3810" r="61893" b="31287"/>
          <a:stretch/>
        </p:blipFill>
        <p:spPr>
          <a:xfrm>
            <a:off x="5998876" y="4261403"/>
            <a:ext cx="1670388" cy="608478"/>
          </a:xfrm>
          <a:prstGeom prst="rect">
            <a:avLst/>
          </a:prstGeom>
        </p:spPr>
      </p:pic>
      <p:sp>
        <p:nvSpPr>
          <p:cNvPr id="16" name="角丸四角形 15"/>
          <p:cNvSpPr/>
          <p:nvPr/>
        </p:nvSpPr>
        <p:spPr>
          <a:xfrm>
            <a:off x="575734" y="2624667"/>
            <a:ext cx="1422400" cy="1422400"/>
          </a:xfrm>
          <a:prstGeom prst="roundRect">
            <a:avLst/>
          </a:prstGeom>
          <a:noFill/>
          <a:ln w="28575" cmpd="sng">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p>
        </p:txBody>
      </p:sp>
      <p:sp>
        <p:nvSpPr>
          <p:cNvPr id="17" name="角丸四角形 16"/>
          <p:cNvSpPr/>
          <p:nvPr/>
        </p:nvSpPr>
        <p:spPr>
          <a:xfrm>
            <a:off x="4480012" y="2290009"/>
            <a:ext cx="1422400" cy="369956"/>
          </a:xfrm>
          <a:prstGeom prst="roundRect">
            <a:avLst/>
          </a:prstGeom>
          <a:noFill/>
          <a:ln w="28575" cmpd="sng">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p>
        </p:txBody>
      </p:sp>
      <p:sp>
        <p:nvSpPr>
          <p:cNvPr id="3" name="正方形/長方形 2"/>
          <p:cNvSpPr/>
          <p:nvPr/>
        </p:nvSpPr>
        <p:spPr>
          <a:xfrm rot="16200000">
            <a:off x="-1000148" y="3427511"/>
            <a:ext cx="2762295" cy="307777"/>
          </a:xfrm>
          <a:prstGeom prst="rect">
            <a:avLst/>
          </a:prstGeom>
          <a:solidFill>
            <a:srgbClr val="FFFFFF"/>
          </a:solidFill>
        </p:spPr>
        <p:txBody>
          <a:bodyPr wrap="none">
            <a:spAutoFit/>
          </a:bodyPr>
          <a:lstStyle/>
          <a:p>
            <a:r>
              <a:rPr kumimoji="1" lang="en-US" altLang="ja-JP" sz="1400" b="1" dirty="0">
                <a:solidFill>
                  <a:schemeClr val="accent1"/>
                </a:solidFill>
              </a:rPr>
              <a:t>EU-FP7 “</a:t>
            </a:r>
            <a:r>
              <a:rPr kumimoji="1" lang="en-US" altLang="ja-JP" sz="1400" b="1" dirty="0" err="1">
                <a:solidFill>
                  <a:schemeClr val="accent1"/>
                </a:solidFill>
              </a:rPr>
              <a:t>HiLumi</a:t>
            </a:r>
            <a:r>
              <a:rPr kumimoji="1" lang="en-US" altLang="ja-JP" sz="1400" b="1" dirty="0">
                <a:solidFill>
                  <a:schemeClr val="accent1"/>
                </a:solidFill>
              </a:rPr>
              <a:t> LHC Design Study”</a:t>
            </a:r>
            <a:endParaRPr lang="ja-JP" altLang="en-US" sz="1400" dirty="0">
              <a:solidFill>
                <a:schemeClr val="accent1"/>
              </a:solidFill>
            </a:endParaRPr>
          </a:p>
        </p:txBody>
      </p:sp>
      <p:sp>
        <p:nvSpPr>
          <p:cNvPr id="15" name="角丸四角形 14"/>
          <p:cNvSpPr/>
          <p:nvPr/>
        </p:nvSpPr>
        <p:spPr>
          <a:xfrm>
            <a:off x="4949912" y="1159709"/>
            <a:ext cx="460288" cy="186491"/>
          </a:xfrm>
          <a:prstGeom prst="roundRect">
            <a:avLst/>
          </a:prstGeom>
          <a:noFill/>
          <a:ln w="28575" cmpd="sng">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p>
        </p:txBody>
      </p:sp>
      <p:sp>
        <p:nvSpPr>
          <p:cNvPr id="11" name="コンテンツ プレースホルダー 2"/>
          <p:cNvSpPr txBox="1">
            <a:spLocks/>
          </p:cNvSpPr>
          <p:nvPr/>
        </p:nvSpPr>
        <p:spPr>
          <a:xfrm>
            <a:off x="98323" y="5132691"/>
            <a:ext cx="8780206" cy="1361140"/>
          </a:xfrm>
          <a:prstGeom prst="rect">
            <a:avLst/>
          </a:prstGeom>
        </p:spPr>
        <p:txBody>
          <a:bodyPr vert="horz" lIns="91440" tIns="45720" rIns="91440" bIns="45720" rtlCol="0">
            <a:normAutofit lnSpcReduction="10000"/>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nSpc>
                <a:spcPct val="80000"/>
              </a:lnSpc>
            </a:pPr>
            <a:r>
              <a:rPr kumimoji="1" lang="en-US" altLang="ja-JP" sz="1800" b="1" dirty="0" smtClean="0">
                <a:solidFill>
                  <a:srgbClr val="000000"/>
                </a:solidFill>
              </a:rPr>
              <a:t>Conceptual design study and model R&amp;D started at 2011</a:t>
            </a:r>
          </a:p>
          <a:p>
            <a:pPr lvl="1">
              <a:lnSpc>
                <a:spcPct val="80000"/>
              </a:lnSpc>
            </a:pPr>
            <a:r>
              <a:rPr kumimoji="1" lang="en-US" altLang="ja-JP" sz="1800" b="1" dirty="0" smtClean="0">
                <a:solidFill>
                  <a:srgbClr val="000000"/>
                </a:solidFill>
              </a:rPr>
              <a:t>EU-FP7 “</a:t>
            </a:r>
            <a:r>
              <a:rPr kumimoji="1" lang="en-US" altLang="ja-JP" sz="1800" b="1" dirty="0" err="1" smtClean="0">
                <a:solidFill>
                  <a:srgbClr val="000000"/>
                </a:solidFill>
              </a:rPr>
              <a:t>HiLumi</a:t>
            </a:r>
            <a:r>
              <a:rPr kumimoji="1" lang="en-US" altLang="ja-JP" sz="1800" b="1" dirty="0" smtClean="0">
                <a:solidFill>
                  <a:srgbClr val="000000"/>
                </a:solidFill>
              </a:rPr>
              <a:t> LHC Design Study” hosted by CERN.</a:t>
            </a:r>
          </a:p>
          <a:p>
            <a:pPr>
              <a:lnSpc>
                <a:spcPct val="80000"/>
              </a:lnSpc>
            </a:pPr>
            <a:r>
              <a:rPr kumimoji="1" lang="en-US" altLang="ja-JP" sz="1800" b="1" dirty="0" smtClean="0">
                <a:solidFill>
                  <a:srgbClr val="000000"/>
                </a:solidFill>
              </a:rPr>
              <a:t>International collaboration by CERN, European institutes, US-LARP, and Japan (KEK)</a:t>
            </a:r>
          </a:p>
          <a:p>
            <a:pPr lvl="1">
              <a:lnSpc>
                <a:spcPct val="80000"/>
              </a:lnSpc>
            </a:pPr>
            <a:r>
              <a:rPr kumimoji="1" lang="en-US" altLang="ja-JP" sz="1800" b="1" dirty="0" smtClean="0">
                <a:solidFill>
                  <a:srgbClr val="FF0000"/>
                </a:solidFill>
              </a:rPr>
              <a:t>involvement of KEK: enhancing Japanese contribution to the ATLAS experiment.</a:t>
            </a:r>
          </a:p>
          <a:p>
            <a:pPr lvl="1">
              <a:lnSpc>
                <a:spcPct val="80000"/>
              </a:lnSpc>
            </a:pPr>
            <a:r>
              <a:rPr kumimoji="1" lang="en-US" altLang="ja-JP" sz="1800" b="1" dirty="0" smtClean="0">
                <a:solidFill>
                  <a:srgbClr val="FF0000"/>
                </a:solidFill>
              </a:rPr>
              <a:t>beam physics, IR magnet, crab cavity, beam diagnostics.</a:t>
            </a:r>
          </a:p>
        </p:txBody>
      </p:sp>
      <p:sp>
        <p:nvSpPr>
          <p:cNvPr id="7" name="フッター プレースホルダー 6"/>
          <p:cNvSpPr>
            <a:spLocks noGrp="1"/>
          </p:cNvSpPr>
          <p:nvPr>
            <p:ph type="ftr" sz="quarter" idx="11"/>
          </p:nvPr>
        </p:nvSpPr>
        <p:spPr/>
        <p:txBody>
          <a:bodyPr/>
          <a:lstStyle/>
          <a:p>
            <a:r>
              <a:rPr lang="en-US" smtClean="0">
                <a:solidFill>
                  <a:prstClr val="black">
                    <a:tint val="75000"/>
                  </a:prstClr>
                </a:solidFill>
                <a:latin typeface="Calibri"/>
              </a:rPr>
              <a:t>HL-LHC D1 Magnet Review, June 30 – July 1, 2016, KEK</a:t>
            </a:r>
            <a:endParaRPr lang="en-US">
              <a:solidFill>
                <a:prstClr val="black">
                  <a:tint val="75000"/>
                </a:prstClr>
              </a:solidFill>
              <a:latin typeface="Calibri"/>
            </a:endParaRPr>
          </a:p>
        </p:txBody>
      </p:sp>
    </p:spTree>
    <p:extLst>
      <p:ext uri="{BB962C8B-B14F-4D97-AF65-F5344CB8AC3E}">
        <p14:creationId xmlns:p14="http://schemas.microsoft.com/office/powerpoint/2010/main" val="3199871480"/>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7"/>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7" grpId="0" animBg="1"/>
      <p:bldP spid="15"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Box 3"/>
          <p:cNvSpPr txBox="1">
            <a:spLocks noChangeArrowheads="1"/>
          </p:cNvSpPr>
          <p:nvPr/>
        </p:nvSpPr>
        <p:spPr bwMode="auto">
          <a:xfrm>
            <a:off x="179388" y="87313"/>
            <a:ext cx="8966200" cy="360362"/>
          </a:xfrm>
          <a:prstGeom prst="rect">
            <a:avLst/>
          </a:prstGeom>
          <a:noFill/>
          <a:ln w="9525">
            <a:noFill/>
            <a:miter lim="800000"/>
            <a:headEnd/>
            <a:tailEnd/>
          </a:ln>
          <a:effectLst/>
        </p:spPr>
        <p:txBody>
          <a:bodyPr anchor="ctr"/>
          <a:lstStyle>
            <a:lvl1pPr>
              <a:defRPr kumimoji="1">
                <a:solidFill>
                  <a:schemeClr val="tx1"/>
                </a:solidFill>
                <a:latin typeface="Arial" charset="0"/>
                <a:ea typeface="ＭＳ Ｐゴシック" charset="0"/>
                <a:cs typeface="ＭＳ Ｐゴシック" charset="0"/>
              </a:defRPr>
            </a:lvl1pPr>
            <a:lvl2pPr marL="742950" indent="-285750">
              <a:defRPr kumimoji="1">
                <a:solidFill>
                  <a:schemeClr val="tx1"/>
                </a:solidFill>
                <a:latin typeface="Arial" charset="0"/>
                <a:ea typeface="ＭＳ Ｐゴシック" charset="0"/>
              </a:defRPr>
            </a:lvl2pPr>
            <a:lvl3pPr marL="1143000" indent="-228600">
              <a:defRPr kumimoji="1">
                <a:solidFill>
                  <a:schemeClr val="tx1"/>
                </a:solidFill>
                <a:latin typeface="Arial" charset="0"/>
                <a:ea typeface="ＭＳ Ｐゴシック" charset="0"/>
              </a:defRPr>
            </a:lvl3pPr>
            <a:lvl4pPr marL="1600200" indent="-228600">
              <a:defRPr kumimoji="1">
                <a:solidFill>
                  <a:schemeClr val="tx1"/>
                </a:solidFill>
                <a:latin typeface="Arial" charset="0"/>
                <a:ea typeface="ＭＳ Ｐゴシック" charset="0"/>
              </a:defRPr>
            </a:lvl4pPr>
            <a:lvl5pPr marL="2057400" indent="-228600">
              <a:defRPr kumimoji="1">
                <a:solidFill>
                  <a:schemeClr val="tx1"/>
                </a:solidFill>
                <a:latin typeface="Arial" charset="0"/>
                <a:ea typeface="ＭＳ Ｐゴシック" charset="0"/>
              </a:defRPr>
            </a:lvl5pPr>
            <a:lvl6pPr marL="2514600" indent="-228600" fontAlgn="base">
              <a:spcBef>
                <a:spcPct val="0"/>
              </a:spcBef>
              <a:spcAft>
                <a:spcPct val="0"/>
              </a:spcAft>
              <a:defRPr kumimoji="1">
                <a:solidFill>
                  <a:schemeClr val="tx1"/>
                </a:solidFill>
                <a:latin typeface="Arial" charset="0"/>
                <a:ea typeface="ＭＳ Ｐゴシック" charset="0"/>
              </a:defRPr>
            </a:lvl6pPr>
            <a:lvl7pPr marL="2971800" indent="-228600" fontAlgn="base">
              <a:spcBef>
                <a:spcPct val="0"/>
              </a:spcBef>
              <a:spcAft>
                <a:spcPct val="0"/>
              </a:spcAft>
              <a:defRPr kumimoji="1">
                <a:solidFill>
                  <a:schemeClr val="tx1"/>
                </a:solidFill>
                <a:latin typeface="Arial" charset="0"/>
                <a:ea typeface="ＭＳ Ｐゴシック" charset="0"/>
              </a:defRPr>
            </a:lvl7pPr>
            <a:lvl8pPr marL="3429000" indent="-228600" fontAlgn="base">
              <a:spcBef>
                <a:spcPct val="0"/>
              </a:spcBef>
              <a:spcAft>
                <a:spcPct val="0"/>
              </a:spcAft>
              <a:defRPr kumimoji="1">
                <a:solidFill>
                  <a:schemeClr val="tx1"/>
                </a:solidFill>
                <a:latin typeface="Arial" charset="0"/>
                <a:ea typeface="ＭＳ Ｐゴシック" charset="0"/>
              </a:defRPr>
            </a:lvl8pPr>
            <a:lvl9pPr marL="3886200" indent="-228600" fontAlgn="base">
              <a:spcBef>
                <a:spcPct val="0"/>
              </a:spcBef>
              <a:spcAft>
                <a:spcPct val="0"/>
              </a:spcAft>
              <a:defRPr kumimoji="1">
                <a:solidFill>
                  <a:schemeClr val="tx1"/>
                </a:solidFill>
                <a:latin typeface="Arial" charset="0"/>
                <a:ea typeface="ＭＳ Ｐゴシック" charset="0"/>
              </a:defRPr>
            </a:lvl9pPr>
          </a:lstStyle>
          <a:p>
            <a:r>
              <a:rPr lang="en-US" altLang="ja-JP" sz="4000" b="1" dirty="0" smtClean="0">
                <a:solidFill>
                  <a:schemeClr val="accent1"/>
                </a:solidFill>
                <a:latin typeface="+mj-lt"/>
              </a:rPr>
              <a:t>Layout of IR Magnets</a:t>
            </a:r>
          </a:p>
        </p:txBody>
      </p:sp>
      <p:sp>
        <p:nvSpPr>
          <p:cNvPr id="2" name="スライド番号プレースホルダー 1"/>
          <p:cNvSpPr>
            <a:spLocks noGrp="1"/>
          </p:cNvSpPr>
          <p:nvPr>
            <p:ph type="sldNum" sz="quarter" idx="12"/>
          </p:nvPr>
        </p:nvSpPr>
        <p:spPr>
          <a:xfrm>
            <a:off x="6553200" y="6559546"/>
            <a:ext cx="2133600" cy="365125"/>
          </a:xfrm>
        </p:spPr>
        <p:txBody>
          <a:bodyPr/>
          <a:lstStyle/>
          <a:p>
            <a:fld id="{092B129B-82F7-934B-B7C5-A1EBDBE39D98}" type="slidenum">
              <a:rPr kumimoji="1" lang="ja-JP" altLang="en-US" smtClean="0"/>
              <a:t>8</a:t>
            </a:fld>
            <a:endParaRPr kumimoji="1" lang="ja-JP" altLang="en-US" dirty="0"/>
          </a:p>
        </p:txBody>
      </p:sp>
      <p:pic>
        <p:nvPicPr>
          <p:cNvPr id="6" name="Picture 2"/>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100273" y="569639"/>
            <a:ext cx="8980227" cy="2621489"/>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7" name="テキスト ボックス 6"/>
          <p:cNvSpPr txBox="1"/>
          <p:nvPr/>
        </p:nvSpPr>
        <p:spPr>
          <a:xfrm>
            <a:off x="3441700" y="610960"/>
            <a:ext cx="1085303" cy="461665"/>
          </a:xfrm>
          <a:prstGeom prst="rect">
            <a:avLst/>
          </a:prstGeom>
          <a:noFill/>
          <a:ln>
            <a:solidFill>
              <a:srgbClr val="FFFF00"/>
            </a:solidFill>
          </a:ln>
        </p:spPr>
        <p:txBody>
          <a:bodyPr wrap="none" rtlCol="0">
            <a:spAutoFit/>
          </a:bodyPr>
          <a:lstStyle/>
          <a:p>
            <a:r>
              <a:rPr kumimoji="1" lang="en-US" altLang="ja-JP" sz="2400" dirty="0" smtClean="0">
                <a:solidFill>
                  <a:srgbClr val="FFFF00"/>
                </a:solidFill>
              </a:rPr>
              <a:t>HL-LHC</a:t>
            </a:r>
            <a:endParaRPr kumimoji="1" lang="ja-JP" altLang="en-US" sz="2400" dirty="0">
              <a:solidFill>
                <a:srgbClr val="FFFF00"/>
              </a:solidFill>
            </a:endParaRPr>
          </a:p>
        </p:txBody>
      </p:sp>
      <p:sp>
        <p:nvSpPr>
          <p:cNvPr id="9" name="テキスト ボックス 8"/>
          <p:cNvSpPr txBox="1"/>
          <p:nvPr/>
        </p:nvSpPr>
        <p:spPr>
          <a:xfrm>
            <a:off x="4635500" y="2528660"/>
            <a:ext cx="1796736" cy="461665"/>
          </a:xfrm>
          <a:prstGeom prst="rect">
            <a:avLst/>
          </a:prstGeom>
          <a:noFill/>
          <a:ln>
            <a:solidFill>
              <a:srgbClr val="FFFFFF"/>
            </a:solidFill>
          </a:ln>
        </p:spPr>
        <p:txBody>
          <a:bodyPr wrap="none" rtlCol="0">
            <a:spAutoFit/>
          </a:bodyPr>
          <a:lstStyle/>
          <a:p>
            <a:r>
              <a:rPr kumimoji="1" lang="en-US" altLang="ja-JP" sz="2400" dirty="0" smtClean="0">
                <a:solidFill>
                  <a:schemeClr val="bg1"/>
                </a:solidFill>
              </a:rPr>
              <a:t>Nominal LHC</a:t>
            </a:r>
            <a:endParaRPr kumimoji="1" lang="ja-JP" altLang="en-US" sz="2400" dirty="0">
              <a:solidFill>
                <a:schemeClr val="bg1"/>
              </a:solidFill>
            </a:endParaRPr>
          </a:p>
        </p:txBody>
      </p:sp>
      <p:sp>
        <p:nvSpPr>
          <p:cNvPr id="10" name="テキスト ボックス 9"/>
          <p:cNvSpPr txBox="1"/>
          <p:nvPr/>
        </p:nvSpPr>
        <p:spPr>
          <a:xfrm>
            <a:off x="2108200" y="2668360"/>
            <a:ext cx="767946" cy="369332"/>
          </a:xfrm>
          <a:prstGeom prst="rect">
            <a:avLst/>
          </a:prstGeom>
          <a:noFill/>
        </p:spPr>
        <p:txBody>
          <a:bodyPr wrap="none" rtlCol="0">
            <a:spAutoFit/>
          </a:bodyPr>
          <a:lstStyle/>
          <a:p>
            <a:r>
              <a:rPr kumimoji="1" lang="en-US" altLang="ja-JP" dirty="0" smtClean="0">
                <a:solidFill>
                  <a:schemeClr val="bg1"/>
                </a:solidFill>
              </a:rPr>
              <a:t>NC D1</a:t>
            </a:r>
            <a:endParaRPr kumimoji="1" lang="ja-JP" altLang="en-US" dirty="0">
              <a:solidFill>
                <a:schemeClr val="bg1"/>
              </a:solidFill>
            </a:endParaRPr>
          </a:p>
        </p:txBody>
      </p:sp>
      <p:sp>
        <p:nvSpPr>
          <p:cNvPr id="11" name="テキスト ボックス 10"/>
          <p:cNvSpPr txBox="1"/>
          <p:nvPr/>
        </p:nvSpPr>
        <p:spPr>
          <a:xfrm>
            <a:off x="4813300" y="483960"/>
            <a:ext cx="2037637" cy="369332"/>
          </a:xfrm>
          <a:prstGeom prst="rect">
            <a:avLst/>
          </a:prstGeom>
          <a:noFill/>
        </p:spPr>
        <p:txBody>
          <a:bodyPr wrap="none" rtlCol="0">
            <a:spAutoFit/>
          </a:bodyPr>
          <a:lstStyle/>
          <a:p>
            <a:r>
              <a:rPr kumimoji="1" lang="en-US" altLang="ja-JP" dirty="0" smtClean="0">
                <a:solidFill>
                  <a:srgbClr val="FFFF00"/>
                </a:solidFill>
              </a:rPr>
              <a:t>IT Quads.</a:t>
            </a:r>
            <a:r>
              <a:rPr lang="en-US" altLang="ja-JP" dirty="0">
                <a:solidFill>
                  <a:srgbClr val="FFFF00"/>
                </a:solidFill>
              </a:rPr>
              <a:t> </a:t>
            </a:r>
            <a:r>
              <a:rPr lang="en-US" altLang="ja-JP" dirty="0" smtClean="0">
                <a:solidFill>
                  <a:srgbClr val="FFFF00"/>
                </a:solidFill>
              </a:rPr>
              <a:t>w/ Nb</a:t>
            </a:r>
            <a:r>
              <a:rPr lang="en-US" altLang="ja-JP" baseline="-25000" dirty="0" smtClean="0">
                <a:solidFill>
                  <a:srgbClr val="FFFF00"/>
                </a:solidFill>
              </a:rPr>
              <a:t>3</a:t>
            </a:r>
            <a:r>
              <a:rPr lang="en-US" altLang="ja-JP" dirty="0" smtClean="0">
                <a:solidFill>
                  <a:srgbClr val="FFFF00"/>
                </a:solidFill>
              </a:rPr>
              <a:t>Sn</a:t>
            </a:r>
            <a:endParaRPr kumimoji="1" lang="ja-JP" altLang="en-US" dirty="0">
              <a:solidFill>
                <a:srgbClr val="FFFF00"/>
              </a:solidFill>
            </a:endParaRPr>
          </a:p>
        </p:txBody>
      </p:sp>
      <p:cxnSp>
        <p:nvCxnSpPr>
          <p:cNvPr id="12" name="直線矢印コネクタ 11"/>
          <p:cNvCxnSpPr/>
          <p:nvPr/>
        </p:nvCxnSpPr>
        <p:spPr>
          <a:xfrm flipV="1">
            <a:off x="7416800" y="1842860"/>
            <a:ext cx="850900" cy="101600"/>
          </a:xfrm>
          <a:prstGeom prst="straightConnector1">
            <a:avLst/>
          </a:prstGeom>
          <a:ln>
            <a:solidFill>
              <a:schemeClr val="bg1"/>
            </a:solidFill>
            <a:tailEnd type="arrow"/>
          </a:ln>
        </p:spPr>
        <p:style>
          <a:lnRef idx="2">
            <a:schemeClr val="accent1"/>
          </a:lnRef>
          <a:fillRef idx="0">
            <a:schemeClr val="accent1"/>
          </a:fillRef>
          <a:effectRef idx="1">
            <a:schemeClr val="accent1"/>
          </a:effectRef>
          <a:fontRef idx="minor">
            <a:schemeClr val="tx1"/>
          </a:fontRef>
        </p:style>
      </p:cxnSp>
      <p:sp>
        <p:nvSpPr>
          <p:cNvPr id="13" name="テキスト ボックス 12"/>
          <p:cNvSpPr txBox="1"/>
          <p:nvPr/>
        </p:nvSpPr>
        <p:spPr>
          <a:xfrm>
            <a:off x="1117600" y="1322160"/>
            <a:ext cx="725003" cy="369332"/>
          </a:xfrm>
          <a:prstGeom prst="rect">
            <a:avLst/>
          </a:prstGeom>
          <a:noFill/>
        </p:spPr>
        <p:txBody>
          <a:bodyPr wrap="none" rtlCol="0">
            <a:spAutoFit/>
          </a:bodyPr>
          <a:lstStyle/>
          <a:p>
            <a:r>
              <a:rPr kumimoji="1" lang="en-US" altLang="ja-JP" dirty="0">
                <a:solidFill>
                  <a:srgbClr val="FFFF00"/>
                </a:solidFill>
              </a:rPr>
              <a:t>S</a:t>
            </a:r>
            <a:r>
              <a:rPr kumimoji="1" lang="en-US" altLang="ja-JP" dirty="0" smtClean="0">
                <a:solidFill>
                  <a:srgbClr val="FFFF00"/>
                </a:solidFill>
              </a:rPr>
              <a:t>C D1</a:t>
            </a:r>
            <a:endParaRPr kumimoji="1" lang="ja-JP" altLang="en-US" dirty="0">
              <a:solidFill>
                <a:srgbClr val="FFFF00"/>
              </a:solidFill>
            </a:endParaRPr>
          </a:p>
        </p:txBody>
      </p:sp>
      <p:grpSp>
        <p:nvGrpSpPr>
          <p:cNvPr id="14" name="Group 4"/>
          <p:cNvGrpSpPr/>
          <p:nvPr/>
        </p:nvGrpSpPr>
        <p:grpSpPr>
          <a:xfrm>
            <a:off x="63500" y="3369879"/>
            <a:ext cx="8980226" cy="2372552"/>
            <a:chOff x="0" y="4065756"/>
            <a:chExt cx="9144000" cy="2372552"/>
          </a:xfrm>
        </p:grpSpPr>
        <p:pic>
          <p:nvPicPr>
            <p:cNvPr id="15" name="Picture 3"/>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0" y="4065756"/>
              <a:ext cx="9144000" cy="2372552"/>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6" name="Down Arrow 2"/>
            <p:cNvSpPr/>
            <p:nvPr/>
          </p:nvSpPr>
          <p:spPr>
            <a:xfrm rot="13593314">
              <a:off x="4705729" y="5379576"/>
              <a:ext cx="282808" cy="424748"/>
            </a:xfrm>
            <a:prstGeom prst="downArrow">
              <a:avLst>
                <a:gd name="adj1" fmla="val 13794"/>
                <a:gd name="adj2" fmla="val 54688"/>
              </a:avLst>
            </a:prstGeom>
            <a:solidFill>
              <a:srgbClr val="FFFF00"/>
            </a:solidFill>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7" name="Down Arrow 5"/>
            <p:cNvSpPr/>
            <p:nvPr/>
          </p:nvSpPr>
          <p:spPr>
            <a:xfrm rot="13593314">
              <a:off x="4179168" y="5379576"/>
              <a:ext cx="282808" cy="424748"/>
            </a:xfrm>
            <a:prstGeom prst="downArrow">
              <a:avLst>
                <a:gd name="adj1" fmla="val 13794"/>
                <a:gd name="adj2" fmla="val 54688"/>
              </a:avLst>
            </a:prstGeom>
            <a:solidFill>
              <a:srgbClr val="FFFF00"/>
            </a:solidFill>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8" name="Down Arrow 6"/>
            <p:cNvSpPr/>
            <p:nvPr/>
          </p:nvSpPr>
          <p:spPr>
            <a:xfrm rot="9531244">
              <a:off x="3523493" y="5282891"/>
              <a:ext cx="282808" cy="424748"/>
            </a:xfrm>
            <a:prstGeom prst="downArrow">
              <a:avLst>
                <a:gd name="adj1" fmla="val 13794"/>
                <a:gd name="adj2" fmla="val 54688"/>
              </a:avLst>
            </a:prstGeom>
            <a:solidFill>
              <a:srgbClr val="FFFF00"/>
            </a:solidFill>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9" name="Down Arrow 7"/>
            <p:cNvSpPr/>
            <p:nvPr/>
          </p:nvSpPr>
          <p:spPr>
            <a:xfrm rot="9531244">
              <a:off x="2304292" y="5270434"/>
              <a:ext cx="282808" cy="424748"/>
            </a:xfrm>
            <a:prstGeom prst="downArrow">
              <a:avLst>
                <a:gd name="adj1" fmla="val 13794"/>
                <a:gd name="adj2" fmla="val 54688"/>
              </a:avLst>
            </a:prstGeom>
            <a:solidFill>
              <a:srgbClr val="FFFF00"/>
            </a:solidFill>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0" name="Down Arrow 8"/>
            <p:cNvSpPr/>
            <p:nvPr/>
          </p:nvSpPr>
          <p:spPr>
            <a:xfrm rot="9531244">
              <a:off x="1425333" y="5173750"/>
              <a:ext cx="282808" cy="424748"/>
            </a:xfrm>
            <a:prstGeom prst="downArrow">
              <a:avLst>
                <a:gd name="adj1" fmla="val 13794"/>
                <a:gd name="adj2" fmla="val 54688"/>
              </a:avLst>
            </a:prstGeom>
            <a:solidFill>
              <a:srgbClr val="FFFF00"/>
            </a:solidFill>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sp>
        <p:nvSpPr>
          <p:cNvPr id="21" name="テキスト ボックス 20"/>
          <p:cNvSpPr txBox="1"/>
          <p:nvPr/>
        </p:nvSpPr>
        <p:spPr>
          <a:xfrm>
            <a:off x="2286000" y="3438831"/>
            <a:ext cx="1085303" cy="461665"/>
          </a:xfrm>
          <a:prstGeom prst="rect">
            <a:avLst/>
          </a:prstGeom>
          <a:noFill/>
          <a:ln>
            <a:solidFill>
              <a:srgbClr val="FFFF00"/>
            </a:solidFill>
          </a:ln>
        </p:spPr>
        <p:txBody>
          <a:bodyPr wrap="none" rtlCol="0">
            <a:spAutoFit/>
          </a:bodyPr>
          <a:lstStyle/>
          <a:p>
            <a:r>
              <a:rPr kumimoji="1" lang="en-US" altLang="ja-JP" sz="2400" dirty="0" smtClean="0">
                <a:solidFill>
                  <a:srgbClr val="FFFF00"/>
                </a:solidFill>
              </a:rPr>
              <a:t>HL-LHC</a:t>
            </a:r>
            <a:endParaRPr kumimoji="1" lang="ja-JP" altLang="en-US" sz="2400" dirty="0">
              <a:solidFill>
                <a:srgbClr val="FFFF00"/>
              </a:solidFill>
            </a:endParaRPr>
          </a:p>
        </p:txBody>
      </p:sp>
      <p:sp>
        <p:nvSpPr>
          <p:cNvPr id="22" name="テキスト ボックス 21"/>
          <p:cNvSpPr txBox="1"/>
          <p:nvPr/>
        </p:nvSpPr>
        <p:spPr>
          <a:xfrm>
            <a:off x="1422400" y="5229531"/>
            <a:ext cx="1796736" cy="461665"/>
          </a:xfrm>
          <a:prstGeom prst="rect">
            <a:avLst/>
          </a:prstGeom>
          <a:noFill/>
          <a:ln>
            <a:solidFill>
              <a:srgbClr val="FFFFFF"/>
            </a:solidFill>
          </a:ln>
        </p:spPr>
        <p:txBody>
          <a:bodyPr wrap="none" rtlCol="0">
            <a:spAutoFit/>
          </a:bodyPr>
          <a:lstStyle/>
          <a:p>
            <a:r>
              <a:rPr kumimoji="1" lang="en-US" altLang="ja-JP" sz="2400" dirty="0" smtClean="0">
                <a:solidFill>
                  <a:schemeClr val="bg1"/>
                </a:solidFill>
              </a:rPr>
              <a:t>Nominal LHC</a:t>
            </a:r>
            <a:endParaRPr kumimoji="1" lang="ja-JP" altLang="en-US" sz="2400" dirty="0">
              <a:solidFill>
                <a:schemeClr val="bg1"/>
              </a:solidFill>
            </a:endParaRPr>
          </a:p>
        </p:txBody>
      </p:sp>
      <p:sp>
        <p:nvSpPr>
          <p:cNvPr id="23" name="角丸四角形 22"/>
          <p:cNvSpPr/>
          <p:nvPr/>
        </p:nvSpPr>
        <p:spPr>
          <a:xfrm>
            <a:off x="6464300" y="4023031"/>
            <a:ext cx="2463800" cy="1485900"/>
          </a:xfrm>
          <a:prstGeom prst="roundRect">
            <a:avLst/>
          </a:prstGeom>
          <a:noFill/>
          <a:ln w="19050" cmpd="sng">
            <a:solidFill>
              <a:srgbClr val="FFFFFF"/>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cxnSp>
        <p:nvCxnSpPr>
          <p:cNvPr id="24" name="直線コネクタ 23"/>
          <p:cNvCxnSpPr/>
          <p:nvPr/>
        </p:nvCxnSpPr>
        <p:spPr>
          <a:xfrm flipH="1" flipV="1">
            <a:off x="8788400" y="2592160"/>
            <a:ext cx="16933" cy="1437973"/>
          </a:xfrm>
          <a:prstGeom prst="line">
            <a:avLst/>
          </a:prstGeom>
          <a:ln>
            <a:solidFill>
              <a:srgbClr val="FFFFFF"/>
            </a:solidFill>
          </a:ln>
        </p:spPr>
        <p:style>
          <a:lnRef idx="2">
            <a:schemeClr val="accent1"/>
          </a:lnRef>
          <a:fillRef idx="0">
            <a:schemeClr val="accent1"/>
          </a:fillRef>
          <a:effectRef idx="1">
            <a:schemeClr val="accent1"/>
          </a:effectRef>
          <a:fontRef idx="minor">
            <a:schemeClr val="tx1"/>
          </a:fontRef>
        </p:style>
      </p:cxnSp>
      <p:cxnSp>
        <p:nvCxnSpPr>
          <p:cNvPr id="25" name="直線コネクタ 24"/>
          <p:cNvCxnSpPr/>
          <p:nvPr/>
        </p:nvCxnSpPr>
        <p:spPr>
          <a:xfrm flipH="1" flipV="1">
            <a:off x="520700" y="3023960"/>
            <a:ext cx="6151033" cy="989240"/>
          </a:xfrm>
          <a:prstGeom prst="line">
            <a:avLst/>
          </a:prstGeom>
          <a:ln>
            <a:solidFill>
              <a:srgbClr val="FFFFFF"/>
            </a:solidFill>
          </a:ln>
        </p:spPr>
        <p:style>
          <a:lnRef idx="2">
            <a:schemeClr val="accent1"/>
          </a:lnRef>
          <a:fillRef idx="0">
            <a:schemeClr val="accent1"/>
          </a:fillRef>
          <a:effectRef idx="1">
            <a:schemeClr val="accent1"/>
          </a:effectRef>
          <a:fontRef idx="minor">
            <a:schemeClr val="tx1"/>
          </a:fontRef>
        </p:style>
      </p:cxnSp>
      <p:sp>
        <p:nvSpPr>
          <p:cNvPr id="26" name="テキスト ボックス 25"/>
          <p:cNvSpPr txBox="1"/>
          <p:nvPr/>
        </p:nvSpPr>
        <p:spPr>
          <a:xfrm>
            <a:off x="165100" y="598260"/>
            <a:ext cx="1533142" cy="369332"/>
          </a:xfrm>
          <a:prstGeom prst="rect">
            <a:avLst/>
          </a:prstGeom>
          <a:noFill/>
        </p:spPr>
        <p:txBody>
          <a:bodyPr wrap="none" rtlCol="0">
            <a:spAutoFit/>
          </a:bodyPr>
          <a:lstStyle/>
          <a:p>
            <a:r>
              <a:rPr kumimoji="1" lang="en-US" altLang="ja-JP" dirty="0" smtClean="0">
                <a:solidFill>
                  <a:schemeClr val="bg1"/>
                </a:solidFill>
              </a:rPr>
              <a:t>IT Quads.&amp; D1</a:t>
            </a:r>
            <a:endParaRPr kumimoji="1" lang="ja-JP" altLang="en-US" dirty="0">
              <a:solidFill>
                <a:schemeClr val="bg1"/>
              </a:solidFill>
            </a:endParaRPr>
          </a:p>
        </p:txBody>
      </p:sp>
      <p:sp>
        <p:nvSpPr>
          <p:cNvPr id="27" name="テキスト ボックス 26"/>
          <p:cNvSpPr txBox="1"/>
          <p:nvPr/>
        </p:nvSpPr>
        <p:spPr>
          <a:xfrm>
            <a:off x="114300" y="3388031"/>
            <a:ext cx="2162521" cy="369332"/>
          </a:xfrm>
          <a:prstGeom prst="rect">
            <a:avLst/>
          </a:prstGeom>
          <a:noFill/>
        </p:spPr>
        <p:txBody>
          <a:bodyPr wrap="none" rtlCol="0">
            <a:spAutoFit/>
          </a:bodyPr>
          <a:lstStyle/>
          <a:p>
            <a:r>
              <a:rPr kumimoji="1" lang="en-US" altLang="ja-JP" dirty="0" smtClean="0">
                <a:solidFill>
                  <a:schemeClr val="bg1"/>
                </a:solidFill>
              </a:rPr>
              <a:t>Long Straight Section</a:t>
            </a:r>
            <a:endParaRPr kumimoji="1" lang="ja-JP" altLang="en-US" dirty="0">
              <a:solidFill>
                <a:schemeClr val="bg1"/>
              </a:solidFill>
            </a:endParaRPr>
          </a:p>
        </p:txBody>
      </p:sp>
      <p:sp>
        <p:nvSpPr>
          <p:cNvPr id="28" name="テキスト ボックス 27"/>
          <p:cNvSpPr txBox="1"/>
          <p:nvPr/>
        </p:nvSpPr>
        <p:spPr>
          <a:xfrm>
            <a:off x="4230309" y="3311831"/>
            <a:ext cx="1249060" cy="369332"/>
          </a:xfrm>
          <a:prstGeom prst="rect">
            <a:avLst/>
          </a:prstGeom>
          <a:noFill/>
        </p:spPr>
        <p:txBody>
          <a:bodyPr wrap="none" rtlCol="0">
            <a:spAutoFit/>
          </a:bodyPr>
          <a:lstStyle/>
          <a:p>
            <a:r>
              <a:rPr kumimoji="1" lang="en-US" altLang="ja-JP" dirty="0" smtClean="0">
                <a:solidFill>
                  <a:srgbClr val="FFFF00"/>
                </a:solidFill>
              </a:rPr>
              <a:t>Crab Cavity</a:t>
            </a:r>
            <a:endParaRPr kumimoji="1" lang="ja-JP" altLang="en-US" dirty="0">
              <a:solidFill>
                <a:srgbClr val="FFFF00"/>
              </a:solidFill>
            </a:endParaRPr>
          </a:p>
        </p:txBody>
      </p:sp>
      <p:cxnSp>
        <p:nvCxnSpPr>
          <p:cNvPr id="29" name="直線矢印コネクタ 28"/>
          <p:cNvCxnSpPr/>
          <p:nvPr/>
        </p:nvCxnSpPr>
        <p:spPr>
          <a:xfrm flipH="1">
            <a:off x="4089400" y="3692831"/>
            <a:ext cx="419100" cy="774700"/>
          </a:xfrm>
          <a:prstGeom prst="straightConnector1">
            <a:avLst/>
          </a:prstGeom>
          <a:ln>
            <a:solidFill>
              <a:srgbClr val="FFFF00"/>
            </a:solidFill>
            <a:tailEnd type="arrow"/>
          </a:ln>
        </p:spPr>
        <p:style>
          <a:lnRef idx="2">
            <a:schemeClr val="accent1"/>
          </a:lnRef>
          <a:fillRef idx="0">
            <a:schemeClr val="accent1"/>
          </a:fillRef>
          <a:effectRef idx="1">
            <a:schemeClr val="accent1"/>
          </a:effectRef>
          <a:fontRef idx="minor">
            <a:schemeClr val="tx1"/>
          </a:fontRef>
        </p:style>
      </p:cxnSp>
      <p:sp>
        <p:nvSpPr>
          <p:cNvPr id="30" name="テキスト ボックス 29"/>
          <p:cNvSpPr txBox="1"/>
          <p:nvPr/>
        </p:nvSpPr>
        <p:spPr>
          <a:xfrm>
            <a:off x="4432300" y="3896031"/>
            <a:ext cx="443676" cy="369332"/>
          </a:xfrm>
          <a:prstGeom prst="rect">
            <a:avLst/>
          </a:prstGeom>
          <a:noFill/>
        </p:spPr>
        <p:txBody>
          <a:bodyPr wrap="none" rtlCol="0">
            <a:spAutoFit/>
          </a:bodyPr>
          <a:lstStyle/>
          <a:p>
            <a:r>
              <a:rPr kumimoji="1" lang="en-US" altLang="ja-JP" dirty="0" smtClean="0">
                <a:solidFill>
                  <a:srgbClr val="FFFF00"/>
                </a:solidFill>
              </a:rPr>
              <a:t>D2</a:t>
            </a:r>
            <a:endParaRPr kumimoji="1" lang="ja-JP" altLang="en-US" dirty="0">
              <a:solidFill>
                <a:srgbClr val="FFFF00"/>
              </a:solidFill>
            </a:endParaRPr>
          </a:p>
        </p:txBody>
      </p:sp>
      <p:sp>
        <p:nvSpPr>
          <p:cNvPr id="31" name="テキスト ボックス 30"/>
          <p:cNvSpPr txBox="1"/>
          <p:nvPr/>
        </p:nvSpPr>
        <p:spPr>
          <a:xfrm>
            <a:off x="3340100" y="3781731"/>
            <a:ext cx="456976" cy="369332"/>
          </a:xfrm>
          <a:prstGeom prst="rect">
            <a:avLst/>
          </a:prstGeom>
          <a:noFill/>
        </p:spPr>
        <p:txBody>
          <a:bodyPr wrap="none" rtlCol="0">
            <a:spAutoFit/>
          </a:bodyPr>
          <a:lstStyle/>
          <a:p>
            <a:r>
              <a:rPr kumimoji="1" lang="en-US" altLang="ja-JP" dirty="0" smtClean="0">
                <a:solidFill>
                  <a:srgbClr val="FFFF00"/>
                </a:solidFill>
              </a:rPr>
              <a:t>Q4</a:t>
            </a:r>
            <a:endParaRPr kumimoji="1" lang="ja-JP" altLang="en-US" dirty="0">
              <a:solidFill>
                <a:srgbClr val="FFFF00"/>
              </a:solidFill>
            </a:endParaRPr>
          </a:p>
        </p:txBody>
      </p:sp>
      <p:sp>
        <p:nvSpPr>
          <p:cNvPr id="32" name="テキスト ボックス 31"/>
          <p:cNvSpPr txBox="1"/>
          <p:nvPr/>
        </p:nvSpPr>
        <p:spPr>
          <a:xfrm>
            <a:off x="2120900" y="763360"/>
            <a:ext cx="1082410" cy="646331"/>
          </a:xfrm>
          <a:prstGeom prst="rect">
            <a:avLst/>
          </a:prstGeom>
          <a:noFill/>
        </p:spPr>
        <p:txBody>
          <a:bodyPr wrap="none" rtlCol="0">
            <a:spAutoFit/>
          </a:bodyPr>
          <a:lstStyle/>
          <a:p>
            <a:r>
              <a:rPr kumimoji="1" lang="en-US" altLang="ja-JP" dirty="0" smtClean="0">
                <a:solidFill>
                  <a:srgbClr val="FFFF00"/>
                </a:solidFill>
              </a:rPr>
              <a:t>Corrector </a:t>
            </a:r>
          </a:p>
          <a:p>
            <a:r>
              <a:rPr kumimoji="1" lang="en-US" altLang="ja-JP" dirty="0" smtClean="0">
                <a:solidFill>
                  <a:srgbClr val="FFFF00"/>
                </a:solidFill>
              </a:rPr>
              <a:t>Package</a:t>
            </a:r>
            <a:endParaRPr kumimoji="1" lang="ja-JP" altLang="en-US" dirty="0">
              <a:solidFill>
                <a:srgbClr val="FFFF00"/>
              </a:solidFill>
            </a:endParaRPr>
          </a:p>
        </p:txBody>
      </p:sp>
      <p:pic>
        <p:nvPicPr>
          <p:cNvPr id="33" name="Picture 54" descr="United States icon">
            <a:hlinkClick r:id="rId4"/>
          </p:cNvPr>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3657705" y="1275224"/>
            <a:ext cx="487680" cy="487680"/>
          </a:xfrm>
          <a:prstGeom prst="rect">
            <a:avLst/>
          </a:prstGeom>
          <a:noFill/>
          <a:extLst>
            <a:ext uri="{909E8E84-426E-40dd-AFC4-6F175D3DCCD1}">
              <a14:hiddenFill xmlns:a14="http://schemas.microsoft.com/office/drawing/2010/main" xmlns="">
                <a:solidFill>
                  <a:srgbClr val="FFFFFF"/>
                </a:solidFill>
              </a14:hiddenFill>
            </a:ext>
          </a:extLst>
        </p:spPr>
      </p:pic>
      <p:pic>
        <p:nvPicPr>
          <p:cNvPr id="34" name="Picture 46" descr="Japan icon">
            <a:hlinkClick r:id="rId6"/>
          </p:cNvPr>
          <p:cNvPicPr>
            <a:picLocks noChangeAspect="1" noChangeArrowheads="1"/>
          </p:cNvPicPr>
          <p:nvPr/>
        </p:nvPicPr>
        <p:blipFill>
          <a:blip r:embed="rId7" cstate="email">
            <a:extLst>
              <a:ext uri="{28A0092B-C50C-407E-A947-70E740481C1C}">
                <a14:useLocalDpi xmlns:a14="http://schemas.microsoft.com/office/drawing/2010/main"/>
              </a:ext>
            </a:extLst>
          </a:blip>
          <a:srcRect/>
          <a:stretch>
            <a:fillRect/>
          </a:stretch>
        </p:blipFill>
        <p:spPr bwMode="auto">
          <a:xfrm>
            <a:off x="1242909" y="1561050"/>
            <a:ext cx="487680" cy="487680"/>
          </a:xfrm>
          <a:prstGeom prst="rect">
            <a:avLst/>
          </a:prstGeom>
          <a:noFill/>
          <a:extLst>
            <a:ext uri="{909E8E84-426E-40dd-AFC4-6F175D3DCCD1}">
              <a14:hiddenFill xmlns:a14="http://schemas.microsoft.com/office/drawing/2010/main" xmlns="">
                <a:solidFill>
                  <a:srgbClr val="FFFFFF"/>
                </a:solidFill>
              </a14:hiddenFill>
            </a:ext>
          </a:extLst>
        </p:spPr>
      </p:pic>
      <p:pic>
        <p:nvPicPr>
          <p:cNvPr id="35" name="Picture 60" descr="France icon">
            <a:hlinkClick r:id="rId8"/>
          </p:cNvPr>
          <p:cNvPicPr>
            <a:picLocks noChangeAspect="1" noChangeArrowheads="1"/>
          </p:cNvPicPr>
          <p:nvPr/>
        </p:nvPicPr>
        <p:blipFill>
          <a:blip r:embed="rId9" cstate="email">
            <a:extLst>
              <a:ext uri="{28A0092B-C50C-407E-A947-70E740481C1C}">
                <a14:useLocalDpi xmlns:a14="http://schemas.microsoft.com/office/drawing/2010/main"/>
              </a:ext>
            </a:extLst>
          </a:blip>
          <a:srcRect/>
          <a:stretch>
            <a:fillRect/>
          </a:stretch>
        </p:blipFill>
        <p:spPr bwMode="auto">
          <a:xfrm>
            <a:off x="3371942" y="4024946"/>
            <a:ext cx="487680" cy="487680"/>
          </a:xfrm>
          <a:prstGeom prst="rect">
            <a:avLst/>
          </a:prstGeom>
          <a:noFill/>
          <a:extLst>
            <a:ext uri="{909E8E84-426E-40dd-AFC4-6F175D3DCCD1}">
              <a14:hiddenFill xmlns:a14="http://schemas.microsoft.com/office/drawing/2010/main" xmlns="">
                <a:solidFill>
                  <a:srgbClr val="FFFFFF"/>
                </a:solidFill>
              </a14:hiddenFill>
            </a:ext>
          </a:extLst>
        </p:spPr>
      </p:pic>
      <p:pic>
        <p:nvPicPr>
          <p:cNvPr id="36" name="Picture 44" descr="Italy icon">
            <a:hlinkClick r:id="rId10"/>
          </p:cNvPr>
          <p:cNvPicPr>
            <a:picLocks noChangeAspect="1" noChangeArrowheads="1"/>
          </p:cNvPicPr>
          <p:nvPr/>
        </p:nvPicPr>
        <p:blipFill>
          <a:blip r:embed="rId11" cstate="email">
            <a:extLst>
              <a:ext uri="{28A0092B-C50C-407E-A947-70E740481C1C}">
                <a14:useLocalDpi xmlns:a14="http://schemas.microsoft.com/office/drawing/2010/main"/>
              </a:ext>
            </a:extLst>
          </a:blip>
          <a:srcRect/>
          <a:stretch>
            <a:fillRect/>
          </a:stretch>
        </p:blipFill>
        <p:spPr bwMode="auto">
          <a:xfrm>
            <a:off x="2105824" y="1359652"/>
            <a:ext cx="487680" cy="487680"/>
          </a:xfrm>
          <a:prstGeom prst="rect">
            <a:avLst/>
          </a:prstGeom>
          <a:noFill/>
          <a:extLst>
            <a:ext uri="{909E8E84-426E-40dd-AFC4-6F175D3DCCD1}">
              <a14:hiddenFill xmlns:a14="http://schemas.microsoft.com/office/drawing/2010/main" xmlns="">
                <a:solidFill>
                  <a:srgbClr val="FFFFFF"/>
                </a:solidFill>
              </a14:hiddenFill>
            </a:ext>
          </a:extLst>
        </p:spPr>
      </p:pic>
      <p:pic>
        <p:nvPicPr>
          <p:cNvPr id="37" name="Picture 62" descr="Spain icon">
            <a:hlinkClick r:id="rId12"/>
          </p:cNvPr>
          <p:cNvPicPr>
            <a:picLocks noChangeAspect="1" noChangeArrowheads="1"/>
          </p:cNvPicPr>
          <p:nvPr/>
        </p:nvPicPr>
        <p:blipFill>
          <a:blip r:embed="rId13" cstate="email">
            <a:extLst>
              <a:ext uri="{28A0092B-C50C-407E-A947-70E740481C1C}">
                <a14:useLocalDpi xmlns:a14="http://schemas.microsoft.com/office/drawing/2010/main"/>
              </a:ext>
            </a:extLst>
          </a:blip>
          <a:srcRect/>
          <a:stretch>
            <a:fillRect/>
          </a:stretch>
        </p:blipFill>
        <p:spPr bwMode="auto">
          <a:xfrm>
            <a:off x="2593504" y="1367379"/>
            <a:ext cx="487680" cy="487680"/>
          </a:xfrm>
          <a:prstGeom prst="rect">
            <a:avLst/>
          </a:prstGeom>
          <a:noFill/>
          <a:extLst>
            <a:ext uri="{909E8E84-426E-40dd-AFC4-6F175D3DCCD1}">
              <a14:hiddenFill xmlns:a14="http://schemas.microsoft.com/office/drawing/2010/main" xmlns="">
                <a:solidFill>
                  <a:srgbClr val="FFFFFF"/>
                </a:solidFill>
              </a14:hiddenFill>
            </a:ext>
          </a:extLst>
        </p:spPr>
      </p:pic>
      <p:pic>
        <p:nvPicPr>
          <p:cNvPr id="38" name="Picture 28"/>
          <p:cNvPicPr>
            <a:picLocks noChangeAspect="1" noChangeArrowheads="1"/>
          </p:cNvPicPr>
          <p:nvPr/>
        </p:nvPicPr>
        <p:blipFill>
          <a:blip r:embed="rId14" cstate="email">
            <a:extLst>
              <a:ext uri="{28A0092B-C50C-407E-A947-70E740481C1C}">
                <a14:useLocalDpi xmlns:a14="http://schemas.microsoft.com/office/drawing/2010/main"/>
              </a:ext>
            </a:extLst>
          </a:blip>
          <a:srcRect/>
          <a:stretch>
            <a:fillRect/>
          </a:stretch>
        </p:blipFill>
        <p:spPr bwMode="auto">
          <a:xfrm>
            <a:off x="5036323" y="1116275"/>
            <a:ext cx="433794" cy="433794"/>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pic>
        <p:nvPicPr>
          <p:cNvPr id="39" name="Picture 28"/>
          <p:cNvPicPr>
            <a:picLocks noChangeAspect="1" noChangeArrowheads="1"/>
          </p:cNvPicPr>
          <p:nvPr/>
        </p:nvPicPr>
        <p:blipFill>
          <a:blip r:embed="rId14" cstate="email">
            <a:extLst>
              <a:ext uri="{28A0092B-C50C-407E-A947-70E740481C1C}">
                <a14:useLocalDpi xmlns:a14="http://schemas.microsoft.com/office/drawing/2010/main"/>
              </a:ext>
            </a:extLst>
          </a:blip>
          <a:srcRect/>
          <a:stretch>
            <a:fillRect/>
          </a:stretch>
        </p:blipFill>
        <p:spPr bwMode="auto">
          <a:xfrm>
            <a:off x="6433323" y="989275"/>
            <a:ext cx="433794" cy="433794"/>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pic>
        <p:nvPicPr>
          <p:cNvPr id="40" name="Picture 54" descr="United States icon">
            <a:hlinkClick r:id="rId4"/>
          </p:cNvPr>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7810605" y="830724"/>
            <a:ext cx="487680" cy="487680"/>
          </a:xfrm>
          <a:prstGeom prst="rect">
            <a:avLst/>
          </a:prstGeom>
          <a:noFill/>
          <a:extLst>
            <a:ext uri="{909E8E84-426E-40dd-AFC4-6F175D3DCCD1}">
              <a14:hiddenFill xmlns:a14="http://schemas.microsoft.com/office/drawing/2010/main" xmlns="">
                <a:solidFill>
                  <a:srgbClr val="FFFFFF"/>
                </a:solidFill>
              </a14:hiddenFill>
            </a:ext>
          </a:extLst>
        </p:spPr>
      </p:pic>
      <p:sp>
        <p:nvSpPr>
          <p:cNvPr id="41" name="テキスト ボックス 40"/>
          <p:cNvSpPr txBox="1"/>
          <p:nvPr/>
        </p:nvSpPr>
        <p:spPr>
          <a:xfrm>
            <a:off x="7874000" y="547460"/>
            <a:ext cx="456976" cy="369332"/>
          </a:xfrm>
          <a:prstGeom prst="rect">
            <a:avLst/>
          </a:prstGeom>
          <a:noFill/>
        </p:spPr>
        <p:txBody>
          <a:bodyPr wrap="none" rtlCol="0">
            <a:spAutoFit/>
          </a:bodyPr>
          <a:lstStyle/>
          <a:p>
            <a:r>
              <a:rPr kumimoji="1" lang="en-US" altLang="ja-JP" dirty="0" smtClean="0">
                <a:solidFill>
                  <a:srgbClr val="FFFF00"/>
                </a:solidFill>
              </a:rPr>
              <a:t>Q1</a:t>
            </a:r>
            <a:endParaRPr kumimoji="1" lang="ja-JP" altLang="en-US" dirty="0">
              <a:solidFill>
                <a:srgbClr val="FFFF00"/>
              </a:solidFill>
            </a:endParaRPr>
          </a:p>
        </p:txBody>
      </p:sp>
      <p:sp>
        <p:nvSpPr>
          <p:cNvPr id="42" name="テキスト ボックス 41"/>
          <p:cNvSpPr txBox="1"/>
          <p:nvPr/>
        </p:nvSpPr>
        <p:spPr>
          <a:xfrm>
            <a:off x="6375400" y="737960"/>
            <a:ext cx="567546" cy="369332"/>
          </a:xfrm>
          <a:prstGeom prst="rect">
            <a:avLst/>
          </a:prstGeom>
          <a:noFill/>
        </p:spPr>
        <p:txBody>
          <a:bodyPr wrap="none" rtlCol="0">
            <a:spAutoFit/>
          </a:bodyPr>
          <a:lstStyle/>
          <a:p>
            <a:r>
              <a:rPr kumimoji="1" lang="en-US" altLang="ja-JP" dirty="0" smtClean="0">
                <a:solidFill>
                  <a:srgbClr val="FFFF00"/>
                </a:solidFill>
              </a:rPr>
              <a:t>Q2a</a:t>
            </a:r>
            <a:endParaRPr kumimoji="1" lang="ja-JP" altLang="en-US" dirty="0">
              <a:solidFill>
                <a:srgbClr val="FFFF00"/>
              </a:solidFill>
            </a:endParaRPr>
          </a:p>
        </p:txBody>
      </p:sp>
      <p:sp>
        <p:nvSpPr>
          <p:cNvPr id="43" name="テキスト ボックス 42"/>
          <p:cNvSpPr txBox="1"/>
          <p:nvPr/>
        </p:nvSpPr>
        <p:spPr>
          <a:xfrm>
            <a:off x="4940300" y="801460"/>
            <a:ext cx="578253" cy="369332"/>
          </a:xfrm>
          <a:prstGeom prst="rect">
            <a:avLst/>
          </a:prstGeom>
          <a:noFill/>
        </p:spPr>
        <p:txBody>
          <a:bodyPr wrap="none" rtlCol="0">
            <a:spAutoFit/>
          </a:bodyPr>
          <a:lstStyle/>
          <a:p>
            <a:r>
              <a:rPr kumimoji="1" lang="en-US" altLang="ja-JP" dirty="0" smtClean="0">
                <a:solidFill>
                  <a:srgbClr val="FFFF00"/>
                </a:solidFill>
              </a:rPr>
              <a:t>Q2b</a:t>
            </a:r>
            <a:endParaRPr kumimoji="1" lang="ja-JP" altLang="en-US" dirty="0">
              <a:solidFill>
                <a:srgbClr val="FFFF00"/>
              </a:solidFill>
            </a:endParaRPr>
          </a:p>
        </p:txBody>
      </p:sp>
      <p:sp>
        <p:nvSpPr>
          <p:cNvPr id="44" name="テキスト ボックス 43"/>
          <p:cNvSpPr txBox="1"/>
          <p:nvPr/>
        </p:nvSpPr>
        <p:spPr>
          <a:xfrm>
            <a:off x="3670300" y="1055460"/>
            <a:ext cx="456976" cy="369332"/>
          </a:xfrm>
          <a:prstGeom prst="rect">
            <a:avLst/>
          </a:prstGeom>
          <a:noFill/>
        </p:spPr>
        <p:txBody>
          <a:bodyPr wrap="none" rtlCol="0">
            <a:spAutoFit/>
          </a:bodyPr>
          <a:lstStyle/>
          <a:p>
            <a:r>
              <a:rPr kumimoji="1" lang="en-US" altLang="ja-JP" dirty="0" smtClean="0">
                <a:solidFill>
                  <a:srgbClr val="FFFF00"/>
                </a:solidFill>
              </a:rPr>
              <a:t>Q3</a:t>
            </a:r>
            <a:endParaRPr kumimoji="1" lang="ja-JP" altLang="en-US" dirty="0">
              <a:solidFill>
                <a:srgbClr val="FFFF00"/>
              </a:solidFill>
            </a:endParaRPr>
          </a:p>
        </p:txBody>
      </p:sp>
      <p:pic>
        <p:nvPicPr>
          <p:cNvPr id="45" name="Picture 54" descr="United States icon">
            <a:hlinkClick r:id="rId4"/>
          </p:cNvPr>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3744986" y="3596713"/>
            <a:ext cx="487680" cy="487680"/>
          </a:xfrm>
          <a:prstGeom prst="rect">
            <a:avLst/>
          </a:prstGeom>
          <a:noFill/>
          <a:extLst>
            <a:ext uri="{909E8E84-426E-40dd-AFC4-6F175D3DCCD1}">
              <a14:hiddenFill xmlns:a14="http://schemas.microsoft.com/office/drawing/2010/main" xmlns="">
                <a:solidFill>
                  <a:srgbClr val="FFFFFF"/>
                </a:solidFill>
              </a14:hiddenFill>
            </a:ext>
          </a:extLst>
        </p:spPr>
      </p:pic>
      <p:pic>
        <p:nvPicPr>
          <p:cNvPr id="46" name="Picture 52" descr="United Kingdom icon">
            <a:hlinkClick r:id="rId15"/>
          </p:cNvPr>
          <p:cNvPicPr>
            <a:picLocks noChangeAspect="1" noChangeArrowheads="1"/>
          </p:cNvPicPr>
          <p:nvPr/>
        </p:nvPicPr>
        <p:blipFill>
          <a:blip r:embed="rId16" cstate="email">
            <a:extLst>
              <a:ext uri="{28A0092B-C50C-407E-A947-70E740481C1C}">
                <a14:useLocalDpi xmlns:a14="http://schemas.microsoft.com/office/drawing/2010/main"/>
              </a:ext>
            </a:extLst>
          </a:blip>
          <a:srcRect/>
          <a:stretch>
            <a:fillRect/>
          </a:stretch>
        </p:blipFill>
        <p:spPr bwMode="auto">
          <a:xfrm>
            <a:off x="3758221" y="3279201"/>
            <a:ext cx="487680" cy="487680"/>
          </a:xfrm>
          <a:prstGeom prst="rect">
            <a:avLst/>
          </a:prstGeom>
          <a:noFill/>
          <a:extLst>
            <a:ext uri="{909E8E84-426E-40dd-AFC4-6F175D3DCCD1}">
              <a14:hiddenFill xmlns:a14="http://schemas.microsoft.com/office/drawing/2010/main" xmlns="">
                <a:solidFill>
                  <a:srgbClr val="FFFFFF"/>
                </a:solidFill>
              </a14:hiddenFill>
            </a:ext>
          </a:extLst>
        </p:spPr>
      </p:pic>
      <p:pic>
        <p:nvPicPr>
          <p:cNvPr id="47" name="Picture 28"/>
          <p:cNvPicPr>
            <a:picLocks noChangeAspect="1" noChangeArrowheads="1"/>
          </p:cNvPicPr>
          <p:nvPr/>
        </p:nvPicPr>
        <p:blipFill>
          <a:blip r:embed="rId14" cstate="email">
            <a:extLst>
              <a:ext uri="{28A0092B-C50C-407E-A947-70E740481C1C}">
                <a14:useLocalDpi xmlns:a14="http://schemas.microsoft.com/office/drawing/2010/main"/>
              </a:ext>
            </a:extLst>
          </a:blip>
          <a:srcRect/>
          <a:stretch>
            <a:fillRect/>
          </a:stretch>
        </p:blipFill>
        <p:spPr bwMode="auto">
          <a:xfrm>
            <a:off x="4858320" y="4117827"/>
            <a:ext cx="433794" cy="433794"/>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pic>
        <p:nvPicPr>
          <p:cNvPr id="48" name="Picture 44" descr="Italy icon">
            <a:hlinkClick r:id="rId10"/>
          </p:cNvPr>
          <p:cNvPicPr>
            <a:picLocks noChangeAspect="1" noChangeArrowheads="1"/>
          </p:cNvPicPr>
          <p:nvPr/>
        </p:nvPicPr>
        <p:blipFill>
          <a:blip r:embed="rId11" cstate="email">
            <a:extLst>
              <a:ext uri="{28A0092B-C50C-407E-A947-70E740481C1C}">
                <a14:useLocalDpi xmlns:a14="http://schemas.microsoft.com/office/drawing/2010/main"/>
              </a:ext>
            </a:extLst>
          </a:blip>
          <a:srcRect/>
          <a:stretch>
            <a:fillRect/>
          </a:stretch>
        </p:blipFill>
        <p:spPr bwMode="auto">
          <a:xfrm>
            <a:off x="4825503" y="3736883"/>
            <a:ext cx="487680" cy="487680"/>
          </a:xfrm>
          <a:prstGeom prst="rect">
            <a:avLst/>
          </a:prstGeom>
          <a:noFill/>
          <a:extLst>
            <a:ext uri="{909E8E84-426E-40dd-AFC4-6F175D3DCCD1}">
              <a14:hiddenFill xmlns:a14="http://schemas.microsoft.com/office/drawing/2010/main" xmlns="">
                <a:solidFill>
                  <a:srgbClr val="FFFFFF"/>
                </a:solidFill>
              </a14:hiddenFill>
            </a:ext>
          </a:extLst>
        </p:spPr>
      </p:pic>
      <p:pic>
        <p:nvPicPr>
          <p:cNvPr id="49" name="Picture 62" descr="Spain icon">
            <a:hlinkClick r:id="rId12"/>
          </p:cNvPr>
          <p:cNvPicPr>
            <a:picLocks noChangeAspect="1" noChangeArrowheads="1"/>
          </p:cNvPicPr>
          <p:nvPr/>
        </p:nvPicPr>
        <p:blipFill>
          <a:blip r:embed="rId13" cstate="email">
            <a:extLst>
              <a:ext uri="{28A0092B-C50C-407E-A947-70E740481C1C}">
                <a14:useLocalDpi xmlns:a14="http://schemas.microsoft.com/office/drawing/2010/main"/>
              </a:ext>
            </a:extLst>
          </a:blip>
          <a:srcRect/>
          <a:stretch>
            <a:fillRect/>
          </a:stretch>
        </p:blipFill>
        <p:spPr bwMode="auto">
          <a:xfrm>
            <a:off x="5799316" y="1626352"/>
            <a:ext cx="487680" cy="487680"/>
          </a:xfrm>
          <a:prstGeom prst="rect">
            <a:avLst/>
          </a:prstGeom>
          <a:noFill/>
          <a:extLst>
            <a:ext uri="{909E8E84-426E-40dd-AFC4-6F175D3DCCD1}">
              <a14:hiddenFill xmlns:a14="http://schemas.microsoft.com/office/drawing/2010/main" xmlns="">
                <a:solidFill>
                  <a:srgbClr val="FFFFFF"/>
                </a:solidFill>
              </a14:hiddenFill>
            </a:ext>
          </a:extLst>
        </p:spPr>
      </p:pic>
      <p:pic>
        <p:nvPicPr>
          <p:cNvPr id="50" name="図 130"/>
          <p:cNvPicPr>
            <a:picLocks noChangeAspect="1"/>
          </p:cNvPicPr>
          <p:nvPr/>
        </p:nvPicPr>
        <p:blipFill>
          <a:blip r:embed="rId17" cstate="print">
            <a:extLst>
              <a:ext uri="{28A0092B-C50C-407E-A947-70E740481C1C}">
                <a14:useLocalDpi xmlns:a14="http://schemas.microsoft.com/office/drawing/2010/main"/>
              </a:ext>
            </a:extLst>
          </a:blip>
          <a:srcRect/>
          <a:stretch>
            <a:fillRect/>
          </a:stretch>
        </p:blipFill>
        <p:spPr bwMode="auto">
          <a:xfrm>
            <a:off x="6978231" y="2300060"/>
            <a:ext cx="931047" cy="790223"/>
          </a:xfrm>
          <a:prstGeom prst="rect">
            <a:avLst/>
          </a:prstGeom>
          <a:noFill/>
          <a:ln w="9525">
            <a:noFill/>
            <a:miter lim="800000"/>
            <a:headEnd/>
            <a:tailEnd/>
          </a:ln>
        </p:spPr>
      </p:pic>
      <p:sp>
        <p:nvSpPr>
          <p:cNvPr id="4" name="テキスト ボックス 3"/>
          <p:cNvSpPr txBox="1"/>
          <p:nvPr/>
        </p:nvSpPr>
        <p:spPr>
          <a:xfrm>
            <a:off x="6790266" y="118534"/>
            <a:ext cx="2109434" cy="369332"/>
          </a:xfrm>
          <a:prstGeom prst="rect">
            <a:avLst/>
          </a:prstGeom>
          <a:noFill/>
        </p:spPr>
        <p:txBody>
          <a:bodyPr wrap="none" rtlCol="0">
            <a:spAutoFit/>
          </a:bodyPr>
          <a:lstStyle/>
          <a:p>
            <a:r>
              <a:rPr kumimoji="1" lang="en-US" altLang="ja-JP" dirty="0" smtClean="0"/>
              <a:t>Courtesy of P. </a:t>
            </a:r>
            <a:r>
              <a:rPr kumimoji="1" lang="en-US" altLang="ja-JP" dirty="0" err="1" smtClean="0"/>
              <a:t>Fessia</a:t>
            </a:r>
            <a:endParaRPr kumimoji="1" lang="ja-JP" altLang="en-US" dirty="0"/>
          </a:p>
        </p:txBody>
      </p:sp>
      <p:sp>
        <p:nvSpPr>
          <p:cNvPr id="8" name="フッター プレースホルダー 7"/>
          <p:cNvSpPr>
            <a:spLocks noGrp="1"/>
          </p:cNvSpPr>
          <p:nvPr>
            <p:ph type="ftr" sz="quarter" idx="11"/>
          </p:nvPr>
        </p:nvSpPr>
        <p:spPr/>
        <p:txBody>
          <a:bodyPr/>
          <a:lstStyle/>
          <a:p>
            <a:r>
              <a:rPr lang="en-US" smtClean="0">
                <a:solidFill>
                  <a:prstClr val="black">
                    <a:tint val="75000"/>
                  </a:prstClr>
                </a:solidFill>
                <a:latin typeface="Calibri"/>
              </a:rPr>
              <a:t>HL-LHC D1 Magnet Review, June 30 – July 1, 2016, KEK</a:t>
            </a:r>
            <a:endParaRPr lang="en-US">
              <a:solidFill>
                <a:prstClr val="black">
                  <a:tint val="75000"/>
                </a:prstClr>
              </a:solidFill>
              <a:latin typeface="Calibri"/>
            </a:endParaRPr>
          </a:p>
        </p:txBody>
      </p:sp>
    </p:spTree>
    <p:extLst>
      <p:ext uri="{BB962C8B-B14F-4D97-AF65-F5344CB8AC3E}">
        <p14:creationId xmlns:p14="http://schemas.microsoft.com/office/powerpoint/2010/main" val="267149001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Box 3"/>
          <p:cNvSpPr txBox="1">
            <a:spLocks noChangeArrowheads="1"/>
          </p:cNvSpPr>
          <p:nvPr/>
        </p:nvSpPr>
        <p:spPr bwMode="auto">
          <a:xfrm>
            <a:off x="179388" y="87313"/>
            <a:ext cx="8966200" cy="360362"/>
          </a:xfrm>
          <a:prstGeom prst="rect">
            <a:avLst/>
          </a:prstGeom>
          <a:noFill/>
          <a:ln w="9525">
            <a:noFill/>
            <a:miter lim="800000"/>
            <a:headEnd/>
            <a:tailEnd/>
          </a:ln>
          <a:effectLst/>
        </p:spPr>
        <p:txBody>
          <a:bodyPr anchor="ctr"/>
          <a:lstStyle>
            <a:lvl1pPr>
              <a:defRPr kumimoji="1">
                <a:solidFill>
                  <a:schemeClr val="tx1"/>
                </a:solidFill>
                <a:latin typeface="Arial" charset="0"/>
                <a:ea typeface="ＭＳ Ｐゴシック" charset="0"/>
                <a:cs typeface="ＭＳ Ｐゴシック" charset="0"/>
              </a:defRPr>
            </a:lvl1pPr>
            <a:lvl2pPr marL="742950" indent="-285750">
              <a:defRPr kumimoji="1">
                <a:solidFill>
                  <a:schemeClr val="tx1"/>
                </a:solidFill>
                <a:latin typeface="Arial" charset="0"/>
                <a:ea typeface="ＭＳ Ｐゴシック" charset="0"/>
              </a:defRPr>
            </a:lvl2pPr>
            <a:lvl3pPr marL="1143000" indent="-228600">
              <a:defRPr kumimoji="1">
                <a:solidFill>
                  <a:schemeClr val="tx1"/>
                </a:solidFill>
                <a:latin typeface="Arial" charset="0"/>
                <a:ea typeface="ＭＳ Ｐゴシック" charset="0"/>
              </a:defRPr>
            </a:lvl3pPr>
            <a:lvl4pPr marL="1600200" indent="-228600">
              <a:defRPr kumimoji="1">
                <a:solidFill>
                  <a:schemeClr val="tx1"/>
                </a:solidFill>
                <a:latin typeface="Arial" charset="0"/>
                <a:ea typeface="ＭＳ Ｐゴシック" charset="0"/>
              </a:defRPr>
            </a:lvl4pPr>
            <a:lvl5pPr marL="2057400" indent="-228600">
              <a:defRPr kumimoji="1">
                <a:solidFill>
                  <a:schemeClr val="tx1"/>
                </a:solidFill>
                <a:latin typeface="Arial" charset="0"/>
                <a:ea typeface="ＭＳ Ｐゴシック" charset="0"/>
              </a:defRPr>
            </a:lvl5pPr>
            <a:lvl6pPr marL="2514600" indent="-228600" fontAlgn="base">
              <a:spcBef>
                <a:spcPct val="0"/>
              </a:spcBef>
              <a:spcAft>
                <a:spcPct val="0"/>
              </a:spcAft>
              <a:defRPr kumimoji="1">
                <a:solidFill>
                  <a:schemeClr val="tx1"/>
                </a:solidFill>
                <a:latin typeface="Arial" charset="0"/>
                <a:ea typeface="ＭＳ Ｐゴシック" charset="0"/>
              </a:defRPr>
            </a:lvl6pPr>
            <a:lvl7pPr marL="2971800" indent="-228600" fontAlgn="base">
              <a:spcBef>
                <a:spcPct val="0"/>
              </a:spcBef>
              <a:spcAft>
                <a:spcPct val="0"/>
              </a:spcAft>
              <a:defRPr kumimoji="1">
                <a:solidFill>
                  <a:schemeClr val="tx1"/>
                </a:solidFill>
                <a:latin typeface="Arial" charset="0"/>
                <a:ea typeface="ＭＳ Ｐゴシック" charset="0"/>
              </a:defRPr>
            </a:lvl7pPr>
            <a:lvl8pPr marL="3429000" indent="-228600" fontAlgn="base">
              <a:spcBef>
                <a:spcPct val="0"/>
              </a:spcBef>
              <a:spcAft>
                <a:spcPct val="0"/>
              </a:spcAft>
              <a:defRPr kumimoji="1">
                <a:solidFill>
                  <a:schemeClr val="tx1"/>
                </a:solidFill>
                <a:latin typeface="Arial" charset="0"/>
                <a:ea typeface="ＭＳ Ｐゴシック" charset="0"/>
              </a:defRPr>
            </a:lvl8pPr>
            <a:lvl9pPr marL="3886200" indent="-228600" fontAlgn="base">
              <a:spcBef>
                <a:spcPct val="0"/>
              </a:spcBef>
              <a:spcAft>
                <a:spcPct val="0"/>
              </a:spcAft>
              <a:defRPr kumimoji="1">
                <a:solidFill>
                  <a:schemeClr val="tx1"/>
                </a:solidFill>
                <a:latin typeface="Arial" charset="0"/>
                <a:ea typeface="ＭＳ Ｐゴシック" charset="0"/>
              </a:defRPr>
            </a:lvl9pPr>
          </a:lstStyle>
          <a:p>
            <a:r>
              <a:rPr lang="en-US" altLang="ja-JP" sz="4000" b="1" dirty="0" smtClean="0">
                <a:solidFill>
                  <a:schemeClr val="accent1"/>
                </a:solidFill>
                <a:latin typeface="+mj-lt"/>
              </a:rPr>
              <a:t>Layout of IR Magnets</a:t>
            </a:r>
          </a:p>
        </p:txBody>
      </p:sp>
      <p:sp>
        <p:nvSpPr>
          <p:cNvPr id="2" name="スライド番号プレースホルダー 1"/>
          <p:cNvSpPr>
            <a:spLocks noGrp="1"/>
          </p:cNvSpPr>
          <p:nvPr>
            <p:ph type="sldNum" sz="quarter" idx="12"/>
          </p:nvPr>
        </p:nvSpPr>
        <p:spPr>
          <a:xfrm>
            <a:off x="6553200" y="6559546"/>
            <a:ext cx="2133600" cy="365125"/>
          </a:xfrm>
        </p:spPr>
        <p:txBody>
          <a:bodyPr/>
          <a:lstStyle/>
          <a:p>
            <a:fld id="{092B129B-82F7-934B-B7C5-A1EBDBE39D98}" type="slidenum">
              <a:rPr kumimoji="1" lang="ja-JP" altLang="en-US" smtClean="0"/>
              <a:t>9</a:t>
            </a:fld>
            <a:endParaRPr kumimoji="1" lang="ja-JP" altLang="en-US" dirty="0"/>
          </a:p>
        </p:txBody>
      </p:sp>
      <p:pic>
        <p:nvPicPr>
          <p:cNvPr id="8" name="図 7"/>
          <p:cNvPicPr>
            <a:picLocks noChangeAspect="1"/>
          </p:cNvPicPr>
          <p:nvPr/>
        </p:nvPicPr>
        <p:blipFill>
          <a:blip r:embed="rId2"/>
          <a:stretch>
            <a:fillRect/>
          </a:stretch>
        </p:blipFill>
        <p:spPr>
          <a:xfrm>
            <a:off x="179388" y="1229033"/>
            <a:ext cx="8427198" cy="3050906"/>
          </a:xfrm>
          <a:prstGeom prst="rect">
            <a:avLst/>
          </a:prstGeom>
        </p:spPr>
      </p:pic>
      <p:sp>
        <p:nvSpPr>
          <p:cNvPr id="67" name="コンテンツ プレースホルダ 2"/>
          <p:cNvSpPr>
            <a:spLocks noGrp="1"/>
          </p:cNvSpPr>
          <p:nvPr>
            <p:ph idx="1"/>
          </p:nvPr>
        </p:nvSpPr>
        <p:spPr>
          <a:xfrm>
            <a:off x="92231" y="4705083"/>
            <a:ext cx="9209085" cy="1797013"/>
          </a:xfrm>
          <a:noFill/>
        </p:spPr>
        <p:txBody>
          <a:bodyPr>
            <a:noAutofit/>
          </a:bodyPr>
          <a:lstStyle/>
          <a:p>
            <a:r>
              <a:rPr kumimoji="1" lang="en-US" altLang="ja-JP" sz="2000" b="1" dirty="0">
                <a:latin typeface="+mj-lt"/>
                <a:cs typeface="Arial"/>
              </a:rPr>
              <a:t>Aperture increase </a:t>
            </a:r>
            <a:r>
              <a:rPr lang="en-US" altLang="ja-JP" sz="2000" b="1" dirty="0">
                <a:latin typeface="+mj-lt"/>
                <a:cs typeface="Arial"/>
              </a:rPr>
              <a:t>in </a:t>
            </a:r>
            <a:r>
              <a:rPr kumimoji="1" lang="en-US" altLang="ja-JP" sz="2000" b="1" dirty="0">
                <a:latin typeface="+mj-lt"/>
                <a:cs typeface="Arial"/>
              </a:rPr>
              <a:t>IT Quads</a:t>
            </a:r>
            <a:r>
              <a:rPr kumimoji="1" lang="en-US" altLang="ja-JP" sz="2000" b="1" dirty="0" smtClean="0">
                <a:latin typeface="+mj-lt"/>
                <a:cs typeface="Arial"/>
              </a:rPr>
              <a:t>: </a:t>
            </a:r>
            <a:r>
              <a:rPr kumimoji="1" lang="en-US" altLang="ja-JP" sz="2000" b="1" dirty="0" smtClean="0">
                <a:solidFill>
                  <a:srgbClr val="0000FF"/>
                </a:solidFill>
                <a:latin typeface="+mj-lt"/>
                <a:cs typeface="Arial"/>
              </a:rPr>
              <a:t>70mm </a:t>
            </a:r>
            <a:r>
              <a:rPr kumimoji="1" lang="en-US" altLang="ja-JP" sz="2000" b="1" dirty="0" smtClean="0">
                <a:solidFill>
                  <a:srgbClr val="0000FF"/>
                </a:solidFill>
                <a:latin typeface="+mj-lt"/>
                <a:cs typeface="Arial"/>
                <a:sym typeface="Wingdings"/>
              </a:rPr>
              <a:t> 150mm</a:t>
            </a:r>
            <a:endParaRPr lang="en-US" altLang="ja-JP" sz="2000" b="1" dirty="0" smtClean="0">
              <a:latin typeface="+mj-lt"/>
            </a:endParaRPr>
          </a:p>
          <a:p>
            <a:pPr lvl="1"/>
            <a:r>
              <a:rPr kumimoji="1" lang="en-US" altLang="ja-JP" sz="2000" b="1" dirty="0">
                <a:solidFill>
                  <a:srgbClr val="FF0000"/>
                </a:solidFill>
                <a:latin typeface="+mj-lt"/>
                <a:cs typeface="Arial"/>
                <a:sym typeface="Wingdings"/>
              </a:rPr>
              <a:t>Also needed for the new </a:t>
            </a:r>
            <a:r>
              <a:rPr kumimoji="1" lang="en-US" altLang="ja-JP" sz="2000" b="1" dirty="0" smtClean="0">
                <a:solidFill>
                  <a:srgbClr val="FF0000"/>
                </a:solidFill>
                <a:latin typeface="+mj-lt"/>
                <a:cs typeface="Arial"/>
                <a:sym typeface="Wingdings"/>
              </a:rPr>
              <a:t>beam separation dipole D1</a:t>
            </a:r>
            <a:endParaRPr kumimoji="1" lang="ja-JP" altLang="en-US" sz="2000" b="1" dirty="0">
              <a:solidFill>
                <a:srgbClr val="FF0000"/>
              </a:solidFill>
              <a:latin typeface="+mj-lt"/>
              <a:cs typeface="Arial"/>
            </a:endParaRPr>
          </a:p>
          <a:p>
            <a:r>
              <a:rPr kumimoji="1" lang="en-US" altLang="ja-JP" sz="2000" b="1" dirty="0">
                <a:latin typeface="+mj-lt"/>
                <a:cs typeface="Arial"/>
              </a:rPr>
              <a:t>Replacement of current NC D1 by SC D1: Shortening magnet length by 15m </a:t>
            </a:r>
            <a:endParaRPr kumimoji="1" lang="en-US" altLang="ja-JP" sz="2000" b="1" dirty="0" smtClean="0">
              <a:latin typeface="+mj-lt"/>
              <a:cs typeface="Arial"/>
            </a:endParaRPr>
          </a:p>
          <a:p>
            <a:pPr lvl="1"/>
            <a:r>
              <a:rPr lang="en-US" altLang="ja-JP" sz="2000" b="1" dirty="0">
                <a:solidFill>
                  <a:srgbClr val="FF0000"/>
                </a:solidFill>
                <a:latin typeface="+mj-lt"/>
                <a:cs typeface="Arial"/>
                <a:sym typeface="Wingdings"/>
              </a:rPr>
              <a:t>Making </a:t>
            </a:r>
            <a:r>
              <a:rPr lang="en-US" altLang="ja-JP" sz="2000" b="1" dirty="0" smtClean="0">
                <a:solidFill>
                  <a:srgbClr val="FF0000"/>
                </a:solidFill>
                <a:latin typeface="+mj-lt"/>
                <a:cs typeface="Arial"/>
                <a:sym typeface="Wingdings"/>
              </a:rPr>
              <a:t>enough space </a:t>
            </a:r>
            <a:r>
              <a:rPr lang="en-US" altLang="ja-JP" sz="2000" b="1" dirty="0">
                <a:solidFill>
                  <a:srgbClr val="FF0000"/>
                </a:solidFill>
                <a:latin typeface="+mj-lt"/>
                <a:cs typeface="Arial"/>
                <a:sym typeface="Wingdings"/>
              </a:rPr>
              <a:t>for new crab </a:t>
            </a:r>
            <a:r>
              <a:rPr lang="en-US" altLang="ja-JP" sz="2000" b="1" dirty="0" smtClean="0">
                <a:solidFill>
                  <a:srgbClr val="FF0000"/>
                </a:solidFill>
                <a:latin typeface="+mj-lt"/>
                <a:cs typeface="Arial"/>
                <a:sym typeface="Wingdings"/>
              </a:rPr>
              <a:t>cavities even with longer IT Quads.</a:t>
            </a:r>
            <a:endParaRPr lang="ja-JP" altLang="en-US" sz="2000" b="1" dirty="0">
              <a:latin typeface="+mj-lt"/>
            </a:endParaRPr>
          </a:p>
        </p:txBody>
      </p:sp>
      <p:sp>
        <p:nvSpPr>
          <p:cNvPr id="68" name="テキスト ボックス 67"/>
          <p:cNvSpPr txBox="1"/>
          <p:nvPr/>
        </p:nvSpPr>
        <p:spPr>
          <a:xfrm>
            <a:off x="2939846" y="2340074"/>
            <a:ext cx="806245" cy="338554"/>
          </a:xfrm>
          <a:prstGeom prst="rect">
            <a:avLst/>
          </a:prstGeom>
          <a:solidFill>
            <a:schemeClr val="bg1"/>
          </a:solidFill>
        </p:spPr>
        <p:txBody>
          <a:bodyPr wrap="square" rtlCol="0">
            <a:spAutoFit/>
          </a:bodyPr>
          <a:lstStyle/>
          <a:p>
            <a:r>
              <a:rPr kumimoji="1" lang="en-US" altLang="ja-JP" sz="1600" smtClean="0">
                <a:solidFill>
                  <a:srgbClr val="FF0000"/>
                </a:solidFill>
                <a:latin typeface="Times New Roman" charset="0"/>
                <a:ea typeface="Times New Roman" charset="0"/>
                <a:cs typeface="Times New Roman" charset="0"/>
              </a:rPr>
              <a:t>SC D1</a:t>
            </a:r>
            <a:endParaRPr kumimoji="1" lang="ja-JP" altLang="en-US" sz="1600" dirty="0">
              <a:solidFill>
                <a:srgbClr val="FF0000"/>
              </a:solidFill>
              <a:latin typeface="Times New Roman" charset="0"/>
              <a:ea typeface="Times New Roman" charset="0"/>
              <a:cs typeface="Times New Roman" charset="0"/>
            </a:endParaRPr>
          </a:p>
        </p:txBody>
      </p:sp>
      <p:sp>
        <p:nvSpPr>
          <p:cNvPr id="69" name="テキスト ボックス 68"/>
          <p:cNvSpPr txBox="1"/>
          <p:nvPr/>
        </p:nvSpPr>
        <p:spPr>
          <a:xfrm>
            <a:off x="2728451" y="1451397"/>
            <a:ext cx="769763" cy="338554"/>
          </a:xfrm>
          <a:prstGeom prst="rect">
            <a:avLst/>
          </a:prstGeom>
          <a:solidFill>
            <a:schemeClr val="bg1"/>
          </a:solidFill>
        </p:spPr>
        <p:txBody>
          <a:bodyPr wrap="none" rtlCol="0">
            <a:spAutoFit/>
          </a:bodyPr>
          <a:lstStyle/>
          <a:p>
            <a:r>
              <a:rPr kumimoji="1" lang="en-US" altLang="ja-JP" sz="1600" dirty="0" smtClean="0">
                <a:solidFill>
                  <a:schemeClr val="accent1"/>
                </a:solidFill>
                <a:latin typeface="Times New Roman" charset="0"/>
                <a:ea typeface="Times New Roman" charset="0"/>
                <a:cs typeface="Times New Roman" charset="0"/>
              </a:rPr>
              <a:t>NC D1</a:t>
            </a:r>
            <a:endParaRPr kumimoji="1" lang="ja-JP" altLang="en-US" sz="1600" dirty="0">
              <a:solidFill>
                <a:schemeClr val="accent1"/>
              </a:solidFill>
              <a:latin typeface="Times New Roman" charset="0"/>
              <a:ea typeface="Times New Roman" charset="0"/>
              <a:cs typeface="Times New Roman" charset="0"/>
            </a:endParaRPr>
          </a:p>
        </p:txBody>
      </p:sp>
      <p:sp>
        <p:nvSpPr>
          <p:cNvPr id="4" name="フッター プレースホルダー 3"/>
          <p:cNvSpPr>
            <a:spLocks noGrp="1"/>
          </p:cNvSpPr>
          <p:nvPr>
            <p:ph type="ftr" sz="quarter" idx="11"/>
          </p:nvPr>
        </p:nvSpPr>
        <p:spPr/>
        <p:txBody>
          <a:bodyPr/>
          <a:lstStyle/>
          <a:p>
            <a:r>
              <a:rPr lang="en-US" smtClean="0">
                <a:solidFill>
                  <a:prstClr val="black">
                    <a:tint val="75000"/>
                  </a:prstClr>
                </a:solidFill>
                <a:latin typeface="Calibri"/>
              </a:rPr>
              <a:t>HL-LHC D1 Magnet Review, June 30 – July 1, 2016, KEK</a:t>
            </a:r>
            <a:endParaRPr lang="en-US">
              <a:solidFill>
                <a:prstClr val="black">
                  <a:tint val="75000"/>
                </a:prstClr>
              </a:solidFill>
              <a:latin typeface="Calibri"/>
            </a:endParaRPr>
          </a:p>
        </p:txBody>
      </p:sp>
    </p:spTree>
    <p:extLst>
      <p:ext uri="{BB962C8B-B14F-4D97-AF65-F5344CB8AC3E}">
        <p14:creationId xmlns:p14="http://schemas.microsoft.com/office/powerpoint/2010/main" val="1748912084"/>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HiLumiLHC_PresentationTemplat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16987</TotalTime>
  <Words>2465</Words>
  <Application>Microsoft Macintosh PowerPoint</Application>
  <PresentationFormat>画面に合わせる (4:3)</PresentationFormat>
  <Paragraphs>422</Paragraphs>
  <Slides>27</Slides>
  <Notes>2</Notes>
  <HiddenSlides>6</HiddenSlides>
  <MMClips>0</MMClips>
  <ScaleCrop>false</ScaleCrop>
  <HeadingPairs>
    <vt:vector size="8" baseType="variant">
      <vt:variant>
        <vt:lpstr>使用されているフォント</vt:lpstr>
      </vt:variant>
      <vt:variant>
        <vt:i4>7</vt:i4>
      </vt:variant>
      <vt:variant>
        <vt:lpstr>テーマ</vt:lpstr>
      </vt:variant>
      <vt:variant>
        <vt:i4>3</vt:i4>
      </vt:variant>
      <vt:variant>
        <vt:lpstr>埋め込まれた OLE サーバー</vt:lpstr>
      </vt:variant>
      <vt:variant>
        <vt:i4>1</vt:i4>
      </vt:variant>
      <vt:variant>
        <vt:lpstr>スライド タイトル</vt:lpstr>
      </vt:variant>
      <vt:variant>
        <vt:i4>27</vt:i4>
      </vt:variant>
    </vt:vector>
  </HeadingPairs>
  <TitlesOfParts>
    <vt:vector size="38" baseType="lpstr">
      <vt:lpstr>Calibri</vt:lpstr>
      <vt:lpstr>ＭＳ Ｐゴシック</vt:lpstr>
      <vt:lpstr>ＭＳ 明朝</vt:lpstr>
      <vt:lpstr>Symbol</vt:lpstr>
      <vt:lpstr>Times New Roman</vt:lpstr>
      <vt:lpstr>Wingdings</vt:lpstr>
      <vt:lpstr>Arial</vt:lpstr>
      <vt:lpstr>Office Theme</vt:lpstr>
      <vt:lpstr>HiLumiLHC_PresentationTemplate</vt:lpstr>
      <vt:lpstr>1_Office Theme</vt:lpstr>
      <vt:lpstr>数式</vt:lpstr>
      <vt:lpstr>Overview of the D1 Development</vt:lpstr>
      <vt:lpstr>Overview: LHC</vt:lpstr>
      <vt:lpstr>LHC and HL-LHC Schedule</vt:lpstr>
      <vt:lpstr>Radiation Damages in Present LHC</vt:lpstr>
      <vt:lpstr>Peak and Integrated Luminosities</vt:lpstr>
      <vt:lpstr>Upgrading Scenario</vt:lpstr>
      <vt:lpstr>HiLumi LHC Design Study</vt:lpstr>
      <vt:lpstr>PowerPoint プレゼンテーション</vt:lpstr>
      <vt:lpstr>PowerPoint プレゼンテーション</vt:lpstr>
      <vt:lpstr>Normal-conducting vs Superconducting</vt:lpstr>
      <vt:lpstr>Budget, Deliverables</vt:lpstr>
      <vt:lpstr>Human Resource, Participants</vt:lpstr>
      <vt:lpstr>History of D1 Design Variants </vt:lpstr>
      <vt:lpstr>Design Requirements, Constraints</vt:lpstr>
      <vt:lpstr>Design Guidelines</vt:lpstr>
      <vt:lpstr>Overview of MBXF for D1</vt:lpstr>
      <vt:lpstr>MBXF Magnet: cutaway view</vt:lpstr>
      <vt:lpstr>Radiation Resistant GFRP</vt:lpstr>
      <vt:lpstr>Test Coil Fabrication – Sep. 2014 –</vt:lpstr>
      <vt:lpstr>Modification of Coil End Design</vt:lpstr>
      <vt:lpstr>Collars</vt:lpstr>
      <vt:lpstr>Yokes</vt:lpstr>
      <vt:lpstr>Mechanical Short Model</vt:lpstr>
      <vt:lpstr>2m Model Development</vt:lpstr>
      <vt:lpstr>Test Results</vt:lpstr>
      <vt:lpstr>New Cross section: NOT a scope of this review</vt:lpstr>
      <vt:lpstr>Summary</vt:lpstr>
    </vt:vector>
  </TitlesOfParts>
  <LinksUpToDate>false</LinksUpToDate>
  <SharedDoc>false</SharedDoc>
  <HyperlinksChanged>false</HyperlinksChanged>
  <AppVersion>15.0023</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Current understanding and status of our dipole magnet development for HL-LHC</dc:title>
  <dc:creator>qingjin</dc:creator>
  <cp:lastModifiedBy>中本建志</cp:lastModifiedBy>
  <cp:revision>1383</cp:revision>
  <dcterms:created xsi:type="dcterms:W3CDTF">2013-04-10T00:20:31Z</dcterms:created>
  <dcterms:modified xsi:type="dcterms:W3CDTF">2016-06-29T07:25:54Z</dcterms:modified>
</cp:coreProperties>
</file>