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tiff" ContentType="image/tiff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png" ContentType="image/png"/>
  <Default Extension="bin" ContentType="application/vnd.openxmlformats-officedocument.oleObjec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256" r:id="rId5"/>
    <p:sldId id="257" r:id="rId6"/>
    <p:sldId id="287" r:id="rId7"/>
    <p:sldId id="258" r:id="rId8"/>
    <p:sldId id="259" r:id="rId9"/>
    <p:sldId id="265" r:id="rId10"/>
    <p:sldId id="285" r:id="rId11"/>
    <p:sldId id="266" r:id="rId12"/>
    <p:sldId id="267" r:id="rId13"/>
    <p:sldId id="260" r:id="rId14"/>
    <p:sldId id="288" r:id="rId15"/>
    <p:sldId id="268" r:id="rId16"/>
    <p:sldId id="271" r:id="rId17"/>
    <p:sldId id="269" r:id="rId18"/>
    <p:sldId id="290" r:id="rId19"/>
    <p:sldId id="278" r:id="rId20"/>
    <p:sldId id="276" r:id="rId21"/>
    <p:sldId id="283" r:id="rId22"/>
    <p:sldId id="286" r:id="rId23"/>
    <p:sldId id="289" r:id="rId24"/>
    <p:sldId id="275" r:id="rId25"/>
    <p:sldId id="280" r:id="rId26"/>
    <p:sldId id="277" r:id="rId27"/>
    <p:sldId id="284" r:id="rId2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32FF"/>
    <a:srgbClr val="009051"/>
    <a:srgbClr val="F7F6B6"/>
    <a:srgbClr val="AB7942"/>
    <a:srgbClr val="00FDFF"/>
    <a:srgbClr val="00FA00"/>
    <a:srgbClr val="FCE402"/>
    <a:srgbClr val="FF40FF"/>
    <a:srgbClr val="F7F2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863"/>
    <p:restoredTop sz="95447"/>
  </p:normalViewPr>
  <p:slideViewPr>
    <p:cSldViewPr snapToGrid="0" snapToObjects="1" showGuides="1">
      <p:cViewPr>
        <p:scale>
          <a:sx n="86" d="100"/>
          <a:sy n="86" d="100"/>
        </p:scale>
        <p:origin x="1704" y="4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handoutMaster" Target="handoutMasters/handoutMaster1.xml"/><Relationship Id="rId31" Type="http://schemas.openxmlformats.org/officeDocument/2006/relationships/presProps" Target="presProps.xml"/><Relationship Id="rId32" Type="http://schemas.openxmlformats.org/officeDocument/2006/relationships/viewProps" Target="viewProps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theme" Target="theme/theme1.xml"/><Relationship Id="rId34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/Relationships>
</file>

<file path=ppt/drawings/_rels/vmlDrawing1.vml.rels><?xml version="1.0" encoding="UTF-8" standalone="yes"?>
<Relationships xmlns="http://schemas.openxmlformats.org/package/2006/relationships"><Relationship Id="rId11" Type="http://schemas.openxmlformats.org/officeDocument/2006/relationships/image" Target="../media/image29.emf"/><Relationship Id="rId12" Type="http://schemas.openxmlformats.org/officeDocument/2006/relationships/image" Target="../media/image30.emf"/><Relationship Id="rId1" Type="http://schemas.openxmlformats.org/officeDocument/2006/relationships/image" Target="../media/image19.emf"/><Relationship Id="rId2" Type="http://schemas.openxmlformats.org/officeDocument/2006/relationships/image" Target="../media/image20.emf"/><Relationship Id="rId3" Type="http://schemas.openxmlformats.org/officeDocument/2006/relationships/image" Target="../media/image21.emf"/><Relationship Id="rId4" Type="http://schemas.openxmlformats.org/officeDocument/2006/relationships/image" Target="../media/image22.emf"/><Relationship Id="rId5" Type="http://schemas.openxmlformats.org/officeDocument/2006/relationships/image" Target="../media/image23.emf"/><Relationship Id="rId6" Type="http://schemas.openxmlformats.org/officeDocument/2006/relationships/image" Target="../media/image24.emf"/><Relationship Id="rId7" Type="http://schemas.openxmlformats.org/officeDocument/2006/relationships/image" Target="../media/image25.emf"/><Relationship Id="rId8" Type="http://schemas.openxmlformats.org/officeDocument/2006/relationships/image" Target="../media/image26.emf"/><Relationship Id="rId9" Type="http://schemas.openxmlformats.org/officeDocument/2006/relationships/image" Target="../media/image27.emf"/><Relationship Id="rId10" Type="http://schemas.openxmlformats.org/officeDocument/2006/relationships/image" Target="../media/image2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60862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29/06/2016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7080120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487369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96190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310484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7243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090200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5.tif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8.tiff"/><Relationship Id="rId3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20" Type="http://schemas.openxmlformats.org/officeDocument/2006/relationships/image" Target="../media/image26.emf"/><Relationship Id="rId21" Type="http://schemas.openxmlformats.org/officeDocument/2006/relationships/oleObject" Target="../embeddings/oleObject9.bin"/><Relationship Id="rId22" Type="http://schemas.openxmlformats.org/officeDocument/2006/relationships/image" Target="../media/image27.emf"/><Relationship Id="rId23" Type="http://schemas.openxmlformats.org/officeDocument/2006/relationships/oleObject" Target="../embeddings/oleObject10.bin"/><Relationship Id="rId24" Type="http://schemas.openxmlformats.org/officeDocument/2006/relationships/image" Target="../media/image28.emf"/><Relationship Id="rId25" Type="http://schemas.openxmlformats.org/officeDocument/2006/relationships/oleObject" Target="../embeddings/oleObject11.bin"/><Relationship Id="rId26" Type="http://schemas.openxmlformats.org/officeDocument/2006/relationships/image" Target="../media/image29.emf"/><Relationship Id="rId27" Type="http://schemas.openxmlformats.org/officeDocument/2006/relationships/oleObject" Target="../embeddings/oleObject12.bin"/><Relationship Id="rId28" Type="http://schemas.openxmlformats.org/officeDocument/2006/relationships/image" Target="../media/image30.emf"/><Relationship Id="rId29" Type="http://schemas.openxmlformats.org/officeDocument/2006/relationships/image" Target="../media/image42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4.xml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oleObject" Target="../embeddings/oleObject1.bin"/><Relationship Id="rId30" Type="http://schemas.openxmlformats.org/officeDocument/2006/relationships/image" Target="../media/image33.tiff"/><Relationship Id="rId31" Type="http://schemas.openxmlformats.org/officeDocument/2006/relationships/oleObject" Target="../embeddings/oleObject13.bin"/><Relationship Id="rId32" Type="http://schemas.openxmlformats.org/officeDocument/2006/relationships/oleObject" Target="../embeddings/oleObject14.bin"/><Relationship Id="rId9" Type="http://schemas.openxmlformats.org/officeDocument/2006/relationships/oleObject" Target="../embeddings/oleObject3.bin"/><Relationship Id="rId6" Type="http://schemas.openxmlformats.org/officeDocument/2006/relationships/image" Target="../media/image19.emf"/><Relationship Id="rId7" Type="http://schemas.openxmlformats.org/officeDocument/2006/relationships/oleObject" Target="../embeddings/oleObject2.bin"/><Relationship Id="rId8" Type="http://schemas.openxmlformats.org/officeDocument/2006/relationships/image" Target="../media/image20.emf"/><Relationship Id="rId33" Type="http://schemas.openxmlformats.org/officeDocument/2006/relationships/oleObject" Target="../embeddings/oleObject15.bin"/><Relationship Id="rId34" Type="http://schemas.openxmlformats.org/officeDocument/2006/relationships/oleObject" Target="../embeddings/oleObject16.bin"/><Relationship Id="rId35" Type="http://schemas.openxmlformats.org/officeDocument/2006/relationships/oleObject" Target="../embeddings/oleObject17.bin"/><Relationship Id="rId36" Type="http://schemas.openxmlformats.org/officeDocument/2006/relationships/oleObject" Target="../embeddings/oleObject18.bin"/><Relationship Id="rId10" Type="http://schemas.openxmlformats.org/officeDocument/2006/relationships/image" Target="../media/image21.emf"/><Relationship Id="rId11" Type="http://schemas.openxmlformats.org/officeDocument/2006/relationships/oleObject" Target="../embeddings/oleObject4.bin"/><Relationship Id="rId12" Type="http://schemas.openxmlformats.org/officeDocument/2006/relationships/image" Target="../media/image22.emf"/><Relationship Id="rId13" Type="http://schemas.openxmlformats.org/officeDocument/2006/relationships/oleObject" Target="../embeddings/oleObject5.bin"/><Relationship Id="rId14" Type="http://schemas.openxmlformats.org/officeDocument/2006/relationships/image" Target="../media/image23.emf"/><Relationship Id="rId15" Type="http://schemas.openxmlformats.org/officeDocument/2006/relationships/oleObject" Target="../embeddings/oleObject6.bin"/><Relationship Id="rId16" Type="http://schemas.openxmlformats.org/officeDocument/2006/relationships/image" Target="../media/image24.emf"/><Relationship Id="rId17" Type="http://schemas.openxmlformats.org/officeDocument/2006/relationships/oleObject" Target="../embeddings/oleObject7.bin"/><Relationship Id="rId18" Type="http://schemas.openxmlformats.org/officeDocument/2006/relationships/image" Target="../media/image25.emf"/><Relationship Id="rId19" Type="http://schemas.openxmlformats.org/officeDocument/2006/relationships/oleObject" Target="../embeddings/oleObject8.bin"/><Relationship Id="rId37" Type="http://schemas.openxmlformats.org/officeDocument/2006/relationships/oleObject" Target="../embeddings/oleObject19.bin"/><Relationship Id="rId38" Type="http://schemas.openxmlformats.org/officeDocument/2006/relationships/oleObject" Target="../embeddings/oleObject20.bin"/><Relationship Id="rId39" Type="http://schemas.openxmlformats.org/officeDocument/2006/relationships/oleObject" Target="../embeddings/oleObject21.bin"/><Relationship Id="rId40" Type="http://schemas.openxmlformats.org/officeDocument/2006/relationships/oleObject" Target="../embeddings/oleObject22.bin"/><Relationship Id="rId41" Type="http://schemas.openxmlformats.org/officeDocument/2006/relationships/oleObject" Target="../embeddings/oleObject23.bin"/><Relationship Id="rId42" Type="http://schemas.openxmlformats.org/officeDocument/2006/relationships/oleObject" Target="../embeddings/oleObject24.bin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tiff"/><Relationship Id="rId3" Type="http://schemas.openxmlformats.org/officeDocument/2006/relationships/image" Target="../media/image32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tiff"/><Relationship Id="rId4" Type="http://schemas.openxmlformats.org/officeDocument/2006/relationships/image" Target="../media/image36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tiff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Relationship Id="rId3" Type="http://schemas.openxmlformats.org/officeDocument/2006/relationships/image" Target="../media/image42.tif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6.tiff"/><Relationship Id="rId3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tiff"/><Relationship Id="rId5" Type="http://schemas.openxmlformats.org/officeDocument/2006/relationships/image" Target="../media/image11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tiff"/><Relationship Id="rId3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Magnetic design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Michinaka Sugano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D1 magnet review, KEK, 30 June – 1 July 2016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7758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dependence of multipole coefficients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08897"/>
            <a:ext cx="9144000" cy="4040206"/>
          </a:xfrm>
          <a:prstGeom prst="rect">
            <a:avLst/>
          </a:prstGeom>
        </p:spPr>
      </p:pic>
      <p:sp>
        <p:nvSpPr>
          <p:cNvPr id="6" name="Espace réservé du contenu 2"/>
          <p:cNvSpPr txBox="1">
            <a:spLocks/>
          </p:cNvSpPr>
          <p:nvPr/>
        </p:nvSpPr>
        <p:spPr>
          <a:xfrm>
            <a:off x="2411760" y="5565612"/>
            <a:ext cx="4386656" cy="533694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n"/>
            </a:pPr>
            <a:r>
              <a:rPr lang="en-GB" sz="2000" dirty="0" smtClean="0"/>
              <a:t>Variation of b3 is within ±20 units.</a:t>
            </a:r>
            <a:endParaRPr lang="en-GB" sz="2000" dirty="0" smtClean="0">
              <a:solidFill>
                <a:srgbClr val="FF0000"/>
              </a:solidFill>
              <a:sym typeface="Wingdings"/>
            </a:endParaRPr>
          </a:p>
        </p:txBody>
      </p:sp>
      <p:sp>
        <p:nvSpPr>
          <p:cNvPr id="7" name="Espace réservé du contenu 2"/>
          <p:cNvSpPr txBox="1">
            <a:spLocks/>
          </p:cNvSpPr>
          <p:nvPr/>
        </p:nvSpPr>
        <p:spPr>
          <a:xfrm>
            <a:off x="831844" y="915234"/>
            <a:ext cx="5180316" cy="53369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000" dirty="0" smtClean="0"/>
              <a:t>Results of Ver3.0.2 (w Rectangular notch)</a:t>
            </a:r>
            <a:endParaRPr lang="en-GB" sz="2000" dirty="0" smtClean="0">
              <a:solidFill>
                <a:srgbClr val="FF0000"/>
              </a:solidFill>
              <a:sym typeface="Wingdings"/>
            </a:endParaRPr>
          </a:p>
        </p:txBody>
      </p:sp>
      <p:cxnSp>
        <p:nvCxnSpPr>
          <p:cNvPr id="10" name="直線矢印コネクタ 9"/>
          <p:cNvCxnSpPr/>
          <p:nvPr/>
        </p:nvCxnSpPr>
        <p:spPr>
          <a:xfrm flipV="1">
            <a:off x="1187624" y="3429000"/>
            <a:ext cx="504056" cy="28495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直線矢印コネクタ 11"/>
          <p:cNvCxnSpPr/>
          <p:nvPr/>
        </p:nvCxnSpPr>
        <p:spPr>
          <a:xfrm flipH="1" flipV="1">
            <a:off x="1187624" y="2701877"/>
            <a:ext cx="504056" cy="28495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>
            <a:off x="5931404" y="3789040"/>
            <a:ext cx="584812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H="1">
            <a:off x="5931404" y="3356992"/>
            <a:ext cx="584812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70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8748" y="2552581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Optimization of coil end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6290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-27304"/>
            <a:ext cx="7920000" cy="720000"/>
          </a:xfrm>
        </p:spPr>
        <p:txBody>
          <a:bodyPr/>
          <a:lstStyle/>
          <a:p>
            <a:r>
              <a:rPr lang="en-GB" dirty="0" smtClean="0"/>
              <a:t>Coil end in “test coil”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45" name="Espace réservé du contenu 2"/>
          <p:cNvSpPr txBox="1">
            <a:spLocks/>
          </p:cNvSpPr>
          <p:nvPr/>
        </p:nvSpPr>
        <p:spPr>
          <a:xfrm>
            <a:off x="612000" y="631736"/>
            <a:ext cx="8108325" cy="3537170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SzPct val="60000"/>
              <a:buFont typeface="Wingdings" charset="2"/>
              <a:buChar char="n"/>
            </a:pPr>
            <a:r>
              <a:rPr lang="en-US" altLang="ja-JP" sz="2000" dirty="0" smtClean="0">
                <a:cs typeface="Arial"/>
                <a:sym typeface="Wingdings"/>
              </a:rPr>
              <a:t>Coil end shape was modified from the design of a “test coil” fabricated in 2014.</a:t>
            </a:r>
          </a:p>
          <a:p>
            <a:pPr>
              <a:buSzPct val="60000"/>
              <a:buFont typeface="Wingdings" charset="2"/>
              <a:buChar char="n"/>
            </a:pPr>
            <a:r>
              <a:rPr lang="en-US" altLang="ja-JP" sz="2000" dirty="0" smtClean="0">
                <a:cs typeface="Arial"/>
                <a:sym typeface="Wingdings"/>
              </a:rPr>
              <a:t>Issues in the test coil</a:t>
            </a:r>
          </a:p>
          <a:p>
            <a:pPr lvl="1">
              <a:buSzPct val="60000"/>
              <a:buFont typeface="Wingdings" charset="2"/>
              <a:buChar char="n"/>
            </a:pPr>
            <a:r>
              <a:rPr lang="en-US" altLang="ja-JP" sz="2000" dirty="0" smtClean="0">
                <a:cs typeface="Arial"/>
                <a:sym typeface="Wingdings"/>
              </a:rPr>
              <a:t>Average b3=8.3 unit should be reduced.</a:t>
            </a:r>
          </a:p>
          <a:p>
            <a:pPr marL="457200" lvl="1" indent="0">
              <a:buSzPct val="60000"/>
              <a:buNone/>
            </a:pPr>
            <a:r>
              <a:rPr lang="en-US" altLang="ja-JP" sz="2000" dirty="0" smtClean="0">
                <a:cs typeface="Arial"/>
                <a:sym typeface="Wingdings"/>
              </a:rPr>
              <a:t>     Further optimization of </a:t>
            </a:r>
            <a:r>
              <a:rPr lang="en-US" altLang="ja-JP" sz="2000" dirty="0">
                <a:solidFill>
                  <a:srgbClr val="0000FF"/>
                </a:solidFill>
                <a:cs typeface="Arial"/>
                <a:sym typeface="Wingdings"/>
              </a:rPr>
              <a:t>a</a:t>
            </a:r>
            <a:r>
              <a:rPr lang="en-US" altLang="ja-JP" sz="2000" dirty="0" smtClean="0">
                <a:solidFill>
                  <a:srgbClr val="0000FF"/>
                </a:solidFill>
                <a:cs typeface="Arial"/>
                <a:sym typeface="Wingdings"/>
              </a:rPr>
              <a:t>xial </a:t>
            </a:r>
            <a:r>
              <a:rPr lang="en-US" altLang="ja-JP" sz="2000" dirty="0">
                <a:solidFill>
                  <a:srgbClr val="0000FF"/>
                </a:solidFill>
                <a:cs typeface="Arial"/>
                <a:sym typeface="Wingdings"/>
              </a:rPr>
              <a:t>position of each coil end block</a:t>
            </a:r>
            <a:endParaRPr lang="en-US" altLang="ja-JP" sz="2000" dirty="0" smtClean="0">
              <a:cs typeface="Arial"/>
              <a:sym typeface="Wingdings"/>
            </a:endParaRPr>
          </a:p>
          <a:p>
            <a:pPr lvl="1">
              <a:buSzPct val="60000"/>
              <a:buFont typeface="Wingdings" charset="2"/>
              <a:buChar char="n"/>
            </a:pPr>
            <a:r>
              <a:rPr lang="en-US" altLang="ja-JP" sz="2000" dirty="0" smtClean="0">
                <a:cs typeface="Arial"/>
                <a:sym typeface="Wingdings"/>
              </a:rPr>
              <a:t>Compact coil end resulted in more inclined cables at coil end</a:t>
            </a:r>
          </a:p>
          <a:p>
            <a:pPr marL="457200" lvl="1" indent="0">
              <a:buSzPct val="60000"/>
              <a:buNone/>
            </a:pPr>
            <a:r>
              <a:rPr lang="en-US" altLang="ja-JP" sz="2000" dirty="0" smtClean="0">
                <a:cs typeface="Arial"/>
                <a:sym typeface="Wingdings"/>
              </a:rPr>
              <a:t>     </a:t>
            </a:r>
            <a:r>
              <a:rPr lang="en-US" altLang="ja-JP" sz="2000" dirty="0">
                <a:solidFill>
                  <a:srgbClr val="0000FF"/>
                </a:solidFill>
                <a:cs typeface="Arial"/>
              </a:rPr>
              <a:t>Cable angle, length of curved section and curvature</a:t>
            </a:r>
            <a:endParaRPr lang="en-US" altLang="ja-JP" sz="2000" dirty="0" smtClean="0">
              <a:cs typeface="Arial"/>
              <a:sym typeface="Wingdings"/>
            </a:endParaRPr>
          </a:p>
          <a:p>
            <a:pPr>
              <a:buSzPct val="60000"/>
              <a:buFont typeface="Wingdings" charset="2"/>
              <a:buChar char="n"/>
            </a:pPr>
            <a:r>
              <a:rPr lang="en-US" altLang="ja-JP" sz="2000" dirty="0" smtClean="0">
                <a:cs typeface="Arial"/>
              </a:rPr>
              <a:t>To reduce peak field and make the prediction of angle of the last turn in a coil block easy</a:t>
            </a:r>
          </a:p>
          <a:p>
            <a:pPr marL="0" indent="0">
              <a:buNone/>
            </a:pPr>
            <a:r>
              <a:rPr lang="en-US" altLang="ja-JP" sz="2000" dirty="0" smtClean="0">
                <a:solidFill>
                  <a:srgbClr val="0000FF"/>
                </a:solidFill>
                <a:cs typeface="Arial"/>
                <a:sym typeface="Wingdings"/>
              </a:rPr>
              <a:t>      Subdivision 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04416" y="4178917"/>
            <a:ext cx="19034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latin typeface="Arial"/>
                <a:cs typeface="Arial"/>
              </a:rPr>
              <a:t>T</a:t>
            </a:r>
            <a:r>
              <a:rPr kumimoji="1" lang="en-US" altLang="ja-JP" dirty="0" smtClean="0">
                <a:latin typeface="Arial"/>
                <a:cs typeface="Arial"/>
              </a:rPr>
              <a:t>est coil (</a:t>
            </a:r>
            <a:r>
              <a:rPr lang="en-US" altLang="ja-JP" dirty="0" smtClean="0">
                <a:latin typeface="Arial"/>
                <a:cs typeface="Arial"/>
              </a:rPr>
              <a:t>Ver2.1</a:t>
            </a:r>
            <a:r>
              <a:rPr kumimoji="1" lang="en-US" altLang="ja-JP" dirty="0" smtClean="0">
                <a:latin typeface="Arial"/>
                <a:cs typeface="Arial"/>
              </a:rPr>
              <a:t>)</a:t>
            </a:r>
            <a:endParaRPr kumimoji="1" lang="ja-JP" altLang="en-US" dirty="0">
              <a:latin typeface="Arial"/>
              <a:cs typeface="Arial"/>
            </a:endParaRPr>
          </a:p>
        </p:txBody>
      </p:sp>
      <p:grpSp>
        <p:nvGrpSpPr>
          <p:cNvPr id="9" name="図形グループ 8"/>
          <p:cNvGrpSpPr/>
          <p:nvPr/>
        </p:nvGrpSpPr>
        <p:grpSpPr>
          <a:xfrm>
            <a:off x="504804" y="4558260"/>
            <a:ext cx="3493759" cy="1944979"/>
            <a:chOff x="9235246" y="12974751"/>
            <a:chExt cx="4562671" cy="2540044"/>
          </a:xfrm>
        </p:grpSpPr>
        <p:pic>
          <p:nvPicPr>
            <p:cNvPr id="10" name="図 9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 rot="16200000">
              <a:off x="10246560" y="11963437"/>
              <a:ext cx="2540044" cy="4562671"/>
            </a:xfrm>
            <a:prstGeom prst="rect">
              <a:avLst/>
            </a:prstGeom>
          </p:spPr>
        </p:pic>
        <p:sp>
          <p:nvSpPr>
            <p:cNvPr id="11" name="テキスト ボックス 10"/>
            <p:cNvSpPr txBox="1"/>
            <p:nvPr/>
          </p:nvSpPr>
          <p:spPr>
            <a:xfrm>
              <a:off x="9453647" y="14006756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dirty="0">
                  <a:latin typeface="Arial"/>
                  <a:cs typeface="Arial"/>
                </a:rPr>
                <a:t>1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10542692" y="14006756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dirty="0" smtClean="0">
                  <a:latin typeface="Arial"/>
                  <a:cs typeface="Arial"/>
                </a:rPr>
                <a:t>2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10882645" y="13898750"/>
              <a:ext cx="5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dirty="0" smtClean="0">
                  <a:latin typeface="Arial"/>
                  <a:cs typeface="Arial"/>
                </a:rPr>
                <a:t>3-A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11246262" y="14095861"/>
              <a:ext cx="5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dirty="0" smtClean="0">
                  <a:latin typeface="Arial"/>
                  <a:cs typeface="Arial"/>
                </a:rPr>
                <a:t>3-B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11576657" y="13898750"/>
              <a:ext cx="5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dirty="0" smtClean="0">
                  <a:latin typeface="Arial"/>
                  <a:cs typeface="Arial"/>
                </a:rPr>
                <a:t>4-A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11951040" y="14095861"/>
              <a:ext cx="5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dirty="0" smtClean="0">
                  <a:latin typeface="Arial"/>
                  <a:cs typeface="Arial"/>
                </a:rPr>
                <a:t>4-B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</p:grpSp>
      <p:pic>
        <p:nvPicPr>
          <p:cNvPr id="17" name="図 1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1684" y="4394392"/>
            <a:ext cx="3725713" cy="2044663"/>
          </a:xfrm>
          <a:prstGeom prst="rect">
            <a:avLst/>
          </a:prstGeom>
        </p:spPr>
      </p:pic>
      <p:sp>
        <p:nvSpPr>
          <p:cNvPr id="18" name="円/楕円 17"/>
          <p:cNvSpPr/>
          <p:nvPr/>
        </p:nvSpPr>
        <p:spPr>
          <a:xfrm>
            <a:off x="5098951" y="4433081"/>
            <a:ext cx="306534" cy="20974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19" name="円/楕円 18"/>
          <p:cNvSpPr/>
          <p:nvPr/>
        </p:nvSpPr>
        <p:spPr>
          <a:xfrm>
            <a:off x="6357061" y="4433081"/>
            <a:ext cx="306534" cy="209743"/>
          </a:xfrm>
          <a:prstGeom prst="ellipse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094623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40516"/>
            <a:ext cx="7920000" cy="720000"/>
          </a:xfrm>
        </p:spPr>
        <p:txBody>
          <a:bodyPr/>
          <a:lstStyle/>
          <a:p>
            <a:r>
              <a:rPr lang="en-GB" dirty="0" smtClean="0"/>
              <a:t>Approximation in 3D model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9" name="Espace réservé du contenu 2"/>
          <p:cNvSpPr txBox="1">
            <a:spLocks/>
          </p:cNvSpPr>
          <p:nvPr/>
        </p:nvSpPr>
        <p:spPr>
          <a:xfrm>
            <a:off x="1038672" y="671715"/>
            <a:ext cx="7643192" cy="263113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n"/>
            </a:pPr>
            <a:r>
              <a:rPr lang="en-US" altLang="ja-JP" sz="2000" dirty="0" smtClean="0">
                <a:cs typeface="Arial"/>
                <a:sym typeface="Wingdings"/>
              </a:rPr>
              <a:t>In 3D field calculation, a simplified iron model was used to reduce computational time.</a:t>
            </a:r>
          </a:p>
          <a:p>
            <a:pPr>
              <a:buFont typeface="Wingdings" charset="2"/>
              <a:buChar char="n"/>
            </a:pPr>
            <a:r>
              <a:rPr lang="en-US" altLang="ja-JP" sz="2000" dirty="0" smtClean="0">
                <a:solidFill>
                  <a:srgbClr val="0000FF"/>
                </a:solidFill>
                <a:cs typeface="Arial"/>
                <a:sym typeface="Wingdings"/>
              </a:rPr>
              <a:t>Applying this simplified model to 2D calculation results in difference of b3 by 2.0 units and b5 by -0.39 units in comparison with the full iron model.</a:t>
            </a:r>
          </a:p>
          <a:p>
            <a:pPr>
              <a:buFont typeface="Wingdings" charset="2"/>
              <a:buChar char="n"/>
            </a:pPr>
            <a:r>
              <a:rPr lang="en-US" altLang="ja-JP" sz="2000" dirty="0" smtClean="0">
                <a:solidFill>
                  <a:srgbClr val="0000FF"/>
                </a:solidFill>
                <a:cs typeface="Arial"/>
                <a:sym typeface="Wingdings"/>
              </a:rPr>
              <a:t>Target values of b3, b5 and b7 for 3D field optimization were set</a:t>
            </a:r>
            <a:r>
              <a:rPr lang="en-US" altLang="ja-JP" sz="2000" dirty="0">
                <a:solidFill>
                  <a:srgbClr val="0000FF"/>
                </a:solidFill>
                <a:cs typeface="Arial"/>
                <a:sym typeface="Wingdings"/>
              </a:rPr>
              <a:t> </a:t>
            </a:r>
            <a:r>
              <a:rPr lang="en-US" altLang="ja-JP" sz="2000" dirty="0" smtClean="0">
                <a:solidFill>
                  <a:srgbClr val="0000FF"/>
                </a:solidFill>
                <a:cs typeface="Arial"/>
                <a:sym typeface="Wingdings"/>
              </a:rPr>
              <a:t>based on these differences.</a:t>
            </a:r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85848" y="3103536"/>
            <a:ext cx="3167901" cy="3098946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672" y="3103536"/>
            <a:ext cx="3122160" cy="3098946"/>
          </a:xfrm>
          <a:prstGeom prst="rect">
            <a:avLst/>
          </a:prstGeom>
        </p:spPr>
      </p:pic>
      <p:sp>
        <p:nvSpPr>
          <p:cNvPr id="6" name="テキスト ボックス 5"/>
          <p:cNvSpPr txBox="1"/>
          <p:nvPr/>
        </p:nvSpPr>
        <p:spPr>
          <a:xfrm>
            <a:off x="2065510" y="3051377"/>
            <a:ext cx="23903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Full iron model for </a:t>
            </a:r>
            <a:r>
              <a:rPr kumimoji="1" lang="en-US" altLang="ja-JP" dirty="0" smtClean="0">
                <a:solidFill>
                  <a:srgbClr val="FF0000"/>
                </a:solidFill>
              </a:rPr>
              <a:t>2D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941966" y="3051377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Simplified iron model for </a:t>
            </a:r>
            <a:r>
              <a:rPr kumimoji="1" lang="en-US" altLang="ja-JP" dirty="0" smtClean="0">
                <a:solidFill>
                  <a:srgbClr val="FF0000"/>
                </a:solidFill>
              </a:rPr>
              <a:t>3D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1" name="Espace réservé du contenu 2"/>
          <p:cNvSpPr txBox="1">
            <a:spLocks/>
          </p:cNvSpPr>
          <p:nvPr/>
        </p:nvSpPr>
        <p:spPr>
          <a:xfrm>
            <a:off x="1619672" y="6202482"/>
            <a:ext cx="4809636" cy="85598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800" dirty="0" smtClean="0">
                <a:cs typeface="Arial"/>
                <a:sym typeface="Wingdings"/>
              </a:rPr>
              <a:t>Optimization was done for the 3D model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800" u="sng" dirty="0" smtClean="0">
                <a:cs typeface="Arial"/>
                <a:sym typeface="Wingdings"/>
              </a:rPr>
              <a:t>without</a:t>
            </a:r>
            <a:r>
              <a:rPr lang="en-US" altLang="ja-JP" sz="1800" dirty="0" smtClean="0">
                <a:cs typeface="Arial"/>
                <a:sym typeface="Wingdings"/>
              </a:rPr>
              <a:t> rectangular notch.</a:t>
            </a:r>
          </a:p>
        </p:txBody>
      </p:sp>
    </p:spTree>
    <p:extLst>
      <p:ext uri="{BB962C8B-B14F-4D97-AF65-F5344CB8AC3E}">
        <p14:creationId xmlns:p14="http://schemas.microsoft.com/office/powerpoint/2010/main" val="192576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>
          <a:xfrm>
            <a:off x="612000" y="-99392"/>
            <a:ext cx="7920000" cy="720000"/>
          </a:xfrm>
        </p:spPr>
        <p:txBody>
          <a:bodyPr/>
          <a:lstStyle/>
          <a:p>
            <a:r>
              <a:rPr lang="en-GB" dirty="0" smtClean="0"/>
              <a:t>Results on optimization of coil ends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grpSp>
        <p:nvGrpSpPr>
          <p:cNvPr id="6" name="図形グループ 5"/>
          <p:cNvGrpSpPr/>
          <p:nvPr/>
        </p:nvGrpSpPr>
        <p:grpSpPr>
          <a:xfrm>
            <a:off x="22328" y="2204864"/>
            <a:ext cx="3451201" cy="1945673"/>
            <a:chOff x="9290823" y="15638731"/>
            <a:chExt cx="4507093" cy="2540950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 rot="16200000">
              <a:off x="10301442" y="14683206"/>
              <a:ext cx="2540950" cy="4451999"/>
            </a:xfrm>
            <a:prstGeom prst="rect">
              <a:avLst/>
            </a:prstGeom>
          </p:spPr>
        </p:pic>
        <p:sp>
          <p:nvSpPr>
            <p:cNvPr id="8" name="テキスト ボックス 7"/>
            <p:cNvSpPr txBox="1"/>
            <p:nvPr/>
          </p:nvSpPr>
          <p:spPr>
            <a:xfrm>
              <a:off x="9290823" y="16717834"/>
              <a:ext cx="5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>
                  <a:latin typeface="Arial"/>
                  <a:cs typeface="Arial"/>
                </a:rPr>
                <a:t>1-A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9" name="テキスト ボックス 8"/>
            <p:cNvSpPr txBox="1"/>
            <p:nvPr/>
          </p:nvSpPr>
          <p:spPr>
            <a:xfrm>
              <a:off x="9830756" y="16717834"/>
              <a:ext cx="5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>
                  <a:latin typeface="Arial"/>
                  <a:cs typeface="Arial"/>
                </a:rPr>
                <a:t>1-B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10" name="テキスト ボックス 9"/>
            <p:cNvSpPr txBox="1"/>
            <p:nvPr/>
          </p:nvSpPr>
          <p:spPr>
            <a:xfrm>
              <a:off x="11428956" y="16717834"/>
              <a:ext cx="31304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dirty="0" smtClean="0">
                  <a:latin typeface="Arial"/>
                  <a:cs typeface="Arial"/>
                </a:rPr>
                <a:t>2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11800477" y="16672935"/>
              <a:ext cx="5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dirty="0" smtClean="0">
                  <a:latin typeface="Arial"/>
                  <a:cs typeface="Arial"/>
                </a:rPr>
                <a:t>3-A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12164094" y="16870046"/>
              <a:ext cx="5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dirty="0" smtClean="0">
                  <a:latin typeface="Arial"/>
                  <a:cs typeface="Arial"/>
                </a:rPr>
                <a:t>3-B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12494489" y="16672935"/>
              <a:ext cx="5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dirty="0" smtClean="0">
                  <a:latin typeface="Arial"/>
                  <a:cs typeface="Arial"/>
                </a:rPr>
                <a:t>4-A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12868872" y="16870046"/>
              <a:ext cx="5438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800" dirty="0" smtClean="0">
                  <a:latin typeface="Arial"/>
                  <a:cs typeface="Arial"/>
                </a:rPr>
                <a:t>4-B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</p:grpSp>
      <p:grpSp>
        <p:nvGrpSpPr>
          <p:cNvPr id="26" name="図形グループ 25"/>
          <p:cNvGrpSpPr/>
          <p:nvPr/>
        </p:nvGrpSpPr>
        <p:grpSpPr>
          <a:xfrm>
            <a:off x="50262" y="404664"/>
            <a:ext cx="2066804" cy="1856694"/>
            <a:chOff x="1022523" y="739716"/>
            <a:chExt cx="2743825" cy="2464889"/>
          </a:xfrm>
        </p:grpSpPr>
        <p:pic>
          <p:nvPicPr>
            <p:cNvPr id="17" name="図 16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022523" y="739716"/>
              <a:ext cx="2743825" cy="2464889"/>
            </a:xfrm>
            <a:prstGeom prst="rect">
              <a:avLst/>
            </a:prstGeom>
          </p:spPr>
        </p:pic>
        <p:sp>
          <p:nvSpPr>
            <p:cNvPr id="18" name="テキスト ボックス 17"/>
            <p:cNvSpPr txBox="1"/>
            <p:nvPr/>
          </p:nvSpPr>
          <p:spPr>
            <a:xfrm>
              <a:off x="1528491" y="780871"/>
              <a:ext cx="3129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>
                  <a:latin typeface="Arial"/>
                  <a:cs typeface="Arial"/>
                </a:rPr>
                <a:t>4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2171542" y="1059675"/>
              <a:ext cx="3129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>
                  <a:latin typeface="Arial"/>
                  <a:cs typeface="Arial"/>
                </a:rPr>
                <a:t>3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2649520" y="1537653"/>
              <a:ext cx="3129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>
                  <a:latin typeface="Arial"/>
                  <a:cs typeface="Arial"/>
                </a:rPr>
                <a:t>2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2962425" y="2302417"/>
              <a:ext cx="31290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800" dirty="0" smtClean="0">
                  <a:latin typeface="Arial"/>
                  <a:cs typeface="Arial"/>
                </a:rPr>
                <a:t>1</a:t>
              </a:r>
              <a:endParaRPr kumimoji="1" lang="ja-JP" altLang="en-US" sz="1800" dirty="0">
                <a:latin typeface="Arial"/>
                <a:cs typeface="Arial"/>
              </a:endParaRPr>
            </a:p>
          </p:txBody>
        </p:sp>
      </p:grpSp>
      <p:graphicFrame>
        <p:nvGraphicFramePr>
          <p:cNvPr id="22" name="表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6538568"/>
              </p:ext>
            </p:extLst>
          </p:nvPr>
        </p:nvGraphicFramePr>
        <p:xfrm>
          <a:off x="4811052" y="1925160"/>
          <a:ext cx="3433356" cy="44805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5423"/>
                <a:gridCol w="1211085"/>
                <a:gridCol w="1476848"/>
              </a:tblGrid>
              <a:tr h="231457"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Arial"/>
                          <a:cs typeface="Arial"/>
                        </a:rPr>
                        <a:t>7 m production magnet</a:t>
                      </a:r>
                      <a:r>
                        <a:rPr kumimoji="1" lang="en-US" altLang="ja-JP" sz="1400" baseline="0" dirty="0" smtClean="0">
                          <a:latin typeface="Arial"/>
                          <a:cs typeface="Arial"/>
                        </a:rPr>
                        <a:t> </a:t>
                      </a:r>
                      <a:r>
                        <a:rPr kumimoji="1" lang="en-US" altLang="ja-JP" sz="1400" dirty="0" smtClean="0">
                          <a:latin typeface="Arial"/>
                          <a:cs typeface="Arial"/>
                        </a:rPr>
                        <a:t>(Ver3)</a:t>
                      </a:r>
                      <a:endParaRPr kumimoji="1" lang="ja-JP" alt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en-US" altLang="ja-JP" sz="18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</a:tr>
              <a:tr h="316124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Arial"/>
                          <a:cs typeface="Arial"/>
                        </a:rPr>
                        <a:t>(unit)</a:t>
                      </a:r>
                      <a:endParaRPr kumimoji="1" lang="ja-JP" altLang="en-US" sz="14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Arial"/>
                          <a:cs typeface="Arial"/>
                        </a:rPr>
                        <a:t>Target</a:t>
                      </a:r>
                    </a:p>
                    <a:p>
                      <a:pPr algn="ctr"/>
                      <a:r>
                        <a:rPr kumimoji="1" lang="en-US" altLang="ja-JP" sz="1400" dirty="0" smtClean="0">
                          <a:latin typeface="Arial"/>
                          <a:cs typeface="Arial"/>
                        </a:rPr>
                        <a:t>value</a:t>
                      </a:r>
                      <a:endParaRPr kumimoji="1" lang="ja-JP" alt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Arial"/>
                          <a:cs typeface="Arial"/>
                        </a:rPr>
                        <a:t>Ave. field</a:t>
                      </a:r>
                    </a:p>
                    <a:p>
                      <a:pPr algn="ctr"/>
                      <a:r>
                        <a:rPr kumimoji="1" lang="en-US" altLang="ja-JP" sz="1400" dirty="0" smtClean="0">
                          <a:latin typeface="Arial"/>
                          <a:cs typeface="Arial"/>
                        </a:rPr>
                        <a:t>harmonics</a:t>
                      </a:r>
                    </a:p>
                  </a:txBody>
                  <a:tcPr/>
                </a:tc>
              </a:tr>
              <a:tr h="255165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>
                          <a:latin typeface="Arial"/>
                          <a:cs typeface="Arial"/>
                        </a:rPr>
                        <a:t>    </a:t>
                      </a:r>
                      <a:endParaRPr kumimoji="1" lang="ja-JP" alt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—</a:t>
                      </a:r>
                      <a:endParaRPr lang="ja-JP" sz="14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10000</a:t>
                      </a:r>
                      <a:endParaRPr lang="ja-JP" sz="14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3823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i="1" baseline="0" dirty="0" smtClean="0">
                          <a:latin typeface="Arial"/>
                          <a:cs typeface="Arial"/>
                        </a:rPr>
                        <a:t>   </a:t>
                      </a:r>
                      <a:r>
                        <a:rPr kumimoji="1" lang="en-US" altLang="ja-JP" sz="1400" dirty="0" smtClean="0">
                          <a:latin typeface="Arial"/>
                          <a:cs typeface="Arial"/>
                        </a:rPr>
                        <a:t> </a:t>
                      </a:r>
                      <a:endParaRPr kumimoji="1" lang="ja-JP" altLang="en-US" sz="1400" dirty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2.020</a:t>
                      </a:r>
                      <a:endParaRPr lang="ja-JP" sz="1400" dirty="0">
                        <a:solidFill>
                          <a:srgbClr val="FF0000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2.510</a:t>
                      </a:r>
                      <a:endParaRPr lang="ja-JP" sz="1400" dirty="0">
                        <a:solidFill>
                          <a:srgbClr val="FF0000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38232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i="1" baseline="0" dirty="0" smtClean="0">
                          <a:latin typeface="Arial"/>
                          <a:cs typeface="Arial"/>
                        </a:rPr>
                        <a:t>   </a:t>
                      </a:r>
                      <a:r>
                        <a:rPr kumimoji="1" lang="en-US" altLang="ja-JP" sz="1400" dirty="0" smtClean="0">
                          <a:latin typeface="Arial"/>
                          <a:cs typeface="Arial"/>
                        </a:rPr>
                        <a:t> </a:t>
                      </a:r>
                      <a:endParaRPr kumimoji="1" lang="ja-JP" altLang="en-US" sz="14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-0.387</a:t>
                      </a:r>
                      <a:endParaRPr lang="ja-JP" sz="1400" dirty="0">
                        <a:solidFill>
                          <a:srgbClr val="FF0000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40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-0.116</a:t>
                      </a:r>
                      <a:endParaRPr lang="ja-JP" sz="1400" dirty="0">
                        <a:solidFill>
                          <a:srgbClr val="FF0000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38232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i="1" baseline="0" dirty="0" smtClean="0">
                          <a:latin typeface="Arial"/>
                          <a:cs typeface="Arial"/>
                        </a:rPr>
                        <a:t>   </a:t>
                      </a:r>
                      <a:r>
                        <a:rPr kumimoji="1" lang="en-US" altLang="ja-JP" sz="1400" dirty="0" smtClean="0">
                          <a:latin typeface="Arial"/>
                          <a:cs typeface="Arial"/>
                        </a:rPr>
                        <a:t> </a:t>
                      </a:r>
                      <a:endParaRPr kumimoji="1" lang="ja-JP" altLang="en-US" sz="14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solidFill>
                            <a:srgbClr val="FF0000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-0.054</a:t>
                      </a:r>
                      <a:endParaRPr lang="ja-JP" sz="1400">
                        <a:solidFill>
                          <a:srgbClr val="FF0000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-</a:t>
                      </a:r>
                      <a:r>
                        <a:rPr lang="en-US" sz="140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0.698</a:t>
                      </a:r>
                      <a:endParaRPr lang="ja-JP" sz="1400" dirty="0">
                        <a:solidFill>
                          <a:srgbClr val="FF0000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87432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i="1" baseline="0" dirty="0" smtClean="0">
                          <a:latin typeface="Arial"/>
                          <a:cs typeface="Arial"/>
                        </a:rPr>
                        <a:t>   </a:t>
                      </a:r>
                      <a:r>
                        <a:rPr kumimoji="1" lang="en-US" altLang="ja-JP" sz="1400" dirty="0" smtClean="0">
                          <a:latin typeface="Arial"/>
                          <a:cs typeface="Arial"/>
                        </a:rPr>
                        <a:t> </a:t>
                      </a:r>
                      <a:endParaRPr kumimoji="1" lang="ja-JP" altLang="en-US" sz="14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ＭＳ 明朝"/>
                          <a:cs typeface="Arial"/>
                        </a:rPr>
                        <a:t>—</a:t>
                      </a:r>
                      <a:endParaRPr lang="ja-JP" sz="14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-</a:t>
                      </a:r>
                      <a:r>
                        <a:rPr lang="fr-FR" sz="1400" dirty="0" smtClean="0">
                          <a:effectLst/>
                          <a:latin typeface="Arial"/>
                          <a:ea typeface="ＭＳ 明朝"/>
                          <a:cs typeface="Arial"/>
                        </a:rPr>
                        <a:t>0.449</a:t>
                      </a:r>
                      <a:endParaRPr lang="ja-JP" sz="14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87432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i="1" baseline="0" dirty="0" smtClean="0">
                          <a:latin typeface="Arial"/>
                          <a:cs typeface="Arial"/>
                        </a:rPr>
                        <a:t>   </a:t>
                      </a:r>
                      <a:r>
                        <a:rPr kumimoji="1" lang="en-US" altLang="ja-JP" sz="1400" dirty="0" smtClean="0">
                          <a:latin typeface="Arial"/>
                          <a:cs typeface="Arial"/>
                        </a:rPr>
                        <a:t> </a:t>
                      </a:r>
                      <a:endParaRPr kumimoji="1" lang="ja-JP" altLang="en-US" sz="14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—</a:t>
                      </a:r>
                      <a:endParaRPr lang="ja-JP" sz="14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"/>
                          <a:ea typeface="ＭＳ 明朝"/>
                          <a:cs typeface="Arial"/>
                        </a:rPr>
                        <a:t>0.033</a:t>
                      </a:r>
                      <a:endParaRPr lang="ja-JP" sz="14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87432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i="1" baseline="0" dirty="0" smtClean="0">
                          <a:latin typeface="Arial"/>
                          <a:cs typeface="Arial"/>
                        </a:rPr>
                        <a:t>   </a:t>
                      </a:r>
                      <a:r>
                        <a:rPr kumimoji="1" lang="en-US" altLang="ja-JP" sz="1400" dirty="0" smtClean="0">
                          <a:latin typeface="Arial"/>
                          <a:cs typeface="Arial"/>
                        </a:rPr>
                        <a:t> </a:t>
                      </a:r>
                      <a:endParaRPr kumimoji="1" lang="ja-JP" altLang="en-US" sz="14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ＭＳ 明朝"/>
                          <a:cs typeface="Arial"/>
                        </a:rPr>
                        <a:t>—</a:t>
                      </a:r>
                      <a:endParaRPr lang="ja-JP" sz="14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-0.718</a:t>
                      </a:r>
                      <a:endParaRPr lang="ja-JP" sz="14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19698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i="1" baseline="0" dirty="0" smtClean="0">
                          <a:latin typeface="Arial"/>
                          <a:cs typeface="Arial"/>
                        </a:rPr>
                        <a:t>   </a:t>
                      </a:r>
                      <a:r>
                        <a:rPr kumimoji="1" lang="en-US" altLang="ja-JP" sz="1400" dirty="0" smtClean="0">
                          <a:latin typeface="Arial"/>
                          <a:cs typeface="Arial"/>
                        </a:rPr>
                        <a:t> </a:t>
                      </a:r>
                      <a:endParaRPr kumimoji="1" lang="ja-JP" altLang="en-US" sz="14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—</a:t>
                      </a:r>
                      <a:endParaRPr lang="ja-JP" sz="14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-</a:t>
                      </a:r>
                      <a:r>
                        <a:rPr lang="en-US" sz="1400" dirty="0" smtClean="0">
                          <a:effectLst/>
                          <a:latin typeface="Arial"/>
                          <a:ea typeface="ＭＳ 明朝"/>
                          <a:cs typeface="Arial"/>
                        </a:rPr>
                        <a:t>1.085</a:t>
                      </a:r>
                      <a:endParaRPr lang="ja-JP" sz="14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255165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i="1" baseline="0" dirty="0" smtClean="0">
                          <a:latin typeface="Arial"/>
                          <a:cs typeface="Arial"/>
                        </a:rPr>
                        <a:t>  </a:t>
                      </a:r>
                      <a:endParaRPr kumimoji="1" lang="ja-JP" altLang="en-US" sz="14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ＭＳ 明朝"/>
                          <a:cs typeface="Arial"/>
                        </a:rPr>
                        <a:t>—</a:t>
                      </a:r>
                      <a:endParaRPr lang="ja-JP" sz="14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-</a:t>
                      </a:r>
                      <a:r>
                        <a:rPr lang="en-US" sz="1400" dirty="0" smtClean="0">
                          <a:effectLst/>
                          <a:latin typeface="Arial"/>
                          <a:ea typeface="ＭＳ 明朝"/>
                          <a:cs typeface="Arial"/>
                        </a:rPr>
                        <a:t>0.737</a:t>
                      </a:r>
                      <a:endParaRPr lang="ja-JP" sz="14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119699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Arial"/>
                          <a:cs typeface="Arial"/>
                        </a:rPr>
                        <a:t>   </a:t>
                      </a:r>
                      <a:endParaRPr kumimoji="1" lang="ja-JP" altLang="en-US" sz="14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—</a:t>
                      </a:r>
                      <a:endParaRPr lang="ja-JP" sz="14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400" dirty="0" smtClean="0">
                          <a:effectLst/>
                          <a:latin typeface="Arial"/>
                          <a:ea typeface="ＭＳ 明朝"/>
                          <a:cs typeface="Arial"/>
                        </a:rPr>
                        <a:t>0.379</a:t>
                      </a:r>
                      <a:endParaRPr lang="ja-JP" sz="14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Arial"/>
                          <a:cs typeface="Arial"/>
                        </a:rPr>
                        <a:t>  </a:t>
                      </a:r>
                      <a:endParaRPr kumimoji="1" lang="ja-JP" altLang="en-US" sz="14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>
                          <a:effectLst/>
                          <a:latin typeface="Arial"/>
                          <a:ea typeface="ＭＳ 明朝"/>
                          <a:cs typeface="Arial"/>
                        </a:rPr>
                        <a:t>—</a:t>
                      </a:r>
                      <a:endParaRPr lang="ja-JP" sz="14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"/>
                          <a:ea typeface="ＭＳ 明朝"/>
                          <a:cs typeface="Arial"/>
                        </a:rPr>
                        <a:t>-4.745</a:t>
                      </a:r>
                      <a:endParaRPr lang="ja-JP" sz="14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400" dirty="0" smtClean="0">
                          <a:latin typeface="Arial"/>
                          <a:cs typeface="Arial"/>
                        </a:rPr>
                        <a:t>  </a:t>
                      </a:r>
                      <a:endParaRPr kumimoji="1" lang="ja-JP" altLang="en-US" sz="1400" dirty="0" smtClean="0"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—</a:t>
                      </a:r>
                      <a:endParaRPr lang="ja-JP" sz="14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400" dirty="0" smtClean="0">
                          <a:effectLst/>
                          <a:latin typeface="Arial"/>
                          <a:ea typeface="ＭＳ 明朝"/>
                          <a:cs typeface="Arial"/>
                        </a:rPr>
                        <a:t>1.666</a:t>
                      </a:r>
                      <a:endParaRPr lang="ja-JP" sz="14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24" name="テキスト ボックス 23"/>
          <p:cNvSpPr txBox="1"/>
          <p:nvPr/>
        </p:nvSpPr>
        <p:spPr>
          <a:xfrm>
            <a:off x="4067943" y="539388"/>
            <a:ext cx="4618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Arial"/>
                <a:cs typeface="Arial"/>
              </a:rPr>
              <a:t>Definition of </a:t>
            </a:r>
            <a:r>
              <a:rPr kumimoji="1" lang="en-US" altLang="ja-JP" dirty="0" smtClean="0">
                <a:solidFill>
                  <a:srgbClr val="0432FF"/>
                </a:solidFill>
                <a:latin typeface="Arial"/>
                <a:cs typeface="Arial"/>
              </a:rPr>
              <a:t>Average multipole coefficients</a:t>
            </a:r>
            <a:endParaRPr kumimoji="1" lang="ja-JP" altLang="en-US" dirty="0">
              <a:solidFill>
                <a:srgbClr val="0432FF"/>
              </a:solidFill>
              <a:latin typeface="Arial"/>
              <a:cs typeface="Arial"/>
            </a:endParaRPr>
          </a:p>
        </p:txBody>
      </p:sp>
      <p:grpSp>
        <p:nvGrpSpPr>
          <p:cNvPr id="23" name="図形グループ 22"/>
          <p:cNvGrpSpPr/>
          <p:nvPr/>
        </p:nvGrpSpPr>
        <p:grpSpPr>
          <a:xfrm>
            <a:off x="5017667" y="2754000"/>
            <a:ext cx="266700" cy="3677180"/>
            <a:chOff x="5017667" y="2754000"/>
            <a:chExt cx="266700" cy="3677180"/>
          </a:xfrm>
        </p:grpSpPr>
        <p:graphicFrame>
          <p:nvGraphicFramePr>
            <p:cNvPr id="27" name="オブジェクト 2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99192045"/>
                </p:ext>
              </p:extLst>
            </p:nvPr>
          </p:nvGraphicFramePr>
          <p:xfrm>
            <a:off x="5049417" y="3068326"/>
            <a:ext cx="2032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69" name="数式" r:id="rId5" imgW="203200" imgH="304800" progId="Equation.3">
                    <p:embed/>
                  </p:oleObj>
                </mc:Choice>
                <mc:Fallback>
                  <p:oleObj name="数式" r:id="rId5" imgW="203200" imgH="304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049417" y="3068326"/>
                          <a:ext cx="203200" cy="304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8" name="オブジェクト 2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90183931"/>
                </p:ext>
              </p:extLst>
            </p:nvPr>
          </p:nvGraphicFramePr>
          <p:xfrm>
            <a:off x="5043067" y="3372067"/>
            <a:ext cx="2159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70" name="数式" r:id="rId7" imgW="215900" imgH="304800" progId="Equation.3">
                    <p:embed/>
                  </p:oleObj>
                </mc:Choice>
                <mc:Fallback>
                  <p:oleObj name="数式" r:id="rId7" imgW="215900" imgH="304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5043067" y="3372067"/>
                          <a:ext cx="215900" cy="304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9" name="オブジェクト 2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85965980"/>
                </p:ext>
              </p:extLst>
            </p:nvPr>
          </p:nvGraphicFramePr>
          <p:xfrm>
            <a:off x="5043067" y="3680042"/>
            <a:ext cx="215900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71" name="数式" r:id="rId9" imgW="215900" imgH="292100" progId="Equation.3">
                    <p:embed/>
                  </p:oleObj>
                </mc:Choice>
                <mc:Fallback>
                  <p:oleObj name="数式" r:id="rId9" imgW="215900" imgH="2921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043067" y="3680042"/>
                          <a:ext cx="215900" cy="292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0" name="オブジェクト 2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41519475"/>
                </p:ext>
              </p:extLst>
            </p:nvPr>
          </p:nvGraphicFramePr>
          <p:xfrm>
            <a:off x="5043067" y="3991721"/>
            <a:ext cx="2159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72" name="数式" r:id="rId11" imgW="215900" imgH="304800" progId="Equation.3">
                    <p:embed/>
                  </p:oleObj>
                </mc:Choice>
                <mc:Fallback>
                  <p:oleObj name="数式" r:id="rId11" imgW="215900" imgH="304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5043067" y="3991721"/>
                          <a:ext cx="215900" cy="304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1" name="オブジェクト 3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58305229"/>
                </p:ext>
              </p:extLst>
            </p:nvPr>
          </p:nvGraphicFramePr>
          <p:xfrm>
            <a:off x="5024017" y="4293346"/>
            <a:ext cx="254000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73" name="数式" r:id="rId13" imgW="254000" imgH="292100" progId="Equation.3">
                    <p:embed/>
                  </p:oleObj>
                </mc:Choice>
                <mc:Fallback>
                  <p:oleObj name="数式" r:id="rId13" imgW="254000" imgH="2921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5024017" y="4293346"/>
                          <a:ext cx="254000" cy="292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2" name="オブジェクト 3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05120592"/>
                </p:ext>
              </p:extLst>
            </p:nvPr>
          </p:nvGraphicFramePr>
          <p:xfrm>
            <a:off x="5024017" y="4587562"/>
            <a:ext cx="2540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74" name="数式" r:id="rId15" imgW="254000" imgH="304800" progId="Equation.3">
                    <p:embed/>
                  </p:oleObj>
                </mc:Choice>
                <mc:Fallback>
                  <p:oleObj name="数式" r:id="rId15" imgW="254000" imgH="304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5024017" y="4587562"/>
                          <a:ext cx="254000" cy="304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3" name="オブジェクト 3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558933153"/>
                </p:ext>
              </p:extLst>
            </p:nvPr>
          </p:nvGraphicFramePr>
          <p:xfrm>
            <a:off x="5017667" y="4892359"/>
            <a:ext cx="2667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75" name="数式" r:id="rId17" imgW="266700" imgH="304800" progId="Equation.3">
                    <p:embed/>
                  </p:oleObj>
                </mc:Choice>
                <mc:Fallback>
                  <p:oleObj name="数式" r:id="rId17" imgW="266700" imgH="304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5017667" y="4892359"/>
                          <a:ext cx="266700" cy="304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4" name="オブジェクト 3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96030493"/>
                </p:ext>
              </p:extLst>
            </p:nvPr>
          </p:nvGraphicFramePr>
          <p:xfrm>
            <a:off x="5017667" y="5211975"/>
            <a:ext cx="266700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76" name="数式" r:id="rId19" imgW="266700" imgH="292100" progId="Equation.3">
                    <p:embed/>
                  </p:oleObj>
                </mc:Choice>
                <mc:Fallback>
                  <p:oleObj name="数式" r:id="rId19" imgW="266700" imgH="2921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5017667" y="5211975"/>
                          <a:ext cx="266700" cy="292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5" name="オブジェクト 3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429163087"/>
                </p:ext>
              </p:extLst>
            </p:nvPr>
          </p:nvGraphicFramePr>
          <p:xfrm>
            <a:off x="5017667" y="5518891"/>
            <a:ext cx="2667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77" name="数式" r:id="rId21" imgW="266700" imgH="304800" progId="Equation.3">
                    <p:embed/>
                  </p:oleObj>
                </mc:Choice>
                <mc:Fallback>
                  <p:oleObj name="数式" r:id="rId21" imgW="266700" imgH="304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5017667" y="5518891"/>
                          <a:ext cx="266700" cy="304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6" name="オブジェクト 3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39411514"/>
                </p:ext>
              </p:extLst>
            </p:nvPr>
          </p:nvGraphicFramePr>
          <p:xfrm>
            <a:off x="5049417" y="5808879"/>
            <a:ext cx="203200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78" name="数式" r:id="rId23" imgW="203200" imgH="292100" progId="Equation.3">
                    <p:embed/>
                  </p:oleObj>
                </mc:Choice>
                <mc:Fallback>
                  <p:oleObj name="数式" r:id="rId23" imgW="203200" imgH="2921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4"/>
                        <a:stretch>
                          <a:fillRect/>
                        </a:stretch>
                      </p:blipFill>
                      <p:spPr>
                        <a:xfrm>
                          <a:off x="5049417" y="5808879"/>
                          <a:ext cx="203200" cy="292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7" name="オブジェクト 3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72749366"/>
                </p:ext>
              </p:extLst>
            </p:nvPr>
          </p:nvGraphicFramePr>
          <p:xfrm>
            <a:off x="5043067" y="6126380"/>
            <a:ext cx="2159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79" name="数式" r:id="rId25" imgW="215900" imgH="304800" progId="Equation.3">
                    <p:embed/>
                  </p:oleObj>
                </mc:Choice>
                <mc:Fallback>
                  <p:oleObj name="数式" r:id="rId25" imgW="215900" imgH="304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6"/>
                        <a:stretch>
                          <a:fillRect/>
                        </a:stretch>
                      </p:blipFill>
                      <p:spPr>
                        <a:xfrm>
                          <a:off x="5043067" y="6126380"/>
                          <a:ext cx="215900" cy="304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38" name="オブジェクト 3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764980953"/>
                </p:ext>
              </p:extLst>
            </p:nvPr>
          </p:nvGraphicFramePr>
          <p:xfrm>
            <a:off x="5049417" y="2754000"/>
            <a:ext cx="203200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80" name="数式" r:id="rId27" imgW="203200" imgH="292100" progId="Equation.3">
                    <p:embed/>
                  </p:oleObj>
                </mc:Choice>
                <mc:Fallback>
                  <p:oleObj name="数式" r:id="rId27" imgW="203200" imgH="2921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8"/>
                        <a:stretch>
                          <a:fillRect/>
                        </a:stretch>
                      </p:blipFill>
                      <p:spPr>
                        <a:xfrm>
                          <a:off x="5049417" y="2754000"/>
                          <a:ext cx="203200" cy="292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テキスト ボックス 4"/>
              <p:cNvSpPr txBox="1"/>
              <p:nvPr/>
            </p:nvSpPr>
            <p:spPr>
              <a:xfrm>
                <a:off x="5303937" y="856672"/>
                <a:ext cx="2393412" cy="754822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̅"/>
                          <m:ctrlPr>
                            <a:rPr kumimoji="1" lang="ja-JP" altLang="en-US" sz="2000" i="1" smtClean="0"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</m:ctrlPr>
                        </m:accPr>
                        <m:e>
                          <m:sSub>
                            <m:sSubPr>
                              <m:ctrlPr>
                                <a:rPr kumimoji="1" lang="en-US" altLang="ja-JP" sz="2000" i="1" smtClean="0"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</m:ctrlPr>
                            </m:sSubPr>
                            <m:e>
                              <m:r>
                                <a:rPr kumimoji="1" lang="en-US" altLang="ja-JP" sz="2000" b="0" i="1" smtClean="0"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𝑏</m:t>
                              </m:r>
                            </m:e>
                            <m:sub>
                              <m:r>
                                <a:rPr kumimoji="1" lang="en-US" altLang="ja-JP" sz="2000" b="0" i="1" smtClean="0"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𝑛</m:t>
                              </m:r>
                            </m:sub>
                          </m:sSub>
                        </m:e>
                      </m:acc>
                      <m:r>
                        <a:rPr kumimoji="1" lang="en-US" altLang="ja-JP" sz="2000" b="0" i="1" smtClean="0"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=</m:t>
                      </m:r>
                      <m:f>
                        <m:fPr>
                          <m:ctrlPr>
                            <a:rPr kumimoji="1" lang="bg-BG" altLang="ja-JP" sz="2000" b="0" i="1" smtClean="0"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</m:ctrlPr>
                        </m:fPr>
                        <m:num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kumimoji="1" lang="bg-BG" altLang="ja-JP" sz="2000" b="0" i="1" smtClean="0"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kumimoji="1" lang="en-US" altLang="ja-JP" sz="2000" b="0" i="1" smtClean="0">
                                      <a:latin typeface="Cambria Math" charset="0"/>
                                      <a:ea typeface="Times New Roman" charset="0"/>
                                      <a:cs typeface="Times New Roman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000" b="0" i="1" smtClean="0">
                                      <a:latin typeface="Cambria Math" charset="0"/>
                                      <a:ea typeface="Times New Roman" charset="0"/>
                                      <a:cs typeface="Times New Roman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kumimoji="1" lang="en-US" altLang="ja-JP" sz="2000" b="0" i="1" smtClean="0">
                                      <a:latin typeface="Cambria Math" charset="0"/>
                                      <a:ea typeface="Times New Roman" charset="0"/>
                                      <a:cs typeface="Times New Roman" charset="0"/>
                                    </a:rPr>
                                    <m:t>𝑛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kumimoji="1" lang="en-US" altLang="ja-JP" sz="2000" b="0" i="1" smtClean="0">
                                      <a:latin typeface="Cambria Math" charset="0"/>
                                      <a:ea typeface="Times New Roman" charset="0"/>
                                      <a:cs typeface="Times New Roman" charset="0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sz="2000" b="0" i="1" smtClean="0">
                                      <a:latin typeface="Cambria Math" charset="0"/>
                                      <a:ea typeface="Times New Roman" charset="0"/>
                                      <a:cs typeface="Times New Roman" charset="0"/>
                                    </a:rPr>
                                    <m:t>𝑧</m:t>
                                  </m:r>
                                </m:e>
                              </m:d>
                              <m:r>
                                <a:rPr kumimoji="1" lang="en-US" altLang="ja-JP" sz="2000" b="0" i="1" smtClean="0"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𝑑𝑧</m:t>
                              </m:r>
                            </m:e>
                          </m:nary>
                        </m:num>
                        <m:den>
                          <m:nary>
                            <m:naryPr>
                              <m:limLoc m:val="undOvr"/>
                              <m:subHide m:val="on"/>
                              <m:supHide m:val="on"/>
                              <m:ctrlPr>
                                <a:rPr kumimoji="1" lang="bg-BG" altLang="ja-JP" sz="2000" i="1"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</m:ctrlPr>
                            </m:naryPr>
                            <m:sub/>
                            <m:sup/>
                            <m:e>
                              <m:sSub>
                                <m:sSubPr>
                                  <m:ctrlPr>
                                    <a:rPr kumimoji="1" lang="en-US" altLang="ja-JP" sz="2000" i="1">
                                      <a:latin typeface="Cambria Math" charset="0"/>
                                      <a:ea typeface="Times New Roman" charset="0"/>
                                      <a:cs typeface="Times New Roman" charset="0"/>
                                    </a:rPr>
                                  </m:ctrlPr>
                                </m:sSubPr>
                                <m:e>
                                  <m:r>
                                    <a:rPr kumimoji="1" lang="en-US" altLang="ja-JP" sz="2000" i="1">
                                      <a:latin typeface="Cambria Math" charset="0"/>
                                      <a:ea typeface="Times New Roman" charset="0"/>
                                      <a:cs typeface="Times New Roman" charset="0"/>
                                    </a:rPr>
                                    <m:t>𝐵</m:t>
                                  </m:r>
                                </m:e>
                                <m:sub>
                                  <m:r>
                                    <a:rPr kumimoji="1" lang="en-US" altLang="ja-JP" sz="2000" b="0" i="1" smtClean="0">
                                      <a:latin typeface="Cambria Math" charset="0"/>
                                      <a:ea typeface="Times New Roman" charset="0"/>
                                      <a:cs typeface="Times New Roman" charset="0"/>
                                    </a:rPr>
                                    <m:t>1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kumimoji="1" lang="en-US" altLang="ja-JP" sz="2000" i="1">
                                      <a:latin typeface="Cambria Math" charset="0"/>
                                      <a:ea typeface="Times New Roman" charset="0"/>
                                      <a:cs typeface="Times New Roman" charset="0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sz="2000" i="1">
                                      <a:latin typeface="Cambria Math" charset="0"/>
                                      <a:ea typeface="Times New Roman" charset="0"/>
                                      <a:cs typeface="Times New Roman" charset="0"/>
                                    </a:rPr>
                                    <m:t>𝑧</m:t>
                                  </m:r>
                                </m:e>
                              </m:d>
                              <m:r>
                                <a:rPr kumimoji="1" lang="en-US" altLang="ja-JP" sz="2000" i="1">
                                  <a:latin typeface="Cambria Math" charset="0"/>
                                  <a:ea typeface="Times New Roman" charset="0"/>
                                  <a:cs typeface="Times New Roman" charset="0"/>
                                </a:rPr>
                                <m:t>𝑑𝑧</m:t>
                              </m:r>
                            </m:e>
                          </m:nary>
                        </m:den>
                      </m:f>
                      <m:r>
                        <a:rPr kumimoji="1" lang="bg-BG" altLang="ja-JP" sz="2000" b="0" i="1" smtClean="0">
                          <a:latin typeface="Cambria Math" charset="0"/>
                          <a:ea typeface="Times New Roman" charset="0"/>
                          <a:cs typeface="Times New Roman" charset="0"/>
                        </a:rPr>
                        <m:t>×</m:t>
                      </m:r>
                      <m:sSup>
                        <m:sSupPr>
                          <m:ctrlPr>
                            <a:rPr kumimoji="1" lang="bg-BG" altLang="ja-JP" sz="2000" b="0" i="1" smtClean="0"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</m:ctrlPr>
                        </m:sSupPr>
                        <m:e>
                          <m:r>
                            <a:rPr kumimoji="1" lang="en-US" altLang="ja-JP" sz="2000" b="0" i="1" smtClean="0"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10</m:t>
                          </m:r>
                        </m:e>
                        <m:sup>
                          <m:r>
                            <a:rPr kumimoji="1" lang="en-US" altLang="ja-JP" sz="2000" b="0" i="1" smtClean="0">
                              <a:latin typeface="Cambria Math" charset="0"/>
                              <a:ea typeface="Times New Roman" charset="0"/>
                              <a:cs typeface="Times New Roman" charset="0"/>
                            </a:rPr>
                            <m:t>4</m:t>
                          </m:r>
                        </m:sup>
                      </m:sSup>
                    </m:oMath>
                  </m:oMathPara>
                </a14:m>
                <a:endParaRPr kumimoji="1" lang="ja-JP" altLang="en-US" sz="2000" dirty="0">
                  <a:latin typeface="Times New Roman" charset="0"/>
                  <a:ea typeface="Times New Roman" charset="0"/>
                  <a:cs typeface="Times New Roman" charset="0"/>
                </a:endParaRPr>
              </a:p>
            </p:txBody>
          </p:sp>
        </mc:Choice>
        <mc:Fallback xmlns="">
          <p:sp>
            <p:nvSpPr>
              <p:cNvPr id="5" name="テキスト ボックス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3937" y="856672"/>
                <a:ext cx="2393412" cy="754822"/>
              </a:xfrm>
              <a:prstGeom prst="rect">
                <a:avLst/>
              </a:prstGeom>
              <a:blipFill rotWithShape="0">
                <a:blip r:embed="rId29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6" name="Espace réservé du contenu 2"/>
          <p:cNvSpPr txBox="1">
            <a:spLocks/>
          </p:cNvSpPr>
          <p:nvPr/>
        </p:nvSpPr>
        <p:spPr>
          <a:xfrm>
            <a:off x="256390" y="4153913"/>
            <a:ext cx="4409166" cy="2511975"/>
          </a:xfrm>
          <a:prstGeom prst="rect">
            <a:avLst/>
          </a:prstGeom>
          <a:solidFill>
            <a:schemeClr val="bg1"/>
          </a:solidFill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n"/>
            </a:pPr>
            <a:r>
              <a:rPr lang="en-US" altLang="ja-JP" sz="2000" dirty="0" smtClean="0">
                <a:cs typeface="Arial"/>
                <a:sym typeface="Wingdings"/>
              </a:rPr>
              <a:t>Large gap between 1-B and 2</a:t>
            </a:r>
          </a:p>
          <a:p>
            <a:pPr marL="0" indent="0">
              <a:buNone/>
            </a:pPr>
            <a:r>
              <a:rPr lang="en-US" altLang="ja-JP" sz="2000" dirty="0" smtClean="0">
                <a:cs typeface="Arial"/>
                <a:sym typeface="Wingdings"/>
              </a:rPr>
              <a:t>     Average b3 within 0.5 unit  </a:t>
            </a:r>
          </a:p>
          <a:p>
            <a:pPr marL="0" indent="0">
              <a:buNone/>
            </a:pPr>
            <a:r>
              <a:rPr lang="en-US" altLang="ja-JP" sz="2000" dirty="0">
                <a:cs typeface="Arial"/>
                <a:sym typeface="Wingdings"/>
              </a:rPr>
              <a:t> </a:t>
            </a:r>
            <a:r>
              <a:rPr lang="en-US" altLang="ja-JP" sz="2000" dirty="0" smtClean="0">
                <a:cs typeface="Arial"/>
                <a:sym typeface="Wingdings"/>
              </a:rPr>
              <a:t>    </a:t>
            </a:r>
            <a:r>
              <a:rPr lang="en-US" altLang="ja-JP" sz="2000" dirty="0" err="1" smtClean="0">
                <a:cs typeface="Arial"/>
                <a:sym typeface="Wingdings"/>
              </a:rPr>
              <a:t>wrt</a:t>
            </a:r>
            <a:r>
              <a:rPr lang="en-US" altLang="ja-JP" sz="2000" dirty="0" smtClean="0">
                <a:cs typeface="Arial"/>
                <a:sym typeface="Wingdings"/>
              </a:rPr>
              <a:t> the target value</a:t>
            </a:r>
          </a:p>
          <a:p>
            <a:pPr>
              <a:buFont typeface="Wingdings" charset="2"/>
              <a:buChar char="n"/>
            </a:pPr>
            <a:r>
              <a:rPr lang="en-US" altLang="ja-JP" sz="2000" dirty="0" smtClean="0">
                <a:cs typeface="Arial"/>
                <a:sym typeface="Wingdings"/>
              </a:rPr>
              <a:t>Subdivision of the 1st block</a:t>
            </a:r>
          </a:p>
          <a:p>
            <a:pPr marL="0" indent="0">
              <a:buNone/>
            </a:pPr>
            <a:r>
              <a:rPr lang="en-US" altLang="ja-JP" sz="2000" dirty="0" smtClean="0">
                <a:cs typeface="Arial"/>
                <a:sym typeface="Wingdings"/>
              </a:rPr>
              <a:t>    </a:t>
            </a:r>
            <a:r>
              <a:rPr lang="en-US" altLang="ja-JP" sz="2000" dirty="0">
                <a:cs typeface="Arial"/>
                <a:sym typeface="Wingdings"/>
              </a:rPr>
              <a:t> </a:t>
            </a:r>
            <a:r>
              <a:rPr lang="en-US" altLang="ja-JP" sz="2000" dirty="0" smtClean="0">
                <a:cs typeface="Arial"/>
                <a:sym typeface="Wingdings"/>
              </a:rPr>
              <a:t>Load line ratio at coil end:</a:t>
            </a:r>
          </a:p>
          <a:p>
            <a:pPr marL="0" indent="0">
              <a:buNone/>
            </a:pPr>
            <a:r>
              <a:rPr lang="en-US" altLang="ja-JP" sz="2000" dirty="0">
                <a:cs typeface="Arial"/>
                <a:sym typeface="Wingdings"/>
              </a:rPr>
              <a:t> </a:t>
            </a:r>
            <a:r>
              <a:rPr lang="en-US" altLang="ja-JP" sz="2000" dirty="0" smtClean="0">
                <a:cs typeface="Arial"/>
                <a:sym typeface="Wingdings"/>
              </a:rPr>
              <a:t>     78%  76%</a:t>
            </a:r>
          </a:p>
          <a:p>
            <a:pPr>
              <a:buFont typeface="Wingdings" charset="2"/>
              <a:buChar char="n"/>
            </a:pPr>
            <a:r>
              <a:rPr lang="en-US" altLang="ja-JP" sz="2000" dirty="0" smtClean="0">
                <a:cs typeface="Arial"/>
                <a:sym typeface="Wingdings"/>
              </a:rPr>
              <a:t>Sufficient length of curved section</a:t>
            </a:r>
          </a:p>
        </p:txBody>
      </p:sp>
      <p:pic>
        <p:nvPicPr>
          <p:cNvPr id="39" name="図 38"/>
          <p:cNvPicPr>
            <a:picLocks noChangeAspect="1"/>
          </p:cNvPicPr>
          <p:nvPr/>
        </p:nvPicPr>
        <p:blipFill>
          <a:blip r:embed="rId3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8724" y="391316"/>
            <a:ext cx="2066094" cy="1870041"/>
          </a:xfrm>
          <a:prstGeom prst="rect">
            <a:avLst/>
          </a:prstGeom>
        </p:spPr>
      </p:pic>
      <p:grpSp>
        <p:nvGrpSpPr>
          <p:cNvPr id="40" name="図形グループ 39"/>
          <p:cNvGrpSpPr/>
          <p:nvPr/>
        </p:nvGrpSpPr>
        <p:grpSpPr>
          <a:xfrm>
            <a:off x="5017667" y="2754000"/>
            <a:ext cx="266700" cy="3677180"/>
            <a:chOff x="5017667" y="2754000"/>
            <a:chExt cx="266700" cy="3677180"/>
          </a:xfrm>
        </p:grpSpPr>
        <p:graphicFrame>
          <p:nvGraphicFramePr>
            <p:cNvPr id="41" name="オブジェクト 4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808257828"/>
                </p:ext>
              </p:extLst>
            </p:nvPr>
          </p:nvGraphicFramePr>
          <p:xfrm>
            <a:off x="5049417" y="3068326"/>
            <a:ext cx="2032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81" name="数式" r:id="rId31" imgW="203200" imgH="304800" progId="Equation.3">
                    <p:embed/>
                  </p:oleObj>
                </mc:Choice>
                <mc:Fallback>
                  <p:oleObj name="数式" r:id="rId31" imgW="203200" imgH="304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6"/>
                        <a:stretch>
                          <a:fillRect/>
                        </a:stretch>
                      </p:blipFill>
                      <p:spPr>
                        <a:xfrm>
                          <a:off x="5049417" y="3068326"/>
                          <a:ext cx="203200" cy="304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2" name="オブジェクト 4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555247921"/>
                </p:ext>
              </p:extLst>
            </p:nvPr>
          </p:nvGraphicFramePr>
          <p:xfrm>
            <a:off x="5043067" y="3372067"/>
            <a:ext cx="2159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82" name="数式" r:id="rId32" imgW="215900" imgH="304800" progId="Equation.3">
                    <p:embed/>
                  </p:oleObj>
                </mc:Choice>
                <mc:Fallback>
                  <p:oleObj name="数式" r:id="rId32" imgW="215900" imgH="304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8"/>
                        <a:stretch>
                          <a:fillRect/>
                        </a:stretch>
                      </p:blipFill>
                      <p:spPr>
                        <a:xfrm>
                          <a:off x="5043067" y="3372067"/>
                          <a:ext cx="215900" cy="304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3" name="オブジェクト 42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2028340610"/>
                </p:ext>
              </p:extLst>
            </p:nvPr>
          </p:nvGraphicFramePr>
          <p:xfrm>
            <a:off x="5043067" y="3680042"/>
            <a:ext cx="215900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83" name="数式" r:id="rId33" imgW="215900" imgH="292100" progId="Equation.3">
                    <p:embed/>
                  </p:oleObj>
                </mc:Choice>
                <mc:Fallback>
                  <p:oleObj name="数式" r:id="rId33" imgW="215900" imgH="2921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0"/>
                        <a:stretch>
                          <a:fillRect/>
                        </a:stretch>
                      </p:blipFill>
                      <p:spPr>
                        <a:xfrm>
                          <a:off x="5043067" y="3680042"/>
                          <a:ext cx="215900" cy="292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4" name="オブジェクト 43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65219792"/>
                </p:ext>
              </p:extLst>
            </p:nvPr>
          </p:nvGraphicFramePr>
          <p:xfrm>
            <a:off x="5043067" y="3991721"/>
            <a:ext cx="2159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84" name="数式" r:id="rId34" imgW="215900" imgH="304800" progId="Equation.3">
                    <p:embed/>
                  </p:oleObj>
                </mc:Choice>
                <mc:Fallback>
                  <p:oleObj name="数式" r:id="rId34" imgW="215900" imgH="304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2"/>
                        <a:stretch>
                          <a:fillRect/>
                        </a:stretch>
                      </p:blipFill>
                      <p:spPr>
                        <a:xfrm>
                          <a:off x="5043067" y="3991721"/>
                          <a:ext cx="215900" cy="304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5" name="オブジェクト 44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945667151"/>
                </p:ext>
              </p:extLst>
            </p:nvPr>
          </p:nvGraphicFramePr>
          <p:xfrm>
            <a:off x="5024017" y="4293346"/>
            <a:ext cx="254000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85" name="数式" r:id="rId35" imgW="254000" imgH="292100" progId="Equation.3">
                    <p:embed/>
                  </p:oleObj>
                </mc:Choice>
                <mc:Fallback>
                  <p:oleObj name="数式" r:id="rId35" imgW="254000" imgH="2921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4"/>
                        <a:stretch>
                          <a:fillRect/>
                        </a:stretch>
                      </p:blipFill>
                      <p:spPr>
                        <a:xfrm>
                          <a:off x="5024017" y="4293346"/>
                          <a:ext cx="254000" cy="292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6" name="オブジェクト 45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01335410"/>
                </p:ext>
              </p:extLst>
            </p:nvPr>
          </p:nvGraphicFramePr>
          <p:xfrm>
            <a:off x="5024017" y="4587562"/>
            <a:ext cx="2540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86" name="数式" r:id="rId36" imgW="254000" imgH="304800" progId="Equation.3">
                    <p:embed/>
                  </p:oleObj>
                </mc:Choice>
                <mc:Fallback>
                  <p:oleObj name="数式" r:id="rId36" imgW="254000" imgH="304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6"/>
                        <a:stretch>
                          <a:fillRect/>
                        </a:stretch>
                      </p:blipFill>
                      <p:spPr>
                        <a:xfrm>
                          <a:off x="5024017" y="4587562"/>
                          <a:ext cx="254000" cy="304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7" name="オブジェクト 4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777796244"/>
                </p:ext>
              </p:extLst>
            </p:nvPr>
          </p:nvGraphicFramePr>
          <p:xfrm>
            <a:off x="5017667" y="4892359"/>
            <a:ext cx="2667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87" name="数式" r:id="rId37" imgW="266700" imgH="304800" progId="Equation.3">
                    <p:embed/>
                  </p:oleObj>
                </mc:Choice>
                <mc:Fallback>
                  <p:oleObj name="数式" r:id="rId37" imgW="266700" imgH="304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8"/>
                        <a:stretch>
                          <a:fillRect/>
                        </a:stretch>
                      </p:blipFill>
                      <p:spPr>
                        <a:xfrm>
                          <a:off x="5017667" y="4892359"/>
                          <a:ext cx="266700" cy="304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8" name="オブジェクト 4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688513619"/>
                </p:ext>
              </p:extLst>
            </p:nvPr>
          </p:nvGraphicFramePr>
          <p:xfrm>
            <a:off x="5017667" y="5211975"/>
            <a:ext cx="266700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88" name="数式" r:id="rId38" imgW="266700" imgH="292100" progId="Equation.3">
                    <p:embed/>
                  </p:oleObj>
                </mc:Choice>
                <mc:Fallback>
                  <p:oleObj name="数式" r:id="rId38" imgW="266700" imgH="2921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0"/>
                        <a:stretch>
                          <a:fillRect/>
                        </a:stretch>
                      </p:blipFill>
                      <p:spPr>
                        <a:xfrm>
                          <a:off x="5017667" y="5211975"/>
                          <a:ext cx="266700" cy="292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49" name="オブジェクト 48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206504497"/>
                </p:ext>
              </p:extLst>
            </p:nvPr>
          </p:nvGraphicFramePr>
          <p:xfrm>
            <a:off x="5017667" y="5518891"/>
            <a:ext cx="2667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89" name="数式" r:id="rId39" imgW="266700" imgH="304800" progId="Equation.3">
                    <p:embed/>
                  </p:oleObj>
                </mc:Choice>
                <mc:Fallback>
                  <p:oleObj name="数式" r:id="rId39" imgW="266700" imgH="304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2"/>
                        <a:stretch>
                          <a:fillRect/>
                        </a:stretch>
                      </p:blipFill>
                      <p:spPr>
                        <a:xfrm>
                          <a:off x="5017667" y="5518891"/>
                          <a:ext cx="266700" cy="304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0" name="オブジェクト 49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180486105"/>
                </p:ext>
              </p:extLst>
            </p:nvPr>
          </p:nvGraphicFramePr>
          <p:xfrm>
            <a:off x="5049417" y="5808879"/>
            <a:ext cx="203200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90" name="数式" r:id="rId40" imgW="203200" imgH="292100" progId="Equation.3">
                    <p:embed/>
                  </p:oleObj>
                </mc:Choice>
                <mc:Fallback>
                  <p:oleObj name="数式" r:id="rId40" imgW="203200" imgH="2921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4"/>
                        <a:stretch>
                          <a:fillRect/>
                        </a:stretch>
                      </p:blipFill>
                      <p:spPr>
                        <a:xfrm>
                          <a:off x="5049417" y="5808879"/>
                          <a:ext cx="203200" cy="292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1" name="オブジェクト 50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1976035749"/>
                </p:ext>
              </p:extLst>
            </p:nvPr>
          </p:nvGraphicFramePr>
          <p:xfrm>
            <a:off x="5043067" y="6126380"/>
            <a:ext cx="215900" cy="3048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91" name="数式" r:id="rId41" imgW="215900" imgH="304800" progId="Equation.3">
                    <p:embed/>
                  </p:oleObj>
                </mc:Choice>
                <mc:Fallback>
                  <p:oleObj name="数式" r:id="rId41" imgW="215900" imgH="3048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6"/>
                        <a:stretch>
                          <a:fillRect/>
                        </a:stretch>
                      </p:blipFill>
                      <p:spPr>
                        <a:xfrm>
                          <a:off x="5043067" y="6126380"/>
                          <a:ext cx="215900" cy="3048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52" name="オブジェクト 51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8232588"/>
                </p:ext>
              </p:extLst>
            </p:nvPr>
          </p:nvGraphicFramePr>
          <p:xfrm>
            <a:off x="5049417" y="2754000"/>
            <a:ext cx="203200" cy="29210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4892" name="数式" r:id="rId42" imgW="203200" imgH="292100" progId="Equation.3">
                    <p:embed/>
                  </p:oleObj>
                </mc:Choice>
                <mc:Fallback>
                  <p:oleObj name="数式" r:id="rId42" imgW="203200" imgH="2921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28"/>
                        <a:stretch>
                          <a:fillRect/>
                        </a:stretch>
                      </p:blipFill>
                      <p:spPr>
                        <a:xfrm>
                          <a:off x="5049417" y="2754000"/>
                          <a:ext cx="203200" cy="292100"/>
                        </a:xfrm>
                        <a:prstGeom prst="rect">
                          <a:avLst/>
                        </a:prstGeom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15" name="テキスト ボックス 14"/>
          <p:cNvSpPr txBox="1"/>
          <p:nvPr/>
        </p:nvSpPr>
        <p:spPr>
          <a:xfrm>
            <a:off x="4383076" y="1570791"/>
            <a:ext cx="42351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5"/>
                </a:solidFill>
              </a:rPr>
              <a:t>Average </a:t>
            </a:r>
            <a:r>
              <a:rPr kumimoji="1" lang="en-US" altLang="ja-JP" smtClean="0">
                <a:solidFill>
                  <a:schemeClr val="accent5"/>
                </a:solidFill>
              </a:rPr>
              <a:t>multipole coefficient at I=12 kA</a:t>
            </a:r>
            <a:endParaRPr kumimoji="1" lang="ja-JP" altLang="en-US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3290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8748" y="2552581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3D field calculation in 7 m magnet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9420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2030" y="439183"/>
            <a:ext cx="3412491" cy="6418818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171400"/>
            <a:ext cx="7920000" cy="720000"/>
          </a:xfrm>
        </p:spPr>
        <p:txBody>
          <a:bodyPr/>
          <a:lstStyle/>
          <a:p>
            <a:r>
              <a:rPr lang="en-GB" dirty="0" smtClean="0"/>
              <a:t>Magnetic field distribution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11404" y="475667"/>
            <a:ext cx="5230393" cy="1604020"/>
          </a:xfrm>
        </p:spPr>
        <p:txBody>
          <a:bodyPr>
            <a:noAutofit/>
          </a:bodyPr>
          <a:lstStyle/>
          <a:p>
            <a:pPr>
              <a:buFont typeface="Wingdings" charset="2"/>
              <a:buChar char="n"/>
            </a:pPr>
            <a:r>
              <a:rPr lang="en-GB" sz="1800" dirty="0" smtClean="0"/>
              <a:t>Positive integrated b3 in SS is compensated with negative one in the coil ends. </a:t>
            </a:r>
          </a:p>
          <a:p>
            <a:pPr>
              <a:buFont typeface="Wingdings" charset="2"/>
              <a:buChar char="n"/>
            </a:pPr>
            <a:r>
              <a:rPr lang="en-GB" sz="1800" dirty="0" smtClean="0"/>
              <a:t>Large a1 and a3 due to ramp leads</a:t>
            </a:r>
          </a:p>
          <a:p>
            <a:pPr>
              <a:buFont typeface="Wingdings" charset="2"/>
              <a:buChar char="n"/>
            </a:pPr>
            <a:r>
              <a:rPr lang="en-GB" sz="1800" dirty="0" smtClean="0"/>
              <a:t>Mechanical length of 6.57 m for 35 Tm is acceptable for cold tests in the KEK cryostat.</a:t>
            </a:r>
            <a:endParaRPr lang="en-GB" sz="1800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54326" y="501328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</a:t>
            </a:r>
            <a:r>
              <a:rPr kumimoji="1" lang="en-US" altLang="ja-JP" dirty="0" smtClean="0"/>
              <a:t>E</a:t>
            </a:r>
            <a:endParaRPr kumimoji="1" lang="ja-JP" altLang="en-US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673851" y="501328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L</a:t>
            </a:r>
            <a:r>
              <a:rPr kumimoji="1" lang="en-US" altLang="ja-JP" dirty="0" smtClean="0"/>
              <a:t>E</a:t>
            </a:r>
            <a:endParaRPr kumimoji="1" lang="ja-JP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2" name="表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52676248"/>
                  </p:ext>
                </p:extLst>
              </p:nvPr>
            </p:nvGraphicFramePr>
            <p:xfrm>
              <a:off x="3491880" y="2425668"/>
              <a:ext cx="5549918" cy="404864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557626"/>
                    <a:gridCol w="973433"/>
                    <a:gridCol w="1276261"/>
                    <a:gridCol w="1380706"/>
                    <a:gridCol w="1361892"/>
                  </a:tblGrid>
                  <a:tr h="242377"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300" dirty="0" smtClean="0"/>
                            <a:t>Total</a:t>
                          </a:r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300" dirty="0" smtClean="0"/>
                            <a:t>RE</a:t>
                          </a:r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300" dirty="0" smtClean="0"/>
                            <a:t>SS</a:t>
                          </a:r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300" dirty="0" smtClean="0"/>
                            <a:t>LE</a:t>
                          </a:r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solidFill>
                          <a:schemeClr val="bg1"/>
                        </a:solidFill>
                      </a:tcPr>
                    </a:tc>
                  </a:tr>
                  <a:tr h="24237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300" dirty="0" smtClean="0"/>
                            <a:t>z</a:t>
                          </a:r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300" dirty="0" smtClean="0"/>
                            <a:t>-4m ~ 4m</a:t>
                          </a:r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300" dirty="0" smtClean="0"/>
                            <a:t>-4</a:t>
                          </a:r>
                          <a:r>
                            <a:rPr kumimoji="1" lang="en-US" altLang="ja-JP" sz="1300" baseline="0" dirty="0" smtClean="0"/>
                            <a:t> </a:t>
                          </a:r>
                          <a:r>
                            <a:rPr kumimoji="1" lang="en-US" altLang="ja-JP" sz="1300" dirty="0" smtClean="0"/>
                            <a:t>m</a:t>
                          </a:r>
                          <a:r>
                            <a:rPr kumimoji="1" lang="en-US" altLang="ja-JP" sz="1300" baseline="0" dirty="0" smtClean="0"/>
                            <a:t> ~ -2.34 m</a:t>
                          </a:r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300" dirty="0" smtClean="0"/>
                            <a:t>-2.34m ~ 2.34m</a:t>
                          </a:r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300" baseline="0" dirty="0" smtClean="0"/>
                            <a:t>2.34m ~ 4m</a:t>
                          </a:r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solidFill>
                          <a:schemeClr val="bg1"/>
                        </a:solidFill>
                      </a:tcPr>
                    </a:tc>
                  </a:tr>
                  <a:tr h="5868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limLoc m:val="undOvr"/>
                                    <m:subHide m:val="on"/>
                                    <m:supHide m:val="on"/>
                                    <m:ctrlPr>
                                      <a:rPr kumimoji="1" lang="ja-JP" altLang="en-US" sz="1300" i="1" smtClean="0">
                                        <a:latin typeface="Cambria Math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en-US" altLang="ja-JP" sz="1300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en-US" altLang="ja-JP" sz="1300" b="0" i="1" smtClean="0">
                                            <a:latin typeface="Cambria Math" charset="0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1300" b="0" i="1" smtClean="0">
                                            <a:latin typeface="Cambria Math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kumimoji="1" lang="en-US" altLang="ja-JP" sz="1300" b="0" i="1" smtClean="0">
                                        <a:latin typeface="Cambria Math" charset="0"/>
                                      </a:rPr>
                                      <m:t>𝑑𝑧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hr-HR" sz="1600" b="0" i="0" u="none" strike="noStrike" noProof="0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35.4</a:t>
                          </a:r>
                          <a:endParaRPr lang="hr-HR" sz="1600" b="0" i="0" u="none" strike="noStrike" noProof="0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hr-HR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4.60</a:t>
                          </a:r>
                          <a:endParaRPr lang="hr-HR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s-IS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26.2</a:t>
                          </a:r>
                          <a:endParaRPr lang="is-I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hr-HR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4.59</a:t>
                          </a:r>
                          <a:endParaRPr lang="hr-HR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</a:tr>
                  <a:tr h="5868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limLoc m:val="undOvr"/>
                                    <m:subHide m:val="on"/>
                                    <m:supHide m:val="on"/>
                                    <m:ctrlPr>
                                      <a:rPr kumimoji="1" lang="ja-JP" altLang="en-US" sz="1300" i="1" smtClean="0">
                                        <a:latin typeface="Cambria Math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en-US" altLang="ja-JP" sz="1300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en-US" altLang="ja-JP" sz="1300" b="0" i="1" smtClean="0">
                                            <a:latin typeface="Cambria Math" charset="0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1300" b="0" i="1" smtClean="0">
                                            <a:latin typeface="Cambria Math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  <m:r>
                                      <a:rPr kumimoji="1" lang="en-US" altLang="ja-JP" sz="1300" b="0" i="1" smtClean="0">
                                        <a:latin typeface="Cambria Math" charset="0"/>
                                      </a:rPr>
                                      <m:t>𝑑𝑧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solidFill>
                          <a:srgbClr val="F7F6B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s-IS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0.00889</a:t>
                          </a:r>
                          <a:endParaRPr lang="is-I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solidFill>
                          <a:srgbClr val="F7F6B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s-IS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r>
                            <a:rPr lang="is-IS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0.0065</a:t>
                          </a:r>
                          <a:endParaRPr lang="is-I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solidFill>
                          <a:srgbClr val="F7F6B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0.0194</a:t>
                          </a:r>
                        </a:p>
                      </a:txBody>
                      <a:tcPr marL="12700" marR="12700" marT="12700" marB="0" anchor="ctr">
                        <a:solidFill>
                          <a:srgbClr val="F7F6B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s-IS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r>
                            <a:rPr lang="is-IS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0.0041</a:t>
                          </a:r>
                          <a:endParaRPr lang="is-I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solidFill>
                          <a:srgbClr val="F7F6B6"/>
                        </a:solidFill>
                      </a:tcPr>
                    </a:tc>
                  </a:tr>
                  <a:tr h="5868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limLoc m:val="undOvr"/>
                                    <m:subHide m:val="on"/>
                                    <m:supHide m:val="on"/>
                                    <m:ctrlPr>
                                      <a:rPr kumimoji="1" lang="ja-JP" altLang="en-US" sz="1300" i="1" smtClean="0">
                                        <a:latin typeface="Cambria Math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en-US" altLang="ja-JP" sz="1300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en-US" altLang="ja-JP" sz="1300" b="0" i="1" smtClean="0">
                                            <a:latin typeface="Cambria Math" charset="0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1300" b="0" i="1" smtClean="0">
                                            <a:latin typeface="Cambria Math" charset="0"/>
                                          </a:rPr>
                                          <m:t>5</m:t>
                                        </m:r>
                                      </m:sub>
                                    </m:sSub>
                                    <m:r>
                                      <a:rPr kumimoji="1" lang="en-US" altLang="ja-JP" sz="1300" b="0" i="1" smtClean="0">
                                        <a:latin typeface="Cambria Math" charset="0"/>
                                      </a:rPr>
                                      <m:t>𝑑𝑧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s-IS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r>
                            <a:rPr lang="is-IS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0.00041</a:t>
                          </a:r>
                          <a:endParaRPr lang="is-I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pt-BR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r>
                            <a:rPr lang="pt-BR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0.0010</a:t>
                          </a:r>
                          <a:endParaRPr lang="pt-BR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pt-BR" altLang="ja-JP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-0.0001</a:t>
                          </a:r>
                        </a:p>
                      </a:txBody>
                      <a:tcPr marL="65804" marR="65804" marT="32902" marB="32902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s-IS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0.0007</a:t>
                          </a:r>
                          <a:endParaRPr lang="is-I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</a:tr>
                  <a:tr h="5868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limLoc m:val="undOvr"/>
                                    <m:subHide m:val="on"/>
                                    <m:supHide m:val="on"/>
                                    <m:ctrlPr>
                                      <a:rPr kumimoji="1" lang="ja-JP" altLang="en-US" sz="1300" i="1" smtClean="0">
                                        <a:latin typeface="Cambria Math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en-US" altLang="ja-JP" sz="1300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en-US" altLang="ja-JP" sz="1300" b="0" i="1" smtClean="0">
                                            <a:latin typeface="Cambria Math" charset="0"/>
                                          </a:rPr>
                                          <m:t>𝐵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1300" b="0" i="1" smtClean="0">
                                            <a:latin typeface="Cambria Math" charset="0"/>
                                          </a:rPr>
                                          <m:t>7</m:t>
                                        </m:r>
                                      </m:sub>
                                    </m:sSub>
                                    <m:r>
                                      <a:rPr kumimoji="1" lang="en-US" altLang="ja-JP" sz="1300" b="0" i="1" smtClean="0">
                                        <a:latin typeface="Cambria Math" charset="0"/>
                                      </a:rPr>
                                      <m:t>𝑑𝑧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r>
                            <a:rPr lang="en-US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0.00247</a:t>
                          </a:r>
                          <a:endParaRPr lang="en-U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pt-BR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r>
                            <a:rPr lang="pt-BR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0.0016</a:t>
                          </a:r>
                          <a:endParaRPr lang="pt-BR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pt-BR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-0.0002</a:t>
                          </a: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s-IS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-0.0007</a:t>
                          </a: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</a:tr>
                  <a:tr h="5868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limLoc m:val="undOvr"/>
                                    <m:subHide m:val="on"/>
                                    <m:supHide m:val="on"/>
                                    <m:ctrlPr>
                                      <a:rPr kumimoji="1" lang="ja-JP" altLang="en-US" sz="1300" i="1" smtClean="0">
                                        <a:latin typeface="Cambria Math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en-US" altLang="ja-JP" sz="1300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en-US" altLang="ja-JP" sz="1300" b="0" i="1" smtClean="0">
                                            <a:latin typeface="Cambria Math" charset="0"/>
                                          </a:rPr>
                                          <m:t>𝐴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1300" b="0" i="1" smtClean="0">
                                            <a:latin typeface="Cambria Math" charset="0"/>
                                          </a:rPr>
                                          <m:t>1</m:t>
                                        </m:r>
                                      </m:sub>
                                    </m:sSub>
                                    <m:r>
                                      <a:rPr kumimoji="1" lang="en-US" altLang="ja-JP" sz="1300" b="0" i="1" smtClean="0">
                                        <a:latin typeface="Cambria Math" charset="0"/>
                                      </a:rPr>
                                      <m:t>𝑑𝑧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s-IS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r>
                            <a:rPr lang="is-IS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0.0168</a:t>
                          </a:r>
                          <a:endParaRPr lang="is-I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nb-NO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0.0000</a:t>
                          </a: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nb-NO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0.0001</a:t>
                          </a: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pt-BR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r>
                            <a:rPr lang="pt-BR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0.0169</a:t>
                          </a:r>
                          <a:endParaRPr lang="pt-BR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</a:tr>
                  <a:tr h="586800"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nary>
                                  <m:naryPr>
                                    <m:limLoc m:val="undOvr"/>
                                    <m:subHide m:val="on"/>
                                    <m:supHide m:val="on"/>
                                    <m:ctrlPr>
                                      <a:rPr kumimoji="1" lang="ja-JP" altLang="en-US" sz="1300" i="1" smtClean="0">
                                        <a:latin typeface="Cambria Math" charset="0"/>
                                      </a:rPr>
                                    </m:ctrlPr>
                                  </m:naryPr>
                                  <m:sub/>
                                  <m:sup/>
                                  <m:e>
                                    <m:sSub>
                                      <m:sSubPr>
                                        <m:ctrlPr>
                                          <a:rPr kumimoji="1" lang="en-US" altLang="ja-JP" sz="1300" i="1" smtClean="0">
                                            <a:latin typeface="Cambria Math" charset="0"/>
                                          </a:rPr>
                                        </m:ctrlPr>
                                      </m:sSubPr>
                                      <m:e>
                                        <m:r>
                                          <a:rPr kumimoji="1" lang="en-US" altLang="ja-JP" sz="1300" b="0" i="1" smtClean="0">
                                            <a:latin typeface="Cambria Math" charset="0"/>
                                          </a:rPr>
                                          <m:t>𝐴</m:t>
                                        </m:r>
                                      </m:e>
                                      <m:sub>
                                        <m:r>
                                          <a:rPr kumimoji="1" lang="en-US" altLang="ja-JP" sz="1300" b="0" i="1" smtClean="0">
                                            <a:latin typeface="Cambria Math" charset="0"/>
                                          </a:rPr>
                                          <m:t>3</m:t>
                                        </m:r>
                                      </m:sub>
                                    </m:sSub>
                                    <m:r>
                                      <a:rPr kumimoji="1" lang="en-US" altLang="ja-JP" sz="1300" b="0" i="1" smtClean="0">
                                        <a:latin typeface="Cambria Math" charset="0"/>
                                      </a:rPr>
                                      <m:t>𝑑𝑧</m:t>
                                    </m:r>
                                  </m:e>
                                </m:nary>
                              </m:oMath>
                            </m:oMathPara>
                          </a14:m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s-IS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0.00590</a:t>
                          </a:r>
                          <a:endParaRPr lang="is-I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nb-NO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0.0000</a:t>
                          </a: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nb-NO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0.0000</a:t>
                          </a: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s-IS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0.0059</a:t>
                          </a: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2" name="表 11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52676248"/>
                  </p:ext>
                </p:extLst>
              </p:nvPr>
            </p:nvGraphicFramePr>
            <p:xfrm>
              <a:off x="3491880" y="2425668"/>
              <a:ext cx="5549918" cy="4048648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557626"/>
                    <a:gridCol w="973433"/>
                    <a:gridCol w="1276261"/>
                    <a:gridCol w="1380706"/>
                    <a:gridCol w="1361892"/>
                  </a:tblGrid>
                  <a:tr h="263924">
                    <a:tc>
                      <a:txBody>
                        <a:bodyPr/>
                        <a:lstStyle/>
                        <a:p>
                          <a:pPr algn="ctr"/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300" dirty="0" smtClean="0"/>
                            <a:t>Total</a:t>
                          </a:r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300" dirty="0" smtClean="0"/>
                            <a:t>RE</a:t>
                          </a:r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300" dirty="0" smtClean="0"/>
                            <a:t>SS</a:t>
                          </a:r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300" dirty="0" smtClean="0"/>
                            <a:t>LE</a:t>
                          </a:r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solidFill>
                          <a:schemeClr val="bg1"/>
                        </a:solidFill>
                      </a:tcPr>
                    </a:tc>
                  </a:tr>
                  <a:tr h="263924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300" dirty="0" smtClean="0"/>
                            <a:t>z</a:t>
                          </a:r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300" dirty="0" smtClean="0"/>
                            <a:t>-4m ~ 4m</a:t>
                          </a:r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300" dirty="0" smtClean="0"/>
                            <a:t>-4</a:t>
                          </a:r>
                          <a:r>
                            <a:rPr kumimoji="1" lang="en-US" altLang="ja-JP" sz="1300" baseline="0" dirty="0" smtClean="0"/>
                            <a:t> </a:t>
                          </a:r>
                          <a:r>
                            <a:rPr kumimoji="1" lang="en-US" altLang="ja-JP" sz="1300" dirty="0" smtClean="0"/>
                            <a:t>m</a:t>
                          </a:r>
                          <a:r>
                            <a:rPr kumimoji="1" lang="en-US" altLang="ja-JP" sz="1300" baseline="0" dirty="0" smtClean="0"/>
                            <a:t> ~ -2.34 m</a:t>
                          </a:r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300" dirty="0" smtClean="0"/>
                            <a:t>-2.34m ~ 2.34m</a:t>
                          </a:r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kumimoji="1" lang="en-US" altLang="ja-JP" sz="1300" baseline="0" dirty="0" smtClean="0"/>
                            <a:t>2.34m ~ 4m</a:t>
                          </a:r>
                          <a:endParaRPr kumimoji="1" lang="ja-JP" altLang="en-US" sz="1300" dirty="0"/>
                        </a:p>
                      </a:txBody>
                      <a:tcPr marL="65804" marR="65804" marT="32902" marB="32902">
                        <a:solidFill>
                          <a:schemeClr val="bg1"/>
                        </a:solidFill>
                      </a:tcPr>
                    </a:tc>
                  </a:tr>
                  <a:tr h="58680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65804" marR="65804" marT="32902" marB="32902">
                        <a:blipFill rotWithShape="0">
                          <a:blip r:embed="rId3"/>
                          <a:stretch>
                            <a:fillRect l="-1087" t="-135417" r="-893478" b="-69062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hr-HR" sz="1600" b="0" i="0" u="none" strike="noStrike" noProof="0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35.4</a:t>
                          </a:r>
                          <a:endParaRPr lang="hr-HR" sz="1600" b="0" i="0" u="none" strike="noStrike" noProof="0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hr-HR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4.60</a:t>
                          </a:r>
                          <a:endParaRPr lang="hr-HR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s-IS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26.2</a:t>
                          </a:r>
                          <a:endParaRPr lang="is-I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hr-HR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4.59</a:t>
                          </a:r>
                          <a:endParaRPr lang="hr-HR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</a:tr>
                  <a:tr h="58680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65804" marR="65804" marT="32902" marB="32902">
                        <a:blipFill rotWithShape="0">
                          <a:blip r:embed="rId3"/>
                          <a:stretch>
                            <a:fillRect l="-1087" t="-232990" r="-893478" b="-58350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s-IS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0.00889</a:t>
                          </a:r>
                          <a:endParaRPr lang="is-I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solidFill>
                          <a:srgbClr val="F7F6B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s-IS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r>
                            <a:rPr lang="is-IS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0.0065</a:t>
                          </a:r>
                          <a:endParaRPr lang="is-I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solidFill>
                          <a:srgbClr val="F7F6B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t-IT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0.0194</a:t>
                          </a:r>
                        </a:p>
                      </a:txBody>
                      <a:tcPr marL="12700" marR="12700" marT="12700" marB="0" anchor="ctr">
                        <a:solidFill>
                          <a:srgbClr val="F7F6B6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s-IS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r>
                            <a:rPr lang="is-IS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0.0041</a:t>
                          </a:r>
                          <a:endParaRPr lang="is-I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solidFill>
                          <a:srgbClr val="F7F6B6"/>
                        </a:solidFill>
                      </a:tcPr>
                    </a:tc>
                  </a:tr>
                  <a:tr h="58680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65804" marR="65804" marT="32902" marB="32902">
                        <a:blipFill rotWithShape="0">
                          <a:blip r:embed="rId3"/>
                          <a:stretch>
                            <a:fillRect l="-1087" t="-336458" r="-893478" b="-48958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s-IS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r>
                            <a:rPr lang="is-IS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0.00041</a:t>
                          </a:r>
                          <a:endParaRPr lang="is-I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pt-BR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r>
                            <a:rPr lang="pt-BR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0.0010</a:t>
                          </a:r>
                          <a:endParaRPr lang="pt-BR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pt-BR" altLang="ja-JP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-0.0001</a:t>
                          </a:r>
                        </a:p>
                      </a:txBody>
                      <a:tcPr marL="65804" marR="65804" marT="32902" marB="32902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s-IS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0.0007</a:t>
                          </a:r>
                          <a:endParaRPr lang="is-I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</a:tr>
                  <a:tr h="58680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65804" marR="65804" marT="32902" marB="32902">
                        <a:blipFill rotWithShape="0">
                          <a:blip r:embed="rId3"/>
                          <a:stretch>
                            <a:fillRect l="-1087" t="-431959" r="-893478" b="-3845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en-US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r>
                            <a:rPr lang="en-US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0.00247</a:t>
                          </a:r>
                          <a:endParaRPr lang="en-U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pt-BR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r>
                            <a:rPr lang="pt-BR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0.0016</a:t>
                          </a:r>
                          <a:endParaRPr lang="pt-BR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pt-BR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-0.0002</a:t>
                          </a: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s-IS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-0.0007</a:t>
                          </a: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</a:tr>
                  <a:tr h="58680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65804" marR="65804" marT="32902" marB="32902">
                        <a:blipFill rotWithShape="0">
                          <a:blip r:embed="rId3"/>
                          <a:stretch>
                            <a:fillRect l="-1087" t="-537500" r="-893478" b="-28854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s-IS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r>
                            <a:rPr lang="is-IS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0.0168</a:t>
                          </a:r>
                          <a:endParaRPr lang="is-I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nb-NO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0.0000</a:t>
                          </a: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nb-NO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0.0001</a:t>
                          </a: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pt-BR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-</a:t>
                          </a:r>
                          <a:r>
                            <a:rPr lang="pt-BR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0.0169</a:t>
                          </a:r>
                          <a:endParaRPr lang="pt-BR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</a:tr>
                  <a:tr h="586800">
                    <a:tc>
                      <a:txBody>
                        <a:bodyPr/>
                        <a:lstStyle/>
                        <a:p>
                          <a:endParaRPr lang="ja-JP"/>
                        </a:p>
                      </a:txBody>
                      <a:tcPr marL="65804" marR="65804" marT="32902" marB="32902">
                        <a:blipFill rotWithShape="0">
                          <a:blip r:embed="rId3"/>
                          <a:stretch>
                            <a:fillRect l="-1087" t="-630928" r="-893478" b="-1855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s-IS" sz="1600" b="0" i="0" u="none" strike="noStrike" dirty="0" smtClean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0.00590</a:t>
                          </a:r>
                          <a:endParaRPr lang="is-IS" sz="1600" b="0" i="0" u="none" strike="noStrike" dirty="0">
                            <a:solidFill>
                              <a:srgbClr val="000000"/>
                            </a:solidFill>
                            <a:effectLst/>
                            <a:latin typeface="+mn-lt"/>
                          </a:endParaRPr>
                        </a:p>
                      </a:txBody>
                      <a:tcPr marL="12700" marR="12700" marT="12700" marB="0"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nb-NO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0.0000</a:t>
                          </a: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nb-NO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0.0000</a:t>
                          </a: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 fontAlgn="b"/>
                          <a:r>
                            <a:rPr lang="is-IS" sz="1600" b="0" i="0" u="none" strike="noStrike" dirty="0">
                              <a:solidFill>
                                <a:srgbClr val="000000"/>
                              </a:solidFill>
                              <a:effectLst/>
                              <a:latin typeface="+mn-lt"/>
                            </a:rPr>
                            <a:t>0.0059</a:t>
                          </a:r>
                        </a:p>
                      </a:txBody>
                      <a:tcPr marL="12700" marR="12700" marT="12700" marB="0" anchor="ctr">
                        <a:solidFill>
                          <a:schemeClr val="bg1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13" name="テキスト ボックス 12"/>
          <p:cNvSpPr txBox="1"/>
          <p:nvPr/>
        </p:nvSpPr>
        <p:spPr>
          <a:xfrm>
            <a:off x="3990612" y="2037830"/>
            <a:ext cx="48719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chemeClr val="accent5"/>
                </a:solidFill>
              </a:rPr>
              <a:t>Field integral for SS and ends at I=12 kA (Tm</a:t>
            </a:r>
            <a:r>
              <a:rPr kumimoji="1" lang="en-US" altLang="ja-JP" dirty="0" smtClean="0">
                <a:solidFill>
                  <a:schemeClr val="accent5"/>
                </a:solidFill>
              </a:rPr>
              <a:t>)</a:t>
            </a:r>
            <a:endParaRPr kumimoji="1" lang="ja-JP" altLang="en-US" dirty="0">
              <a:solidFill>
                <a:schemeClr val="accent5"/>
              </a:solidFill>
            </a:endParaRPr>
          </a:p>
        </p:txBody>
      </p:sp>
      <p:cxnSp>
        <p:nvCxnSpPr>
          <p:cNvPr id="14" name="直線コネクタ 13"/>
          <p:cNvCxnSpPr/>
          <p:nvPr/>
        </p:nvCxnSpPr>
        <p:spPr>
          <a:xfrm flipV="1">
            <a:off x="1121120" y="548600"/>
            <a:ext cx="0" cy="6020095"/>
          </a:xfrm>
          <a:prstGeom prst="line">
            <a:avLst/>
          </a:prstGeom>
          <a:ln w="19050">
            <a:solidFill>
              <a:srgbClr val="FFC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 flipH="1" flipV="1">
            <a:off x="2682486" y="548600"/>
            <a:ext cx="19461" cy="6019530"/>
          </a:xfrm>
          <a:prstGeom prst="line">
            <a:avLst/>
          </a:prstGeom>
          <a:ln w="19050">
            <a:solidFill>
              <a:srgbClr val="FFC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1664195" y="501328"/>
            <a:ext cx="4924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SS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391754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Influence of coil end on field quality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611999" y="4941673"/>
            <a:ext cx="8074801" cy="1180158"/>
          </a:xfrm>
        </p:spPr>
        <p:txBody>
          <a:bodyPr>
            <a:normAutofit/>
          </a:bodyPr>
          <a:lstStyle/>
          <a:p>
            <a:r>
              <a:rPr lang="en-GB" sz="2000" dirty="0" smtClean="0"/>
              <a:t>b3 is not flat at the longitudinal </a:t>
            </a:r>
            <a:r>
              <a:rPr lang="en-GB" sz="2000" dirty="0" err="1" smtClean="0"/>
              <a:t>center</a:t>
            </a:r>
            <a:r>
              <a:rPr lang="en-GB" sz="2000" dirty="0" smtClean="0"/>
              <a:t> even in 7 m coil.</a:t>
            </a:r>
          </a:p>
          <a:p>
            <a:pPr marL="0" indent="0">
              <a:buNone/>
            </a:pPr>
            <a:r>
              <a:rPr lang="en-GB" sz="2000" dirty="0" smtClean="0">
                <a:sym typeface="Wingdings"/>
              </a:rPr>
              <a:t>      Influence of coil end is not negligible.</a:t>
            </a:r>
          </a:p>
          <a:p>
            <a:r>
              <a:rPr lang="en-GB" sz="2000" dirty="0" smtClean="0">
                <a:sym typeface="Wingdings"/>
              </a:rPr>
              <a:t>Such an effect of coil end is more remarkable in 2 m model magnet.</a:t>
            </a:r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0890" y="799262"/>
            <a:ext cx="5624185" cy="4025152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260450" y="3062805"/>
            <a:ext cx="5421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R</a:t>
            </a:r>
            <a:r>
              <a:rPr kumimoji="1" lang="en-US" altLang="ja-JP" sz="2000" dirty="0" smtClean="0"/>
              <a:t>E</a:t>
            </a:r>
            <a:endParaRPr kumimoji="1" lang="ja-JP" altLang="en-US" sz="20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789462" y="3062805"/>
            <a:ext cx="4988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L</a:t>
            </a:r>
            <a:r>
              <a:rPr kumimoji="1" lang="en-US" altLang="ja-JP" sz="2000" dirty="0" smtClean="0"/>
              <a:t>E</a:t>
            </a:r>
            <a:endParaRPr kumimoji="1" lang="ja-JP" altLang="en-US" sz="2000" dirty="0"/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8207635" y="3262860"/>
            <a:ext cx="35160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H="1">
            <a:off x="3977071" y="3262860"/>
            <a:ext cx="351606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図 6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134519"/>
            <a:ext cx="3258249" cy="2259610"/>
          </a:xfrm>
          <a:prstGeom prst="rect">
            <a:avLst/>
          </a:prstGeom>
          <a:effectLst/>
        </p:spPr>
      </p:pic>
      <p:sp>
        <p:nvSpPr>
          <p:cNvPr id="10" name="正方形/長方形 9"/>
          <p:cNvSpPr/>
          <p:nvPr/>
        </p:nvSpPr>
        <p:spPr>
          <a:xfrm>
            <a:off x="827020" y="1952329"/>
            <a:ext cx="1966980" cy="155593"/>
          </a:xfrm>
          <a:prstGeom prst="rect">
            <a:avLst/>
          </a:prstGeom>
          <a:noFill/>
          <a:ln>
            <a:solidFill>
              <a:srgbClr val="0432FF"/>
            </a:solidFill>
            <a:prstDash val="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曲折矢印 11"/>
          <p:cNvSpPr/>
          <p:nvPr/>
        </p:nvSpPr>
        <p:spPr>
          <a:xfrm>
            <a:off x="2350995" y="1432522"/>
            <a:ext cx="1136123" cy="466282"/>
          </a:xfrm>
          <a:prstGeom prst="bentArrow">
            <a:avLst>
              <a:gd name="adj1" fmla="val 20835"/>
              <a:gd name="adj2" fmla="val 25000"/>
              <a:gd name="adj3" fmla="val 25000"/>
              <a:gd name="adj4" fmla="val 43750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5294877" y="1017259"/>
            <a:ext cx="28600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smtClean="0"/>
              <a:t>b3 in SS of 7 m magnet</a:t>
            </a:r>
            <a:endParaRPr kumimoji="1" lang="ja-JP" altLang="en-US" sz="2000" dirty="0"/>
          </a:p>
        </p:txBody>
      </p:sp>
      <p:cxnSp>
        <p:nvCxnSpPr>
          <p:cNvPr id="18" name="直線コネクタ 17"/>
          <p:cNvCxnSpPr/>
          <p:nvPr/>
        </p:nvCxnSpPr>
        <p:spPr>
          <a:xfrm>
            <a:off x="3921369" y="3974122"/>
            <a:ext cx="4655457" cy="0"/>
          </a:xfrm>
          <a:prstGeom prst="line">
            <a:avLst/>
          </a:prstGeom>
          <a:ln w="28575">
            <a:solidFill>
              <a:srgbClr val="009051"/>
            </a:solidFill>
            <a:prstDash val="sysDash"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/>
          <p:cNvSpPr txBox="1"/>
          <p:nvPr/>
        </p:nvSpPr>
        <p:spPr>
          <a:xfrm>
            <a:off x="5414621" y="3602255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>
                <a:solidFill>
                  <a:srgbClr val="009051"/>
                </a:solidFill>
              </a:rPr>
              <a:t>2D calculation</a:t>
            </a:r>
            <a:endParaRPr kumimoji="1" lang="ja-JP" altLang="en-US" dirty="0">
              <a:solidFill>
                <a:srgbClr val="00905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7251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114468"/>
            <a:ext cx="7920000" cy="720000"/>
          </a:xfrm>
        </p:spPr>
        <p:txBody>
          <a:bodyPr/>
          <a:lstStyle/>
          <a:p>
            <a:r>
              <a:rPr lang="en-GB" dirty="0" smtClean="0"/>
              <a:t>Peak field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3361601" y="4094660"/>
            <a:ext cx="5521973" cy="894106"/>
          </a:xfrm>
        </p:spPr>
        <p:txBody>
          <a:bodyPr>
            <a:normAutofit/>
          </a:bodyPr>
          <a:lstStyle/>
          <a:p>
            <a:r>
              <a:rPr lang="en-GB" sz="2000" dirty="0" smtClean="0"/>
              <a:t>Peak field appears at the innermost turn in the CB3 (Block 8, 15, 22)</a:t>
            </a:r>
            <a:endParaRPr lang="en-GB" sz="2000" dirty="0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5500"/>
            <a:ext cx="9144000" cy="3649268"/>
          </a:xfrm>
          <a:prstGeom prst="rect">
            <a:avLst/>
          </a:prstGeom>
        </p:spPr>
      </p:pic>
      <p:grpSp>
        <p:nvGrpSpPr>
          <p:cNvPr id="34" name="図形グループ 33"/>
          <p:cNvGrpSpPr/>
          <p:nvPr/>
        </p:nvGrpSpPr>
        <p:grpSpPr>
          <a:xfrm>
            <a:off x="122618" y="4098945"/>
            <a:ext cx="3019109" cy="2759055"/>
            <a:chOff x="158044" y="1243444"/>
            <a:chExt cx="3990927" cy="3647165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8044" y="1249144"/>
              <a:ext cx="2076203" cy="3641465"/>
            </a:xfrm>
            <a:prstGeom prst="rect">
              <a:avLst/>
            </a:prstGeom>
          </p:spPr>
        </p:pic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115127" y="1243444"/>
              <a:ext cx="2033844" cy="3563502"/>
            </a:xfrm>
            <a:prstGeom prst="rect">
              <a:avLst/>
            </a:prstGeom>
          </p:spPr>
        </p:pic>
        <p:sp>
          <p:nvSpPr>
            <p:cNvPr id="10" name="テキスト ボックス 9"/>
            <p:cNvSpPr txBox="1"/>
            <p:nvPr/>
          </p:nvSpPr>
          <p:spPr>
            <a:xfrm>
              <a:off x="1629685" y="3924672"/>
              <a:ext cx="375485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0000"/>
                  </a:solidFill>
                  <a:latin typeface="Arial"/>
                  <a:cs typeface="Arial"/>
                </a:rPr>
                <a:t>1</a:t>
              </a:r>
              <a:endParaRPr kumimoji="1" lang="ja-JP" altLang="en-US" sz="14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11" name="テキスト ボックス 10"/>
            <p:cNvSpPr txBox="1"/>
            <p:nvPr/>
          </p:nvSpPr>
          <p:spPr>
            <a:xfrm>
              <a:off x="1527974" y="3602255"/>
              <a:ext cx="375485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0432FF"/>
                  </a:solidFill>
                  <a:latin typeface="Arial"/>
                  <a:cs typeface="Arial"/>
                </a:rPr>
                <a:t>2</a:t>
              </a:r>
              <a:endParaRPr kumimoji="1" lang="ja-JP" altLang="en-US" sz="1400" dirty="0">
                <a:solidFill>
                  <a:srgbClr val="0432FF"/>
                </a:solidFill>
                <a:latin typeface="Arial"/>
                <a:cs typeface="Arial"/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1717024" y="2201112"/>
              <a:ext cx="375485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009051"/>
                  </a:solidFill>
                  <a:latin typeface="Arial"/>
                  <a:cs typeface="Arial"/>
                </a:rPr>
                <a:t>3</a:t>
              </a:r>
              <a:endParaRPr kumimoji="1" lang="ja-JP" altLang="en-US" sz="1400" dirty="0">
                <a:solidFill>
                  <a:srgbClr val="009051"/>
                </a:solidFill>
                <a:latin typeface="Arial"/>
                <a:cs typeface="Arial"/>
              </a:endParaRP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1620668" y="2077198"/>
              <a:ext cx="375485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AB7942"/>
                  </a:solidFill>
                  <a:latin typeface="Arial"/>
                  <a:cs typeface="Arial"/>
                </a:rPr>
                <a:t>4</a:t>
              </a:r>
              <a:endParaRPr kumimoji="1" lang="ja-JP" altLang="en-US" sz="1400" dirty="0">
                <a:solidFill>
                  <a:srgbClr val="AB7942"/>
                </a:solidFill>
                <a:latin typeface="Arial"/>
                <a:cs typeface="Arial"/>
              </a:endParaRPr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1464273" y="2121892"/>
              <a:ext cx="375485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C000"/>
                  </a:solidFill>
                  <a:latin typeface="Arial"/>
                  <a:cs typeface="Arial"/>
                </a:rPr>
                <a:t>5</a:t>
              </a:r>
              <a:endParaRPr kumimoji="1" lang="ja-JP" altLang="en-US" sz="1400" dirty="0">
                <a:solidFill>
                  <a:srgbClr val="FFC000"/>
                </a:solidFill>
                <a:latin typeface="Arial"/>
                <a:cs typeface="Arial"/>
              </a:endParaRPr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1448993" y="1805353"/>
              <a:ext cx="375485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00FDFF"/>
                  </a:solidFill>
                  <a:latin typeface="Arial"/>
                  <a:cs typeface="Arial"/>
                </a:rPr>
                <a:t>6</a:t>
              </a:r>
              <a:endParaRPr kumimoji="1" lang="ja-JP" altLang="en-US" sz="1400" dirty="0">
                <a:solidFill>
                  <a:srgbClr val="00FDFF"/>
                </a:solidFill>
                <a:latin typeface="Arial"/>
                <a:cs typeface="Arial"/>
              </a:endParaRPr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1260445" y="1967950"/>
              <a:ext cx="375485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00FA00"/>
                  </a:solidFill>
                  <a:latin typeface="Arial"/>
                  <a:cs typeface="Arial"/>
                </a:rPr>
                <a:t>7</a:t>
              </a:r>
              <a:endParaRPr kumimoji="1" lang="ja-JP" altLang="en-US" sz="1400" dirty="0">
                <a:solidFill>
                  <a:srgbClr val="00FA00"/>
                </a:solidFill>
                <a:latin typeface="Arial"/>
                <a:cs typeface="Arial"/>
              </a:endParaRP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1380801" y="1549623"/>
              <a:ext cx="375485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40FF"/>
                  </a:solidFill>
                  <a:latin typeface="Arial"/>
                  <a:cs typeface="Arial"/>
                </a:rPr>
                <a:t>8</a:t>
              </a:r>
              <a:endParaRPr kumimoji="1" lang="ja-JP" altLang="en-US" sz="1400" dirty="0">
                <a:solidFill>
                  <a:srgbClr val="FF40FF"/>
                </a:solidFill>
                <a:latin typeface="Arial"/>
                <a:cs typeface="Arial"/>
              </a:endParaRPr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1272218" y="1472410"/>
              <a:ext cx="375485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chemeClr val="bg1">
                      <a:lumMod val="65000"/>
                    </a:schemeClr>
                  </a:solidFill>
                  <a:latin typeface="Arial"/>
                  <a:cs typeface="Arial"/>
                </a:rPr>
                <a:t>9</a:t>
              </a:r>
              <a:endParaRPr kumimoji="1" lang="ja-JP" altLang="en-US" sz="140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19" name="テキスト ボックス 18"/>
            <p:cNvSpPr txBox="1"/>
            <p:nvPr/>
          </p:nvSpPr>
          <p:spPr>
            <a:xfrm>
              <a:off x="1066626" y="1293838"/>
              <a:ext cx="506862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>
                  <a:solidFill>
                    <a:srgbClr val="FCE402"/>
                  </a:solidFill>
                  <a:latin typeface="Arial"/>
                  <a:cs typeface="Arial"/>
                </a:rPr>
                <a:t>10</a:t>
              </a:r>
              <a:endParaRPr kumimoji="1" lang="ja-JP" altLang="en-US" sz="1400" dirty="0">
                <a:solidFill>
                  <a:srgbClr val="FCE402"/>
                </a:solidFill>
                <a:latin typeface="Arial"/>
                <a:cs typeface="Arial"/>
              </a:endParaRP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360382" y="3986293"/>
              <a:ext cx="489318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>
                  <a:solidFill>
                    <a:srgbClr val="FF0000"/>
                  </a:solidFill>
                  <a:latin typeface="Arial"/>
                  <a:cs typeface="Arial"/>
                </a:rPr>
                <a:t>11</a:t>
              </a:r>
              <a:endParaRPr kumimoji="1" lang="ja-JP" altLang="en-US" sz="14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308809" y="3470638"/>
              <a:ext cx="506862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>
                  <a:solidFill>
                    <a:srgbClr val="0432FF"/>
                  </a:solidFill>
                  <a:latin typeface="Arial"/>
                  <a:cs typeface="Arial"/>
                </a:rPr>
                <a:t>12</a:t>
              </a:r>
              <a:endParaRPr kumimoji="1" lang="ja-JP" altLang="en-US" sz="1400" dirty="0">
                <a:solidFill>
                  <a:srgbClr val="0432FF"/>
                </a:solidFill>
                <a:latin typeface="Arial"/>
                <a:cs typeface="Arial"/>
              </a:endParaRPr>
            </a:p>
          </p:txBody>
        </p:sp>
        <p:sp>
          <p:nvSpPr>
            <p:cNvPr id="22" name="テキスト ボックス 21"/>
            <p:cNvSpPr txBox="1"/>
            <p:nvPr/>
          </p:nvSpPr>
          <p:spPr>
            <a:xfrm>
              <a:off x="341672" y="2312665"/>
              <a:ext cx="506862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>
                  <a:solidFill>
                    <a:srgbClr val="AB7942"/>
                  </a:solidFill>
                  <a:latin typeface="Arial"/>
                  <a:cs typeface="Arial"/>
                </a:rPr>
                <a:t>13</a:t>
              </a:r>
              <a:endParaRPr kumimoji="1" lang="ja-JP" altLang="en-US" sz="1400" dirty="0">
                <a:solidFill>
                  <a:srgbClr val="AB7942"/>
                </a:solidFill>
                <a:latin typeface="Arial"/>
                <a:cs typeface="Arial"/>
              </a:endParaRP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528856" y="2068900"/>
              <a:ext cx="506862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>
                  <a:solidFill>
                    <a:srgbClr val="00FDFF"/>
                  </a:solidFill>
                  <a:latin typeface="Arial"/>
                  <a:cs typeface="Arial"/>
                </a:rPr>
                <a:t>14</a:t>
              </a:r>
              <a:endParaRPr kumimoji="1" lang="ja-JP" altLang="en-US" sz="1400" dirty="0">
                <a:solidFill>
                  <a:srgbClr val="00FDFF"/>
                </a:solidFill>
                <a:latin typeface="Arial"/>
                <a:cs typeface="Arial"/>
              </a:endParaRPr>
            </a:p>
          </p:txBody>
        </p:sp>
        <p:sp>
          <p:nvSpPr>
            <p:cNvPr id="24" name="テキスト ボックス 23"/>
            <p:cNvSpPr txBox="1"/>
            <p:nvPr/>
          </p:nvSpPr>
          <p:spPr>
            <a:xfrm>
              <a:off x="604182" y="1878209"/>
              <a:ext cx="506862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>
                  <a:solidFill>
                    <a:srgbClr val="00FA00"/>
                  </a:solidFill>
                  <a:latin typeface="Arial"/>
                  <a:cs typeface="Arial"/>
                </a:rPr>
                <a:t>15</a:t>
              </a:r>
              <a:endParaRPr kumimoji="1" lang="ja-JP" altLang="en-US" sz="1400" dirty="0">
                <a:solidFill>
                  <a:srgbClr val="00FA00"/>
                </a:solidFill>
                <a:latin typeface="Arial"/>
                <a:cs typeface="Arial"/>
              </a:endParaRPr>
            </a:p>
          </p:txBody>
        </p:sp>
        <p:sp>
          <p:nvSpPr>
            <p:cNvPr id="25" name="テキスト ボックス 24"/>
            <p:cNvSpPr txBox="1"/>
            <p:nvPr/>
          </p:nvSpPr>
          <p:spPr>
            <a:xfrm>
              <a:off x="713240" y="1724523"/>
              <a:ext cx="506862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>
                  <a:solidFill>
                    <a:schemeClr val="bg1">
                      <a:lumMod val="65000"/>
                    </a:schemeClr>
                  </a:solidFill>
                  <a:latin typeface="Arial"/>
                  <a:cs typeface="Arial"/>
                </a:rPr>
                <a:t>16</a:t>
              </a:r>
              <a:endParaRPr kumimoji="1" lang="ja-JP" altLang="en-US" sz="140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755117" y="1518602"/>
              <a:ext cx="506862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>
                  <a:solidFill>
                    <a:srgbClr val="FCE402"/>
                  </a:solidFill>
                  <a:latin typeface="Arial"/>
                  <a:cs typeface="Arial"/>
                </a:rPr>
                <a:t>17</a:t>
              </a:r>
              <a:endParaRPr kumimoji="1" lang="ja-JP" altLang="en-US" sz="1400" dirty="0">
                <a:solidFill>
                  <a:srgbClr val="FCE402"/>
                </a:solidFill>
                <a:latin typeface="Arial"/>
                <a:cs typeface="Arial"/>
              </a:endParaRPr>
            </a:p>
          </p:txBody>
        </p:sp>
        <p:sp>
          <p:nvSpPr>
            <p:cNvPr id="27" name="テキスト ボックス 26"/>
            <p:cNvSpPr txBox="1"/>
            <p:nvPr/>
          </p:nvSpPr>
          <p:spPr>
            <a:xfrm>
              <a:off x="2869150" y="1245235"/>
              <a:ext cx="506862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>
                  <a:solidFill>
                    <a:srgbClr val="FF0000"/>
                  </a:solidFill>
                  <a:latin typeface="Arial"/>
                  <a:cs typeface="Arial"/>
                </a:rPr>
                <a:t>18</a:t>
              </a:r>
              <a:endParaRPr kumimoji="1" lang="ja-JP" altLang="en-US" sz="1400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sp>
          <p:nvSpPr>
            <p:cNvPr id="28" name="テキスト ボックス 27"/>
            <p:cNvSpPr txBox="1"/>
            <p:nvPr/>
          </p:nvSpPr>
          <p:spPr>
            <a:xfrm>
              <a:off x="2869150" y="1666519"/>
              <a:ext cx="506862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>
                  <a:solidFill>
                    <a:srgbClr val="0432FF"/>
                  </a:solidFill>
                  <a:latin typeface="Arial"/>
                  <a:cs typeface="Arial"/>
                </a:rPr>
                <a:t>19</a:t>
              </a:r>
              <a:endParaRPr kumimoji="1" lang="ja-JP" altLang="en-US" sz="1400" dirty="0">
                <a:solidFill>
                  <a:srgbClr val="0432FF"/>
                </a:solidFill>
                <a:latin typeface="Arial"/>
                <a:cs typeface="Arial"/>
              </a:endParaRP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2869150" y="2819067"/>
              <a:ext cx="506862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>
                  <a:solidFill>
                    <a:srgbClr val="AB7942"/>
                  </a:solidFill>
                  <a:latin typeface="Arial"/>
                  <a:cs typeface="Arial"/>
                </a:rPr>
                <a:t>20</a:t>
              </a:r>
              <a:endParaRPr kumimoji="1" lang="ja-JP" altLang="en-US" sz="1400" dirty="0">
                <a:solidFill>
                  <a:srgbClr val="AB7942"/>
                </a:solidFill>
                <a:latin typeface="Arial"/>
                <a:cs typeface="Arial"/>
              </a:endParaRPr>
            </a:p>
          </p:txBody>
        </p:sp>
        <p:sp>
          <p:nvSpPr>
            <p:cNvPr id="30" name="テキスト ボックス 29"/>
            <p:cNvSpPr txBox="1"/>
            <p:nvPr/>
          </p:nvSpPr>
          <p:spPr>
            <a:xfrm>
              <a:off x="2869150" y="3206539"/>
              <a:ext cx="506862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>
                  <a:solidFill>
                    <a:srgbClr val="00FDFF"/>
                  </a:solidFill>
                  <a:latin typeface="Arial"/>
                  <a:cs typeface="Arial"/>
                </a:rPr>
                <a:t>21</a:t>
              </a:r>
              <a:endParaRPr kumimoji="1" lang="ja-JP" altLang="en-US" sz="1400" dirty="0">
                <a:solidFill>
                  <a:srgbClr val="00FDFF"/>
                </a:solidFill>
                <a:latin typeface="Arial"/>
                <a:cs typeface="Arial"/>
              </a:endParaRPr>
            </a:p>
          </p:txBody>
        </p:sp>
        <p:sp>
          <p:nvSpPr>
            <p:cNvPr id="31" name="テキスト ボックス 30"/>
            <p:cNvSpPr txBox="1"/>
            <p:nvPr/>
          </p:nvSpPr>
          <p:spPr>
            <a:xfrm>
              <a:off x="2869150" y="3795231"/>
              <a:ext cx="506862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>
                  <a:solidFill>
                    <a:schemeClr val="bg1">
                      <a:lumMod val="65000"/>
                    </a:schemeClr>
                  </a:solidFill>
                  <a:latin typeface="Arial"/>
                  <a:cs typeface="Arial"/>
                </a:rPr>
                <a:t>23</a:t>
              </a:r>
              <a:endParaRPr kumimoji="1" lang="ja-JP" altLang="en-US" sz="1400" dirty="0">
                <a:solidFill>
                  <a:schemeClr val="bg1">
                    <a:lumMod val="65000"/>
                  </a:schemeClr>
                </a:solidFill>
                <a:latin typeface="Arial"/>
                <a:cs typeface="Arial"/>
              </a:endParaRPr>
            </a:p>
          </p:txBody>
        </p:sp>
        <p:sp>
          <p:nvSpPr>
            <p:cNvPr id="32" name="テキスト ボックス 31"/>
            <p:cNvSpPr txBox="1"/>
            <p:nvPr/>
          </p:nvSpPr>
          <p:spPr>
            <a:xfrm>
              <a:off x="2869150" y="3968332"/>
              <a:ext cx="506862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>
                  <a:solidFill>
                    <a:srgbClr val="FCE402"/>
                  </a:solidFill>
                  <a:latin typeface="Arial"/>
                  <a:cs typeface="Arial"/>
                </a:rPr>
                <a:t>24</a:t>
              </a:r>
              <a:endParaRPr kumimoji="1" lang="ja-JP" altLang="en-US" sz="1400" dirty="0">
                <a:solidFill>
                  <a:srgbClr val="FCE402"/>
                </a:solidFill>
                <a:latin typeface="Arial"/>
                <a:cs typeface="Arial"/>
              </a:endParaRPr>
            </a:p>
          </p:txBody>
        </p:sp>
        <p:sp>
          <p:nvSpPr>
            <p:cNvPr id="33" name="テキスト ボックス 32"/>
            <p:cNvSpPr txBox="1"/>
            <p:nvPr/>
          </p:nvSpPr>
          <p:spPr>
            <a:xfrm>
              <a:off x="2869150" y="3465290"/>
              <a:ext cx="506862" cy="40684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400" dirty="0" smtClean="0">
                  <a:solidFill>
                    <a:srgbClr val="00FA00"/>
                  </a:solidFill>
                  <a:latin typeface="Arial"/>
                  <a:cs typeface="Arial"/>
                </a:rPr>
                <a:t>22</a:t>
              </a:r>
              <a:endParaRPr kumimoji="1" lang="ja-JP" altLang="en-US" sz="1400" dirty="0">
                <a:solidFill>
                  <a:srgbClr val="00FA00"/>
                </a:solidFill>
                <a:latin typeface="Arial"/>
                <a:cs typeface="Arial"/>
              </a:endParaRPr>
            </a:p>
          </p:txBody>
        </p:sp>
      </p:grpSp>
      <p:sp>
        <p:nvSpPr>
          <p:cNvPr id="35" name="テキスト ボックス 34"/>
          <p:cNvSpPr txBox="1"/>
          <p:nvPr/>
        </p:nvSpPr>
        <p:spPr>
          <a:xfrm>
            <a:off x="609815" y="6598809"/>
            <a:ext cx="4667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LE</a:t>
            </a:r>
            <a:endParaRPr kumimoji="1" lang="ja-JP" altLang="en-US" dirty="0"/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2131873" y="6543064"/>
            <a:ext cx="505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R</a:t>
            </a:r>
            <a:r>
              <a:rPr kumimoji="1" lang="en-US" altLang="ja-JP" dirty="0" smtClean="0"/>
              <a:t>E</a:t>
            </a:r>
            <a:endParaRPr kumimoji="1" lang="ja-JP" altLang="en-US" dirty="0"/>
          </a:p>
        </p:txBody>
      </p:sp>
      <p:graphicFrame>
        <p:nvGraphicFramePr>
          <p:cNvPr id="37" name="表 3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079147"/>
              </p:ext>
            </p:extLst>
          </p:nvPr>
        </p:nvGraphicFramePr>
        <p:xfrm>
          <a:off x="4572000" y="4868927"/>
          <a:ext cx="3133662" cy="154240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99886"/>
                <a:gridCol w="2033776"/>
              </a:tblGrid>
              <a:tr h="38560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Block No.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Maximum</a:t>
                      </a:r>
                      <a:r>
                        <a:rPr kumimoji="1" lang="en-US" altLang="ja-JP" baseline="0" dirty="0" smtClean="0"/>
                        <a:t> field (T)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8560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6.56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8560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6.54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85602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22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6.55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円/楕円 6"/>
          <p:cNvSpPr/>
          <p:nvPr/>
        </p:nvSpPr>
        <p:spPr>
          <a:xfrm>
            <a:off x="2690492" y="6485877"/>
            <a:ext cx="78941" cy="195901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8" name="円/楕円 37"/>
          <p:cNvSpPr/>
          <p:nvPr/>
        </p:nvSpPr>
        <p:spPr>
          <a:xfrm>
            <a:off x="1981327" y="6483158"/>
            <a:ext cx="78941" cy="195901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9" name="円/楕円 38"/>
          <p:cNvSpPr/>
          <p:nvPr/>
        </p:nvSpPr>
        <p:spPr>
          <a:xfrm>
            <a:off x="1161666" y="4199738"/>
            <a:ext cx="78941" cy="195901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0" name="円/楕円 39"/>
          <p:cNvSpPr/>
          <p:nvPr/>
        </p:nvSpPr>
        <p:spPr>
          <a:xfrm>
            <a:off x="514741" y="4256044"/>
            <a:ext cx="78941" cy="195901"/>
          </a:xfrm>
          <a:prstGeom prst="ellipse">
            <a:avLst/>
          </a:prstGeom>
          <a:noFill/>
          <a:ln w="127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1" name="直線矢印コネクタ 40"/>
          <p:cNvCxnSpPr/>
          <p:nvPr/>
        </p:nvCxnSpPr>
        <p:spPr>
          <a:xfrm flipH="1">
            <a:off x="2768609" y="6264252"/>
            <a:ext cx="399794" cy="29683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直線矢印コネクタ 42"/>
          <p:cNvCxnSpPr/>
          <p:nvPr/>
        </p:nvCxnSpPr>
        <p:spPr>
          <a:xfrm flipH="1">
            <a:off x="2053773" y="6262890"/>
            <a:ext cx="1114630" cy="256779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テキスト ボックス 45"/>
          <p:cNvSpPr txBox="1"/>
          <p:nvPr/>
        </p:nvSpPr>
        <p:spPr>
          <a:xfrm>
            <a:off x="3115004" y="6053748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Peak field</a:t>
            </a:r>
            <a:endParaRPr kumimoji="1" lang="ja-JP" altLang="en-US" dirty="0"/>
          </a:p>
        </p:txBody>
      </p:sp>
      <p:cxnSp>
        <p:nvCxnSpPr>
          <p:cNvPr id="47" name="直線矢印コネクタ 46"/>
          <p:cNvCxnSpPr>
            <a:endCxn id="40" idx="0"/>
          </p:cNvCxnSpPr>
          <p:nvPr/>
        </p:nvCxnSpPr>
        <p:spPr>
          <a:xfrm flipH="1">
            <a:off x="554212" y="4016107"/>
            <a:ext cx="97626" cy="239937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>
            <a:endCxn id="39" idx="0"/>
          </p:cNvCxnSpPr>
          <p:nvPr/>
        </p:nvCxnSpPr>
        <p:spPr>
          <a:xfrm>
            <a:off x="1082965" y="4013420"/>
            <a:ext cx="118172" cy="186318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テキスト ボックス 50"/>
          <p:cNvSpPr txBox="1"/>
          <p:nvPr/>
        </p:nvSpPr>
        <p:spPr>
          <a:xfrm>
            <a:off x="61830" y="3726739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Peak field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386065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Load line curve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766800" y="5314763"/>
            <a:ext cx="7920000" cy="995864"/>
          </a:xfrm>
        </p:spPr>
        <p:txBody>
          <a:bodyPr/>
          <a:lstStyle/>
          <a:p>
            <a:r>
              <a:rPr kumimoji="1" lang="en-US" altLang="ja-JP" dirty="0" smtClean="0"/>
              <a:t>Load line ratio: 75.4% in straight section</a:t>
            </a:r>
          </a:p>
          <a:p>
            <a:pPr marL="0" indent="0">
              <a:buNone/>
            </a:pPr>
            <a:r>
              <a:rPr kumimoji="1" lang="en-US" altLang="ja-JP" dirty="0" smtClean="0"/>
              <a:t>                            76.6% at coil end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2246" y="738553"/>
            <a:ext cx="5134068" cy="4507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008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Magnetic design for 7 m production magnet</a:t>
            </a:r>
          </a:p>
          <a:p>
            <a:pPr lvl="1"/>
            <a:r>
              <a:rPr lang="en-GB" dirty="0" smtClean="0"/>
              <a:t>Optimization of 2 D cross-section</a:t>
            </a:r>
          </a:p>
          <a:p>
            <a:pPr lvl="2"/>
            <a:r>
              <a:rPr lang="en-GB" sz="2400" dirty="0" smtClean="0"/>
              <a:t>Management of iron saturation</a:t>
            </a:r>
          </a:p>
          <a:p>
            <a:pPr lvl="2"/>
            <a:r>
              <a:rPr lang="en-GB" sz="2400" dirty="0" smtClean="0"/>
              <a:t>Error analysis</a:t>
            </a:r>
          </a:p>
          <a:p>
            <a:pPr lvl="2"/>
            <a:r>
              <a:rPr lang="en-GB" sz="2400" dirty="0" smtClean="0"/>
              <a:t>Design change of yoke (rectangular notch)</a:t>
            </a:r>
          </a:p>
          <a:p>
            <a:pPr lvl="1"/>
            <a:r>
              <a:rPr lang="en-GB" dirty="0" smtClean="0"/>
              <a:t>Optimization of coil end</a:t>
            </a:r>
          </a:p>
          <a:p>
            <a:pPr lvl="1"/>
            <a:r>
              <a:rPr lang="en-GB" dirty="0" smtClean="0"/>
              <a:t>3D field calculation in 7 m magnet</a:t>
            </a:r>
          </a:p>
          <a:p>
            <a:r>
              <a:rPr lang="en-GB" dirty="0" smtClean="0"/>
              <a:t>From 7 m to 2m magnet</a:t>
            </a:r>
          </a:p>
          <a:p>
            <a:pPr lvl="1"/>
            <a:r>
              <a:rPr lang="en-GB" dirty="0" smtClean="0"/>
              <a:t>Field calculation of 2 m magnet considering KEK vertical test stand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Michinaka </a:t>
            </a:r>
            <a:r>
              <a:rPr lang="fr-FR" noProof="0" dirty="0" err="1" smtClean="0"/>
              <a:t>Sugano</a:t>
            </a:r>
            <a:r>
              <a:rPr lang="fr-FR" noProof="0" dirty="0" smtClean="0"/>
              <a:t>, D1 </a:t>
            </a:r>
            <a:r>
              <a:rPr lang="fr-FR" noProof="0" dirty="0" err="1" smtClean="0"/>
              <a:t>magnet</a:t>
            </a:r>
            <a:r>
              <a:rPr lang="fr-FR" noProof="0" dirty="0" smtClean="0"/>
              <a:t> </a:t>
            </a:r>
            <a:r>
              <a:rPr lang="fr-FR" noProof="0" dirty="0" err="1" smtClean="0"/>
              <a:t>review</a:t>
            </a:r>
            <a:r>
              <a:rPr lang="fr-FR" noProof="0" dirty="0" smtClean="0"/>
              <a:t>, 30 </a:t>
            </a:r>
            <a:r>
              <a:rPr lang="fr-FR" noProof="0" dirty="0" err="1" smtClean="0"/>
              <a:t>June</a:t>
            </a:r>
            <a:r>
              <a:rPr lang="fr-FR" noProof="0" dirty="0" smtClean="0"/>
              <a:t> - 1 July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8484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6120" y="2369090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From 7 m magnet to 2 m model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572553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3210" y="2729732"/>
            <a:ext cx="3158368" cy="3704054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52678"/>
            <a:ext cx="7920000" cy="720000"/>
          </a:xfrm>
        </p:spPr>
        <p:txBody>
          <a:bodyPr/>
          <a:lstStyle/>
          <a:p>
            <a:r>
              <a:rPr lang="en-GB" dirty="0" smtClean="0"/>
              <a:t>KEK vertical test stand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709788"/>
            <a:ext cx="7920000" cy="2019944"/>
          </a:xfrm>
        </p:spPr>
        <p:txBody>
          <a:bodyPr>
            <a:normAutofit/>
          </a:bodyPr>
          <a:lstStyle/>
          <a:p>
            <a:r>
              <a:rPr lang="en-GB" sz="2000" dirty="0" smtClean="0"/>
              <a:t>The model for MBXFS01 was built only by shortening the straight section of the 7 m magnet. The coil end design is the same.</a:t>
            </a:r>
          </a:p>
          <a:p>
            <a:r>
              <a:rPr lang="en-GB" sz="2000" dirty="0" smtClean="0"/>
              <a:t>Iron model with rectangular notch was adopted.</a:t>
            </a:r>
            <a:endParaRPr lang="en-GB" sz="2000" dirty="0"/>
          </a:p>
          <a:p>
            <a:r>
              <a:rPr lang="en-GB" sz="2000" dirty="0" smtClean="0"/>
              <a:t>In 2 m model, we replaced the LHC cryostat by the iron pit in the underground test hole at KEK. 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6421" y="3110219"/>
            <a:ext cx="3506191" cy="3408693"/>
          </a:xfrm>
          <a:prstGeom prst="rect">
            <a:avLst/>
          </a:prstGeom>
        </p:spPr>
      </p:pic>
      <p:cxnSp>
        <p:nvCxnSpPr>
          <p:cNvPr id="8" name="直線矢印コネクタ 7"/>
          <p:cNvCxnSpPr/>
          <p:nvPr/>
        </p:nvCxnSpPr>
        <p:spPr>
          <a:xfrm flipH="1">
            <a:off x="2746774" y="2901188"/>
            <a:ext cx="2359912" cy="1217637"/>
          </a:xfrm>
          <a:prstGeom prst="straightConnector1">
            <a:avLst/>
          </a:prstGeom>
          <a:ln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/>
          <p:cNvSpPr txBox="1"/>
          <p:nvPr/>
        </p:nvSpPr>
        <p:spPr>
          <a:xfrm>
            <a:off x="4441308" y="2292432"/>
            <a:ext cx="3826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0432FF"/>
                </a:solidFill>
              </a:rPr>
              <a:t>Iron pit in the underground test hole</a:t>
            </a:r>
          </a:p>
          <a:p>
            <a:r>
              <a:rPr kumimoji="1" lang="en-US" altLang="ja-JP" dirty="0" smtClean="0">
                <a:solidFill>
                  <a:srgbClr val="0432FF"/>
                </a:solidFill>
              </a:rPr>
              <a:t>(OD2062 mm, t22 mm)</a:t>
            </a:r>
            <a:endParaRPr kumimoji="1" lang="ja-JP" altLang="en-US" dirty="0">
              <a:solidFill>
                <a:srgbClr val="0432FF"/>
              </a:solidFill>
            </a:endParaRPr>
          </a:p>
        </p:txBody>
      </p:sp>
      <p:cxnSp>
        <p:nvCxnSpPr>
          <p:cNvPr id="11" name="直線矢印コネクタ 10"/>
          <p:cNvCxnSpPr/>
          <p:nvPr/>
        </p:nvCxnSpPr>
        <p:spPr>
          <a:xfrm>
            <a:off x="5106686" y="2901188"/>
            <a:ext cx="306574" cy="455127"/>
          </a:xfrm>
          <a:prstGeom prst="straightConnector1">
            <a:avLst/>
          </a:prstGeom>
          <a:ln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角丸四角形 6"/>
          <p:cNvSpPr/>
          <p:nvPr/>
        </p:nvSpPr>
        <p:spPr>
          <a:xfrm>
            <a:off x="3105150" y="4260850"/>
            <a:ext cx="635000" cy="241300"/>
          </a:xfrm>
          <a:prstGeom prst="roundRect">
            <a:avLst/>
          </a:prstGeom>
          <a:noFill/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コネクタ 12"/>
          <p:cNvCxnSpPr/>
          <p:nvPr/>
        </p:nvCxnSpPr>
        <p:spPr>
          <a:xfrm>
            <a:off x="2489200" y="3676650"/>
            <a:ext cx="0" cy="17780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直線コネクタ 14"/>
          <p:cNvCxnSpPr/>
          <p:nvPr/>
        </p:nvCxnSpPr>
        <p:spPr>
          <a:xfrm>
            <a:off x="2489200" y="3941025"/>
            <a:ext cx="0" cy="1481875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コネクタ 16"/>
          <p:cNvCxnSpPr/>
          <p:nvPr/>
        </p:nvCxnSpPr>
        <p:spPr>
          <a:xfrm>
            <a:off x="2734074" y="3941025"/>
            <a:ext cx="0" cy="1481875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直線コネクタ 18"/>
          <p:cNvCxnSpPr/>
          <p:nvPr/>
        </p:nvCxnSpPr>
        <p:spPr>
          <a:xfrm>
            <a:off x="2734074" y="3676650"/>
            <a:ext cx="0" cy="177800"/>
          </a:xfrm>
          <a:prstGeom prst="line">
            <a:avLst/>
          </a:prstGeom>
          <a:ln>
            <a:solidFill>
              <a:srgbClr val="FF0000"/>
            </a:solidFill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4477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2D calculation of 2 m model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1258500" y="5789245"/>
            <a:ext cx="7920000" cy="857573"/>
          </a:xfrm>
        </p:spPr>
        <p:txBody>
          <a:bodyPr>
            <a:normAutofit/>
          </a:bodyPr>
          <a:lstStyle/>
          <a:p>
            <a:pPr>
              <a:buFont typeface="Wingdings" charset="2"/>
              <a:buChar char="n"/>
            </a:pPr>
            <a:r>
              <a:rPr lang="en-GB" sz="2400" dirty="0" smtClean="0"/>
              <a:t>Additional b3 due to rectangular notch is almost cancelled by changing the cryostat condition.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973438" y="727581"/>
            <a:ext cx="34313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Multipole coefficients at I=12 kA</a:t>
            </a:r>
            <a:endParaRPr kumimoji="1" lang="ja-JP" altLang="en-US" dirty="0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00080823"/>
              </p:ext>
            </p:extLst>
          </p:nvPr>
        </p:nvGraphicFramePr>
        <p:xfrm>
          <a:off x="2294809" y="1096913"/>
          <a:ext cx="4911902" cy="462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639452"/>
                <a:gridCol w="1687884"/>
                <a:gridCol w="1584566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Arial"/>
                          <a:cs typeface="Arial"/>
                        </a:rPr>
                        <a:t>Iron yoke </a:t>
                      </a:r>
                      <a:r>
                        <a:rPr kumimoji="1" lang="en-US" altLang="ja-JP" sz="1800" dirty="0" smtClean="0">
                          <a:solidFill>
                            <a:srgbClr val="0432FF"/>
                          </a:solidFill>
                          <a:latin typeface="Arial"/>
                          <a:cs typeface="Arial"/>
                        </a:rPr>
                        <a:t>w</a:t>
                      </a:r>
                    </a:p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0432FF"/>
                          </a:solidFill>
                          <a:latin typeface="Arial"/>
                          <a:cs typeface="Arial"/>
                        </a:rPr>
                        <a:t>LHC</a:t>
                      </a:r>
                      <a:r>
                        <a:rPr kumimoji="1" lang="en-US" altLang="ja-JP" sz="1800" baseline="0" dirty="0" smtClean="0">
                          <a:solidFill>
                            <a:srgbClr val="0432FF"/>
                          </a:solidFill>
                          <a:latin typeface="Arial"/>
                          <a:cs typeface="Arial"/>
                        </a:rPr>
                        <a:t> cryostat</a:t>
                      </a:r>
                      <a:endParaRPr kumimoji="1" lang="en-US" altLang="ja-JP" sz="1800" dirty="0" smtClean="0">
                        <a:solidFill>
                          <a:srgbClr val="0432FF"/>
                        </a:solidFill>
                        <a:latin typeface="Arial"/>
                        <a:cs typeface="Arial"/>
                      </a:endParaRPr>
                    </a:p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(Ver3.0.2)</a:t>
                      </a:r>
                      <a:endParaRPr kumimoji="1" lang="ja-JP" altLang="en-US" sz="18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Arial"/>
                          <a:cs typeface="Arial"/>
                        </a:rPr>
                        <a:t>Iron yoke </a:t>
                      </a:r>
                      <a:r>
                        <a:rPr kumimoji="1" lang="en-US" altLang="ja-JP" sz="180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w</a:t>
                      </a:r>
                    </a:p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iron</a:t>
                      </a:r>
                      <a:r>
                        <a:rPr kumimoji="1" lang="en-US" altLang="ja-JP" sz="1800" baseline="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 pit</a:t>
                      </a:r>
                      <a:endParaRPr kumimoji="1" lang="en-US" altLang="ja-JP" sz="1800" dirty="0" smtClean="0">
                        <a:solidFill>
                          <a:srgbClr val="FF0000"/>
                        </a:solidFill>
                        <a:latin typeface="Arial"/>
                        <a:cs typeface="Arial"/>
                      </a:endParaRPr>
                    </a:p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(Ver3.0.2)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0" dirty="0" smtClean="0">
                          <a:latin typeface="+mn-lt"/>
                          <a:cs typeface="Arial"/>
                        </a:rPr>
                        <a:t>Main</a:t>
                      </a:r>
                      <a:r>
                        <a:rPr kumimoji="1" lang="en-US" altLang="ja-JP" sz="1800" i="0" baseline="0" dirty="0" smtClean="0">
                          <a:latin typeface="+mn-lt"/>
                          <a:cs typeface="Arial"/>
                        </a:rPr>
                        <a:t> field (T)</a:t>
                      </a:r>
                      <a:endParaRPr kumimoji="1" lang="ja-JP" altLang="en-US" sz="1800" i="0" dirty="0" smtClean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5.568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5.547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latin typeface="Arial"/>
                          <a:cs typeface="Arial"/>
                        </a:rPr>
                        <a:t>3 </a:t>
                      </a:r>
                      <a:r>
                        <a:rPr kumimoji="1" lang="en-US" altLang="ja-JP" sz="1800" i="0" baseline="0" dirty="0" smtClean="0"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432FF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5.161</a:t>
                      </a:r>
                      <a:endParaRPr lang="ja-JP" sz="1800" dirty="0">
                        <a:solidFill>
                          <a:srgbClr val="0432FF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80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-0.258</a:t>
                      </a:r>
                      <a:endParaRPr lang="ja-JP" sz="1800" dirty="0">
                        <a:solidFill>
                          <a:srgbClr val="FF0000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latin typeface="Arial"/>
                          <a:cs typeface="Arial"/>
                        </a:rPr>
                        <a:t>5 </a:t>
                      </a:r>
                      <a:r>
                        <a:rPr kumimoji="1" lang="en-US" altLang="ja-JP" sz="1800" i="0" baseline="0" dirty="0" smtClean="0"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0432FF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-1.462</a:t>
                      </a:r>
                      <a:endParaRPr lang="ja-JP" sz="1800" dirty="0">
                        <a:solidFill>
                          <a:srgbClr val="0432FF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800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-1.856</a:t>
                      </a:r>
                      <a:endParaRPr lang="ja-JP" sz="1800" dirty="0">
                        <a:solidFill>
                          <a:srgbClr val="FF0000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latin typeface="Arial"/>
                          <a:cs typeface="Arial"/>
                        </a:rPr>
                        <a:t>7 </a:t>
                      </a:r>
                      <a:r>
                        <a:rPr kumimoji="1" lang="en-US" altLang="ja-JP" sz="1800" i="0" baseline="0" dirty="0" smtClean="0"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0.193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800" dirty="0" smtClean="0">
                          <a:effectLst/>
                          <a:latin typeface="Arial"/>
                          <a:ea typeface="ＭＳ 明朝"/>
                          <a:cs typeface="Arial"/>
                        </a:rPr>
                        <a:t>0.183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latin typeface="Arial"/>
                          <a:cs typeface="Arial"/>
                        </a:rPr>
                        <a:t>9 </a:t>
                      </a:r>
                      <a:r>
                        <a:rPr kumimoji="1" lang="en-US" altLang="ja-JP" sz="1800" i="0" baseline="0" dirty="0" smtClean="0"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0.224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800" dirty="0" smtClean="0">
                          <a:effectLst/>
                          <a:latin typeface="Arial"/>
                          <a:ea typeface="ＭＳ 明朝"/>
                          <a:cs typeface="Arial"/>
                        </a:rPr>
                        <a:t>0.235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latin typeface="Arial"/>
                          <a:cs typeface="Arial"/>
                        </a:rPr>
                        <a:t>11 </a:t>
                      </a:r>
                      <a:r>
                        <a:rPr kumimoji="1" lang="en-US" altLang="ja-JP" sz="1800" i="0" baseline="0" dirty="0" smtClean="0"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0.371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800" dirty="0" smtClean="0">
                          <a:effectLst/>
                          <a:latin typeface="Arial"/>
                          <a:ea typeface="ＭＳ 明朝"/>
                          <a:cs typeface="Arial"/>
                        </a:rPr>
                        <a:t>0.378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latin typeface="Arial"/>
                          <a:cs typeface="Arial"/>
                        </a:rPr>
                        <a:t>13 </a:t>
                      </a:r>
                      <a:r>
                        <a:rPr kumimoji="1" lang="en-US" altLang="ja-JP" sz="1800" i="0" baseline="0" dirty="0" smtClean="0"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-0.666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800" dirty="0" smtClean="0">
                          <a:effectLst/>
                          <a:latin typeface="Arial"/>
                          <a:ea typeface="ＭＳ 明朝"/>
                          <a:cs typeface="Arial"/>
                        </a:rPr>
                        <a:t>-0.672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latin typeface="Arial"/>
                          <a:cs typeface="Arial"/>
                        </a:rPr>
                        <a:t>15 </a:t>
                      </a:r>
                      <a:r>
                        <a:rPr kumimoji="1" lang="en-US" altLang="ja-JP" sz="1800" i="0" baseline="0" dirty="0" smtClean="0"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-1.116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800" dirty="0" smtClean="0">
                          <a:effectLst/>
                          <a:latin typeface="Arial"/>
                          <a:ea typeface="ＭＳ 明朝"/>
                          <a:cs typeface="Arial"/>
                        </a:rPr>
                        <a:t>-1.119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latin typeface="Arial"/>
                          <a:cs typeface="Arial"/>
                        </a:rPr>
                        <a:t>17 </a:t>
                      </a:r>
                      <a:r>
                        <a:rPr kumimoji="1" lang="en-US" altLang="ja-JP" sz="1800" i="0" baseline="0" dirty="0" smtClean="0"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-0.788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800" dirty="0" smtClean="0">
                          <a:effectLst/>
                          <a:latin typeface="Arial"/>
                          <a:ea typeface="ＭＳ 明朝"/>
                          <a:cs typeface="Arial"/>
                        </a:rPr>
                        <a:t>-0.791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latin typeface="Arial"/>
                          <a:cs typeface="Arial"/>
                        </a:rPr>
                        <a:t>19 </a:t>
                      </a:r>
                      <a:r>
                        <a:rPr kumimoji="1" lang="en-US" altLang="ja-JP" sz="1800" i="0" baseline="0" dirty="0" smtClean="0"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0.399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800" dirty="0" smtClean="0">
                          <a:effectLst/>
                          <a:latin typeface="Arial"/>
                          <a:ea typeface="ＭＳ 明朝"/>
                          <a:cs typeface="Arial"/>
                        </a:rPr>
                        <a:t>0.400</a:t>
                      </a: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305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101359"/>
            <a:ext cx="7920000" cy="720000"/>
          </a:xfrm>
        </p:spPr>
        <p:txBody>
          <a:bodyPr/>
          <a:lstStyle/>
          <a:p>
            <a:r>
              <a:rPr lang="en-GB" dirty="0" smtClean="0"/>
              <a:t>Comparison btw 7 m magnet and 2m model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graphicFrame>
        <p:nvGraphicFramePr>
          <p:cNvPr id="10" name="表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27735485"/>
              </p:ext>
            </p:extLst>
          </p:nvPr>
        </p:nvGraphicFramePr>
        <p:xfrm>
          <a:off x="788913" y="710568"/>
          <a:ext cx="7635186" cy="5461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45062"/>
                <a:gridCol w="2545062"/>
                <a:gridCol w="2545062"/>
              </a:tblGrid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Design parameters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 m model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Production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Nominal current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12.0 kA</a:t>
                      </a:r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Coil aperture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150 mm</a:t>
                      </a:r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Field integral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9.8 Tm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35 Tm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Nominal dipole field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5.57 T</a:t>
                      </a:r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Coil peak field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6.44 T in the straight section</a:t>
                      </a:r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6.56 T at coil end</a:t>
                      </a:r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Load line ratio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75.4% in the straight</a:t>
                      </a:r>
                      <a:r>
                        <a:rPr kumimoji="1" lang="en-US" altLang="ja-JP" baseline="0" dirty="0" smtClean="0"/>
                        <a:t> section</a:t>
                      </a:r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76.6%</a:t>
                      </a:r>
                      <a:r>
                        <a:rPr kumimoji="1" lang="en-US" altLang="ja-JP" baseline="0" dirty="0" smtClean="0"/>
                        <a:t> in coil end</a:t>
                      </a:r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Differential</a:t>
                      </a:r>
                      <a:r>
                        <a:rPr kumimoji="1" lang="en-US" altLang="ja-JP" baseline="0" dirty="0" smtClean="0"/>
                        <a:t> inductance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3.95 </a:t>
                      </a:r>
                      <a:r>
                        <a:rPr kumimoji="1" lang="en-US" altLang="ja-JP" dirty="0" err="1" smtClean="0"/>
                        <a:t>mH</a:t>
                      </a:r>
                      <a:r>
                        <a:rPr kumimoji="1" lang="en-US" altLang="ja-JP" dirty="0" smtClean="0"/>
                        <a:t>/m</a:t>
                      </a:r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Stored energy</a:t>
                      </a:r>
                      <a:endParaRPr kumimoji="1" lang="ja-JP" alt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340 kJ/m</a:t>
                      </a:r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Coil mechanical length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mtClean="0"/>
                        <a:t>2.00 </a:t>
                      </a:r>
                      <a:r>
                        <a:rPr kumimoji="1" lang="en-US" altLang="ja-JP" dirty="0" smtClean="0"/>
                        <a:t>m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6.57</a:t>
                      </a:r>
                      <a:r>
                        <a:rPr kumimoji="1" lang="en-US" altLang="ja-JP" baseline="0" dirty="0" smtClean="0"/>
                        <a:t> m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Magnet mechanical length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2.15 m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6.72 m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Magnetic length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1.73 m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6.33 m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44891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612000" y="974159"/>
            <a:ext cx="7920000" cy="4906963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Magnetic design was performed for 7 m production magnet.</a:t>
            </a:r>
          </a:p>
          <a:p>
            <a:endParaRPr lang="en-GB" sz="2400" dirty="0" smtClean="0"/>
          </a:p>
          <a:p>
            <a:r>
              <a:rPr lang="en-GB" sz="2400" dirty="0" smtClean="0"/>
              <a:t>As a result of optimization of 2D cross-section, multipole coefficient was able to be controlled within allowable level including variation during current ramping-up.</a:t>
            </a:r>
          </a:p>
          <a:p>
            <a:endParaRPr lang="en-GB" sz="2400" dirty="0" smtClean="0"/>
          </a:p>
          <a:p>
            <a:r>
              <a:rPr lang="en-GB" sz="2400" dirty="0" smtClean="0"/>
              <a:t>The results of 3D field calculation suggest that field quality at the coil </a:t>
            </a:r>
            <a:r>
              <a:rPr lang="en-GB" sz="2400" dirty="0" err="1" smtClean="0"/>
              <a:t>center</a:t>
            </a:r>
            <a:r>
              <a:rPr lang="en-GB" sz="2400" dirty="0" smtClean="0"/>
              <a:t> is affected by coil end even in 7 m magnet.</a:t>
            </a:r>
          </a:p>
          <a:p>
            <a:endParaRPr lang="en-GB" sz="2400" dirty="0" smtClean="0"/>
          </a:p>
          <a:p>
            <a:r>
              <a:rPr lang="en-GB" sz="2400" dirty="0" smtClean="0"/>
              <a:t>The 2 m model was built by shortening the straight section of the 7 m magnet with the same coil end.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164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14045" y="2404260"/>
            <a:ext cx="7920000" cy="720000"/>
          </a:xfrm>
        </p:spPr>
        <p:txBody>
          <a:bodyPr/>
          <a:lstStyle/>
          <a:p>
            <a:r>
              <a:rPr kumimoji="1" lang="en-US" altLang="ja-JP" dirty="0" smtClean="0"/>
              <a:t>Optimization of 2D cross-section</a:t>
            </a:r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2973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図 4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26268" y="1690872"/>
            <a:ext cx="1929207" cy="2198398"/>
          </a:xfrm>
          <a:prstGeom prst="rect">
            <a:avLst/>
          </a:prstGeom>
        </p:spPr>
      </p:pic>
      <p:sp>
        <p:nvSpPr>
          <p:cNvPr id="45" name="TextBox 6"/>
          <p:cNvSpPr txBox="1"/>
          <p:nvPr/>
        </p:nvSpPr>
        <p:spPr>
          <a:xfrm>
            <a:off x="8685732" y="3305579"/>
            <a:ext cx="47478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19</a:t>
            </a:r>
            <a:endParaRPr lang="en-US" sz="1600" dirty="0"/>
          </a:p>
        </p:txBody>
      </p:sp>
      <p:sp>
        <p:nvSpPr>
          <p:cNvPr id="46" name="TextBox 15"/>
          <p:cNvSpPr txBox="1"/>
          <p:nvPr/>
        </p:nvSpPr>
        <p:spPr>
          <a:xfrm>
            <a:off x="8354636" y="2545531"/>
            <a:ext cx="51865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13</a:t>
            </a:r>
            <a:endParaRPr lang="en-US" sz="1600" dirty="0"/>
          </a:p>
        </p:txBody>
      </p:sp>
      <p:sp>
        <p:nvSpPr>
          <p:cNvPr id="47" name="TextBox 16"/>
          <p:cNvSpPr txBox="1"/>
          <p:nvPr/>
        </p:nvSpPr>
        <p:spPr>
          <a:xfrm>
            <a:off x="7956822" y="2063312"/>
            <a:ext cx="344122" cy="260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8</a:t>
            </a:r>
          </a:p>
        </p:txBody>
      </p:sp>
      <p:sp>
        <p:nvSpPr>
          <p:cNvPr id="48" name="Rectangle 8"/>
          <p:cNvSpPr/>
          <p:nvPr/>
        </p:nvSpPr>
        <p:spPr>
          <a:xfrm>
            <a:off x="7380787" y="1775021"/>
            <a:ext cx="222306" cy="28443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tabLst>
                <a:tab pos="457200" algn="l"/>
              </a:tabLst>
            </a:pPr>
            <a:r>
              <a:rPr lang="en-US" sz="1600" dirty="0">
                <a:solidFill>
                  <a:srgbClr val="000000"/>
                </a:solidFill>
              </a:rPr>
              <a:t>4</a:t>
            </a: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8192795" y="1769929"/>
            <a:ext cx="744661" cy="284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44 turns</a:t>
            </a:r>
            <a:endParaRPr kumimoji="1" lang="ja-JP" alt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8258"/>
            <a:ext cx="7920000" cy="720000"/>
          </a:xfrm>
        </p:spPr>
        <p:txBody>
          <a:bodyPr/>
          <a:lstStyle/>
          <a:p>
            <a:r>
              <a:rPr lang="en-GB" dirty="0" smtClean="0"/>
              <a:t>Fixed conditions for optimization</a:t>
            </a:r>
            <a:endParaRPr lang="en-GB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7558" y="1075979"/>
            <a:ext cx="8957130" cy="4668248"/>
          </a:xfrm>
        </p:spPr>
        <p:txBody>
          <a:bodyPr>
            <a:normAutofit lnSpcReduction="10000"/>
          </a:bodyPr>
          <a:lstStyle/>
          <a:p>
            <a:r>
              <a:rPr lang="en-GB" sz="2000" dirty="0" smtClean="0">
                <a:solidFill>
                  <a:srgbClr val="0432FF"/>
                </a:solidFill>
              </a:rPr>
              <a:t>Coil</a:t>
            </a:r>
          </a:p>
          <a:p>
            <a:pPr lvl="1"/>
            <a:r>
              <a:rPr lang="en-GB" sz="2000" dirty="0" smtClean="0"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en-GB" sz="2000" dirty="0" smtClean="0"/>
              <a:t>150 mm bore</a:t>
            </a:r>
          </a:p>
          <a:p>
            <a:r>
              <a:rPr lang="en-GB" sz="2000" dirty="0" smtClean="0">
                <a:solidFill>
                  <a:srgbClr val="0432FF"/>
                </a:solidFill>
              </a:rPr>
              <a:t>Yoke</a:t>
            </a:r>
          </a:p>
          <a:p>
            <a:pPr lvl="1"/>
            <a:r>
              <a:rPr lang="en-GB" sz="2000" dirty="0" smtClean="0"/>
              <a:t>OD: 550 mm</a:t>
            </a:r>
          </a:p>
          <a:p>
            <a:pPr lvl="1"/>
            <a:r>
              <a:rPr lang="en-GB" sz="2000" dirty="0" smtClean="0"/>
              <a:t>HX hole: </a:t>
            </a:r>
            <a:r>
              <a:rPr lang="en-GB" sz="2000" dirty="0" smtClean="0"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en-GB" sz="2000" dirty="0" smtClean="0"/>
              <a:t>60 mm at R190</a:t>
            </a:r>
          </a:p>
          <a:p>
            <a:r>
              <a:rPr lang="en-GB" sz="2000" dirty="0" smtClean="0">
                <a:solidFill>
                  <a:srgbClr val="0432FF"/>
                </a:solidFill>
              </a:rPr>
              <a:t>Cryostat</a:t>
            </a:r>
          </a:p>
          <a:p>
            <a:pPr lvl="1"/>
            <a:r>
              <a:rPr lang="en-GB" sz="2000" dirty="0" smtClean="0"/>
              <a:t>ID: 890 mm, 12 </a:t>
            </a:r>
            <a:r>
              <a:rPr lang="en-GB" sz="2000" dirty="0" err="1" smtClean="0"/>
              <a:t>mmt</a:t>
            </a:r>
            <a:endParaRPr lang="en-GB" sz="2000" dirty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r>
              <a:rPr lang="en-GB" sz="2000" dirty="0" smtClean="0"/>
              <a:t>Based on our early design study, the following conditions were fixed in optimization.</a:t>
            </a:r>
          </a:p>
          <a:p>
            <a:pPr lvl="1"/>
            <a:r>
              <a:rPr lang="en-GB" sz="2000" dirty="0" smtClean="0"/>
              <a:t>Single layer coil (for better cooling and maximizing the amount of iron)</a:t>
            </a:r>
          </a:p>
          <a:p>
            <a:pPr lvl="1"/>
            <a:r>
              <a:rPr lang="en-GB" sz="2000" dirty="0" smtClean="0"/>
              <a:t>4 coil blocks, totally 44 turns (19, 13, 8, 4 turns from MP)</a:t>
            </a:r>
          </a:p>
          <a:p>
            <a:pPr lvl="1"/>
            <a:r>
              <a:rPr lang="en-GB" sz="2000" dirty="0" smtClean="0"/>
              <a:t>Iron cryostat was taken into consideration.</a:t>
            </a:r>
            <a:endParaRPr lang="en-GB" sz="2000" dirty="0"/>
          </a:p>
          <a:p>
            <a:pPr lvl="1"/>
            <a:endParaRPr lang="en-GB" sz="2000" dirty="0" smtClean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74560" y="5819079"/>
            <a:ext cx="54841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solidFill>
                  <a:schemeClr val="accent5"/>
                </a:solidFill>
              </a:rPr>
              <a:t>Reference radius in ROXIE calculation: 50 mm</a:t>
            </a:r>
            <a:endParaRPr kumimoji="1" lang="ja-JP" altLang="en-US" sz="2000" dirty="0">
              <a:solidFill>
                <a:schemeClr val="accent5"/>
              </a:solidFill>
            </a:endParaRPr>
          </a:p>
        </p:txBody>
      </p:sp>
      <p:grpSp>
        <p:nvGrpSpPr>
          <p:cNvPr id="50" name="図形グループ 49"/>
          <p:cNvGrpSpPr/>
          <p:nvPr/>
        </p:nvGrpSpPr>
        <p:grpSpPr>
          <a:xfrm>
            <a:off x="3071913" y="707127"/>
            <a:ext cx="4219171" cy="3292469"/>
            <a:chOff x="3670684" y="2589379"/>
            <a:chExt cx="4834739" cy="3772831"/>
          </a:xfrm>
        </p:grpSpPr>
        <p:pic>
          <p:nvPicPr>
            <p:cNvPr id="51" name="図 50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688999" y="2589379"/>
              <a:ext cx="3816424" cy="3772831"/>
            </a:xfrm>
            <a:prstGeom prst="rect">
              <a:avLst/>
            </a:prstGeom>
          </p:spPr>
        </p:pic>
        <p:sp>
          <p:nvSpPr>
            <p:cNvPr id="52" name="テキスト ボックス 51"/>
            <p:cNvSpPr txBox="1"/>
            <p:nvPr/>
          </p:nvSpPr>
          <p:spPr>
            <a:xfrm>
              <a:off x="5576423" y="4855051"/>
              <a:ext cx="790005" cy="3597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kumimoji="1" lang="en-US" altLang="ja-JP" smtClean="0">
                  <a:solidFill>
                    <a:srgbClr val="FFFFFF"/>
                  </a:solidFill>
                  <a:latin typeface="Arial"/>
                  <a:cs typeface="Arial"/>
                </a:rPr>
                <a:t>Yoke</a:t>
              </a:r>
              <a:endParaRPr kumimoji="1" lang="ja-JP" altLang="en-US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5004308" y="5127065"/>
              <a:ext cx="787395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kumimoji="1" lang="en-US" altLang="ja-JP" dirty="0">
                  <a:solidFill>
                    <a:schemeClr val="bg1"/>
                  </a:solidFill>
                  <a:latin typeface="Arial"/>
                  <a:cs typeface="Arial"/>
                </a:rPr>
                <a:t>C</a:t>
              </a:r>
              <a:r>
                <a:rPr kumimoji="1" lang="en-US" altLang="ja-JP" dirty="0" smtClean="0">
                  <a:solidFill>
                    <a:schemeClr val="bg1"/>
                  </a:solidFill>
                  <a:latin typeface="Arial"/>
                  <a:cs typeface="Arial"/>
                </a:rPr>
                <a:t>ollar</a:t>
              </a:r>
            </a:p>
          </p:txBody>
        </p:sp>
        <p:cxnSp>
          <p:nvCxnSpPr>
            <p:cNvPr id="62" name="直線矢印コネクタ 61"/>
            <p:cNvCxnSpPr/>
            <p:nvPr/>
          </p:nvCxnSpPr>
          <p:spPr>
            <a:xfrm flipH="1">
              <a:off x="6845706" y="2909442"/>
              <a:ext cx="287016" cy="375215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テキスト ボックス 62"/>
            <p:cNvSpPr txBox="1"/>
            <p:nvPr/>
          </p:nvSpPr>
          <p:spPr>
            <a:xfrm>
              <a:off x="6874067" y="2670803"/>
              <a:ext cx="1043876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kumimoji="1" lang="en-US" altLang="ja-JP" dirty="0">
                  <a:solidFill>
                    <a:srgbClr val="FFFFFF"/>
                  </a:solidFill>
                  <a:latin typeface="Arial"/>
                  <a:cs typeface="Arial"/>
                </a:rPr>
                <a:t>C</a:t>
              </a:r>
              <a:r>
                <a:rPr kumimoji="1" lang="en-US" altLang="ja-JP" dirty="0" smtClean="0">
                  <a:solidFill>
                    <a:srgbClr val="FFFFFF"/>
                  </a:solidFill>
                  <a:latin typeface="Arial"/>
                  <a:cs typeface="Arial"/>
                </a:rPr>
                <a:t>ryostat</a:t>
              </a:r>
              <a:endParaRPr kumimoji="1" lang="ja-JP" altLang="en-US" dirty="0">
                <a:solidFill>
                  <a:srgbClr val="FFFFFF"/>
                </a:solidFill>
                <a:latin typeface="Arial"/>
                <a:cs typeface="Arial"/>
              </a:endParaRPr>
            </a:p>
          </p:txBody>
        </p:sp>
        <p:cxnSp>
          <p:nvCxnSpPr>
            <p:cNvPr id="64" name="直線矢印コネクタ 63"/>
            <p:cNvCxnSpPr/>
            <p:nvPr/>
          </p:nvCxnSpPr>
          <p:spPr>
            <a:xfrm flipV="1">
              <a:off x="4876750" y="5840327"/>
              <a:ext cx="199605" cy="253746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テキスト ボックス 64"/>
            <p:cNvSpPr txBox="1"/>
            <p:nvPr/>
          </p:nvSpPr>
          <p:spPr>
            <a:xfrm>
              <a:off x="3670684" y="5931418"/>
              <a:ext cx="1145694" cy="3253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  <a:latin typeface="Arial"/>
                  <a:cs typeface="Arial"/>
                </a:rPr>
                <a:t>Coil blocks</a:t>
              </a:r>
              <a:endParaRPr kumimoji="1" lang="ja-JP" altLang="en-US" dirty="0">
                <a:solidFill>
                  <a:srgbClr val="FF0000"/>
                </a:solidFill>
                <a:latin typeface="Arial"/>
                <a:cs typeface="Arial"/>
              </a:endParaRPr>
            </a:p>
          </p:txBody>
        </p:sp>
        <p:cxnSp>
          <p:nvCxnSpPr>
            <p:cNvPr id="66" name="直線矢印コネクタ 65"/>
            <p:cNvCxnSpPr/>
            <p:nvPr/>
          </p:nvCxnSpPr>
          <p:spPr>
            <a:xfrm flipH="1">
              <a:off x="4788024" y="4008143"/>
              <a:ext cx="443234" cy="787230"/>
            </a:xfrm>
            <a:prstGeom prst="straightConnector1">
              <a:avLst/>
            </a:prstGeom>
            <a:ln>
              <a:solidFill>
                <a:srgbClr val="008000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テキスト ボックス 66"/>
            <p:cNvSpPr txBox="1"/>
            <p:nvPr/>
          </p:nvSpPr>
          <p:spPr>
            <a:xfrm>
              <a:off x="5025604" y="3716650"/>
              <a:ext cx="1152089" cy="61366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kumimoji="1" lang="en-US" altLang="ja-JP" dirty="0" smtClean="0">
                  <a:solidFill>
                    <a:srgbClr val="008000"/>
                  </a:solidFill>
                  <a:latin typeface="Arial"/>
                  <a:cs typeface="Arial"/>
                </a:rPr>
                <a:t>HX hole</a:t>
              </a:r>
            </a:p>
            <a:p>
              <a:pPr>
                <a:lnSpc>
                  <a:spcPct val="80000"/>
                </a:lnSpc>
              </a:pPr>
              <a:endParaRPr kumimoji="1" lang="ja-JP" altLang="en-US" dirty="0">
                <a:solidFill>
                  <a:srgbClr val="008000"/>
                </a:solidFill>
                <a:latin typeface="Arial"/>
                <a:cs typeface="Arial"/>
              </a:endParaRPr>
            </a:p>
          </p:txBody>
        </p:sp>
        <p:cxnSp>
          <p:nvCxnSpPr>
            <p:cNvPr id="69" name="直線矢印コネクタ 68"/>
            <p:cNvCxnSpPr/>
            <p:nvPr/>
          </p:nvCxnSpPr>
          <p:spPr>
            <a:xfrm flipH="1">
              <a:off x="5004309" y="5364219"/>
              <a:ext cx="113473" cy="233688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644377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Features to minimize iron saturation effect</a:t>
            </a:r>
            <a:endParaRPr lang="en-GB" dirty="0"/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12" name="Espace réservé du contenu 2"/>
          <p:cNvSpPr>
            <a:spLocks noGrp="1"/>
          </p:cNvSpPr>
          <p:nvPr>
            <p:ph idx="1"/>
          </p:nvPr>
        </p:nvSpPr>
        <p:spPr>
          <a:xfrm>
            <a:off x="612000" y="826293"/>
            <a:ext cx="4680080" cy="4906963"/>
          </a:xfrm>
        </p:spPr>
        <p:txBody>
          <a:bodyPr>
            <a:normAutofit/>
          </a:bodyPr>
          <a:lstStyle/>
          <a:p>
            <a:pPr marL="800100" lvl="1" indent="-342900">
              <a:buFont typeface="Wingdings" charset="2"/>
              <a:buChar char="n"/>
            </a:pPr>
            <a:r>
              <a:rPr lang="en-GB" sz="2000" dirty="0" smtClean="0"/>
              <a:t>Triangular notch</a:t>
            </a:r>
          </a:p>
          <a:p>
            <a:pPr marL="800100" lvl="1" indent="-342900">
              <a:buFont typeface="Wingdings" charset="2"/>
              <a:buChar char="n"/>
            </a:pPr>
            <a:r>
              <a:rPr lang="en-GB" dirty="0" smtClean="0"/>
              <a:t>Field tuning holes</a:t>
            </a:r>
            <a:endParaRPr lang="en-GB" sz="2000" dirty="0" smtClean="0"/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10030" y="2710645"/>
            <a:ext cx="4710442" cy="3738343"/>
          </a:xfrm>
          <a:prstGeom prst="rect">
            <a:avLst/>
          </a:prstGeom>
        </p:spPr>
      </p:pic>
      <p:sp>
        <p:nvSpPr>
          <p:cNvPr id="22" name="テキスト ボックス 21"/>
          <p:cNvSpPr txBox="1"/>
          <p:nvPr/>
        </p:nvSpPr>
        <p:spPr>
          <a:xfrm>
            <a:off x="1043608" y="1639791"/>
            <a:ext cx="75781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Iron saturation effect on multipole coefficients can be more gentle</a:t>
            </a:r>
            <a:endParaRPr kumimoji="1" lang="ja-JP" altLang="en-US" sz="2000" dirty="0"/>
          </a:p>
        </p:txBody>
      </p:sp>
      <p:cxnSp>
        <p:nvCxnSpPr>
          <p:cNvPr id="23" name="直線矢印コネクタ 22"/>
          <p:cNvCxnSpPr/>
          <p:nvPr/>
        </p:nvCxnSpPr>
        <p:spPr>
          <a:xfrm flipH="1">
            <a:off x="5360570" y="2696675"/>
            <a:ext cx="537526" cy="5493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直線矢印コネクタ 23"/>
          <p:cNvCxnSpPr/>
          <p:nvPr/>
        </p:nvCxnSpPr>
        <p:spPr>
          <a:xfrm flipH="1">
            <a:off x="5686107" y="2696675"/>
            <a:ext cx="229580" cy="95061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テキスト ボックス 26"/>
          <p:cNvSpPr txBox="1"/>
          <p:nvPr/>
        </p:nvSpPr>
        <p:spPr>
          <a:xfrm>
            <a:off x="4781323" y="2358153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 and w/o </a:t>
            </a:r>
            <a:r>
              <a:rPr kumimoji="1" lang="en-US" altLang="ja-JP" smtClean="0"/>
              <a:t>field tuning holes</a:t>
            </a:r>
            <a:endParaRPr kumimoji="1" lang="ja-JP" altLang="en-US" dirty="0"/>
          </a:p>
        </p:txBody>
      </p:sp>
      <p:cxnSp>
        <p:nvCxnSpPr>
          <p:cNvPr id="28" name="直線矢印コネクタ 27"/>
          <p:cNvCxnSpPr/>
          <p:nvPr/>
        </p:nvCxnSpPr>
        <p:spPr>
          <a:xfrm flipH="1" flipV="1">
            <a:off x="6776927" y="4053952"/>
            <a:ext cx="720184" cy="67165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0" name="直線矢印コネクタ 29"/>
          <p:cNvCxnSpPr/>
          <p:nvPr/>
        </p:nvCxnSpPr>
        <p:spPr>
          <a:xfrm flipH="1" flipV="1">
            <a:off x="7223673" y="4053952"/>
            <a:ext cx="273437" cy="67164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テキスト ボックス 36"/>
          <p:cNvSpPr txBox="1"/>
          <p:nvPr/>
        </p:nvSpPr>
        <p:spPr>
          <a:xfrm>
            <a:off x="7405667" y="4581128"/>
            <a:ext cx="17748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w </a:t>
            </a:r>
            <a:r>
              <a:rPr kumimoji="1" lang="en-US" altLang="ja-JP" smtClean="0"/>
              <a:t>and w/o</a:t>
            </a:r>
          </a:p>
          <a:p>
            <a:r>
              <a:rPr kumimoji="1" lang="en-US" altLang="ja-JP" dirty="0" smtClean="0"/>
              <a:t>triangular notch</a:t>
            </a:r>
            <a:endParaRPr kumimoji="1" lang="ja-JP" altLang="en-US" dirty="0"/>
          </a:p>
        </p:txBody>
      </p:sp>
      <p:grpSp>
        <p:nvGrpSpPr>
          <p:cNvPr id="39" name="図形グループ 38"/>
          <p:cNvGrpSpPr/>
          <p:nvPr/>
        </p:nvGrpSpPr>
        <p:grpSpPr>
          <a:xfrm>
            <a:off x="-1406264" y="2358153"/>
            <a:ext cx="5433008" cy="5302186"/>
            <a:chOff x="-1406264" y="2276872"/>
            <a:chExt cx="5516294" cy="5383467"/>
          </a:xfrm>
        </p:grpSpPr>
        <p:pic>
          <p:nvPicPr>
            <p:cNvPr id="38" name="図 37"/>
            <p:cNvPicPr>
              <a:picLocks noChangeAspect="1"/>
            </p:cNvPicPr>
            <p:nvPr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50629" y="2276872"/>
              <a:ext cx="4059401" cy="3888432"/>
            </a:xfrm>
            <a:prstGeom prst="rect">
              <a:avLst/>
            </a:prstGeom>
          </p:spPr>
        </p:pic>
        <p:sp>
          <p:nvSpPr>
            <p:cNvPr id="5" name="円弧 4"/>
            <p:cNvSpPr/>
            <p:nvPr/>
          </p:nvSpPr>
          <p:spPr>
            <a:xfrm>
              <a:off x="-1406264" y="4672339"/>
              <a:ext cx="2988000" cy="2988000"/>
            </a:xfrm>
            <a:prstGeom prst="arc">
              <a:avLst/>
            </a:prstGeom>
            <a:ln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" name="直線矢印コネクタ 10"/>
            <p:cNvCxnSpPr/>
            <p:nvPr/>
          </p:nvCxnSpPr>
          <p:spPr>
            <a:xfrm flipH="1">
              <a:off x="209220" y="4328171"/>
              <a:ext cx="258324" cy="313552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テキスト ボックス 8"/>
            <p:cNvSpPr txBox="1"/>
            <p:nvPr/>
          </p:nvSpPr>
          <p:spPr>
            <a:xfrm>
              <a:off x="414819" y="4024376"/>
              <a:ext cx="130048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</a:rPr>
                <a:t>Triangular</a:t>
              </a:r>
            </a:p>
            <a:p>
              <a:r>
                <a:rPr kumimoji="1" lang="en-US" altLang="ja-JP" b="1" dirty="0" smtClean="0">
                  <a:solidFill>
                    <a:schemeClr val="bg1"/>
                  </a:solidFill>
                </a:rPr>
                <a:t>notch</a:t>
              </a:r>
              <a:endParaRPr kumimoji="1" lang="ja-JP" altLang="en-US" b="1" dirty="0">
                <a:solidFill>
                  <a:schemeClr val="bg1"/>
                </a:solidFill>
              </a:endParaRPr>
            </a:p>
          </p:txBody>
        </p:sp>
        <p:cxnSp>
          <p:nvCxnSpPr>
            <p:cNvPr id="14" name="直線矢印コネクタ 13"/>
            <p:cNvCxnSpPr/>
            <p:nvPr/>
          </p:nvCxnSpPr>
          <p:spPr>
            <a:xfrm flipH="1">
              <a:off x="2168743" y="3775165"/>
              <a:ext cx="651070" cy="932637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線矢印コネクタ 15"/>
            <p:cNvCxnSpPr/>
            <p:nvPr/>
          </p:nvCxnSpPr>
          <p:spPr>
            <a:xfrm flipH="1">
              <a:off x="2566121" y="3776186"/>
              <a:ext cx="251697" cy="1722172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テキスト ボックス 20"/>
            <p:cNvSpPr txBox="1"/>
            <p:nvPr/>
          </p:nvSpPr>
          <p:spPr>
            <a:xfrm>
              <a:off x="1974313" y="3402729"/>
              <a:ext cx="203132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smtClean="0">
                  <a:solidFill>
                    <a:schemeClr val="bg1"/>
                  </a:solidFill>
                </a:rPr>
                <a:t>Field tuning hole</a:t>
              </a:r>
              <a:endParaRPr kumimoji="1" lang="ja-JP" altLang="en-US" b="1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29143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9023" y="1067742"/>
            <a:ext cx="2510366" cy="2255163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Optimization of coil block arrangement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aphicFrame>
        <p:nvGraphicFramePr>
          <p:cNvPr id="6" name="表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9506058"/>
              </p:ext>
            </p:extLst>
          </p:nvPr>
        </p:nvGraphicFramePr>
        <p:xfrm>
          <a:off x="5827183" y="1446768"/>
          <a:ext cx="2993289" cy="43484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53129"/>
                <a:gridCol w="144016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accent5"/>
                          </a:solidFill>
                          <a:latin typeface="Arial"/>
                          <a:cs typeface="Arial"/>
                        </a:rPr>
                        <a:t>Iron yoke (Ver3.0)</a:t>
                      </a:r>
                      <a:endParaRPr kumimoji="1" lang="ja-JP" altLang="en-US" sz="1800" dirty="0">
                        <a:solidFill>
                          <a:schemeClr val="accent5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i="0" dirty="0" smtClean="0">
                          <a:solidFill>
                            <a:schemeClr val="accent5"/>
                          </a:solidFill>
                          <a:latin typeface="Arial"/>
                          <a:cs typeface="Arial"/>
                        </a:rPr>
                        <a:t>Main field (T)</a:t>
                      </a:r>
                      <a:endParaRPr kumimoji="1" lang="ja-JP" altLang="en-US" sz="1800" i="0" dirty="0">
                        <a:solidFill>
                          <a:schemeClr val="accent5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800" dirty="0" smtClean="0">
                          <a:solidFill>
                            <a:schemeClr val="accent5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5.573</a:t>
                      </a:r>
                      <a:endParaRPr lang="ja-JP" sz="1800" dirty="0">
                        <a:solidFill>
                          <a:schemeClr val="accent5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i="1" dirty="0" smtClean="0">
                          <a:solidFill>
                            <a:schemeClr val="accent5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solidFill>
                            <a:schemeClr val="accent5"/>
                          </a:solidFill>
                          <a:latin typeface="Arial"/>
                          <a:cs typeface="Arial"/>
                        </a:rPr>
                        <a:t>3</a:t>
                      </a:r>
                      <a:r>
                        <a:rPr kumimoji="1" lang="en-US" altLang="ja-JP" sz="1800" i="1" baseline="0" dirty="0" smtClean="0">
                          <a:solidFill>
                            <a:schemeClr val="accent5"/>
                          </a:solidFill>
                          <a:latin typeface="Arial"/>
                          <a:cs typeface="Arial"/>
                        </a:rPr>
                        <a:t> </a:t>
                      </a:r>
                      <a:r>
                        <a:rPr kumimoji="1" lang="en-US" altLang="ja-JP" sz="1800" i="0" baseline="0" dirty="0" smtClean="0">
                          <a:solidFill>
                            <a:schemeClr val="accent5"/>
                          </a:solidFill>
                          <a:latin typeface="Arial"/>
                          <a:cs typeface="Arial"/>
                        </a:rPr>
                        <a:t>(unit)</a:t>
                      </a:r>
                      <a:endParaRPr kumimoji="1" lang="ja-JP" altLang="en-US" sz="1800" i="0" dirty="0">
                        <a:solidFill>
                          <a:schemeClr val="accent5"/>
                        </a:solidFill>
                        <a:latin typeface="Arial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solidFill>
                            <a:schemeClr val="accent5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-0.059</a:t>
                      </a:r>
                      <a:endParaRPr lang="ja-JP" sz="1800" dirty="0">
                        <a:solidFill>
                          <a:schemeClr val="accent5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solidFill>
                            <a:schemeClr val="accent5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solidFill>
                            <a:schemeClr val="accent5"/>
                          </a:solidFill>
                          <a:latin typeface="Arial"/>
                          <a:cs typeface="Arial"/>
                        </a:rPr>
                        <a:t>5 </a:t>
                      </a:r>
                      <a:r>
                        <a:rPr kumimoji="1" lang="en-US" altLang="ja-JP" sz="1800" i="0" baseline="0" dirty="0" smtClean="0">
                          <a:solidFill>
                            <a:schemeClr val="accent5"/>
                          </a:solidFill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solidFill>
                          <a:schemeClr val="accent5"/>
                        </a:solidFill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5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-0.097</a:t>
                      </a:r>
                      <a:endParaRPr lang="ja-JP" sz="1800" dirty="0">
                        <a:solidFill>
                          <a:schemeClr val="accent5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solidFill>
                            <a:schemeClr val="accent5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solidFill>
                            <a:schemeClr val="accent5"/>
                          </a:solidFill>
                          <a:latin typeface="Arial"/>
                          <a:cs typeface="Arial"/>
                        </a:rPr>
                        <a:t>7 </a:t>
                      </a:r>
                      <a:r>
                        <a:rPr kumimoji="1" lang="en-US" altLang="ja-JP" sz="1800" i="0" baseline="0" dirty="0" smtClean="0">
                          <a:solidFill>
                            <a:schemeClr val="accent5"/>
                          </a:solidFill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solidFill>
                          <a:schemeClr val="accent5"/>
                        </a:solidFill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5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-0.111</a:t>
                      </a:r>
                      <a:endParaRPr lang="ja-JP" sz="1800" dirty="0">
                        <a:solidFill>
                          <a:schemeClr val="accent5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solidFill>
                            <a:schemeClr val="accent5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solidFill>
                            <a:schemeClr val="accent5"/>
                          </a:solidFill>
                          <a:latin typeface="Arial"/>
                          <a:cs typeface="Arial"/>
                        </a:rPr>
                        <a:t>9 </a:t>
                      </a:r>
                      <a:r>
                        <a:rPr kumimoji="1" lang="en-US" altLang="ja-JP" sz="1800" i="0" baseline="0" dirty="0" smtClean="0">
                          <a:solidFill>
                            <a:schemeClr val="accent5"/>
                          </a:solidFill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solidFill>
                          <a:schemeClr val="accent5"/>
                        </a:solidFill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5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0.284</a:t>
                      </a:r>
                      <a:endParaRPr lang="ja-JP" sz="1800" dirty="0">
                        <a:solidFill>
                          <a:schemeClr val="accent5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solidFill>
                            <a:schemeClr val="accent5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solidFill>
                            <a:schemeClr val="accent5"/>
                          </a:solidFill>
                          <a:latin typeface="Arial"/>
                          <a:cs typeface="Arial"/>
                        </a:rPr>
                        <a:t>11 </a:t>
                      </a:r>
                      <a:r>
                        <a:rPr kumimoji="1" lang="en-US" altLang="ja-JP" sz="1800" i="0" baseline="0" dirty="0" smtClean="0">
                          <a:solidFill>
                            <a:schemeClr val="accent5"/>
                          </a:solidFill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solidFill>
                          <a:schemeClr val="accent5"/>
                        </a:solidFill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5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0.360</a:t>
                      </a:r>
                      <a:endParaRPr lang="ja-JP" sz="1800" dirty="0">
                        <a:solidFill>
                          <a:schemeClr val="accent5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solidFill>
                            <a:schemeClr val="accent5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solidFill>
                            <a:schemeClr val="accent5"/>
                          </a:solidFill>
                          <a:latin typeface="Arial"/>
                          <a:cs typeface="Arial"/>
                        </a:rPr>
                        <a:t>13 </a:t>
                      </a:r>
                      <a:r>
                        <a:rPr kumimoji="1" lang="en-US" altLang="ja-JP" sz="1800" i="0" baseline="0" dirty="0" smtClean="0">
                          <a:solidFill>
                            <a:schemeClr val="accent5"/>
                          </a:solidFill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solidFill>
                          <a:schemeClr val="accent5"/>
                        </a:solidFill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5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-0.663</a:t>
                      </a:r>
                      <a:endParaRPr lang="ja-JP" sz="1800" dirty="0">
                        <a:solidFill>
                          <a:schemeClr val="accent5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solidFill>
                            <a:schemeClr val="accent5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solidFill>
                            <a:schemeClr val="accent5"/>
                          </a:solidFill>
                          <a:latin typeface="Arial"/>
                          <a:cs typeface="Arial"/>
                        </a:rPr>
                        <a:t>15 </a:t>
                      </a:r>
                      <a:r>
                        <a:rPr kumimoji="1" lang="en-US" altLang="ja-JP" sz="1800" i="0" baseline="0" dirty="0" smtClean="0">
                          <a:solidFill>
                            <a:schemeClr val="accent5"/>
                          </a:solidFill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solidFill>
                          <a:schemeClr val="accent5"/>
                        </a:solidFill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5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-1.115</a:t>
                      </a:r>
                      <a:endParaRPr lang="ja-JP" sz="1800" dirty="0">
                        <a:solidFill>
                          <a:schemeClr val="accent5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solidFill>
                            <a:schemeClr val="accent5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solidFill>
                            <a:schemeClr val="accent5"/>
                          </a:solidFill>
                          <a:latin typeface="Arial"/>
                          <a:cs typeface="Arial"/>
                        </a:rPr>
                        <a:t>17 </a:t>
                      </a:r>
                      <a:r>
                        <a:rPr kumimoji="1" lang="en-US" altLang="ja-JP" sz="1800" i="0" baseline="0" dirty="0" smtClean="0">
                          <a:solidFill>
                            <a:schemeClr val="accent5"/>
                          </a:solidFill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solidFill>
                          <a:schemeClr val="accent5"/>
                        </a:solidFill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5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-0.788</a:t>
                      </a:r>
                      <a:endParaRPr lang="ja-JP" sz="1800" dirty="0">
                        <a:solidFill>
                          <a:schemeClr val="accent5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solidFill>
                            <a:schemeClr val="accent5"/>
                          </a:solidFill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solidFill>
                            <a:schemeClr val="accent5"/>
                          </a:solidFill>
                          <a:latin typeface="Arial"/>
                          <a:cs typeface="Arial"/>
                        </a:rPr>
                        <a:t>19 </a:t>
                      </a:r>
                      <a:r>
                        <a:rPr kumimoji="1" lang="en-US" altLang="ja-JP" sz="1800" i="0" baseline="0" dirty="0" smtClean="0">
                          <a:solidFill>
                            <a:schemeClr val="accent5"/>
                          </a:solidFill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solidFill>
                          <a:schemeClr val="accent5"/>
                        </a:solidFill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accent5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0.399</a:t>
                      </a:r>
                      <a:endParaRPr lang="ja-JP" sz="1800" dirty="0">
                        <a:solidFill>
                          <a:schemeClr val="accent5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コンテンツ プレースホルダー 6"/>
          <p:cNvSpPr txBox="1">
            <a:spLocks noGrp="1"/>
          </p:cNvSpPr>
          <p:nvPr>
            <p:ph idx="1"/>
          </p:nvPr>
        </p:nvSpPr>
        <p:spPr>
          <a:xfrm>
            <a:off x="1174217" y="5970260"/>
            <a:ext cx="73577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>
                <a:latin typeface="Arial"/>
                <a:cs typeface="Arial"/>
              </a:rPr>
              <a:t>All of multipoles</a:t>
            </a:r>
            <a:r>
              <a:rPr lang="en-US" altLang="ja-JP" sz="2000" dirty="0" smtClean="0">
                <a:latin typeface="Arial"/>
                <a:cs typeface="Arial"/>
              </a:rPr>
              <a:t> </a:t>
            </a:r>
            <a:r>
              <a:rPr kumimoji="1" lang="en-US" altLang="ja-JP" sz="2000" dirty="0" smtClean="0">
                <a:latin typeface="Arial"/>
                <a:cs typeface="Arial"/>
              </a:rPr>
              <a:t>except for </a:t>
            </a:r>
            <a:r>
              <a:rPr kumimoji="1" lang="en-US" altLang="ja-JP" sz="2000" i="1" dirty="0" smtClean="0">
                <a:latin typeface="Arial"/>
                <a:cs typeface="Arial"/>
              </a:rPr>
              <a:t>b</a:t>
            </a:r>
            <a:r>
              <a:rPr kumimoji="1" lang="en-US" altLang="ja-JP" sz="2000" i="1" baseline="-25000" dirty="0" smtClean="0">
                <a:latin typeface="Arial"/>
                <a:cs typeface="Arial"/>
              </a:rPr>
              <a:t>15</a:t>
            </a:r>
            <a:r>
              <a:rPr kumimoji="1" lang="en-US" altLang="ja-JP" sz="2000" dirty="0" smtClean="0">
                <a:latin typeface="Arial"/>
                <a:cs typeface="Arial"/>
              </a:rPr>
              <a:t> can be controlled below 1 unit.</a:t>
            </a:r>
            <a:endParaRPr kumimoji="1" lang="ja-JP" altLang="en-US" sz="2000" dirty="0">
              <a:latin typeface="Arial"/>
              <a:cs typeface="Arial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6162772" y="828437"/>
            <a:ext cx="23221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5"/>
                </a:solidFill>
              </a:rPr>
              <a:t>Multipole coefficients</a:t>
            </a:r>
          </a:p>
          <a:p>
            <a:r>
              <a:rPr kumimoji="1" lang="en-US" altLang="ja-JP" dirty="0" smtClean="0">
                <a:solidFill>
                  <a:schemeClr val="accent5"/>
                </a:solidFill>
              </a:rPr>
              <a:t>at I=12 kA</a:t>
            </a:r>
            <a:endParaRPr kumimoji="1" lang="ja-JP" altLang="en-US" dirty="0">
              <a:solidFill>
                <a:schemeClr val="accent5"/>
              </a:solidFill>
            </a:endParaRPr>
          </a:p>
        </p:txBody>
      </p:sp>
      <p:pic>
        <p:nvPicPr>
          <p:cNvPr id="13" name="図 12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" t="-202" r="-1330"/>
          <a:stretch/>
        </p:blipFill>
        <p:spPr>
          <a:xfrm>
            <a:off x="465678" y="900000"/>
            <a:ext cx="2431653" cy="2386625"/>
          </a:xfrm>
          <a:prstGeom prst="rect">
            <a:avLst/>
          </a:prstGeom>
        </p:spPr>
      </p:pic>
      <p:grpSp>
        <p:nvGrpSpPr>
          <p:cNvPr id="41" name="図形グループ 40"/>
          <p:cNvGrpSpPr/>
          <p:nvPr/>
        </p:nvGrpSpPr>
        <p:grpSpPr>
          <a:xfrm>
            <a:off x="290615" y="3293667"/>
            <a:ext cx="3555854" cy="2619885"/>
            <a:chOff x="290615" y="3293667"/>
            <a:chExt cx="3555854" cy="2619885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0615" y="3354317"/>
              <a:ext cx="2781777" cy="2559235"/>
            </a:xfrm>
            <a:prstGeom prst="rect">
              <a:avLst/>
            </a:prstGeom>
          </p:spPr>
        </p:pic>
        <p:pic>
          <p:nvPicPr>
            <p:cNvPr id="40" name="図 39"/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149023" y="3293667"/>
              <a:ext cx="697446" cy="255219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878818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12000" y="-8258"/>
            <a:ext cx="7920000" cy="720000"/>
          </a:xfrm>
        </p:spPr>
        <p:txBody>
          <a:bodyPr/>
          <a:lstStyle/>
          <a:p>
            <a:r>
              <a:rPr lang="en-GB" dirty="0" smtClean="0"/>
              <a:t>Error analysis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Espace réservé du contenu 2"/>
          <p:cNvSpPr>
            <a:spLocks noGrp="1"/>
          </p:cNvSpPr>
          <p:nvPr>
            <p:ph idx="1"/>
          </p:nvPr>
        </p:nvSpPr>
        <p:spPr>
          <a:xfrm>
            <a:off x="1226594" y="1188141"/>
            <a:ext cx="6163554" cy="224593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Systematic error</a:t>
            </a:r>
          </a:p>
          <a:p>
            <a:pPr lvl="1"/>
            <a:r>
              <a:rPr lang="en-GB" dirty="0" smtClean="0"/>
              <a:t>Packing factor of iron yoke: </a:t>
            </a:r>
            <a:r>
              <a:rPr lang="en-GB" dirty="0" smtClean="0">
                <a:solidFill>
                  <a:srgbClr val="0432FF"/>
                </a:solidFill>
              </a:rPr>
              <a:t>-1.2 unit</a:t>
            </a:r>
          </a:p>
          <a:p>
            <a:pPr lvl="1"/>
            <a:r>
              <a:rPr lang="en-GB" dirty="0" smtClean="0"/>
              <a:t>Stainless collar (</a:t>
            </a:r>
            <a:r>
              <a:rPr lang="en-GB" dirty="0" err="1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GB" baseline="-25000" dirty="0" err="1" smtClean="0"/>
              <a:t>r</a:t>
            </a:r>
            <a:r>
              <a:rPr lang="en-GB" dirty="0" smtClean="0"/>
              <a:t>=1.002): </a:t>
            </a:r>
            <a:r>
              <a:rPr lang="en-GB" dirty="0" smtClean="0">
                <a:solidFill>
                  <a:srgbClr val="0432FF"/>
                </a:solidFill>
              </a:rPr>
              <a:t>-0.6 unit</a:t>
            </a:r>
          </a:p>
          <a:p>
            <a:pPr lvl="1"/>
            <a:r>
              <a:rPr lang="en-GB" dirty="0" smtClean="0"/>
              <a:t>Coil </a:t>
            </a:r>
            <a:r>
              <a:rPr lang="en-GB" dirty="0" err="1" smtClean="0"/>
              <a:t>mispositioning</a:t>
            </a:r>
            <a:endParaRPr lang="en-GB" dirty="0" smtClean="0">
              <a:solidFill>
                <a:srgbClr val="0432FF"/>
              </a:solidFill>
            </a:endParaRPr>
          </a:p>
          <a:p>
            <a:r>
              <a:rPr lang="en-GB" sz="2400" dirty="0" smtClean="0"/>
              <a:t>Random error: </a:t>
            </a:r>
            <a:r>
              <a:rPr lang="en-GB" sz="2400" dirty="0" smtClean="0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GB" sz="2400" baseline="-25000" dirty="0" smtClean="0">
                <a:solidFill>
                  <a:srgbClr val="0432FF"/>
                </a:solidFill>
              </a:rPr>
              <a:t>b3</a:t>
            </a:r>
            <a:r>
              <a:rPr lang="en-GB" sz="2400" dirty="0" smtClean="0">
                <a:solidFill>
                  <a:srgbClr val="0432FF"/>
                </a:solidFill>
              </a:rPr>
              <a:t>=0.5 unit </a:t>
            </a:r>
            <a:r>
              <a:rPr lang="en-GB" sz="2400" dirty="0" smtClean="0"/>
              <a:t>for d=25 </a:t>
            </a:r>
            <a:r>
              <a:rPr lang="en-GB" sz="2400" dirty="0" smtClean="0">
                <a:latin typeface="Symbol" charset="2"/>
                <a:ea typeface="Symbol" charset="2"/>
                <a:cs typeface="Symbol" charset="2"/>
              </a:rPr>
              <a:t>m</a:t>
            </a:r>
            <a:r>
              <a:rPr lang="en-GB" sz="2400" dirty="0" smtClean="0"/>
              <a:t>m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45643" y="696062"/>
            <a:ext cx="340189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smtClean="0">
                <a:solidFill>
                  <a:srgbClr val="0432FF"/>
                </a:solidFill>
              </a:rPr>
              <a:t>Change of b3 by each factor</a:t>
            </a:r>
            <a:endParaRPr kumimoji="1" lang="ja-JP" altLang="en-US" sz="2000" dirty="0">
              <a:solidFill>
                <a:srgbClr val="0432FF"/>
              </a:solidFill>
            </a:endParaRPr>
          </a:p>
        </p:txBody>
      </p:sp>
      <p:pic>
        <p:nvPicPr>
          <p:cNvPr id="40" name="図 3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68628" y="3634012"/>
            <a:ext cx="2510366" cy="2255163"/>
          </a:xfrm>
          <a:prstGeom prst="rect">
            <a:avLst/>
          </a:prstGeom>
        </p:spPr>
      </p:pic>
      <p:graphicFrame>
        <p:nvGraphicFramePr>
          <p:cNvPr id="41" name="表 4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2424039"/>
              </p:ext>
            </p:extLst>
          </p:nvPr>
        </p:nvGraphicFramePr>
        <p:xfrm>
          <a:off x="1052118" y="4339177"/>
          <a:ext cx="3538945" cy="1435100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558781"/>
                <a:gridCol w="1529995"/>
                <a:gridCol w="1450169"/>
              </a:tblGrid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800" u="none" strike="noStrike" dirty="0">
                          <a:effectLst/>
                          <a:latin typeface="+mn-lt"/>
                        </a:rPr>
                        <a:t>　</a:t>
                      </a:r>
                      <a:endParaRPr lang="ja-JP" alt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u="none" strike="noStrike" dirty="0" smtClean="0"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D</a:t>
                      </a:r>
                      <a:r>
                        <a:rPr lang="is-IS" sz="1800" u="none" strike="noStrike" dirty="0" smtClean="0">
                          <a:effectLst/>
                          <a:latin typeface="+mn-lt"/>
                        </a:rPr>
                        <a:t>x = -50 </a:t>
                      </a:r>
                      <a:r>
                        <a:rPr lang="is-IS" sz="1800" u="none" strike="noStrike" dirty="0"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is-IS" sz="1800" u="none" strike="noStrike" dirty="0">
                          <a:effectLst/>
                          <a:latin typeface="+mn-lt"/>
                        </a:rPr>
                        <a:t>m</a:t>
                      </a:r>
                      <a:endParaRPr lang="is-I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u="none" strike="noStrike" dirty="0" smtClean="0">
                          <a:effectLst/>
                          <a:latin typeface="+mn-lt"/>
                        </a:rPr>
                        <a:t>Δy = 50 </a:t>
                      </a:r>
                      <a:r>
                        <a:rPr lang="is-IS" sz="1800" u="none" strike="noStrike" dirty="0">
                          <a:effectLst/>
                          <a:latin typeface="Symbol" charset="2"/>
                          <a:ea typeface="Symbol" charset="2"/>
                          <a:cs typeface="Symbol" charset="2"/>
                        </a:rPr>
                        <a:t>m</a:t>
                      </a:r>
                      <a:r>
                        <a:rPr lang="is-IS" sz="1800" u="none" strike="noStrike" dirty="0">
                          <a:effectLst/>
                          <a:latin typeface="+mn-lt"/>
                        </a:rPr>
                        <a:t>m</a:t>
                      </a:r>
                      <a:endParaRPr lang="is-I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 dirty="0">
                          <a:effectLst/>
                          <a:latin typeface="+mn-lt"/>
                        </a:rPr>
                        <a:t>CB1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u="none" strike="noStrike" dirty="0" smtClean="0">
                          <a:effectLst/>
                          <a:latin typeface="+mn-lt"/>
                        </a:rPr>
                        <a:t>1.40</a:t>
                      </a:r>
                      <a:endParaRPr lang="is-I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b="0" i="0" u="none" strike="noStrike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-2.20</a:t>
                      </a:r>
                      <a:endParaRPr lang="en-US" altLang="ja-JP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u="none" strike="noStrike">
                          <a:effectLst/>
                          <a:latin typeface="+mn-lt"/>
                        </a:rPr>
                        <a:t>CB2</a:t>
                      </a:r>
                      <a:endParaRPr lang="is-IS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8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nb-NO" sz="1800" u="none" strike="noStrike" dirty="0" smtClean="0">
                          <a:effectLst/>
                          <a:latin typeface="+mn-lt"/>
                        </a:rPr>
                        <a:t>1.44</a:t>
                      </a:r>
                      <a:endParaRPr lang="nb-NO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8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hr-HR" sz="1800" u="none" strike="noStrike" dirty="0" smtClean="0">
                          <a:effectLst/>
                          <a:latin typeface="+mn-lt"/>
                        </a:rPr>
                        <a:t>1.20</a:t>
                      </a:r>
                      <a:endParaRPr lang="hr-H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>
                          <a:effectLst/>
                          <a:latin typeface="+mn-lt"/>
                        </a:rPr>
                        <a:t>CB3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800" u="none" strike="noStrike" dirty="0">
                          <a:effectLst/>
                          <a:latin typeface="+mn-lt"/>
                        </a:rPr>
                        <a:t>-</a:t>
                      </a:r>
                      <a:r>
                        <a:rPr lang="pt-BR" sz="1800" u="none" strike="noStrike" dirty="0" smtClean="0">
                          <a:effectLst/>
                          <a:latin typeface="+mn-lt"/>
                        </a:rPr>
                        <a:t>0.81</a:t>
                      </a:r>
                      <a:endParaRPr lang="pt-BR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t-IT" sz="1800" u="none" strike="noStrike" dirty="0" smtClean="0">
                          <a:effectLst/>
                          <a:latin typeface="+mn-lt"/>
                        </a:rPr>
                        <a:t>0.68</a:t>
                      </a:r>
                      <a:endParaRPr lang="it-IT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  <a:tr h="256427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800" u="none" strike="noStrike">
                          <a:effectLst/>
                          <a:latin typeface="+mn-lt"/>
                        </a:rPr>
                        <a:t>CB4</a:t>
                      </a:r>
                      <a:endParaRPr lang="en-US" altLang="ja-JP" sz="1800" b="0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800" u="none" strike="noStrike" dirty="0" smtClean="0">
                          <a:effectLst/>
                          <a:latin typeface="+mn-lt"/>
                        </a:rPr>
                        <a:t>0.24</a:t>
                      </a:r>
                      <a:endParaRPr lang="is-IS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800" u="none" strike="noStrike" dirty="0" smtClean="0">
                          <a:effectLst/>
                          <a:latin typeface="+mn-lt"/>
                        </a:rPr>
                        <a:t>0.51</a:t>
                      </a:r>
                      <a:endParaRPr lang="cs-CZ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b"/>
                </a:tc>
              </a:tr>
            </a:tbl>
          </a:graphicData>
        </a:graphic>
      </p:graphicFrame>
      <p:sp>
        <p:nvSpPr>
          <p:cNvPr id="42" name="テキスト ボックス 41"/>
          <p:cNvSpPr txBox="1"/>
          <p:nvPr/>
        </p:nvSpPr>
        <p:spPr>
          <a:xfrm>
            <a:off x="1457743" y="3650329"/>
            <a:ext cx="27751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Coil </a:t>
            </a:r>
            <a:r>
              <a:rPr kumimoji="1" lang="en-US" altLang="ja-JP" sz="2000" dirty="0" err="1" smtClean="0"/>
              <a:t>mispositioning</a:t>
            </a:r>
            <a:endParaRPr kumimoji="1" lang="en-US" altLang="ja-JP" sz="2000" dirty="0" smtClean="0"/>
          </a:p>
          <a:p>
            <a:r>
              <a:rPr kumimoji="1" lang="en-US" altLang="ja-JP" sz="2000" dirty="0" smtClean="0">
                <a:solidFill>
                  <a:srgbClr val="0432FF"/>
                </a:solidFill>
                <a:latin typeface="Symbol" charset="2"/>
                <a:ea typeface="Symbol" charset="2"/>
                <a:cs typeface="Symbol" charset="2"/>
              </a:rPr>
              <a:t>D</a:t>
            </a:r>
            <a:r>
              <a:rPr kumimoji="1" lang="en-US" altLang="ja-JP" sz="2000" dirty="0" smtClean="0">
                <a:solidFill>
                  <a:srgbClr val="0432FF"/>
                </a:solidFill>
              </a:rPr>
              <a:t>b3 </a:t>
            </a:r>
            <a:r>
              <a:rPr kumimoji="1" lang="en-US" altLang="ja-JP" sz="2000" dirty="0" err="1" smtClean="0"/>
              <a:t>wrt</a:t>
            </a:r>
            <a:r>
              <a:rPr kumimoji="1" lang="en-US" altLang="ja-JP" sz="2000" dirty="0" smtClean="0"/>
              <a:t> </a:t>
            </a:r>
            <a:r>
              <a:rPr kumimoji="1" lang="en-US" altLang="ja-JP" sz="2000" dirty="0" err="1" smtClean="0">
                <a:latin typeface="Symbol" charset="2"/>
                <a:ea typeface="Symbol" charset="2"/>
                <a:cs typeface="Symbol" charset="2"/>
              </a:rPr>
              <a:t>D</a:t>
            </a:r>
            <a:r>
              <a:rPr kumimoji="1" lang="en-US" altLang="ja-JP" sz="2000" dirty="0" err="1" smtClean="0"/>
              <a:t>x</a:t>
            </a:r>
            <a:r>
              <a:rPr kumimoji="1" lang="en-US" altLang="ja-JP" sz="2000" dirty="0" smtClean="0"/>
              <a:t>=</a:t>
            </a:r>
            <a:r>
              <a:rPr kumimoji="1" lang="en-US" altLang="ja-JP" sz="2000" dirty="0" err="1" smtClean="0">
                <a:latin typeface="Symbol" charset="2"/>
                <a:ea typeface="Symbol" charset="2"/>
                <a:cs typeface="Symbol" charset="2"/>
              </a:rPr>
              <a:t>D</a:t>
            </a:r>
            <a:r>
              <a:rPr kumimoji="1" lang="en-US" altLang="ja-JP" sz="2000" dirty="0" err="1" smtClean="0"/>
              <a:t>y</a:t>
            </a:r>
            <a:r>
              <a:rPr kumimoji="1" lang="en-US" altLang="ja-JP" sz="2000" dirty="0" smtClean="0"/>
              <a:t>=0 (unit)</a:t>
            </a: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6775554" y="5142223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CB1</a:t>
            </a:r>
            <a:endParaRPr kumimoji="1" lang="ja-JP" altLang="en-US" dirty="0"/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6478252" y="4380225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CB2</a:t>
            </a:r>
            <a:endParaRPr kumimoji="1" lang="ja-JP" altLang="en-US" dirty="0"/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5947536" y="3951606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CB3</a:t>
            </a:r>
            <a:endParaRPr kumimoji="1" lang="ja-JP" altLang="en-US" dirty="0"/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5392000" y="3679888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mtClean="0"/>
              <a:t>CB4</a:t>
            </a:r>
            <a:endParaRPr kumimoji="1" lang="ja-JP" altLang="en-US" dirty="0"/>
          </a:p>
        </p:txBody>
      </p:sp>
      <p:cxnSp>
        <p:nvCxnSpPr>
          <p:cNvPr id="48" name="直線矢印コネクタ 47"/>
          <p:cNvCxnSpPr/>
          <p:nvPr/>
        </p:nvCxnSpPr>
        <p:spPr>
          <a:xfrm>
            <a:off x="7688849" y="5669347"/>
            <a:ext cx="997951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線矢印コネクタ 48"/>
          <p:cNvCxnSpPr/>
          <p:nvPr/>
        </p:nvCxnSpPr>
        <p:spPr>
          <a:xfrm rot="16200000">
            <a:off x="7189874" y="5170371"/>
            <a:ext cx="997951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/>
          <p:cNvSpPr txBox="1"/>
          <p:nvPr/>
        </p:nvSpPr>
        <p:spPr>
          <a:xfrm>
            <a:off x="8621944" y="543971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x</a:t>
            </a:r>
            <a:endParaRPr kumimoji="1" lang="ja-JP" altLang="en-US" dirty="0"/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7530162" y="4317949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y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824673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-147465" y="-182213"/>
            <a:ext cx="9792648" cy="720000"/>
          </a:xfrm>
        </p:spPr>
        <p:txBody>
          <a:bodyPr/>
          <a:lstStyle/>
          <a:p>
            <a:r>
              <a:rPr lang="en-GB" dirty="0" smtClean="0"/>
              <a:t>Design change of iron yoke </a:t>
            </a:r>
            <a:r>
              <a:rPr lang="en-GB" smtClean="0"/>
              <a:t>(Rectangular notch)</a:t>
            </a:r>
            <a:endParaRPr lang="en-GB" dirty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aphicFrame>
        <p:nvGraphicFramePr>
          <p:cNvPr id="8" name="表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0857614"/>
              </p:ext>
            </p:extLst>
          </p:nvPr>
        </p:nvGraphicFramePr>
        <p:xfrm>
          <a:off x="3977618" y="695433"/>
          <a:ext cx="4554382" cy="46228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0122"/>
                <a:gridCol w="1565029"/>
                <a:gridCol w="146923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Arial"/>
                          <a:cs typeface="Arial"/>
                        </a:rPr>
                        <a:t>I=12 kA</a:t>
                      </a:r>
                      <a:endParaRPr kumimoji="1" lang="ja-JP" altLang="en-US" sz="1800" dirty="0"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Arial"/>
                          <a:cs typeface="Arial"/>
                        </a:rPr>
                        <a:t>Iron yoke </a:t>
                      </a:r>
                      <a:r>
                        <a:rPr kumimoji="1" lang="en-US" altLang="ja-JP" sz="1800" dirty="0" smtClean="0">
                          <a:solidFill>
                            <a:srgbClr val="FF0000"/>
                          </a:solidFill>
                          <a:latin typeface="Arial"/>
                          <a:cs typeface="Arial"/>
                        </a:rPr>
                        <a:t>w/o rect. notch</a:t>
                      </a:r>
                    </a:p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000000"/>
                          </a:solidFill>
                          <a:latin typeface="Arial"/>
                          <a:cs typeface="Arial"/>
                        </a:rPr>
                        <a:t>(Ver3.0)</a:t>
                      </a:r>
                      <a:endParaRPr kumimoji="1" lang="ja-JP" altLang="en-US" sz="1800" dirty="0">
                        <a:solidFill>
                          <a:srgbClr val="000000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dirty="0" smtClean="0">
                          <a:latin typeface="Arial"/>
                          <a:cs typeface="Arial"/>
                        </a:rPr>
                        <a:t>Iron yoke </a:t>
                      </a:r>
                      <a:r>
                        <a:rPr kumimoji="1" lang="en-US" altLang="ja-JP" sz="1800" dirty="0" smtClean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w</a:t>
                      </a:r>
                    </a:p>
                    <a:p>
                      <a:pPr algn="ctr"/>
                      <a:r>
                        <a:rPr kumimoji="1" lang="en-US" altLang="ja-JP" sz="1800" dirty="0" smtClean="0">
                          <a:solidFill>
                            <a:srgbClr val="0000FF"/>
                          </a:solidFill>
                          <a:latin typeface="Arial"/>
                          <a:cs typeface="Arial"/>
                        </a:rPr>
                        <a:t>rect. notch</a:t>
                      </a:r>
                    </a:p>
                    <a:p>
                      <a:pPr algn="ctr"/>
                      <a:r>
                        <a:rPr kumimoji="1" lang="en-US" altLang="ja-JP" sz="1800" dirty="0" smtClean="0">
                          <a:solidFill>
                            <a:schemeClr val="tx1"/>
                          </a:solidFill>
                          <a:latin typeface="Arial"/>
                          <a:cs typeface="Arial"/>
                        </a:rPr>
                        <a:t>(Ver3.0.2)</a:t>
                      </a:r>
                      <a:endParaRPr kumimoji="1" lang="ja-JP" altLang="en-US" sz="1800" dirty="0">
                        <a:solidFill>
                          <a:schemeClr val="tx1"/>
                        </a:solidFill>
                        <a:latin typeface="Arial"/>
                        <a:cs typeface="Arial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0" dirty="0" smtClean="0">
                          <a:latin typeface="+mn-lt"/>
                          <a:cs typeface="Arial"/>
                        </a:rPr>
                        <a:t>Main</a:t>
                      </a:r>
                      <a:r>
                        <a:rPr kumimoji="1" lang="en-US" altLang="ja-JP" sz="1800" i="0" baseline="0" dirty="0" smtClean="0">
                          <a:latin typeface="+mn-lt"/>
                          <a:cs typeface="Arial"/>
                        </a:rPr>
                        <a:t> field (T)</a:t>
                      </a:r>
                      <a:endParaRPr kumimoji="1" lang="ja-JP" altLang="en-US" sz="1800" i="0" dirty="0" smtClean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800" dirty="0" smtClean="0">
                          <a:effectLst/>
                          <a:latin typeface="Arial"/>
                          <a:ea typeface="ＭＳ 明朝"/>
                          <a:cs typeface="Arial"/>
                        </a:rPr>
                        <a:t>5.573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altLang="ja-JP" sz="1800" dirty="0" smtClean="0">
                          <a:solidFill>
                            <a:schemeClr val="tx1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5.568</a:t>
                      </a:r>
                      <a:endParaRPr lang="ja-JP" sz="1800" dirty="0">
                        <a:solidFill>
                          <a:schemeClr val="tx1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latin typeface="Arial"/>
                          <a:cs typeface="Arial"/>
                        </a:rPr>
                        <a:t>3 </a:t>
                      </a:r>
                      <a:r>
                        <a:rPr kumimoji="1" lang="en-US" altLang="ja-JP" sz="1800" i="0" baseline="0" dirty="0" smtClean="0"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 smtClean="0">
                          <a:effectLst/>
                          <a:latin typeface="Arial"/>
                          <a:ea typeface="ＭＳ 明朝"/>
                          <a:cs typeface="Arial"/>
                        </a:rPr>
                        <a:t>-0.059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5.161</a:t>
                      </a:r>
                      <a:endParaRPr lang="ja-JP" sz="1800" dirty="0">
                        <a:solidFill>
                          <a:srgbClr val="FF0000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latin typeface="Arial"/>
                          <a:cs typeface="Arial"/>
                        </a:rPr>
                        <a:t>5 </a:t>
                      </a:r>
                      <a:r>
                        <a:rPr kumimoji="1" lang="en-US" altLang="ja-JP" sz="1800" i="0" baseline="0" dirty="0" smtClean="0"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-0.097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rgbClr val="FF0000"/>
                          </a:solidFill>
                          <a:effectLst/>
                          <a:latin typeface="Arial"/>
                          <a:ea typeface="ＭＳ 明朝"/>
                          <a:cs typeface="Arial"/>
                        </a:rPr>
                        <a:t>-1.462</a:t>
                      </a:r>
                      <a:endParaRPr lang="ja-JP" sz="1800" dirty="0">
                        <a:solidFill>
                          <a:srgbClr val="FF0000"/>
                        </a:solidFill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latin typeface="Arial"/>
                          <a:cs typeface="Arial"/>
                        </a:rPr>
                        <a:t>7 </a:t>
                      </a:r>
                      <a:r>
                        <a:rPr kumimoji="1" lang="en-US" altLang="ja-JP" sz="1800" i="0" baseline="0" dirty="0" smtClean="0"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-0.111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0.193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latin typeface="Arial"/>
                          <a:cs typeface="Arial"/>
                        </a:rPr>
                        <a:t>9 </a:t>
                      </a:r>
                      <a:r>
                        <a:rPr kumimoji="1" lang="en-US" altLang="ja-JP" sz="1800" i="0" baseline="0" dirty="0" smtClean="0"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0.284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0.224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latin typeface="Arial"/>
                          <a:cs typeface="Arial"/>
                        </a:rPr>
                        <a:t>11 </a:t>
                      </a:r>
                      <a:r>
                        <a:rPr kumimoji="1" lang="en-US" altLang="ja-JP" sz="1800" i="0" baseline="0" dirty="0" smtClean="0"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0.360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fr-FR" sz="18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0.371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latin typeface="Arial"/>
                          <a:cs typeface="Arial"/>
                        </a:rPr>
                        <a:t>13 </a:t>
                      </a:r>
                      <a:r>
                        <a:rPr kumimoji="1" lang="en-US" altLang="ja-JP" sz="1800" i="0" baseline="0" dirty="0" smtClean="0"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  <a:latin typeface="Arial"/>
                          <a:ea typeface="ＭＳ 明朝"/>
                          <a:cs typeface="Arial"/>
                        </a:rPr>
                        <a:t>-0.663</a:t>
                      </a:r>
                      <a:endParaRPr lang="ja-JP" sz="180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-0.666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latin typeface="Arial"/>
                          <a:cs typeface="Arial"/>
                        </a:rPr>
                        <a:t>15 </a:t>
                      </a:r>
                      <a:r>
                        <a:rPr kumimoji="1" lang="en-US" altLang="ja-JP" sz="1800" i="0" baseline="0" dirty="0" smtClean="0"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-1.115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-1.116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208817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800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latin typeface="Arial"/>
                          <a:cs typeface="Arial"/>
                        </a:rPr>
                        <a:t>17 </a:t>
                      </a:r>
                      <a:r>
                        <a:rPr kumimoji="1" lang="en-US" altLang="ja-JP" sz="1800" i="0" baseline="0" dirty="0" smtClean="0"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 smtClean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-0.788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-0.788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i="1" dirty="0" smtClean="0">
                          <a:latin typeface="Arial"/>
                          <a:cs typeface="Arial"/>
                        </a:rPr>
                        <a:t>b</a:t>
                      </a:r>
                      <a:r>
                        <a:rPr kumimoji="1" lang="en-US" altLang="ja-JP" sz="1800" i="1" baseline="-25000" dirty="0" smtClean="0">
                          <a:latin typeface="Arial"/>
                          <a:cs typeface="Arial"/>
                        </a:rPr>
                        <a:t>19 </a:t>
                      </a:r>
                      <a:r>
                        <a:rPr kumimoji="1" lang="en-US" altLang="ja-JP" sz="1800" i="0" baseline="0" dirty="0" smtClean="0">
                          <a:latin typeface="+mn-lt"/>
                          <a:cs typeface="Arial"/>
                        </a:rPr>
                        <a:t>(unit)</a:t>
                      </a:r>
                      <a:endParaRPr kumimoji="1" lang="ja-JP" altLang="en-US" sz="1800" i="0" dirty="0">
                        <a:latin typeface="+mn-lt"/>
                        <a:cs typeface="Arial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0.399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  <a:latin typeface="Arial"/>
                          <a:ea typeface="ＭＳ 明朝"/>
                          <a:cs typeface="Arial"/>
                        </a:rPr>
                        <a:t>0.399</a:t>
                      </a:r>
                      <a:endParaRPr lang="ja-JP" sz="1800" dirty="0">
                        <a:effectLst/>
                        <a:latin typeface="Arial"/>
                        <a:ea typeface="ＭＳ 明朝"/>
                        <a:cs typeface="Arial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grpSp>
        <p:nvGrpSpPr>
          <p:cNvPr id="6" name="図形グループ 5"/>
          <p:cNvGrpSpPr/>
          <p:nvPr/>
        </p:nvGrpSpPr>
        <p:grpSpPr>
          <a:xfrm>
            <a:off x="668062" y="2988443"/>
            <a:ext cx="2854632" cy="2822023"/>
            <a:chOff x="819396" y="548680"/>
            <a:chExt cx="3608588" cy="3567367"/>
          </a:xfrm>
        </p:grpSpPr>
        <p:pic>
          <p:nvPicPr>
            <p:cNvPr id="9" name="図 8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9396" y="548680"/>
              <a:ext cx="3608588" cy="3567367"/>
            </a:xfrm>
            <a:prstGeom prst="rect">
              <a:avLst/>
            </a:prstGeom>
          </p:spPr>
        </p:pic>
        <p:sp>
          <p:nvSpPr>
            <p:cNvPr id="19" name="テキスト ボックス 18"/>
            <p:cNvSpPr txBox="1"/>
            <p:nvPr/>
          </p:nvSpPr>
          <p:spPr>
            <a:xfrm>
              <a:off x="1039403" y="2756917"/>
              <a:ext cx="2056973" cy="3139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kumimoji="1" lang="en-US" altLang="ja-JP" dirty="0" smtClean="0">
                  <a:solidFill>
                    <a:schemeClr val="bg1"/>
                  </a:solidFill>
                  <a:latin typeface="Arial"/>
                  <a:cs typeface="Arial"/>
                </a:rPr>
                <a:t>Rectangular notch</a:t>
              </a: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861686" y="571927"/>
              <a:ext cx="1556934" cy="6111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Arial"/>
                  <a:cs typeface="Arial"/>
                </a:rPr>
                <a:t>ROXIE model</a:t>
              </a:r>
            </a:p>
            <a:p>
              <a:r>
                <a:rPr kumimoji="1" lang="en-US" altLang="ja-JP" b="1" dirty="0" smtClean="0">
                  <a:solidFill>
                    <a:schemeClr val="bg1"/>
                  </a:solidFill>
                  <a:latin typeface="Arial"/>
                  <a:cs typeface="Arial"/>
                </a:rPr>
                <a:t>(Ver3.0.2)</a:t>
              </a:r>
              <a:endParaRPr kumimoji="1" lang="ja-JP" altLang="en-US" b="1" dirty="0">
                <a:solidFill>
                  <a:schemeClr val="bg1"/>
                </a:solidFill>
                <a:latin typeface="Arial"/>
                <a:cs typeface="Arial"/>
              </a:endParaRPr>
            </a:p>
          </p:txBody>
        </p:sp>
        <p:cxnSp>
          <p:nvCxnSpPr>
            <p:cNvPr id="27" name="直線矢印コネクタ 26"/>
            <p:cNvCxnSpPr/>
            <p:nvPr/>
          </p:nvCxnSpPr>
          <p:spPr>
            <a:xfrm flipH="1">
              <a:off x="883450" y="2913883"/>
              <a:ext cx="252329" cy="220962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72362" y="5664865"/>
            <a:ext cx="8974437" cy="1193135"/>
          </a:xfrm>
          <a:solidFill>
            <a:schemeClr val="bg1"/>
          </a:solidFill>
        </p:spPr>
        <p:txBody>
          <a:bodyPr>
            <a:noAutofit/>
          </a:bodyPr>
          <a:lstStyle/>
          <a:p>
            <a:pPr>
              <a:buFont typeface="Wingdings" charset="2"/>
              <a:buChar char="n"/>
            </a:pPr>
            <a:r>
              <a:rPr lang="en-GB" sz="1800" dirty="0" smtClean="0"/>
              <a:t>After 2D optimization, we needed to add a </a:t>
            </a:r>
            <a:r>
              <a:rPr lang="en-GB" sz="1800" dirty="0" smtClean="0">
                <a:solidFill>
                  <a:srgbClr val="FF0000"/>
                </a:solidFill>
              </a:rPr>
              <a:t>rectangular </a:t>
            </a:r>
            <a:r>
              <a:rPr lang="en-GB" sz="1800" smtClean="0">
                <a:solidFill>
                  <a:srgbClr val="FF0000"/>
                </a:solidFill>
              </a:rPr>
              <a:t>notch </a:t>
            </a:r>
            <a:r>
              <a:rPr lang="en-GB" sz="1800" smtClean="0"/>
              <a:t>to </a:t>
            </a:r>
            <a:r>
              <a:rPr lang="en-GB" sz="1800" dirty="0" smtClean="0"/>
              <a:t>yoke as a coil alignment feature.</a:t>
            </a:r>
            <a:r>
              <a:rPr lang="en-GB" sz="1800" dirty="0"/>
              <a:t> </a:t>
            </a:r>
            <a:r>
              <a:rPr lang="en-GB" sz="1800" dirty="0" smtClean="0">
                <a:sym typeface="Wingdings"/>
              </a:rPr>
              <a:t> </a:t>
            </a:r>
            <a:r>
              <a:rPr lang="en-GB" sz="1800" dirty="0" smtClean="0">
                <a:solidFill>
                  <a:srgbClr val="FF0000"/>
                </a:solidFill>
                <a:sym typeface="Wingdings"/>
              </a:rPr>
              <a:t>Increase of b3 and b5 by 5.2 and -1.4 units</a:t>
            </a:r>
            <a:endParaRPr lang="en-GB" sz="1800" dirty="0">
              <a:solidFill>
                <a:srgbClr val="FF0000"/>
              </a:solidFill>
            </a:endParaRPr>
          </a:p>
          <a:p>
            <a:pPr>
              <a:buFont typeface="Wingdings" charset="2"/>
              <a:buChar char="n"/>
            </a:pPr>
            <a:r>
              <a:rPr lang="en-GB" sz="1800" dirty="0" smtClean="0"/>
              <a:t>Further calculation confirmed that slight coil block re-arrangement can correct these field errors.</a:t>
            </a:r>
            <a:r>
              <a:rPr lang="en-GB" sz="1800" dirty="0" smtClean="0">
                <a:sym typeface="Wingdings"/>
              </a:rPr>
              <a:t> </a:t>
            </a:r>
            <a:r>
              <a:rPr lang="en-GB" sz="1800" dirty="0" smtClean="0">
                <a:solidFill>
                  <a:srgbClr val="FF0000"/>
                </a:solidFill>
                <a:sym typeface="Wingdings"/>
              </a:rPr>
              <a:t>Coil block arrangement was NOT changed in MBXFS01.</a:t>
            </a:r>
          </a:p>
        </p:txBody>
      </p:sp>
      <p:grpSp>
        <p:nvGrpSpPr>
          <p:cNvPr id="12" name="図形グループ 11"/>
          <p:cNvGrpSpPr/>
          <p:nvPr/>
        </p:nvGrpSpPr>
        <p:grpSpPr>
          <a:xfrm>
            <a:off x="668062" y="294859"/>
            <a:ext cx="2899000" cy="2662091"/>
            <a:chOff x="3999036" y="416431"/>
            <a:chExt cx="4366660" cy="4009813"/>
          </a:xfrm>
        </p:grpSpPr>
        <p:pic>
          <p:nvPicPr>
            <p:cNvPr id="13" name="図 12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999036" y="879155"/>
              <a:ext cx="4299830" cy="3547089"/>
            </a:xfrm>
            <a:prstGeom prst="rect">
              <a:avLst/>
            </a:prstGeom>
          </p:spPr>
        </p:pic>
        <p:sp>
          <p:nvSpPr>
            <p:cNvPr id="14" name="円弧 13"/>
            <p:cNvSpPr/>
            <p:nvPr/>
          </p:nvSpPr>
          <p:spPr>
            <a:xfrm>
              <a:off x="5459297" y="1499661"/>
              <a:ext cx="1354859" cy="1354859"/>
            </a:xfrm>
            <a:prstGeom prst="arc">
              <a:avLst>
                <a:gd name="adj1" fmla="val 13892841"/>
                <a:gd name="adj2" fmla="val 18241665"/>
              </a:avLst>
            </a:prstGeom>
            <a:ln>
              <a:solidFill>
                <a:srgbClr val="FF000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15" name="円弧 14"/>
            <p:cNvSpPr/>
            <p:nvPr/>
          </p:nvSpPr>
          <p:spPr>
            <a:xfrm flipH="1" flipV="1">
              <a:off x="5498809" y="2258834"/>
              <a:ext cx="1354859" cy="1354859"/>
            </a:xfrm>
            <a:prstGeom prst="arc">
              <a:avLst>
                <a:gd name="adj1" fmla="val 13892841"/>
                <a:gd name="adj2" fmla="val 18241665"/>
              </a:avLst>
            </a:prstGeom>
            <a:ln>
              <a:solidFill>
                <a:srgbClr val="FF0000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cxnSp>
          <p:nvCxnSpPr>
            <p:cNvPr id="16" name="直線矢印コネクタ 15"/>
            <p:cNvCxnSpPr/>
            <p:nvPr/>
          </p:nvCxnSpPr>
          <p:spPr>
            <a:xfrm flipH="1">
              <a:off x="6053165" y="707602"/>
              <a:ext cx="354804" cy="559162"/>
            </a:xfrm>
            <a:prstGeom prst="straightConnector1">
              <a:avLst/>
            </a:prstGeom>
            <a:ln w="19050" cmpd="sng"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テキスト ボックス 16"/>
            <p:cNvSpPr txBox="1"/>
            <p:nvPr/>
          </p:nvSpPr>
          <p:spPr>
            <a:xfrm>
              <a:off x="6323303" y="416431"/>
              <a:ext cx="1038738" cy="5563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srgbClr val="0000FF"/>
                  </a:solidFill>
                  <a:latin typeface="Arial"/>
                  <a:cs typeface="Arial"/>
                </a:rPr>
                <a:t>Yoke</a:t>
              </a:r>
              <a:endParaRPr kumimoji="1" lang="ja-JP" altLang="en-US" dirty="0">
                <a:solidFill>
                  <a:srgbClr val="0000FF"/>
                </a:solidFill>
                <a:latin typeface="Arial"/>
                <a:cs typeface="Arial"/>
              </a:endParaRPr>
            </a:p>
          </p:txBody>
        </p:sp>
        <p:cxnSp>
          <p:nvCxnSpPr>
            <p:cNvPr id="18" name="直線矢印コネクタ 17"/>
            <p:cNvCxnSpPr/>
            <p:nvPr/>
          </p:nvCxnSpPr>
          <p:spPr>
            <a:xfrm flipH="1">
              <a:off x="6673303" y="844500"/>
              <a:ext cx="623313" cy="854245"/>
            </a:xfrm>
            <a:prstGeom prst="straightConnector1">
              <a:avLst/>
            </a:prstGeom>
            <a:ln w="19050" cmpd="sng">
              <a:solidFill>
                <a:srgbClr val="0000FF"/>
              </a:solidFill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テキスト ボックス 19"/>
            <p:cNvSpPr txBox="1"/>
            <p:nvPr/>
          </p:nvSpPr>
          <p:spPr>
            <a:xfrm>
              <a:off x="7179426" y="420335"/>
              <a:ext cx="1186270" cy="5563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dirty="0" smtClean="0">
                  <a:solidFill>
                    <a:srgbClr val="0000FF"/>
                  </a:solidFill>
                  <a:latin typeface="Arial"/>
                  <a:cs typeface="Arial"/>
                </a:rPr>
                <a:t>Collar</a:t>
              </a:r>
              <a:endParaRPr kumimoji="1" lang="ja-JP" altLang="en-US" dirty="0">
                <a:solidFill>
                  <a:srgbClr val="0000FF"/>
                </a:solidFill>
                <a:latin typeface="Arial"/>
                <a:cs typeface="Arial"/>
              </a:endParaRPr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1138200" y="2587618"/>
            <a:ext cx="21723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b="1" smtClean="0">
                <a:solidFill>
                  <a:schemeClr val="bg1"/>
                </a:solidFill>
              </a:rPr>
              <a:t>Mechanical model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55302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Transfer function</a:t>
            </a:r>
            <a:endParaRPr lang="en-GB" dirty="0"/>
          </a:p>
        </p:txBody>
      </p:sp>
      <p:sp>
        <p:nvSpPr>
          <p:cNvPr id="2" name="Espace réservé du pied de page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Michinaka Sugano, D1 magnet review, 30 June - 1 July 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9672" y="921787"/>
            <a:ext cx="5679451" cy="4799890"/>
          </a:xfrm>
          <a:prstGeom prst="rect">
            <a:avLst/>
          </a:prstGeom>
        </p:spPr>
      </p:pic>
      <p:sp>
        <p:nvSpPr>
          <p:cNvPr id="7" name="Espace réservé du contenu 2"/>
          <p:cNvSpPr txBox="1">
            <a:spLocks/>
          </p:cNvSpPr>
          <p:nvPr/>
        </p:nvSpPr>
        <p:spPr>
          <a:xfrm>
            <a:off x="2051720" y="5761273"/>
            <a:ext cx="5748445" cy="533694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charset="2"/>
              <a:buChar char="n"/>
            </a:pPr>
            <a:r>
              <a:rPr lang="en-GB" sz="2000" dirty="0" smtClean="0"/>
              <a:t>Decrease of transfer function by 10% due to iron saturation</a:t>
            </a:r>
            <a:endParaRPr lang="en-GB" sz="2000" dirty="0" smtClean="0">
              <a:solidFill>
                <a:srgbClr val="FF0000"/>
              </a:solidFill>
              <a:sym typeface="Wingdings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>
            <a:off x="2979076" y="1700808"/>
            <a:ext cx="584812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直線矢印コネクタ 8"/>
          <p:cNvCxnSpPr/>
          <p:nvPr/>
        </p:nvCxnSpPr>
        <p:spPr>
          <a:xfrm flipH="1">
            <a:off x="2979076" y="1340768"/>
            <a:ext cx="584812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arrow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ce réservé du contenu 2"/>
          <p:cNvSpPr txBox="1">
            <a:spLocks/>
          </p:cNvSpPr>
          <p:nvPr/>
        </p:nvSpPr>
        <p:spPr>
          <a:xfrm>
            <a:off x="2750076" y="4197089"/>
            <a:ext cx="2685079" cy="831232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smtClean="0"/>
              <a:t>Ver3.0.2</a:t>
            </a:r>
          </a:p>
          <a:p>
            <a:pPr marL="0" indent="0">
              <a:buNone/>
            </a:pPr>
            <a:r>
              <a:rPr lang="en-GB" sz="1800" dirty="0" smtClean="0"/>
              <a:t>(w Rectangular notch)</a:t>
            </a:r>
            <a:endParaRPr lang="en-GB" sz="1800" dirty="0" smtClean="0">
              <a:solidFill>
                <a:srgbClr val="FF0000"/>
              </a:solidFill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5627931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1"/>
          </a:solidFill>
          <a:headEnd type="none" w="med" len="med"/>
          <a:tailEnd type="arrow" w="med" len="med"/>
        </a:ln>
        <a:effectLst/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0" ma:contentTypeDescription="Create a new document." ma:contentTypeScope="" ma:versionID="fe794e4fbed14c28a784f2d1bcf4a18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6DBE946-B9EC-4725-8CBA-6570A08FF09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3776</TotalTime>
  <Words>1875</Words>
  <Application>Microsoft Macintosh PowerPoint</Application>
  <PresentationFormat>画面に合わせる (4:3)</PresentationFormat>
  <Paragraphs>479</Paragraphs>
  <Slides>24</Slides>
  <Notes>5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34" baseType="lpstr">
      <vt:lpstr>Calibri</vt:lpstr>
      <vt:lpstr>Cambria Math</vt:lpstr>
      <vt:lpstr>ＭＳ Ｐゴシック</vt:lpstr>
      <vt:lpstr>ＭＳ 明朝</vt:lpstr>
      <vt:lpstr>Symbol</vt:lpstr>
      <vt:lpstr>Times New Roman</vt:lpstr>
      <vt:lpstr>Wingdings</vt:lpstr>
      <vt:lpstr>Arial</vt:lpstr>
      <vt:lpstr>Thème Office</vt:lpstr>
      <vt:lpstr>数式</vt:lpstr>
      <vt:lpstr>Magnetic design</vt:lpstr>
      <vt:lpstr>Outline</vt:lpstr>
      <vt:lpstr>Optimization of 2D cross-section</vt:lpstr>
      <vt:lpstr>Fixed conditions for optimization</vt:lpstr>
      <vt:lpstr>Features to minimize iron saturation effect</vt:lpstr>
      <vt:lpstr>Optimization of coil block arrangement</vt:lpstr>
      <vt:lpstr>Error analysis</vt:lpstr>
      <vt:lpstr>Design change of iron yoke (Rectangular notch)</vt:lpstr>
      <vt:lpstr>Transfer function</vt:lpstr>
      <vt:lpstr>Current dependence of multipole coefficients</vt:lpstr>
      <vt:lpstr>Optimization of coil end</vt:lpstr>
      <vt:lpstr>Coil end in “test coil”</vt:lpstr>
      <vt:lpstr>Approximation in 3D model</vt:lpstr>
      <vt:lpstr>Results on optimization of coil ends</vt:lpstr>
      <vt:lpstr>3D field calculation in 7 m magnet</vt:lpstr>
      <vt:lpstr>Magnetic field distribution</vt:lpstr>
      <vt:lpstr>Influence of coil end on field quality</vt:lpstr>
      <vt:lpstr>Peak field</vt:lpstr>
      <vt:lpstr>Load line curve</vt:lpstr>
      <vt:lpstr>From 7 m magnet to 2 m model</vt:lpstr>
      <vt:lpstr>KEK vertical test stand</vt:lpstr>
      <vt:lpstr>2D calculation of 2 m model</vt:lpstr>
      <vt:lpstr>Comparison btw 7 m magnet and 2m model</vt:lpstr>
      <vt:lpstr>Summary</vt:lpstr>
    </vt:vector>
  </TitlesOfParts>
  <Company>APO</Company>
  <LinksUpToDate>false</LinksUpToDate>
  <SharedDoc>false</SharedDoc>
  <HyperlinksChanged>false</HyperlinksChanged>
  <AppVersion>15.0022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Microsoft Office ユーザー</cp:lastModifiedBy>
  <cp:revision>165</cp:revision>
  <dcterms:created xsi:type="dcterms:W3CDTF">2016-01-11T14:38:10Z</dcterms:created>
  <dcterms:modified xsi:type="dcterms:W3CDTF">2016-06-29T08:21:43Z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