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media/image8.jpg" ContentType="image/pn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256" r:id="rId5"/>
    <p:sldId id="257" r:id="rId6"/>
    <p:sldId id="303" r:id="rId7"/>
    <p:sldId id="280" r:id="rId8"/>
    <p:sldId id="281" r:id="rId9"/>
    <p:sldId id="272" r:id="rId10"/>
    <p:sldId id="273" r:id="rId11"/>
    <p:sldId id="284" r:id="rId12"/>
    <p:sldId id="274" r:id="rId13"/>
    <p:sldId id="282" r:id="rId14"/>
    <p:sldId id="283" r:id="rId15"/>
    <p:sldId id="304" r:id="rId16"/>
    <p:sldId id="285" r:id="rId17"/>
    <p:sldId id="286" r:id="rId18"/>
    <p:sldId id="287" r:id="rId19"/>
    <p:sldId id="302" r:id="rId20"/>
    <p:sldId id="289" r:id="rId21"/>
    <p:sldId id="290" r:id="rId22"/>
    <p:sldId id="291" r:id="rId23"/>
    <p:sldId id="292" r:id="rId24"/>
    <p:sldId id="293" r:id="rId25"/>
    <p:sldId id="295" r:id="rId26"/>
    <p:sldId id="296" r:id="rId27"/>
    <p:sldId id="305" r:id="rId28"/>
    <p:sldId id="301" r:id="rId29"/>
    <p:sldId id="298" r:id="rId30"/>
    <p:sldId id="299" r:id="rId31"/>
    <p:sldId id="300" r:id="rId3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F00"/>
    <a:srgbClr val="0432FF"/>
    <a:srgbClr val="F7F6B6"/>
    <a:srgbClr val="F7F2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55"/>
    <p:restoredTop sz="95447"/>
  </p:normalViewPr>
  <p:slideViewPr>
    <p:cSldViewPr snapToGrid="0" snapToObjects="1" showGuides="1">
      <p:cViewPr>
        <p:scale>
          <a:sx n="95" d="100"/>
          <a:sy n="95" d="100"/>
        </p:scale>
        <p:origin x="1808" y="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6086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8012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8736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4" Type="http://schemas.openxmlformats.org/officeDocument/2006/relationships/image" Target="../media/image19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emf"/><Relationship Id="rId5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28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3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6.png"/><Relationship Id="rId3" Type="http://schemas.openxmlformats.org/officeDocument/2006/relationships/image" Target="../media/image20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tiff"/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7.tif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4" Type="http://schemas.openxmlformats.org/officeDocument/2006/relationships/image" Target="../media/image52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0.tif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4" Type="http://schemas.openxmlformats.org/officeDocument/2006/relationships/image" Target="../media/image55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3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14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4" Type="http://schemas.openxmlformats.org/officeDocument/2006/relationships/image" Target="../media/image16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Mechanical design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Michinaka Sugano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D1 magnet review, KEK, 30 June – </a:t>
            </a:r>
            <a:r>
              <a:rPr lang="en-GB" smtClean="0"/>
              <a:t>1 July </a:t>
            </a:r>
            <a:r>
              <a:rPr lang="en-GB" dirty="0" smtClean="0"/>
              <a:t>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758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-1980728" y="180000"/>
            <a:ext cx="7920000" cy="720000"/>
          </a:xfrm>
        </p:spPr>
        <p:txBody>
          <a:bodyPr/>
          <a:lstStyle/>
          <a:p>
            <a:r>
              <a:rPr lang="en-GB" smtClean="0"/>
              <a:t>After excitation</a:t>
            </a:r>
            <a:endParaRPr lang="en-GB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5" name="Picture 6" descr="e-model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33" t="12127" r="32223" b="12767"/>
          <a:stretch/>
        </p:blipFill>
        <p:spPr>
          <a:xfrm>
            <a:off x="93133" y="1181100"/>
            <a:ext cx="4694767" cy="5633720"/>
          </a:xfrm>
          <a:prstGeom prst="rect">
            <a:avLst/>
          </a:prstGeom>
        </p:spPr>
      </p:pic>
      <p:sp>
        <p:nvSpPr>
          <p:cNvPr id="6" name="Rectangle 11"/>
          <p:cNvSpPr/>
          <p:nvPr/>
        </p:nvSpPr>
        <p:spPr>
          <a:xfrm>
            <a:off x="-8621" y="2514600"/>
            <a:ext cx="6944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UX = 0 </a:t>
            </a:r>
          </a:p>
        </p:txBody>
      </p:sp>
      <p:sp>
        <p:nvSpPr>
          <p:cNvPr id="7" name="Rectangle 12"/>
          <p:cNvSpPr/>
          <p:nvPr/>
        </p:nvSpPr>
        <p:spPr>
          <a:xfrm>
            <a:off x="1386840" y="5651063"/>
            <a:ext cx="6896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UY = 0 </a:t>
            </a:r>
          </a:p>
        </p:txBody>
      </p:sp>
      <p:sp>
        <p:nvSpPr>
          <p:cNvPr id="8" name="TextBox 15"/>
          <p:cNvSpPr txBox="1"/>
          <p:nvPr/>
        </p:nvSpPr>
        <p:spPr>
          <a:xfrm>
            <a:off x="421640" y="3962400"/>
            <a:ext cx="53340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Collar</a:t>
            </a:r>
            <a:endParaRPr lang="en-US" sz="1400" dirty="0"/>
          </a:p>
        </p:txBody>
      </p:sp>
      <p:sp>
        <p:nvSpPr>
          <p:cNvPr id="9" name="TextBox 16"/>
          <p:cNvSpPr txBox="1"/>
          <p:nvPr/>
        </p:nvSpPr>
        <p:spPr>
          <a:xfrm>
            <a:off x="1168400" y="5247640"/>
            <a:ext cx="30480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Coil</a:t>
            </a:r>
            <a:endParaRPr lang="en-US" sz="1400" dirty="0"/>
          </a:p>
        </p:txBody>
      </p:sp>
      <p:sp>
        <p:nvSpPr>
          <p:cNvPr id="10" name="TextBox 21"/>
          <p:cNvSpPr txBox="1"/>
          <p:nvPr/>
        </p:nvSpPr>
        <p:spPr>
          <a:xfrm>
            <a:off x="2057400" y="3352799"/>
            <a:ext cx="44450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Yoke</a:t>
            </a:r>
            <a:endParaRPr lang="en-US" sz="1400" dirty="0"/>
          </a:p>
        </p:txBody>
      </p:sp>
      <p:sp>
        <p:nvSpPr>
          <p:cNvPr id="11" name="TextBox 26"/>
          <p:cNvSpPr txBox="1"/>
          <p:nvPr/>
        </p:nvSpPr>
        <p:spPr>
          <a:xfrm>
            <a:off x="152400" y="5943600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i="1" dirty="0" smtClean="0">
                <a:solidFill>
                  <a:srgbClr val="000000"/>
                </a:solidFill>
              </a:rPr>
              <a:t>Applying</a:t>
            </a:r>
            <a:r>
              <a:rPr lang="en-US" sz="1600" i="1" dirty="0" smtClean="0">
                <a:solidFill>
                  <a:srgbClr val="000000"/>
                </a:solidFill>
              </a:rPr>
              <a:t> Lorentz </a:t>
            </a:r>
            <a:r>
              <a:rPr lang="en-US" sz="1600" i="1" dirty="0">
                <a:solidFill>
                  <a:srgbClr val="000000"/>
                </a:solidFill>
              </a:rPr>
              <a:t>force transferred from the magnetic simulation </a:t>
            </a:r>
            <a:r>
              <a:rPr lang="en-US" sz="1600" i="1" dirty="0" smtClean="0">
                <a:solidFill>
                  <a:srgbClr val="000000"/>
                </a:solidFill>
              </a:rPr>
              <a:t>results</a:t>
            </a:r>
            <a:r>
              <a:rPr lang="en-US" sz="1600" i="1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12" name="Oval 20"/>
          <p:cNvSpPr/>
          <p:nvPr/>
        </p:nvSpPr>
        <p:spPr>
          <a:xfrm>
            <a:off x="304800" y="1219200"/>
            <a:ext cx="228600" cy="30480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23"/>
          <p:cNvSpPr txBox="1"/>
          <p:nvPr/>
        </p:nvSpPr>
        <p:spPr>
          <a:xfrm>
            <a:off x="533400" y="1016856"/>
            <a:ext cx="27432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~1 mm displacement in x direction</a:t>
            </a:r>
            <a:endParaRPr lang="en-US" sz="1400" dirty="0"/>
          </a:p>
        </p:txBody>
      </p:sp>
      <p:sp>
        <p:nvSpPr>
          <p:cNvPr id="14" name="TextBox 24"/>
          <p:cNvSpPr txBox="1"/>
          <p:nvPr/>
        </p:nvSpPr>
        <p:spPr>
          <a:xfrm>
            <a:off x="3130698" y="1364869"/>
            <a:ext cx="1515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Simulation model</a:t>
            </a:r>
          </a:p>
          <a:p>
            <a:r>
              <a:rPr lang="en-US" sz="1400" b="1" dirty="0" smtClean="0"/>
              <a:t>(top half)</a:t>
            </a:r>
            <a:endParaRPr lang="en-US" sz="1400" b="1" dirty="0"/>
          </a:p>
        </p:txBody>
      </p:sp>
      <p:sp>
        <p:nvSpPr>
          <p:cNvPr id="15" name="Rounded Rectangle 18"/>
          <p:cNvSpPr/>
          <p:nvPr/>
        </p:nvSpPr>
        <p:spPr>
          <a:xfrm>
            <a:off x="3581400" y="4343400"/>
            <a:ext cx="1066800" cy="2438400"/>
          </a:xfrm>
          <a:prstGeom prst="roundRect">
            <a:avLst/>
          </a:prstGeom>
          <a:solidFill>
            <a:schemeClr val="bg1">
              <a:alpha val="0"/>
            </a:schemeClr>
          </a:solidFill>
          <a:ln w="127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9"/>
          <p:cNvSpPr txBox="1"/>
          <p:nvPr/>
        </p:nvSpPr>
        <p:spPr>
          <a:xfrm>
            <a:off x="4216400" y="3200400"/>
            <a:ext cx="977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0</a:t>
            </a:r>
            <a:r>
              <a:rPr lang="en-US" altLang="zh-CN" sz="1400" dirty="0" smtClean="0"/>
              <a:t>.5 unit</a:t>
            </a:r>
          </a:p>
          <a:p>
            <a:r>
              <a:rPr lang="en-US" sz="1400" dirty="0" smtClean="0"/>
              <a:t>thickness</a:t>
            </a:r>
            <a:endParaRPr lang="en-US" sz="1400" dirty="0"/>
          </a:p>
        </p:txBody>
      </p:sp>
      <p:cxnSp>
        <p:nvCxnSpPr>
          <p:cNvPr id="17" name="Straight Arrow Connector 27"/>
          <p:cNvCxnSpPr/>
          <p:nvPr/>
        </p:nvCxnSpPr>
        <p:spPr>
          <a:xfrm>
            <a:off x="4495800" y="3733800"/>
            <a:ext cx="0" cy="5334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excitation-cs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081"/>
          <a:stretch/>
        </p:blipFill>
        <p:spPr>
          <a:xfrm>
            <a:off x="5156200" y="3600087"/>
            <a:ext cx="3987800" cy="3257914"/>
          </a:xfrm>
          <a:prstGeom prst="rect">
            <a:avLst/>
          </a:prstGeom>
        </p:spPr>
      </p:pic>
      <p:pic>
        <p:nvPicPr>
          <p:cNvPr id="19" name="Picture 3" descr="excitation-ys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60"/>
          <a:stretch/>
        </p:blipFill>
        <p:spPr>
          <a:xfrm>
            <a:off x="5146210" y="241300"/>
            <a:ext cx="3997790" cy="3276600"/>
          </a:xfrm>
          <a:prstGeom prst="rect">
            <a:avLst/>
          </a:prstGeom>
        </p:spPr>
      </p:pic>
      <p:sp>
        <p:nvSpPr>
          <p:cNvPr id="20" name="TextBox 28"/>
          <p:cNvSpPr txBox="1"/>
          <p:nvPr/>
        </p:nvSpPr>
        <p:spPr>
          <a:xfrm>
            <a:off x="5194300" y="2870200"/>
            <a:ext cx="1714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Stress in the yoke</a:t>
            </a:r>
            <a:endParaRPr lang="en-US" sz="1600" dirty="0"/>
          </a:p>
        </p:txBody>
      </p:sp>
      <p:sp>
        <p:nvSpPr>
          <p:cNvPr id="21" name="TextBox 29"/>
          <p:cNvSpPr txBox="1"/>
          <p:nvPr/>
        </p:nvSpPr>
        <p:spPr>
          <a:xfrm>
            <a:off x="5219700" y="6210300"/>
            <a:ext cx="1714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Stress in the coil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5657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-99392"/>
            <a:ext cx="7920000" cy="720000"/>
          </a:xfrm>
        </p:spPr>
        <p:txBody>
          <a:bodyPr/>
          <a:lstStyle/>
          <a:p>
            <a:r>
              <a:rPr lang="en-GB" dirty="0" smtClean="0"/>
              <a:t>Coil stress at each step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1134" y="404664"/>
            <a:ext cx="5721731" cy="4689240"/>
          </a:xfrm>
          <a:prstGeom prst="rect">
            <a:avLst/>
          </a:prstGeom>
        </p:spPr>
      </p:pic>
      <p:sp>
        <p:nvSpPr>
          <p:cNvPr id="8" name="Espace réservé du contenu 2"/>
          <p:cNvSpPr txBox="1">
            <a:spLocks/>
          </p:cNvSpPr>
          <p:nvPr/>
        </p:nvSpPr>
        <p:spPr>
          <a:xfrm>
            <a:off x="918752" y="4941169"/>
            <a:ext cx="7920000" cy="230425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2000" dirty="0"/>
              <a:t>Required pre-stress to keep the coils in compression even after </a:t>
            </a:r>
            <a:r>
              <a:rPr kumimoji="1" lang="en-US" altLang="ja-JP" sz="2000" dirty="0" smtClean="0"/>
              <a:t>excitation to </a:t>
            </a:r>
            <a:r>
              <a:rPr kumimoji="1" lang="en-US" altLang="ja-JP" sz="2000" dirty="0"/>
              <a:t>110% of the nominal </a:t>
            </a:r>
            <a:r>
              <a:rPr kumimoji="1" lang="en-US" altLang="ja-JP" sz="2000" dirty="0" smtClean="0"/>
              <a:t>current:</a:t>
            </a:r>
          </a:p>
          <a:p>
            <a:pPr lvl="1"/>
            <a:r>
              <a:rPr kumimoji="1" lang="en-US" altLang="ja-JP" sz="2000" dirty="0" smtClean="0">
                <a:solidFill>
                  <a:srgbClr val="0432FF"/>
                </a:solidFill>
              </a:rPr>
              <a:t>Pole average: 70 MPa, MP average:</a:t>
            </a:r>
            <a:r>
              <a:rPr kumimoji="1" lang="ja-JP" altLang="en-US" sz="2000" smtClean="0">
                <a:solidFill>
                  <a:srgbClr val="0432FF"/>
                </a:solidFill>
              </a:rPr>
              <a:t>　</a:t>
            </a:r>
            <a:r>
              <a:rPr kumimoji="1" lang="en-US" altLang="ja-JP" sz="2000" smtClean="0">
                <a:solidFill>
                  <a:srgbClr val="0432FF"/>
                </a:solidFill>
              </a:rPr>
              <a:t>94 </a:t>
            </a:r>
            <a:r>
              <a:rPr kumimoji="1" lang="en-US" altLang="ja-JP" sz="2000" dirty="0" smtClean="0">
                <a:solidFill>
                  <a:srgbClr val="0432FF"/>
                </a:solidFill>
              </a:rPr>
              <a:t>MPa</a:t>
            </a:r>
            <a:endParaRPr kumimoji="1" lang="en-US" altLang="ja-JP" sz="2000" dirty="0">
              <a:solidFill>
                <a:srgbClr val="0432FF"/>
              </a:solidFill>
            </a:endParaRPr>
          </a:p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The target value of pre-stress at pole was set to be 80 MPa including 10 MPa margin.</a:t>
            </a:r>
          </a:p>
        </p:txBody>
      </p:sp>
      <p:cxnSp>
        <p:nvCxnSpPr>
          <p:cNvPr id="7" name="直線コネクタ 6"/>
          <p:cNvCxnSpPr/>
          <p:nvPr/>
        </p:nvCxnSpPr>
        <p:spPr>
          <a:xfrm>
            <a:off x="2414586" y="2500312"/>
            <a:ext cx="4843464" cy="0"/>
          </a:xfrm>
          <a:prstGeom prst="line">
            <a:avLst/>
          </a:prstGeom>
          <a:ln>
            <a:solidFill>
              <a:srgbClr val="008F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2414586" y="1995487"/>
            <a:ext cx="4843464" cy="0"/>
          </a:xfrm>
          <a:prstGeom prst="line">
            <a:avLst/>
          </a:prstGeom>
          <a:ln>
            <a:solidFill>
              <a:srgbClr val="008F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2414586" y="2480144"/>
            <a:ext cx="699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smtClean="0">
                <a:solidFill>
                  <a:srgbClr val="0432FF"/>
                </a:solidFill>
              </a:rPr>
              <a:t>Pole</a:t>
            </a:r>
            <a:endParaRPr kumimoji="1" lang="ja-JP" altLang="en-US" sz="2000" dirty="0">
              <a:solidFill>
                <a:srgbClr val="0432FF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443162" y="1649819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smtClean="0">
                <a:solidFill>
                  <a:srgbClr val="FF0000"/>
                </a:solidFill>
              </a:rPr>
              <a:t>MP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118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0976" y="2533234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Assembly of 200 mm long mechanical model 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833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en-GB" dirty="0" smtClean="0"/>
              <a:t>200 mm mechanical short model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08125" y="598419"/>
            <a:ext cx="47119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00FF"/>
                </a:solidFill>
                <a:latin typeface="Arial"/>
                <a:cs typeface="Arial"/>
              </a:rPr>
              <a:t>Validation of mechanical structure of D1</a:t>
            </a:r>
            <a:endParaRPr kumimoji="1" lang="ja-JP" altLang="en-US" sz="200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2607" y="3433436"/>
            <a:ext cx="665823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u="sng" dirty="0" smtClean="0">
                <a:solidFill>
                  <a:schemeClr val="accent5"/>
                </a:solidFill>
                <a:latin typeface="Arial"/>
                <a:cs typeface="Arial"/>
              </a:rPr>
              <a:t>Items to be checked</a:t>
            </a:r>
          </a:p>
          <a:p>
            <a:pPr marL="342900" indent="-342900">
              <a:buClr>
                <a:schemeClr val="accent6"/>
              </a:buClr>
              <a:buFont typeface="Wingdings" charset="2"/>
              <a:buChar char="n"/>
            </a:pPr>
            <a:r>
              <a:rPr lang="en-US" altLang="ja-JP" sz="2000" dirty="0" smtClean="0">
                <a:solidFill>
                  <a:srgbClr val="0432FF"/>
                </a:solidFill>
                <a:latin typeface="Arial"/>
                <a:cs typeface="Arial"/>
              </a:rPr>
              <a:t>Variation of coil pre-stress through the processes</a:t>
            </a:r>
          </a:p>
          <a:p>
            <a:pPr marL="342900" indent="-342900">
              <a:buClr>
                <a:schemeClr val="accent6"/>
              </a:buClr>
              <a:buFont typeface="Wingdings" charset="2"/>
              <a:buChar char="n"/>
            </a:pPr>
            <a:r>
              <a:rPr lang="en-US" altLang="ja-JP" sz="2000" dirty="0" smtClean="0">
                <a:solidFill>
                  <a:schemeClr val="accent5"/>
                </a:solidFill>
                <a:latin typeface="Arial"/>
                <a:cs typeface="Arial"/>
              </a:rPr>
              <a:t>Tooling and jigs: collaring mandrel, collaring press, ··· </a:t>
            </a:r>
          </a:p>
          <a:p>
            <a:pPr marL="342900" indent="-342900">
              <a:buClr>
                <a:schemeClr val="accent6"/>
              </a:buClr>
              <a:buFont typeface="Wingdings" charset="2"/>
              <a:buChar char="n"/>
            </a:pPr>
            <a:r>
              <a:rPr lang="en-US" altLang="ja-JP" sz="2000" dirty="0" smtClean="0">
                <a:solidFill>
                  <a:schemeClr val="accent5"/>
                </a:solidFill>
                <a:latin typeface="Arial"/>
                <a:cs typeface="Arial"/>
              </a:rPr>
              <a:t>Structure of electrical insulations</a:t>
            </a:r>
            <a:endParaRPr kumimoji="1" lang="en-US" altLang="ja-JP" sz="2000" dirty="0">
              <a:solidFill>
                <a:schemeClr val="accent5"/>
              </a:solidFill>
              <a:latin typeface="Arial"/>
              <a:cs typeface="Arial"/>
            </a:endParaRPr>
          </a:p>
          <a:p>
            <a:pPr marL="342900" indent="-342900">
              <a:buClr>
                <a:schemeClr val="accent6"/>
              </a:buClr>
              <a:buFont typeface="Wingdings" charset="2"/>
              <a:buChar char="n"/>
            </a:pPr>
            <a:r>
              <a:rPr kumimoji="1" lang="en-US" altLang="ja-JP" sz="2000" dirty="0" smtClean="0">
                <a:solidFill>
                  <a:srgbClr val="FF0000"/>
                </a:solidFill>
                <a:latin typeface="Arial"/>
                <a:cs typeface="Arial"/>
              </a:rPr>
              <a:t>4-way split collar concept</a:t>
            </a:r>
          </a:p>
          <a:p>
            <a:pPr marL="342900" indent="-342900">
              <a:buClr>
                <a:schemeClr val="accent6"/>
              </a:buClr>
              <a:buFont typeface="Wingdings" charset="2"/>
              <a:buChar char="n"/>
            </a:pPr>
            <a:r>
              <a:rPr lang="en-US" altLang="ja-JP" sz="2000" dirty="0" smtClean="0">
                <a:solidFill>
                  <a:schemeClr val="accent5"/>
                </a:solidFill>
                <a:latin typeface="Arial"/>
                <a:cs typeface="Arial"/>
              </a:rPr>
              <a:t>Yoking process</a:t>
            </a:r>
          </a:p>
          <a:p>
            <a:pPr marL="800100" lvl="1" indent="-342900">
              <a:buClr>
                <a:schemeClr val="accent6"/>
              </a:buClr>
              <a:buSzPct val="70000"/>
              <a:buFont typeface="Wingdings" charset="2"/>
              <a:buChar char="n"/>
            </a:pPr>
            <a:r>
              <a:rPr lang="en-US" altLang="ja-JP" sz="2000" dirty="0" smtClean="0">
                <a:solidFill>
                  <a:srgbClr val="FF0000"/>
                </a:solidFill>
                <a:latin typeface="Arial"/>
                <a:cs typeface="Arial"/>
              </a:rPr>
              <a:t>Alignment of collared coil with respect to yoke</a:t>
            </a:r>
          </a:p>
          <a:p>
            <a:pPr marL="800100" lvl="1" indent="-342900">
              <a:buClr>
                <a:schemeClr val="accent6"/>
              </a:buClr>
              <a:buSzPct val="70000"/>
              <a:buFont typeface="Wingdings" charset="2"/>
              <a:buChar char="n"/>
            </a:pPr>
            <a:r>
              <a:rPr lang="en-US" altLang="ja-JP" sz="2000" dirty="0" smtClean="0">
                <a:solidFill>
                  <a:schemeClr val="accent5"/>
                </a:solidFill>
                <a:latin typeface="Arial"/>
                <a:cs typeface="Arial"/>
              </a:rPr>
              <a:t>Cantilever mechanism and lock by keys</a:t>
            </a:r>
          </a:p>
          <a:p>
            <a:pPr marL="342900" indent="-342900">
              <a:buClr>
                <a:schemeClr val="accent6"/>
              </a:buClr>
              <a:buFont typeface="Wingdings" charset="2"/>
              <a:buChar char="n"/>
            </a:pPr>
            <a:r>
              <a:rPr lang="en-US" altLang="ja-JP" sz="2000" dirty="0" smtClean="0">
                <a:solidFill>
                  <a:schemeClr val="accent5"/>
                </a:solidFill>
                <a:latin typeface="Arial"/>
                <a:cs typeface="Arial"/>
              </a:rPr>
              <a:t>Process of shell welding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35060" y="1537932"/>
            <a:ext cx="72689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chemeClr val="accent5"/>
                </a:solidFill>
                <a:latin typeface="Arial"/>
                <a:cs typeface="Arial"/>
              </a:rPr>
              <a:t>1. </a:t>
            </a:r>
            <a:r>
              <a:rPr kumimoji="1" lang="en-US" altLang="ja-JP" sz="2000" dirty="0" smtClean="0">
                <a:solidFill>
                  <a:schemeClr val="accent5"/>
                </a:solidFill>
                <a:latin typeface="Arial"/>
                <a:cs typeface="Arial"/>
              </a:rPr>
              <a:t>Pre-assembly: coil, (QPH), </a:t>
            </a:r>
            <a:r>
              <a:rPr lang="en-US" altLang="ja-JP" sz="2000" dirty="0" smtClean="0">
                <a:solidFill>
                  <a:schemeClr val="accent5"/>
                </a:solidFill>
                <a:latin typeface="Arial"/>
                <a:cs typeface="Arial"/>
              </a:rPr>
              <a:t>electrical insulations, brass shoe</a:t>
            </a:r>
            <a:endParaRPr kumimoji="1" lang="ja-JP" altLang="en-US" sz="2000" dirty="0">
              <a:solidFill>
                <a:schemeClr val="accent5"/>
              </a:solidFill>
              <a:latin typeface="Arial"/>
              <a:cs typeface="Arial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35060" y="1875906"/>
            <a:ext cx="14819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accent5"/>
                </a:solidFill>
                <a:latin typeface="Arial"/>
                <a:cs typeface="Arial"/>
              </a:rPr>
              <a:t>2. Collaring</a:t>
            </a:r>
            <a:endParaRPr kumimoji="1" lang="ja-JP" altLang="en-US" sz="2000" dirty="0">
              <a:solidFill>
                <a:schemeClr val="accent5"/>
              </a:solidFill>
              <a:latin typeface="Arial"/>
              <a:cs typeface="Arial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335060" y="2241086"/>
            <a:ext cx="1225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accent5"/>
                </a:solidFill>
                <a:latin typeface="Arial"/>
                <a:cs typeface="Arial"/>
              </a:rPr>
              <a:t>3. Yoking</a:t>
            </a:r>
            <a:endParaRPr kumimoji="1" lang="ja-JP" altLang="en-US" sz="2000" dirty="0">
              <a:solidFill>
                <a:schemeClr val="accent5"/>
              </a:solidFill>
              <a:latin typeface="Arial"/>
              <a:cs typeface="Arial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335060" y="2566491"/>
            <a:ext cx="19811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accent5"/>
                </a:solidFill>
                <a:latin typeface="Arial"/>
                <a:cs typeface="Arial"/>
              </a:rPr>
              <a:t>4. Shell welding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335060" y="2881936"/>
            <a:ext cx="18242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accent5"/>
                </a:solidFill>
                <a:latin typeface="Arial"/>
                <a:cs typeface="Arial"/>
              </a:rPr>
              <a:t>5. Cooling test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15469" y="1137363"/>
            <a:ext cx="3105563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chemeClr val="accent5"/>
                </a:solidFill>
                <a:latin typeface="Arial"/>
                <a:cs typeface="Arial"/>
              </a:rPr>
              <a:t>Assembly steps and tests</a:t>
            </a:r>
            <a:endParaRPr kumimoji="1" lang="en-US" altLang="ja-JP" sz="2000" dirty="0" smtClean="0">
              <a:solidFill>
                <a:schemeClr val="accent5"/>
              </a:solidFill>
              <a:latin typeface="Arial"/>
              <a:cs typeface="Arial"/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7127" y="2966601"/>
            <a:ext cx="2646873" cy="2730108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6501748" y="5663348"/>
            <a:ext cx="1903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4 way sprit collar</a:t>
            </a:r>
            <a:endParaRPr kumimoji="1" lang="ja-JP" alt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3321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-27304"/>
            <a:ext cx="7920000" cy="720000"/>
          </a:xfrm>
        </p:spPr>
        <p:txBody>
          <a:bodyPr/>
          <a:lstStyle/>
          <a:p>
            <a:r>
              <a:rPr lang="en-GB" dirty="0" smtClean="0"/>
              <a:t>2 m test </a:t>
            </a:r>
            <a:r>
              <a:rPr lang="en-GB" dirty="0" smtClean="0"/>
              <a:t>coil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707236" y="1923590"/>
            <a:ext cx="1837925" cy="5061327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8176" y="2996952"/>
            <a:ext cx="3043235" cy="3202132"/>
          </a:xfrm>
          <a:prstGeom prst="rect">
            <a:avLst/>
          </a:prstGeom>
        </p:spPr>
      </p:pic>
      <p:sp>
        <p:nvSpPr>
          <p:cNvPr id="35" name="Espace réservé du contenu 2"/>
          <p:cNvSpPr txBox="1">
            <a:spLocks/>
          </p:cNvSpPr>
          <p:nvPr/>
        </p:nvSpPr>
        <p:spPr>
          <a:xfrm>
            <a:off x="376953" y="753302"/>
            <a:ext cx="8640327" cy="248778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2 m test coil fabricated in 2014</a:t>
            </a:r>
          </a:p>
          <a:p>
            <a:pPr lvl="1"/>
            <a:r>
              <a:rPr lang="en-GB" sz="2000" dirty="0" smtClean="0">
                <a:sym typeface="Wingdings"/>
              </a:rPr>
              <a:t>Almost the same 2D cross-section as </a:t>
            </a:r>
            <a:r>
              <a:rPr lang="en-GB" sz="2000" dirty="0" smtClean="0">
                <a:sym typeface="Wingdings"/>
              </a:rPr>
              <a:t>MBXFS01</a:t>
            </a:r>
            <a:endParaRPr lang="en-GB" sz="2000" dirty="0" smtClean="0">
              <a:sym typeface="Wingdings"/>
            </a:endParaRPr>
          </a:p>
          <a:p>
            <a:pPr lvl="1"/>
            <a:r>
              <a:rPr lang="en-GB" sz="2000" dirty="0" smtClean="0">
                <a:sym typeface="Wingdings"/>
              </a:rPr>
              <a:t>Radiation resistant GFRP wedges	</a:t>
            </a:r>
          </a:p>
          <a:p>
            <a:r>
              <a:rPr lang="en-GB" sz="2000" dirty="0">
                <a:sym typeface="Wingdings"/>
              </a:rPr>
              <a:t>H</a:t>
            </a:r>
            <a:r>
              <a:rPr lang="en-GB" sz="2000" dirty="0" smtClean="0">
                <a:sym typeface="Wingdings"/>
              </a:rPr>
              <a:t>omogeneous coil size in the straight section was confirmed by coil size measurement.</a:t>
            </a:r>
          </a:p>
          <a:p>
            <a:r>
              <a:rPr lang="en-GB" sz="2000" dirty="0" smtClean="0">
                <a:sym typeface="Wingdings"/>
              </a:rPr>
              <a:t>200 mm long </a:t>
            </a:r>
            <a:r>
              <a:rPr lang="en-GB" sz="2000" dirty="0" err="1" smtClean="0">
                <a:sym typeface="Wingdings"/>
              </a:rPr>
              <a:t>cutouts</a:t>
            </a:r>
            <a:r>
              <a:rPr lang="en-GB" sz="2000" dirty="0" smtClean="0">
                <a:sym typeface="Wingdings"/>
              </a:rPr>
              <a:t> from the straight section were used for the mechanical </a:t>
            </a:r>
            <a:r>
              <a:rPr lang="en-GB" sz="2000" dirty="0" smtClean="0">
                <a:sym typeface="Wingdings"/>
              </a:rPr>
              <a:t>model.</a:t>
            </a:r>
            <a:endParaRPr lang="en-GB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97258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Ground insulations and brass shoes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512" y="1024293"/>
            <a:ext cx="4384601" cy="5573059"/>
          </a:xfrm>
          <a:prstGeom prst="rect">
            <a:avLst/>
          </a:prstGeom>
        </p:spPr>
      </p:pic>
      <p:sp>
        <p:nvSpPr>
          <p:cNvPr id="6" name="円/楕円 5"/>
          <p:cNvSpPr/>
          <p:nvPr/>
        </p:nvSpPr>
        <p:spPr>
          <a:xfrm>
            <a:off x="1113864" y="1965588"/>
            <a:ext cx="158400" cy="158400"/>
          </a:xfrm>
          <a:prstGeom prst="ellipse">
            <a:avLst/>
          </a:prstGeom>
          <a:noFill/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円/楕円 6"/>
          <p:cNvSpPr/>
          <p:nvPr/>
        </p:nvSpPr>
        <p:spPr>
          <a:xfrm>
            <a:off x="1648546" y="2138892"/>
            <a:ext cx="158400" cy="158400"/>
          </a:xfrm>
          <a:prstGeom prst="ellipse">
            <a:avLst/>
          </a:prstGeom>
          <a:noFill/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円/楕円 7"/>
          <p:cNvSpPr/>
          <p:nvPr/>
        </p:nvSpPr>
        <p:spPr>
          <a:xfrm>
            <a:off x="1959346" y="2744874"/>
            <a:ext cx="158400" cy="158400"/>
          </a:xfrm>
          <a:prstGeom prst="ellipse">
            <a:avLst/>
          </a:prstGeom>
          <a:noFill/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円/楕円 8"/>
          <p:cNvSpPr/>
          <p:nvPr/>
        </p:nvSpPr>
        <p:spPr>
          <a:xfrm>
            <a:off x="1614699" y="5706118"/>
            <a:ext cx="158400" cy="158400"/>
          </a:xfrm>
          <a:prstGeom prst="ellipse">
            <a:avLst/>
          </a:prstGeom>
          <a:noFill/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Espace réservé du contenu 2"/>
          <p:cNvSpPr txBox="1">
            <a:spLocks/>
          </p:cNvSpPr>
          <p:nvPr/>
        </p:nvSpPr>
        <p:spPr>
          <a:xfrm>
            <a:off x="4239253" y="1181343"/>
            <a:ext cx="4912634" cy="468317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rgbClr val="0432FF"/>
                </a:solidFill>
              </a:rPr>
              <a:t>QPH</a:t>
            </a:r>
            <a:r>
              <a:rPr lang="en-GB" sz="2000" dirty="0" smtClean="0"/>
              <a:t>: 0.25 mm thick</a:t>
            </a:r>
          </a:p>
          <a:p>
            <a:pPr marL="320675" indent="0">
              <a:buNone/>
            </a:pPr>
            <a:r>
              <a:rPr lang="en-GB" altLang="ja-JP" sz="2000" dirty="0" smtClean="0">
                <a:sym typeface="Wingdings"/>
              </a:rPr>
              <a:t>Replaced </a:t>
            </a:r>
            <a:r>
              <a:rPr lang="en-GB" altLang="ja-JP" sz="2000" dirty="0" smtClean="0">
                <a:sym typeface="Wingdings"/>
              </a:rPr>
              <a:t>by polyimide sheets with the same thickness</a:t>
            </a:r>
          </a:p>
          <a:p>
            <a:r>
              <a:rPr lang="en-GB" altLang="ja-JP" sz="2000" dirty="0" smtClean="0">
                <a:solidFill>
                  <a:srgbClr val="0432FF"/>
                </a:solidFill>
                <a:sym typeface="Wingdings"/>
              </a:rPr>
              <a:t>Ground insulations</a:t>
            </a:r>
          </a:p>
          <a:p>
            <a:pPr lvl="1"/>
            <a:r>
              <a:rPr lang="en-GB" altLang="ja-JP" sz="2000" dirty="0" smtClean="0">
                <a:sym typeface="Wingdings"/>
              </a:rPr>
              <a:t>4 layers of  0.125 mm thick polyimide sheet</a:t>
            </a:r>
          </a:p>
          <a:p>
            <a:pPr lvl="1"/>
            <a:r>
              <a:rPr lang="en-GB" altLang="ja-JP" sz="2000" dirty="0" smtClean="0">
                <a:sym typeface="Wingdings"/>
              </a:rPr>
              <a:t>Gap in between the insulations to accommodate large coil shrinkage</a:t>
            </a:r>
            <a:endParaRPr lang="en-GB" altLang="ja-JP" sz="2000" b="1" dirty="0">
              <a:sym typeface="Wingdings"/>
            </a:endParaRPr>
          </a:p>
          <a:p>
            <a:pPr lvl="1"/>
            <a:r>
              <a:rPr lang="en-GB" altLang="ja-JP" sz="2000" dirty="0" smtClean="0">
                <a:sym typeface="Wingdings"/>
              </a:rPr>
              <a:t>Gap position was modified in </a:t>
            </a:r>
            <a:r>
              <a:rPr lang="en-GB" altLang="ja-JP" sz="2000" dirty="0" smtClean="0">
                <a:sym typeface="Wingdings"/>
              </a:rPr>
              <a:t>MBXFS01 </a:t>
            </a:r>
            <a:r>
              <a:rPr lang="en-GB" altLang="ja-JP" sz="2000" dirty="0" smtClean="0">
                <a:sym typeface="Wingdings"/>
              </a:rPr>
              <a:t>to simplify assembly work.</a:t>
            </a:r>
          </a:p>
          <a:p>
            <a:r>
              <a:rPr lang="en-GB" altLang="ja-JP" sz="2000" dirty="0" smtClean="0">
                <a:solidFill>
                  <a:srgbClr val="0432FF"/>
                </a:solidFill>
                <a:sym typeface="Wingdings"/>
              </a:rPr>
              <a:t>Brass shim and shoe</a:t>
            </a:r>
          </a:p>
          <a:p>
            <a:pPr lvl="1"/>
            <a:r>
              <a:rPr lang="en-GB" altLang="ja-JP" sz="2000" dirty="0" smtClean="0">
                <a:sym typeface="Wingdings"/>
              </a:rPr>
              <a:t>1 mm thick brass shim at pole</a:t>
            </a:r>
          </a:p>
          <a:p>
            <a:pPr lvl="1"/>
            <a:r>
              <a:rPr lang="en-GB" altLang="ja-JP" sz="2000" dirty="0" smtClean="0">
                <a:sym typeface="Wingdings"/>
              </a:rPr>
              <a:t>0.5 mm thick brass shoe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08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116712"/>
            <a:ext cx="7920000" cy="720000"/>
          </a:xfrm>
        </p:spPr>
        <p:txBody>
          <a:bodyPr/>
          <a:lstStyle/>
          <a:p>
            <a:r>
              <a:rPr lang="en-GB" dirty="0" smtClean="0"/>
              <a:t>Collaring mandrel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806613" y="6186790"/>
            <a:ext cx="37978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latin typeface="Arial"/>
                <a:cs typeface="Arial"/>
              </a:rPr>
              <a:t>Support and help by Glyn Kirby (CERN)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grpSp>
        <p:nvGrpSpPr>
          <p:cNvPr id="7" name="図形グループ 6"/>
          <p:cNvGrpSpPr/>
          <p:nvPr/>
        </p:nvGrpSpPr>
        <p:grpSpPr>
          <a:xfrm>
            <a:off x="2003867" y="767563"/>
            <a:ext cx="4710522" cy="3923966"/>
            <a:chOff x="1116854" y="642470"/>
            <a:chExt cx="6636366" cy="5528235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6854" y="642470"/>
              <a:ext cx="6636366" cy="5528235"/>
            </a:xfrm>
            <a:prstGeom prst="rect">
              <a:avLst/>
            </a:prstGeom>
          </p:spPr>
        </p:pic>
        <p:sp>
          <p:nvSpPr>
            <p:cNvPr id="9" name="テキスト ボックス 8"/>
            <p:cNvSpPr txBox="1"/>
            <p:nvPr/>
          </p:nvSpPr>
          <p:spPr>
            <a:xfrm>
              <a:off x="2114462" y="1617525"/>
              <a:ext cx="2652549" cy="11380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kern="1200" dirty="0" smtClean="0">
                  <a:solidFill>
                    <a:srgbClr val="FF0000"/>
                  </a:solidFill>
                  <a:latin typeface="Arial"/>
                  <a:cs typeface="Arial"/>
                </a:rPr>
                <a:t>Polyethylene</a:t>
              </a:r>
            </a:p>
            <a:p>
              <a:r>
                <a:rPr kumimoji="1" lang="en-US" altLang="ja-JP" kern="1200" dirty="0" smtClean="0">
                  <a:solidFill>
                    <a:srgbClr val="FF0000"/>
                  </a:solidFill>
                  <a:latin typeface="Arial"/>
                  <a:cs typeface="Arial"/>
                </a:rPr>
                <a:t>pushing bar</a:t>
              </a:r>
              <a:endParaRPr kumimoji="1" lang="ja-JP" altLang="en-US" kern="12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cxnSp>
          <p:nvCxnSpPr>
            <p:cNvPr id="10" name="直線矢印コネクタ 9"/>
            <p:cNvCxnSpPr/>
            <p:nvPr/>
          </p:nvCxnSpPr>
          <p:spPr>
            <a:xfrm>
              <a:off x="4034118" y="2485608"/>
              <a:ext cx="611121" cy="71168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矢印コネクタ 10"/>
            <p:cNvCxnSpPr/>
            <p:nvPr/>
          </p:nvCxnSpPr>
          <p:spPr>
            <a:xfrm flipV="1">
              <a:off x="5797116" y="4995206"/>
              <a:ext cx="414753" cy="56279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11"/>
            <p:cNvSpPr txBox="1"/>
            <p:nvPr/>
          </p:nvSpPr>
          <p:spPr>
            <a:xfrm>
              <a:off x="4769910" y="5453410"/>
              <a:ext cx="2539027" cy="650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0000"/>
                  </a:solidFill>
                  <a:latin typeface="Arial"/>
                  <a:cs typeface="Arial"/>
                </a:rPr>
                <a:t>Central core</a:t>
              </a:r>
              <a:endParaRPr kumimoji="1" lang="ja-JP" altLang="en-US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cxnSp>
          <p:nvCxnSpPr>
            <p:cNvPr id="13" name="直線矢印コネクタ 12"/>
            <p:cNvCxnSpPr/>
            <p:nvPr/>
          </p:nvCxnSpPr>
          <p:spPr>
            <a:xfrm flipH="1">
              <a:off x="5603493" y="2884822"/>
              <a:ext cx="193623" cy="77296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テキスト ボックス 13"/>
            <p:cNvSpPr txBox="1"/>
            <p:nvPr/>
          </p:nvSpPr>
          <p:spPr>
            <a:xfrm>
              <a:off x="5116807" y="2391446"/>
              <a:ext cx="2019052" cy="650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0000"/>
                  </a:solidFill>
                  <a:latin typeface="Arial"/>
                  <a:cs typeface="Arial"/>
                </a:rPr>
                <a:t>Flat roller</a:t>
              </a:r>
              <a:endParaRPr kumimoji="1" lang="ja-JP" altLang="en-US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cxnSp>
          <p:nvCxnSpPr>
            <p:cNvPr id="15" name="直線矢印コネクタ 14"/>
            <p:cNvCxnSpPr/>
            <p:nvPr/>
          </p:nvCxnSpPr>
          <p:spPr>
            <a:xfrm flipV="1">
              <a:off x="4004236" y="3908974"/>
              <a:ext cx="611121" cy="96185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テキスト ボックス 15"/>
            <p:cNvSpPr txBox="1"/>
            <p:nvPr/>
          </p:nvSpPr>
          <p:spPr>
            <a:xfrm>
              <a:off x="3399688" y="4706770"/>
              <a:ext cx="1454423" cy="650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kern="1200" dirty="0" smtClean="0">
                  <a:solidFill>
                    <a:srgbClr val="FF0000"/>
                  </a:solidFill>
                  <a:latin typeface="Arial"/>
                  <a:cs typeface="Arial"/>
                </a:rPr>
                <a:t>O-ring</a:t>
              </a:r>
              <a:endParaRPr kumimoji="1" lang="ja-JP" altLang="en-US" kern="12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7" name="Espace réservé du contenu 2"/>
          <p:cNvSpPr txBox="1">
            <a:spLocks/>
          </p:cNvSpPr>
          <p:nvPr/>
        </p:nvSpPr>
        <p:spPr>
          <a:xfrm>
            <a:off x="274601" y="4797165"/>
            <a:ext cx="8640327" cy="142828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Pushing bars can move in the radial direction by spring mechanism and support the coil inner radius.</a:t>
            </a:r>
          </a:p>
          <a:p>
            <a:r>
              <a:rPr lang="en-GB" altLang="ja-JP" sz="2000" dirty="0" smtClean="0">
                <a:sym typeface="Wingdings"/>
              </a:rPr>
              <a:t>The central core can be pulled out smoothly thanks to the flat rollers after yoking and the pushing bars can be removed.</a:t>
            </a:r>
          </a:p>
          <a:p>
            <a:endParaRPr lang="en-GB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70136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-171400"/>
            <a:ext cx="7920000" cy="720000"/>
          </a:xfrm>
        </p:spPr>
        <p:txBody>
          <a:bodyPr/>
          <a:lstStyle/>
          <a:p>
            <a:r>
              <a:rPr lang="en-GB" dirty="0" smtClean="0"/>
              <a:t>Strain gauges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31" name="スライド番号プレースホルダー 3"/>
          <p:cNvSpPr txBox="1">
            <a:spLocks/>
          </p:cNvSpPr>
          <p:nvPr/>
        </p:nvSpPr>
        <p:spPr>
          <a:xfrm>
            <a:off x="6553200" y="6144228"/>
            <a:ext cx="2133600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92B129B-82F7-934B-B7C5-A1EBDBE39D98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  <p:pic>
        <p:nvPicPr>
          <p:cNvPr id="39" name="図 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3074" y="404664"/>
            <a:ext cx="3370926" cy="1696588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9036" y="2204864"/>
            <a:ext cx="2714017" cy="2202358"/>
          </a:xfrm>
          <a:prstGeom prst="rect">
            <a:avLst/>
          </a:prstGeom>
        </p:spPr>
      </p:pic>
      <p:sp>
        <p:nvSpPr>
          <p:cNvPr id="41" name="円/楕円 40"/>
          <p:cNvSpPr/>
          <p:nvPr/>
        </p:nvSpPr>
        <p:spPr>
          <a:xfrm>
            <a:off x="7283996" y="1465911"/>
            <a:ext cx="241514" cy="241514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2" name="円/楕円 41"/>
          <p:cNvSpPr/>
          <p:nvPr/>
        </p:nvSpPr>
        <p:spPr>
          <a:xfrm>
            <a:off x="7779905" y="1509506"/>
            <a:ext cx="241514" cy="241514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3" name="円/楕円 42"/>
          <p:cNvSpPr/>
          <p:nvPr/>
        </p:nvSpPr>
        <p:spPr>
          <a:xfrm>
            <a:off x="7194882" y="2796865"/>
            <a:ext cx="241514" cy="241514"/>
          </a:xfrm>
          <a:prstGeom prst="ellipse">
            <a:avLst/>
          </a:prstGeom>
          <a:noFill/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4" name="円/楕円 43"/>
          <p:cNvSpPr/>
          <p:nvPr/>
        </p:nvSpPr>
        <p:spPr>
          <a:xfrm>
            <a:off x="8377986" y="2841429"/>
            <a:ext cx="241514" cy="241514"/>
          </a:xfrm>
          <a:prstGeom prst="ellipse">
            <a:avLst/>
          </a:prstGeom>
          <a:noFill/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5" name="図形グループ 4"/>
          <p:cNvGrpSpPr/>
          <p:nvPr/>
        </p:nvGrpSpPr>
        <p:grpSpPr>
          <a:xfrm>
            <a:off x="3225746" y="4686077"/>
            <a:ext cx="2784317" cy="2200508"/>
            <a:chOff x="-19650" y="3456242"/>
            <a:chExt cx="4247550" cy="3356935"/>
          </a:xfrm>
        </p:grpSpPr>
        <p:pic>
          <p:nvPicPr>
            <p:cNvPr id="38" name="図 3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19650" y="3456242"/>
              <a:ext cx="4247550" cy="3356935"/>
            </a:xfrm>
            <a:prstGeom prst="rect">
              <a:avLst/>
            </a:prstGeom>
          </p:spPr>
        </p:pic>
        <p:sp>
          <p:nvSpPr>
            <p:cNvPr id="45" name="円/楕円 44"/>
            <p:cNvSpPr/>
            <p:nvPr/>
          </p:nvSpPr>
          <p:spPr>
            <a:xfrm>
              <a:off x="3294708" y="4192429"/>
              <a:ext cx="492474" cy="241514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348572" y="4129649"/>
              <a:ext cx="492474" cy="241514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9" name="円/楕円 48"/>
            <p:cNvSpPr/>
            <p:nvPr/>
          </p:nvSpPr>
          <p:spPr>
            <a:xfrm>
              <a:off x="2836832" y="6250452"/>
              <a:ext cx="585516" cy="24151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0" name="円/楕円 49"/>
            <p:cNvSpPr/>
            <p:nvPr/>
          </p:nvSpPr>
          <p:spPr>
            <a:xfrm>
              <a:off x="761128" y="6250452"/>
              <a:ext cx="585516" cy="24151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3540944" y="4761829"/>
              <a:ext cx="686955" cy="346427"/>
            </a:xfrm>
            <a:prstGeom prst="ellipse">
              <a:avLst/>
            </a:prstGeom>
            <a:noFill/>
            <a:ln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円/楕円 51"/>
            <p:cNvSpPr/>
            <p:nvPr/>
          </p:nvSpPr>
          <p:spPr>
            <a:xfrm>
              <a:off x="5094" y="4662999"/>
              <a:ext cx="686955" cy="346427"/>
            </a:xfrm>
            <a:prstGeom prst="ellipse">
              <a:avLst/>
            </a:prstGeom>
            <a:noFill/>
            <a:ln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pic>
        <p:nvPicPr>
          <p:cNvPr id="53" name="図 5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3535" y="4549707"/>
            <a:ext cx="2609793" cy="1957345"/>
          </a:xfrm>
          <a:prstGeom prst="rect">
            <a:avLst/>
          </a:prstGeom>
        </p:spPr>
      </p:pic>
      <p:sp>
        <p:nvSpPr>
          <p:cNvPr id="54" name="円/楕円 53"/>
          <p:cNvSpPr/>
          <p:nvPr/>
        </p:nvSpPr>
        <p:spPr>
          <a:xfrm>
            <a:off x="6186865" y="5307371"/>
            <a:ext cx="443217" cy="443217"/>
          </a:xfrm>
          <a:prstGeom prst="ellipse">
            <a:avLst/>
          </a:prstGeom>
          <a:noFill/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819476" y="408989"/>
            <a:ext cx="78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"/>
                <a:cs typeface="Arial"/>
              </a:rPr>
              <a:t>Collar</a:t>
            </a:r>
            <a:endParaRPr kumimoji="1" lang="ja-JP" alt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408474" y="2258934"/>
            <a:ext cx="689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Yoke</a:t>
            </a:r>
            <a:endParaRPr kumimoji="1" lang="ja-JP" alt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6067517" y="4524433"/>
            <a:ext cx="697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8000"/>
                </a:solidFill>
                <a:latin typeface="Arial"/>
                <a:cs typeface="Arial"/>
              </a:rPr>
              <a:t>Shell</a:t>
            </a:r>
            <a:endParaRPr kumimoji="1" lang="ja-JP" altLang="en-US" dirty="0">
              <a:solidFill>
                <a:srgbClr val="008000"/>
              </a:solidFill>
              <a:latin typeface="Arial"/>
              <a:cs typeface="Arial"/>
            </a:endParaRPr>
          </a:p>
        </p:txBody>
      </p:sp>
      <p:sp>
        <p:nvSpPr>
          <p:cNvPr id="58" name="Espace réservé du contenu 2"/>
          <p:cNvSpPr txBox="1">
            <a:spLocks/>
          </p:cNvSpPr>
          <p:nvPr/>
        </p:nvSpPr>
        <p:spPr>
          <a:xfrm>
            <a:off x="404030" y="188640"/>
            <a:ext cx="5261476" cy="50144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Collar</a:t>
            </a:r>
          </a:p>
          <a:p>
            <a:pPr lvl="1"/>
            <a:r>
              <a:rPr lang="en-GB" altLang="ja-JP" sz="2000" dirty="0" smtClean="0">
                <a:sym typeface="Wingdings"/>
              </a:rPr>
              <a:t>To monitor pole stress</a:t>
            </a:r>
          </a:p>
          <a:p>
            <a:pPr lvl="1"/>
            <a:r>
              <a:rPr lang="en-GB" altLang="ja-JP" sz="2000" dirty="0" smtClean="0">
                <a:sym typeface="Wingdings"/>
              </a:rPr>
              <a:t>Strain gauges were calibrated at RT and 77 K.</a:t>
            </a:r>
          </a:p>
          <a:p>
            <a:pPr lvl="1"/>
            <a:r>
              <a:rPr lang="en-GB" altLang="ja-JP" sz="2000" dirty="0" smtClean="0">
                <a:sym typeface="Wingdings"/>
              </a:rPr>
              <a:t>Measurement of apparent strain between RT and 77 K</a:t>
            </a:r>
          </a:p>
          <a:p>
            <a:r>
              <a:rPr lang="en-GB" altLang="ja-JP" sz="2000" dirty="0" smtClean="0">
                <a:sym typeface="Wingdings"/>
              </a:rPr>
              <a:t>Yoke</a:t>
            </a:r>
          </a:p>
          <a:p>
            <a:pPr lvl="1"/>
            <a:r>
              <a:rPr lang="en-GB" altLang="ja-JP" sz="2000" dirty="0" smtClean="0">
                <a:sym typeface="Wingdings"/>
              </a:rPr>
              <a:t>To check contact between upper and lower yoke</a:t>
            </a:r>
          </a:p>
          <a:p>
            <a:pPr lvl="1"/>
            <a:r>
              <a:rPr lang="en-GB" altLang="ja-JP" sz="2000" dirty="0" smtClean="0">
                <a:sym typeface="Wingdings"/>
              </a:rPr>
              <a:t>Measurement of apparent strain between RT and 77 K</a:t>
            </a:r>
          </a:p>
          <a:p>
            <a:r>
              <a:rPr lang="en-GB" altLang="ja-JP" sz="2000" dirty="0" smtClean="0">
                <a:sym typeface="Wingdings"/>
              </a:rPr>
              <a:t>Shell</a:t>
            </a:r>
          </a:p>
          <a:p>
            <a:pPr lvl="1"/>
            <a:r>
              <a:rPr lang="en-GB" altLang="ja-JP" sz="2000" dirty="0" smtClean="0">
                <a:sym typeface="Wingdings"/>
              </a:rPr>
              <a:t>To monitor shell strain during shell welding and cooling</a:t>
            </a:r>
          </a:p>
          <a:p>
            <a:endParaRPr lang="en-GB" sz="2000" b="1" dirty="0" smtClean="0"/>
          </a:p>
        </p:txBody>
      </p:sp>
      <p:sp>
        <p:nvSpPr>
          <p:cNvPr id="59" name="円/楕円 58"/>
          <p:cNvSpPr/>
          <p:nvPr/>
        </p:nvSpPr>
        <p:spPr>
          <a:xfrm>
            <a:off x="3733269" y="4879551"/>
            <a:ext cx="383812" cy="158315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0" name="円/楕円 59"/>
          <p:cNvSpPr/>
          <p:nvPr/>
        </p:nvSpPr>
        <p:spPr>
          <a:xfrm>
            <a:off x="5093916" y="4850502"/>
            <a:ext cx="383812" cy="158315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1246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-27304"/>
            <a:ext cx="7920000" cy="720000"/>
          </a:xfrm>
        </p:spPr>
        <p:txBody>
          <a:bodyPr/>
          <a:lstStyle/>
          <a:p>
            <a:r>
              <a:rPr lang="en-GB" dirty="0" smtClean="0"/>
              <a:t>Collaring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grpSp>
        <p:nvGrpSpPr>
          <p:cNvPr id="5" name="図形グループ 4"/>
          <p:cNvGrpSpPr/>
          <p:nvPr/>
        </p:nvGrpSpPr>
        <p:grpSpPr>
          <a:xfrm>
            <a:off x="675159" y="2754023"/>
            <a:ext cx="2744713" cy="3464972"/>
            <a:chOff x="287646" y="1009108"/>
            <a:chExt cx="3006516" cy="3795476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7646" y="1009108"/>
              <a:ext cx="3006516" cy="3795476"/>
            </a:xfrm>
            <a:prstGeom prst="rect">
              <a:avLst/>
            </a:prstGeom>
          </p:spPr>
        </p:pic>
        <p:cxnSp>
          <p:nvCxnSpPr>
            <p:cNvPr id="7" name="直線矢印コネクタ 6"/>
            <p:cNvCxnSpPr/>
            <p:nvPr/>
          </p:nvCxnSpPr>
          <p:spPr>
            <a:xfrm>
              <a:off x="1969269" y="1844713"/>
              <a:ext cx="1" cy="354804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矢印コネクタ 7"/>
            <p:cNvCxnSpPr/>
            <p:nvPr/>
          </p:nvCxnSpPr>
          <p:spPr>
            <a:xfrm flipV="1">
              <a:off x="1943348" y="2755122"/>
              <a:ext cx="1" cy="354804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矢印コネクタ 8"/>
            <p:cNvCxnSpPr/>
            <p:nvPr/>
          </p:nvCxnSpPr>
          <p:spPr>
            <a:xfrm rot="5400000" flipV="1">
              <a:off x="1430495" y="2294083"/>
              <a:ext cx="1" cy="354804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矢印コネクタ 9"/>
            <p:cNvCxnSpPr/>
            <p:nvPr/>
          </p:nvCxnSpPr>
          <p:spPr>
            <a:xfrm rot="16200000" flipH="1" flipV="1">
              <a:off x="2472780" y="2294085"/>
              <a:ext cx="1" cy="354804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図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935" y="2852935"/>
            <a:ext cx="3841247" cy="3366059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1181378" y="6189824"/>
            <a:ext cx="2454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5"/>
                </a:solidFill>
                <a:latin typeface="Arial"/>
                <a:cs typeface="Arial"/>
              </a:rPr>
              <a:t>Collaring press</a:t>
            </a:r>
          </a:p>
          <a:p>
            <a:r>
              <a:rPr kumimoji="1" lang="en-US" altLang="ja-JP" dirty="0" smtClean="0">
                <a:solidFill>
                  <a:schemeClr val="accent5"/>
                </a:solidFill>
                <a:latin typeface="Arial"/>
                <a:cs typeface="Arial"/>
              </a:rPr>
              <a:t>(</a:t>
            </a:r>
            <a:r>
              <a:rPr lang="en-US" altLang="ja-JP" dirty="0" smtClean="0">
                <a:solidFill>
                  <a:schemeClr val="accent5"/>
                </a:solidFill>
                <a:latin typeface="Arial"/>
                <a:cs typeface="Arial"/>
              </a:rPr>
              <a:t>Almost no coil stress</a:t>
            </a:r>
            <a:r>
              <a:rPr kumimoji="1" lang="en-US" altLang="ja-JP" dirty="0" smtClean="0">
                <a:solidFill>
                  <a:schemeClr val="accent5"/>
                </a:solidFill>
                <a:latin typeface="Arial"/>
                <a:cs typeface="Arial"/>
              </a:rPr>
              <a:t>)</a:t>
            </a:r>
            <a:endParaRPr kumimoji="1" lang="ja-JP" altLang="en-US" dirty="0">
              <a:solidFill>
                <a:schemeClr val="accent5"/>
              </a:solidFill>
              <a:latin typeface="Arial"/>
              <a:cs typeface="Arial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4495" y="830051"/>
            <a:ext cx="3102305" cy="1867993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5978700" y="456504"/>
            <a:ext cx="25074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accent5"/>
                </a:solidFill>
                <a:latin typeface="Arial"/>
                <a:cs typeface="Arial"/>
              </a:rPr>
              <a:t>Preliminary</a:t>
            </a:r>
            <a:r>
              <a:rPr kumimoji="1" lang="en-US" altLang="ja-JP" dirty="0" smtClean="0">
                <a:solidFill>
                  <a:schemeClr val="accent5"/>
                </a:solidFill>
                <a:latin typeface="Arial"/>
                <a:cs typeface="Arial"/>
              </a:rPr>
              <a:t> assembly</a:t>
            </a:r>
            <a:endParaRPr kumimoji="1" lang="ja-JP" altLang="en-US" dirty="0">
              <a:solidFill>
                <a:schemeClr val="accent5"/>
              </a:solidFill>
              <a:latin typeface="Arial"/>
              <a:cs typeface="Arial"/>
            </a:endParaRPr>
          </a:p>
        </p:txBody>
      </p:sp>
      <p:sp>
        <p:nvSpPr>
          <p:cNvPr id="15" name="右矢印 14"/>
          <p:cNvSpPr/>
          <p:nvPr/>
        </p:nvSpPr>
        <p:spPr>
          <a:xfrm>
            <a:off x="393968" y="4105984"/>
            <a:ext cx="592119" cy="418353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右矢印 15"/>
          <p:cNvSpPr/>
          <p:nvPr/>
        </p:nvSpPr>
        <p:spPr>
          <a:xfrm>
            <a:off x="3445727" y="4105984"/>
            <a:ext cx="672353" cy="418353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067944" y="6178833"/>
            <a:ext cx="450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5"/>
                </a:solidFill>
                <a:latin typeface="Arial"/>
                <a:cs typeface="Arial"/>
              </a:rPr>
              <a:t>Insertion of lock pins to link the sub-stacks</a:t>
            </a:r>
            <a:endParaRPr kumimoji="1" lang="ja-JP" altLang="en-US" dirty="0">
              <a:solidFill>
                <a:schemeClr val="accent5"/>
              </a:solidFill>
              <a:latin typeface="Arial"/>
              <a:cs typeface="Arial"/>
            </a:endParaRPr>
          </a:p>
        </p:txBody>
      </p:sp>
      <p:sp>
        <p:nvSpPr>
          <p:cNvPr id="18" name="右矢印 17"/>
          <p:cNvSpPr/>
          <p:nvPr/>
        </p:nvSpPr>
        <p:spPr>
          <a:xfrm>
            <a:off x="8441123" y="1626047"/>
            <a:ext cx="592119" cy="418353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6" t="3800" r="-2035" b="16443"/>
          <a:stretch/>
        </p:blipFill>
        <p:spPr>
          <a:xfrm>
            <a:off x="39503" y="91962"/>
            <a:ext cx="2430505" cy="2606082"/>
          </a:xfrm>
          <a:prstGeom prst="rect">
            <a:avLst/>
          </a:prstGeom>
        </p:spPr>
      </p:pic>
      <p:sp>
        <p:nvSpPr>
          <p:cNvPr id="20" name="右矢印 19"/>
          <p:cNvSpPr/>
          <p:nvPr/>
        </p:nvSpPr>
        <p:spPr>
          <a:xfrm>
            <a:off x="5326636" y="1372386"/>
            <a:ext cx="592119" cy="418353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2" name="Espace réservé du contenu 2"/>
          <p:cNvSpPr txBox="1">
            <a:spLocks/>
          </p:cNvSpPr>
          <p:nvPr/>
        </p:nvSpPr>
        <p:spPr>
          <a:xfrm>
            <a:off x="2333364" y="499411"/>
            <a:ext cx="3251131" cy="213480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Fabricated by fine-blacking</a:t>
            </a:r>
          </a:p>
          <a:p>
            <a:r>
              <a:rPr lang="en-GB" sz="1800" dirty="0" smtClean="0"/>
              <a:t>Alternate stack of S- and F- collar</a:t>
            </a:r>
          </a:p>
          <a:p>
            <a:r>
              <a:rPr lang="en-GB" sz="1800" dirty="0" smtClean="0"/>
              <a:t>0.2 mm-high </a:t>
            </a:r>
            <a:r>
              <a:rPr lang="en-GB" sz="1800" dirty="0" smtClean="0">
                <a:solidFill>
                  <a:srgbClr val="FF0000"/>
                </a:solidFill>
              </a:rPr>
              <a:t>emboss</a:t>
            </a:r>
            <a:r>
              <a:rPr lang="en-GB" sz="1800" dirty="0" smtClean="0"/>
              <a:t> and </a:t>
            </a:r>
            <a:r>
              <a:rPr lang="en-GB" sz="1800" dirty="0">
                <a:solidFill>
                  <a:srgbClr val="FF0000"/>
                </a:solidFill>
              </a:rPr>
              <a:t>r</a:t>
            </a:r>
            <a:r>
              <a:rPr lang="en-GB" sz="1800" dirty="0" smtClean="0">
                <a:solidFill>
                  <a:srgbClr val="FF0000"/>
                </a:solidFill>
              </a:rPr>
              <a:t>ectangular groove</a:t>
            </a:r>
            <a:r>
              <a:rPr lang="en-GB" sz="1800" dirty="0" smtClean="0"/>
              <a:t> </a:t>
            </a:r>
            <a:r>
              <a:rPr lang="en-GB" sz="1800" dirty="0" smtClean="0">
                <a:solidFill>
                  <a:srgbClr val="0432FF"/>
                </a:solidFill>
              </a:rPr>
              <a:t>for better cooling</a:t>
            </a:r>
          </a:p>
          <a:p>
            <a:endParaRPr lang="en-GB" altLang="ja-JP" sz="1800" dirty="0" smtClean="0">
              <a:sym typeface="Wingdings"/>
            </a:endParaRPr>
          </a:p>
          <a:p>
            <a:endParaRPr lang="en-GB" sz="1800" b="1" dirty="0" smtClean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0" y="48924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F</a:t>
            </a:r>
            <a:r>
              <a:rPr kumimoji="1" lang="en-US" altLang="ja-JP" smtClean="0"/>
              <a:t>-vertical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963378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S-vertical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0" y="1566815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F-</a:t>
            </a:r>
            <a:r>
              <a:rPr kumimoji="1" lang="en-US" altLang="ja-JP" dirty="0" err="1" smtClean="0"/>
              <a:t>horizotal</a:t>
            </a:r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0" y="2203418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S-</a:t>
            </a:r>
            <a:r>
              <a:rPr kumimoji="1" lang="en-US" altLang="ja-JP" dirty="0" err="1" smtClean="0"/>
              <a:t>horizotal</a:t>
            </a:r>
            <a:endParaRPr kumimoji="1" lang="ja-JP" altLang="en-US" dirty="0"/>
          </a:p>
        </p:txBody>
      </p:sp>
      <p:sp>
        <p:nvSpPr>
          <p:cNvPr id="27" name="円/楕円 26"/>
          <p:cNvSpPr/>
          <p:nvPr/>
        </p:nvSpPr>
        <p:spPr>
          <a:xfrm>
            <a:off x="1098000" y="1225698"/>
            <a:ext cx="270004" cy="270004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/楕円 27"/>
          <p:cNvSpPr/>
          <p:nvPr/>
        </p:nvSpPr>
        <p:spPr>
          <a:xfrm rot="1189287">
            <a:off x="1497850" y="1033943"/>
            <a:ext cx="441280" cy="143548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95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-99392"/>
            <a:ext cx="7920000" cy="720000"/>
          </a:xfrm>
        </p:spPr>
        <p:txBody>
          <a:bodyPr/>
          <a:lstStyle/>
          <a:p>
            <a:r>
              <a:rPr lang="en-GB" smtClean="0"/>
              <a:t>Concept of alignment of collared coil in yoking</a:t>
            </a:r>
            <a:endParaRPr lang="en-GB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5" name="正方形/長方形 4"/>
          <p:cNvSpPr/>
          <p:nvPr/>
        </p:nvSpPr>
        <p:spPr>
          <a:xfrm>
            <a:off x="5486945" y="731264"/>
            <a:ext cx="3637815" cy="3089424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6" name="図形グループ 5"/>
          <p:cNvGrpSpPr/>
          <p:nvPr/>
        </p:nvGrpSpPr>
        <p:grpSpPr>
          <a:xfrm>
            <a:off x="96" y="908425"/>
            <a:ext cx="5448369" cy="5000267"/>
            <a:chOff x="333908" y="0"/>
            <a:chExt cx="7472585" cy="6858000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20800" y="0"/>
              <a:ext cx="6485693" cy="6858000"/>
            </a:xfrm>
            <a:prstGeom prst="rect">
              <a:avLst/>
            </a:prstGeom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5760833" y="409479"/>
              <a:ext cx="1700202" cy="5487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latin typeface="Arial"/>
                  <a:cs typeface="Arial"/>
                </a:rPr>
                <a:t>Iron yoke</a:t>
              </a:r>
              <a:endParaRPr kumimoji="1" lang="ja-JP" altLang="en-US" sz="2000" dirty="0">
                <a:latin typeface="Arial"/>
                <a:cs typeface="Arial"/>
              </a:endParaRPr>
            </a:p>
          </p:txBody>
        </p:sp>
        <p:cxnSp>
          <p:nvCxnSpPr>
            <p:cNvPr id="9" name="直線コネクタ 8"/>
            <p:cNvCxnSpPr/>
            <p:nvPr/>
          </p:nvCxnSpPr>
          <p:spPr>
            <a:xfrm flipH="1" flipV="1">
              <a:off x="7061773" y="6008047"/>
              <a:ext cx="74035" cy="632126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 flipH="1">
              <a:off x="7118724" y="6640173"/>
              <a:ext cx="17084" cy="18657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矢印コネクタ 10"/>
            <p:cNvCxnSpPr/>
            <p:nvPr/>
          </p:nvCxnSpPr>
          <p:spPr>
            <a:xfrm flipV="1">
              <a:off x="2567926" y="1561504"/>
              <a:ext cx="248218" cy="255569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11"/>
            <p:cNvSpPr txBox="1"/>
            <p:nvPr/>
          </p:nvSpPr>
          <p:spPr>
            <a:xfrm>
              <a:off x="1176857" y="3994245"/>
              <a:ext cx="2782135" cy="5487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solidFill>
                    <a:srgbClr val="FF0000"/>
                  </a:solidFill>
                  <a:latin typeface="Arial"/>
                  <a:cs typeface="Arial"/>
                </a:rPr>
                <a:t>Triangular notch</a:t>
              </a:r>
              <a:endParaRPr kumimoji="1" lang="ja-JP" altLang="en-US" sz="20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cxnSp>
          <p:nvCxnSpPr>
            <p:cNvPr id="13" name="直線矢印コネクタ 12"/>
            <p:cNvCxnSpPr/>
            <p:nvPr/>
          </p:nvCxnSpPr>
          <p:spPr>
            <a:xfrm flipV="1">
              <a:off x="1176857" y="1131202"/>
              <a:ext cx="809928" cy="197538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テキスト ボックス 13"/>
            <p:cNvSpPr txBox="1"/>
            <p:nvPr/>
          </p:nvSpPr>
          <p:spPr>
            <a:xfrm>
              <a:off x="333908" y="2816338"/>
              <a:ext cx="2152831" cy="84424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0" rtlCol="0">
              <a:spAutoFit/>
            </a:bodyPr>
            <a:lstStyle/>
            <a:p>
              <a:r>
                <a:rPr kumimoji="1" lang="en-US" altLang="ja-JP" sz="2000" dirty="0" smtClean="0">
                  <a:solidFill>
                    <a:srgbClr val="FF0000"/>
                  </a:solidFill>
                  <a:latin typeface="Arial"/>
                  <a:cs typeface="Arial"/>
                </a:rPr>
                <a:t>Rectangular</a:t>
              </a:r>
            </a:p>
            <a:p>
              <a:r>
                <a:rPr kumimoji="1" lang="en-US" altLang="ja-JP" sz="2000" dirty="0" smtClean="0">
                  <a:solidFill>
                    <a:srgbClr val="FF0000"/>
                  </a:solidFill>
                  <a:latin typeface="Arial"/>
                  <a:cs typeface="Arial"/>
                </a:rPr>
                <a:t>notch</a:t>
              </a:r>
              <a:endParaRPr kumimoji="1" lang="ja-JP" altLang="en-US" sz="20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cxnSp>
          <p:nvCxnSpPr>
            <p:cNvPr id="15" name="直線矢印コネクタ 14"/>
            <p:cNvCxnSpPr/>
            <p:nvPr/>
          </p:nvCxnSpPr>
          <p:spPr>
            <a:xfrm>
              <a:off x="4220195" y="6173253"/>
              <a:ext cx="2841578" cy="29397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テキスト ボックス 15"/>
            <p:cNvSpPr txBox="1"/>
            <p:nvPr/>
          </p:nvSpPr>
          <p:spPr>
            <a:xfrm>
              <a:off x="2464529" y="5842053"/>
              <a:ext cx="1871415" cy="5487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solidFill>
                    <a:srgbClr val="FF0000"/>
                  </a:solidFill>
                  <a:latin typeface="Arial"/>
                  <a:cs typeface="Arial"/>
                </a:rPr>
                <a:t>Side taper</a:t>
              </a:r>
              <a:endParaRPr kumimoji="1" lang="ja-JP" altLang="en-US" sz="20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21" name="円/楕円 20"/>
          <p:cNvSpPr/>
          <p:nvPr/>
        </p:nvSpPr>
        <p:spPr>
          <a:xfrm>
            <a:off x="844022" y="1128743"/>
            <a:ext cx="738757" cy="738757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2" name="円/楕円 21"/>
          <p:cNvSpPr/>
          <p:nvPr/>
        </p:nvSpPr>
        <p:spPr>
          <a:xfrm>
            <a:off x="4508924" y="5099371"/>
            <a:ext cx="928902" cy="928902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23" name="図形グループ 22"/>
          <p:cNvGrpSpPr/>
          <p:nvPr/>
        </p:nvGrpSpPr>
        <p:grpSpPr>
          <a:xfrm>
            <a:off x="5811378" y="1098587"/>
            <a:ext cx="2899000" cy="2662091"/>
            <a:chOff x="3999036" y="416431"/>
            <a:chExt cx="4366660" cy="4009813"/>
          </a:xfrm>
        </p:grpSpPr>
        <p:pic>
          <p:nvPicPr>
            <p:cNvPr id="24" name="図 23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99036" y="879155"/>
              <a:ext cx="4299830" cy="3547089"/>
            </a:xfrm>
            <a:prstGeom prst="rect">
              <a:avLst/>
            </a:prstGeom>
          </p:spPr>
        </p:pic>
        <p:sp>
          <p:nvSpPr>
            <p:cNvPr id="25" name="円弧 24"/>
            <p:cNvSpPr/>
            <p:nvPr/>
          </p:nvSpPr>
          <p:spPr>
            <a:xfrm>
              <a:off x="5459297" y="1499661"/>
              <a:ext cx="1354859" cy="1354859"/>
            </a:xfrm>
            <a:prstGeom prst="arc">
              <a:avLst>
                <a:gd name="adj1" fmla="val 13892841"/>
                <a:gd name="adj2" fmla="val 18241665"/>
              </a:avLst>
            </a:prstGeom>
            <a:ln>
              <a:solidFill>
                <a:srgbClr val="FF0000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" name="円弧 25"/>
            <p:cNvSpPr/>
            <p:nvPr/>
          </p:nvSpPr>
          <p:spPr>
            <a:xfrm flipH="1" flipV="1">
              <a:off x="5498809" y="2258834"/>
              <a:ext cx="1354859" cy="1354859"/>
            </a:xfrm>
            <a:prstGeom prst="arc">
              <a:avLst>
                <a:gd name="adj1" fmla="val 13892841"/>
                <a:gd name="adj2" fmla="val 18241665"/>
              </a:avLst>
            </a:prstGeom>
            <a:ln>
              <a:solidFill>
                <a:srgbClr val="FF0000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27" name="直線矢印コネクタ 26"/>
            <p:cNvCxnSpPr/>
            <p:nvPr/>
          </p:nvCxnSpPr>
          <p:spPr>
            <a:xfrm flipH="1">
              <a:off x="6053165" y="707602"/>
              <a:ext cx="354804" cy="559162"/>
            </a:xfrm>
            <a:prstGeom prst="straightConnector1">
              <a:avLst/>
            </a:prstGeom>
            <a:ln w="19050" cmpd="sng"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テキスト ボックス 27"/>
            <p:cNvSpPr txBox="1"/>
            <p:nvPr/>
          </p:nvSpPr>
          <p:spPr>
            <a:xfrm>
              <a:off x="6323303" y="416431"/>
              <a:ext cx="1038738" cy="5563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srgbClr val="0000FF"/>
                  </a:solidFill>
                  <a:latin typeface="Arial"/>
                  <a:cs typeface="Arial"/>
                </a:rPr>
                <a:t>Yoke</a:t>
              </a:r>
              <a:endParaRPr kumimoji="1" lang="ja-JP" altLang="en-US" dirty="0">
                <a:solidFill>
                  <a:srgbClr val="0000FF"/>
                </a:solidFill>
                <a:latin typeface="Arial"/>
                <a:cs typeface="Arial"/>
              </a:endParaRPr>
            </a:p>
          </p:txBody>
        </p:sp>
        <p:cxnSp>
          <p:nvCxnSpPr>
            <p:cNvPr id="29" name="直線矢印コネクタ 28"/>
            <p:cNvCxnSpPr/>
            <p:nvPr/>
          </p:nvCxnSpPr>
          <p:spPr>
            <a:xfrm flipH="1">
              <a:off x="6673303" y="844500"/>
              <a:ext cx="623313" cy="854245"/>
            </a:xfrm>
            <a:prstGeom prst="straightConnector1">
              <a:avLst/>
            </a:prstGeom>
            <a:ln w="19050" cmpd="sng"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テキスト ボックス 29"/>
            <p:cNvSpPr txBox="1"/>
            <p:nvPr/>
          </p:nvSpPr>
          <p:spPr>
            <a:xfrm>
              <a:off x="7179426" y="420335"/>
              <a:ext cx="1186270" cy="5563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srgbClr val="0000FF"/>
                  </a:solidFill>
                  <a:latin typeface="Arial"/>
                  <a:cs typeface="Arial"/>
                </a:rPr>
                <a:t>Collar</a:t>
              </a:r>
              <a:endParaRPr kumimoji="1" lang="ja-JP" altLang="en-US" dirty="0">
                <a:solidFill>
                  <a:srgbClr val="0000FF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1" name="テキスト ボックス 30"/>
          <p:cNvSpPr txBox="1"/>
          <p:nvPr/>
        </p:nvSpPr>
        <p:spPr>
          <a:xfrm>
            <a:off x="6069454" y="558337"/>
            <a:ext cx="250662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Preliminary yoking test</a:t>
            </a:r>
            <a:endParaRPr kumimoji="1" lang="ja-JP" alt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432347" y="873434"/>
            <a:ext cx="3634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5"/>
                </a:solidFill>
                <a:latin typeface="Arial"/>
                <a:cs typeface="Arial"/>
              </a:rPr>
              <a:t>Collared coil was rotated </a:t>
            </a:r>
            <a:r>
              <a:rPr kumimoji="1" lang="en-US" altLang="ja-JP" dirty="0" err="1" smtClean="0">
                <a:solidFill>
                  <a:schemeClr val="accent5"/>
                </a:solidFill>
                <a:latin typeface="Arial"/>
                <a:cs typeface="Arial"/>
              </a:rPr>
              <a:t>wrt</a:t>
            </a:r>
            <a:r>
              <a:rPr kumimoji="1" lang="en-US" altLang="ja-JP" dirty="0" smtClean="0">
                <a:solidFill>
                  <a:schemeClr val="accent5"/>
                </a:solidFill>
                <a:latin typeface="Arial"/>
                <a:cs typeface="Arial"/>
              </a:rPr>
              <a:t> yoke</a:t>
            </a:r>
            <a:endParaRPr kumimoji="1" lang="ja-JP" altLang="en-US" dirty="0">
              <a:solidFill>
                <a:schemeClr val="accent5"/>
              </a:solidFill>
              <a:latin typeface="Arial"/>
              <a:cs typeface="Arial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68679" y="542589"/>
            <a:ext cx="40753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Arial"/>
                <a:cs typeface="Arial"/>
              </a:rPr>
              <a:t>Modified collar and yoke design</a:t>
            </a:r>
            <a:endParaRPr kumimoji="1" lang="ja-JP" altLang="en-US" sz="2000" b="1" dirty="0">
              <a:latin typeface="Arial"/>
              <a:cs typeface="Arial"/>
            </a:endParaRPr>
          </a:p>
        </p:txBody>
      </p:sp>
      <p:sp>
        <p:nvSpPr>
          <p:cNvPr id="35" name="Espace réservé du contenu 2"/>
          <p:cNvSpPr txBox="1">
            <a:spLocks/>
          </p:cNvSpPr>
          <p:nvPr/>
        </p:nvSpPr>
        <p:spPr>
          <a:xfrm>
            <a:off x="5381428" y="3972174"/>
            <a:ext cx="3665372" cy="210743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rgbClr val="FF0000"/>
                </a:solidFill>
              </a:rPr>
              <a:t>Side taper </a:t>
            </a:r>
            <a:r>
              <a:rPr lang="en-GB" sz="2000" dirty="0" smtClean="0"/>
              <a:t>to prevent side collars from rotation</a:t>
            </a:r>
          </a:p>
          <a:p>
            <a:r>
              <a:rPr lang="en-GB" altLang="ja-JP" sz="2000" dirty="0" smtClean="0">
                <a:solidFill>
                  <a:srgbClr val="FF0000"/>
                </a:solidFill>
                <a:sym typeface="Wingdings"/>
              </a:rPr>
              <a:t>Rectangular notch </a:t>
            </a:r>
            <a:r>
              <a:rPr lang="en-GB" altLang="ja-JP" sz="2000" dirty="0" smtClean="0">
                <a:sym typeface="Wingdings"/>
              </a:rPr>
              <a:t>to block rotation of vertical collars</a:t>
            </a:r>
          </a:p>
          <a:p>
            <a:r>
              <a:rPr lang="en-GB" altLang="ja-JP" sz="2000" dirty="0" smtClean="0">
                <a:solidFill>
                  <a:srgbClr val="FF0000"/>
                </a:solidFill>
                <a:sym typeface="Wingdings"/>
              </a:rPr>
              <a:t>Triangle notch </a:t>
            </a:r>
            <a:r>
              <a:rPr lang="en-GB" altLang="ja-JP" sz="2000" dirty="0" smtClean="0">
                <a:sym typeface="Wingdings"/>
              </a:rPr>
              <a:t>for final alignment</a:t>
            </a:r>
          </a:p>
          <a:p>
            <a:endParaRPr lang="en-GB" sz="2000" b="1" dirty="0" smtClean="0"/>
          </a:p>
        </p:txBody>
      </p:sp>
      <p:sp>
        <p:nvSpPr>
          <p:cNvPr id="34" name="Espace réservé du contenu 2"/>
          <p:cNvSpPr txBox="1">
            <a:spLocks/>
          </p:cNvSpPr>
          <p:nvPr/>
        </p:nvSpPr>
        <p:spPr>
          <a:xfrm>
            <a:off x="711461" y="6055846"/>
            <a:ext cx="7820539" cy="759370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2000" dirty="0" smtClean="0">
                <a:cs typeface="Arial"/>
              </a:rPr>
              <a:t>The </a:t>
            </a:r>
            <a:r>
              <a:rPr kumimoji="1" lang="en-US" altLang="ja-JP" sz="2000" dirty="0">
                <a:cs typeface="Arial"/>
              </a:rPr>
              <a:t>concept </a:t>
            </a:r>
            <a:r>
              <a:rPr kumimoji="1" lang="en-US" altLang="ja-JP" sz="2000" dirty="0" smtClean="0">
                <a:cs typeface="Arial"/>
              </a:rPr>
              <a:t>of coil alignment was </a:t>
            </a:r>
            <a:r>
              <a:rPr kumimoji="1" lang="en-US" altLang="ja-JP" sz="2000" dirty="0">
                <a:cs typeface="Arial"/>
              </a:rPr>
              <a:t>verified in a yoking </a:t>
            </a:r>
            <a:r>
              <a:rPr kumimoji="1" lang="en-US" altLang="ja-JP" sz="2000" dirty="0" smtClean="0">
                <a:cs typeface="Arial"/>
              </a:rPr>
              <a:t>trial.</a:t>
            </a:r>
          </a:p>
          <a:p>
            <a:r>
              <a:rPr lang="en-GB" altLang="ja-JP" sz="2000" dirty="0">
                <a:sym typeface="Wingdings"/>
              </a:rPr>
              <a:t>Such a rectangular </a:t>
            </a:r>
            <a:r>
              <a:rPr lang="en-GB" altLang="ja-JP" sz="2000" dirty="0" smtClean="0">
                <a:sym typeface="Wingdings"/>
              </a:rPr>
              <a:t>notch leads </a:t>
            </a:r>
            <a:r>
              <a:rPr lang="en-GB" altLang="ja-JP" sz="2000" dirty="0">
                <a:sym typeface="Wingdings"/>
              </a:rPr>
              <a:t>to additional b3 of 5 units</a:t>
            </a:r>
            <a:r>
              <a:rPr lang="en-GB" altLang="ja-JP" sz="2000" dirty="0" smtClean="0">
                <a:sym typeface="Wingdings"/>
              </a:rPr>
              <a:t>.</a:t>
            </a:r>
            <a:endParaRPr kumimoji="1" lang="ja-JP" altLang="en-US" sz="2000" dirty="0">
              <a:cs typeface="Arial"/>
            </a:endParaRPr>
          </a:p>
          <a:p>
            <a:endParaRPr lang="en-GB" altLang="ja-JP" sz="2000" dirty="0" smtClean="0">
              <a:sym typeface="Wingdings"/>
            </a:endParaRPr>
          </a:p>
          <a:p>
            <a:endParaRPr lang="en-GB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30673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33" grpId="0"/>
      <p:bldP spid="35" grpId="0"/>
      <p:bldP spid="3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Mechanical calculation with ANSYS</a:t>
            </a:r>
          </a:p>
          <a:p>
            <a:pPr lvl="1"/>
            <a:r>
              <a:rPr lang="en-GB" dirty="0" smtClean="0"/>
              <a:t>Calculation for each assembly step, cooling and excitation</a:t>
            </a:r>
          </a:p>
          <a:p>
            <a:pPr lvl="1"/>
            <a:r>
              <a:rPr lang="en-GB" dirty="0" smtClean="0"/>
              <a:t>Estimation of required pre-stress</a:t>
            </a:r>
          </a:p>
          <a:p>
            <a:r>
              <a:rPr lang="en-GB" dirty="0" smtClean="0"/>
              <a:t>Assembly of 200 mm long mechanical model</a:t>
            </a:r>
          </a:p>
          <a:p>
            <a:pPr lvl="1"/>
            <a:r>
              <a:rPr lang="en-GB" dirty="0" smtClean="0"/>
              <a:t>Validation </a:t>
            </a:r>
            <a:r>
              <a:rPr lang="en-GB" smtClean="0"/>
              <a:t>of assembly procedure</a:t>
            </a:r>
            <a:endParaRPr lang="en-GB" dirty="0" smtClean="0"/>
          </a:p>
          <a:p>
            <a:pPr lvl="1"/>
            <a:r>
              <a:rPr lang="en-GB" dirty="0" smtClean="0"/>
              <a:t>Evaluation of pre-stress of coils</a:t>
            </a:r>
          </a:p>
          <a:p>
            <a:r>
              <a:rPr lang="en-GB" dirty="0" smtClean="0"/>
              <a:t>Coil end support</a:t>
            </a:r>
          </a:p>
          <a:p>
            <a:pPr lvl="1"/>
            <a:r>
              <a:rPr lang="en-GB" dirty="0" smtClean="0"/>
              <a:t>GFRP collar</a:t>
            </a:r>
          </a:p>
          <a:p>
            <a:pPr lvl="1"/>
            <a:r>
              <a:rPr lang="en-GB" dirty="0" smtClean="0"/>
              <a:t>Longitudinal support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848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-99392"/>
            <a:ext cx="7920000" cy="720000"/>
          </a:xfrm>
        </p:spPr>
        <p:txBody>
          <a:bodyPr/>
          <a:lstStyle/>
          <a:p>
            <a:r>
              <a:rPr lang="en-GB" dirty="0" smtClean="0"/>
              <a:t>Yoking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748" y="2702896"/>
            <a:ext cx="2352512" cy="295835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748" y="646592"/>
            <a:ext cx="3446929" cy="192731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-17209" y="5662989"/>
            <a:ext cx="38587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solidFill>
                  <a:schemeClr val="accent5"/>
                </a:solidFill>
                <a:latin typeface="Arial"/>
                <a:cs typeface="Arial"/>
              </a:rPr>
              <a:t>S</a:t>
            </a:r>
            <a:r>
              <a:rPr lang="en-US" altLang="ja-JP" sz="2000" dirty="0" smtClean="0">
                <a:solidFill>
                  <a:schemeClr val="accent5"/>
                </a:solidFill>
                <a:latin typeface="Arial"/>
                <a:cs typeface="Arial"/>
              </a:rPr>
              <a:t>ide tapers and rectangular</a:t>
            </a:r>
          </a:p>
          <a:p>
            <a:r>
              <a:rPr lang="en-US" altLang="ja-JP" sz="2000" dirty="0" smtClean="0">
                <a:solidFill>
                  <a:schemeClr val="accent5"/>
                </a:solidFill>
                <a:latin typeface="Arial"/>
                <a:cs typeface="Arial"/>
              </a:rPr>
              <a:t>notches</a:t>
            </a:r>
            <a:r>
              <a:rPr lang="en-US" altLang="ja-JP" sz="2000" dirty="0">
                <a:solidFill>
                  <a:schemeClr val="accent5"/>
                </a:solidFill>
                <a:latin typeface="Arial"/>
                <a:cs typeface="Arial"/>
              </a:rPr>
              <a:t> </a:t>
            </a:r>
            <a:r>
              <a:rPr lang="en-US" altLang="ja-JP" sz="2000" dirty="0" smtClean="0">
                <a:solidFill>
                  <a:schemeClr val="accent5"/>
                </a:solidFill>
                <a:latin typeface="Arial"/>
                <a:cs typeface="Arial"/>
              </a:rPr>
              <a:t>functioned as expected.</a:t>
            </a:r>
            <a:endParaRPr kumimoji="1" lang="ja-JP" altLang="en-US" sz="2000" dirty="0">
              <a:solidFill>
                <a:schemeClr val="accent5"/>
              </a:solidFill>
              <a:latin typeface="Arial"/>
              <a:cs typeface="Arial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3015" y="3745120"/>
            <a:ext cx="2413000" cy="311288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6455427" y="3781255"/>
            <a:ext cx="1667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chemeClr val="accent5"/>
                </a:solidFill>
                <a:latin typeface="Arial"/>
                <a:cs typeface="Arial"/>
              </a:rPr>
              <a:t>Key insertion</a:t>
            </a:r>
            <a:endParaRPr kumimoji="1" lang="ja-JP" altLang="en-US" sz="2000" dirty="0">
              <a:solidFill>
                <a:schemeClr val="accent5"/>
              </a:solidFill>
              <a:latin typeface="Arial"/>
              <a:cs typeface="Arial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3015" y="549275"/>
            <a:ext cx="2890279" cy="3082150"/>
          </a:xfrm>
          <a:prstGeom prst="rect">
            <a:avLst/>
          </a:prstGeom>
        </p:spPr>
      </p:pic>
      <p:sp>
        <p:nvSpPr>
          <p:cNvPr id="11" name="右矢印 10"/>
          <p:cNvSpPr/>
          <p:nvPr/>
        </p:nvSpPr>
        <p:spPr>
          <a:xfrm>
            <a:off x="3476905" y="2856414"/>
            <a:ext cx="672353" cy="418353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右矢印 11"/>
          <p:cNvSpPr/>
          <p:nvPr/>
        </p:nvSpPr>
        <p:spPr>
          <a:xfrm rot="5400000">
            <a:off x="4899305" y="3621403"/>
            <a:ext cx="672353" cy="418353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4497295" y="926352"/>
            <a:ext cx="0" cy="298824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5964519" y="977151"/>
            <a:ext cx="0" cy="298824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 flipV="1">
            <a:off x="4497295" y="2255834"/>
            <a:ext cx="0" cy="298824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V="1">
            <a:off x="5964519" y="2258822"/>
            <a:ext cx="0" cy="298824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6878513" y="687293"/>
            <a:ext cx="18004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accent5"/>
                </a:solidFill>
                <a:latin typeface="Arial"/>
                <a:cs typeface="Arial"/>
              </a:rPr>
              <a:t>Loading to</a:t>
            </a:r>
          </a:p>
          <a:p>
            <a:r>
              <a:rPr kumimoji="1" lang="en-US" altLang="ja-JP" sz="2000" dirty="0" smtClean="0">
                <a:solidFill>
                  <a:schemeClr val="accent5"/>
                </a:solidFill>
                <a:latin typeface="Arial"/>
                <a:cs typeface="Arial"/>
              </a:rPr>
              <a:t>yoke shoulder</a:t>
            </a:r>
            <a:endParaRPr kumimoji="1" lang="ja-JP" altLang="en-US" sz="2000" dirty="0">
              <a:solidFill>
                <a:schemeClr val="accent5"/>
              </a:solidFill>
              <a:latin typeface="Arial"/>
              <a:cs typeface="Arial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09793" y="224773"/>
            <a:ext cx="25940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accent5"/>
                </a:solidFill>
                <a:latin typeface="Arial"/>
                <a:cs typeface="Arial"/>
              </a:rPr>
              <a:t>Before yoke pressing</a:t>
            </a:r>
            <a:endParaRPr kumimoji="1" lang="ja-JP" altLang="en-US" sz="2000" dirty="0">
              <a:solidFill>
                <a:schemeClr val="accent5"/>
              </a:solidFill>
              <a:latin typeface="Arial"/>
              <a:cs typeface="Arial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220522" y="4445571"/>
            <a:ext cx="30299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chemeClr val="accent5"/>
                </a:solidFill>
                <a:latin typeface="Arial"/>
                <a:cs typeface="Arial"/>
              </a:rPr>
              <a:t>Three keys in each side</a:t>
            </a:r>
          </a:p>
          <a:p>
            <a:r>
              <a:rPr kumimoji="1" lang="en-US" altLang="ja-JP" sz="2000" dirty="0" smtClean="0">
                <a:solidFill>
                  <a:schemeClr val="accent5"/>
                </a:solidFill>
                <a:latin typeface="Arial"/>
                <a:cs typeface="Arial"/>
              </a:rPr>
              <a:t>could be inserted at</a:t>
            </a:r>
          </a:p>
          <a:p>
            <a:r>
              <a:rPr lang="en-US" altLang="ja-JP" sz="2000" dirty="0" smtClean="0">
                <a:solidFill>
                  <a:schemeClr val="accent5"/>
                </a:solidFill>
                <a:latin typeface="Arial"/>
                <a:cs typeface="Arial"/>
              </a:rPr>
              <a:t>hydraulic pressure of</a:t>
            </a:r>
          </a:p>
          <a:p>
            <a:r>
              <a:rPr lang="en-US" altLang="ja-JP" sz="2000" dirty="0" smtClean="0">
                <a:solidFill>
                  <a:schemeClr val="accent5"/>
                </a:solidFill>
                <a:latin typeface="Arial"/>
                <a:cs typeface="Arial"/>
              </a:rPr>
              <a:t>44 MPa (4.2 </a:t>
            </a:r>
            <a:r>
              <a:rPr lang="en-US" altLang="ja-JP" sz="2000" dirty="0">
                <a:solidFill>
                  <a:schemeClr val="accent5"/>
                </a:solidFill>
                <a:latin typeface="Arial"/>
                <a:cs typeface="Arial"/>
              </a:rPr>
              <a:t>M</a:t>
            </a:r>
            <a:r>
              <a:rPr lang="en-US" altLang="ja-JP" sz="2000" dirty="0" smtClean="0">
                <a:solidFill>
                  <a:schemeClr val="accent5"/>
                </a:solidFill>
                <a:latin typeface="Arial"/>
                <a:cs typeface="Arial"/>
              </a:rPr>
              <a:t>N/m/side).</a:t>
            </a:r>
          </a:p>
        </p:txBody>
      </p:sp>
      <p:sp>
        <p:nvSpPr>
          <p:cNvPr id="20" name="円/楕円 19"/>
          <p:cNvSpPr/>
          <p:nvPr/>
        </p:nvSpPr>
        <p:spPr>
          <a:xfrm>
            <a:off x="1711060" y="966376"/>
            <a:ext cx="564468" cy="564468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1" name="円/楕円 20"/>
          <p:cNvSpPr/>
          <p:nvPr/>
        </p:nvSpPr>
        <p:spPr>
          <a:xfrm>
            <a:off x="1545946" y="3629097"/>
            <a:ext cx="564468" cy="564468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0383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-27304"/>
            <a:ext cx="7920000" cy="720000"/>
          </a:xfrm>
        </p:spPr>
        <p:txBody>
          <a:bodyPr/>
          <a:lstStyle/>
          <a:p>
            <a:r>
              <a:rPr lang="en-GB" smtClean="0"/>
              <a:t>Pole stress during yoking</a:t>
            </a:r>
            <a:endParaRPr lang="en-GB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grpSp>
        <p:nvGrpSpPr>
          <p:cNvPr id="5" name="図形グループ 4"/>
          <p:cNvGrpSpPr/>
          <p:nvPr/>
        </p:nvGrpSpPr>
        <p:grpSpPr>
          <a:xfrm>
            <a:off x="5190300" y="898428"/>
            <a:ext cx="3953764" cy="2855797"/>
            <a:chOff x="5190300" y="898428"/>
            <a:chExt cx="3953764" cy="2855797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90300" y="898428"/>
              <a:ext cx="3953764" cy="2855797"/>
            </a:xfrm>
            <a:prstGeom prst="rect">
              <a:avLst/>
            </a:prstGeom>
          </p:spPr>
        </p:pic>
        <p:sp>
          <p:nvSpPr>
            <p:cNvPr id="7" name="正方形/長方形 6"/>
            <p:cNvSpPr/>
            <p:nvPr/>
          </p:nvSpPr>
          <p:spPr>
            <a:xfrm>
              <a:off x="5220182" y="3220035"/>
              <a:ext cx="193064" cy="3658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" name="図形グループ 7"/>
          <p:cNvGrpSpPr/>
          <p:nvPr/>
        </p:nvGrpSpPr>
        <p:grpSpPr>
          <a:xfrm>
            <a:off x="20628" y="863334"/>
            <a:ext cx="5180924" cy="3714893"/>
            <a:chOff x="20628" y="1076108"/>
            <a:chExt cx="5180924" cy="3714893"/>
          </a:xfrm>
        </p:grpSpPr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628" y="1076108"/>
              <a:ext cx="5180924" cy="3714893"/>
            </a:xfrm>
            <a:prstGeom prst="rect">
              <a:avLst/>
            </a:prstGeom>
          </p:spPr>
        </p:pic>
        <p:sp>
          <p:nvSpPr>
            <p:cNvPr id="10" name="正方形/長方形 9"/>
            <p:cNvSpPr/>
            <p:nvPr/>
          </p:nvSpPr>
          <p:spPr>
            <a:xfrm>
              <a:off x="50275" y="3724343"/>
              <a:ext cx="193064" cy="3658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2451922" y="2436391"/>
            <a:ext cx="4027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accent6"/>
                </a:solidFill>
                <a:latin typeface="Arial"/>
                <a:cs typeface="Arial"/>
              </a:rPr>
              <a:t>A</a:t>
            </a:r>
            <a:endParaRPr kumimoji="1" lang="ja-JP" altLang="en-US" sz="2400" dirty="0">
              <a:solidFill>
                <a:schemeClr val="accent6"/>
              </a:solidFill>
              <a:latin typeface="Arial"/>
              <a:cs typeface="Arial"/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 flipH="1" flipV="1">
            <a:off x="2484263" y="1921803"/>
            <a:ext cx="126416" cy="635082"/>
          </a:xfrm>
          <a:prstGeom prst="straightConnector1">
            <a:avLst/>
          </a:prstGeom>
          <a:ln>
            <a:solidFill>
              <a:schemeClr val="accent6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4798777" y="677785"/>
            <a:ext cx="4027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accent6"/>
                </a:solidFill>
                <a:latin typeface="Arial"/>
                <a:cs typeface="Arial"/>
              </a:rPr>
              <a:t>B</a:t>
            </a:r>
            <a:endParaRPr kumimoji="1" lang="ja-JP" altLang="en-US" sz="2400" dirty="0">
              <a:solidFill>
                <a:schemeClr val="accent6"/>
              </a:solidFill>
              <a:latin typeface="Arial"/>
              <a:cs typeface="Arial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76522" y="1047258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accent6"/>
                </a:solidFill>
                <a:latin typeface="Arial"/>
                <a:cs typeface="Arial"/>
              </a:rPr>
              <a:t>C</a:t>
            </a:r>
            <a:endParaRPr kumimoji="1" lang="ja-JP" altLang="en-US" sz="2400" dirty="0">
              <a:solidFill>
                <a:schemeClr val="accent6"/>
              </a:solidFill>
              <a:latin typeface="Arial"/>
              <a:cs typeface="Arial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70317" y="4657694"/>
            <a:ext cx="37577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accent5"/>
                </a:solidFill>
                <a:latin typeface="Arial"/>
                <a:cs typeface="Arial"/>
              </a:rPr>
              <a:t>A: Contact of upper/ lower yoke</a:t>
            </a:r>
          </a:p>
          <a:p>
            <a:r>
              <a:rPr lang="en-US" altLang="ja-JP" sz="2000" dirty="0" smtClean="0">
                <a:solidFill>
                  <a:schemeClr val="accent5"/>
                </a:solidFill>
                <a:latin typeface="Arial"/>
                <a:cs typeface="Arial"/>
              </a:rPr>
              <a:t>B: Key insertion</a:t>
            </a:r>
          </a:p>
          <a:p>
            <a:r>
              <a:rPr kumimoji="1" lang="en-US" altLang="ja-JP" sz="2000" dirty="0" smtClean="0">
                <a:solidFill>
                  <a:schemeClr val="accent5"/>
                </a:solidFill>
                <a:latin typeface="Arial"/>
                <a:cs typeface="Arial"/>
              </a:rPr>
              <a:t>C: Completion of yoking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46496" y="404664"/>
            <a:ext cx="28013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accent5"/>
                </a:solidFill>
                <a:latin typeface="Arial"/>
                <a:cs typeface="Arial"/>
              </a:rPr>
              <a:t>Collar (Pole stress)</a:t>
            </a:r>
            <a:endParaRPr kumimoji="1" lang="ja-JP" altLang="en-US" sz="2400" dirty="0">
              <a:solidFill>
                <a:schemeClr val="accent5"/>
              </a:solidFill>
              <a:latin typeface="Arial"/>
              <a:cs typeface="Arial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648936" y="489686"/>
            <a:ext cx="8579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accent5"/>
                </a:solidFill>
                <a:latin typeface="Arial"/>
                <a:cs typeface="Arial"/>
              </a:rPr>
              <a:t>Yoke</a:t>
            </a:r>
            <a:endParaRPr kumimoji="1" lang="ja-JP" altLang="en-US" sz="2400" dirty="0">
              <a:solidFill>
                <a:schemeClr val="accent5"/>
              </a:solidFill>
              <a:latin typeface="Arial"/>
              <a:cs typeface="Arial"/>
            </a:endParaRPr>
          </a:p>
        </p:txBody>
      </p:sp>
      <p:cxnSp>
        <p:nvCxnSpPr>
          <p:cNvPr id="18" name="直線矢印コネクタ 17"/>
          <p:cNvCxnSpPr/>
          <p:nvPr/>
        </p:nvCxnSpPr>
        <p:spPr>
          <a:xfrm>
            <a:off x="6914778" y="3081442"/>
            <a:ext cx="175398" cy="355242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6718528" y="2728708"/>
            <a:ext cx="4027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Arial"/>
                <a:cs typeface="Arial"/>
              </a:rPr>
              <a:t>A</a:t>
            </a:r>
            <a:endParaRPr kumimoji="1" lang="ja-JP" altLang="en-US" sz="2400" dirty="0">
              <a:latin typeface="Arial"/>
              <a:cs typeface="Arial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776505" y="1474596"/>
            <a:ext cx="4027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Arial"/>
                <a:cs typeface="Arial"/>
              </a:rPr>
              <a:t>B</a:t>
            </a:r>
            <a:endParaRPr kumimoji="1" lang="ja-JP" altLang="en-US" sz="2400" dirty="0">
              <a:latin typeface="Arial"/>
              <a:cs typeface="Arial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596016" y="1825917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Arial"/>
                <a:cs typeface="Arial"/>
              </a:rPr>
              <a:t>C</a:t>
            </a:r>
            <a:endParaRPr kumimoji="1" lang="ja-JP" altLang="en-US" sz="2400" dirty="0">
              <a:latin typeface="Arial"/>
              <a:cs typeface="Arial"/>
            </a:endParaRPr>
          </a:p>
        </p:txBody>
      </p:sp>
      <p:cxnSp>
        <p:nvCxnSpPr>
          <p:cNvPr id="22" name="直線矢印コネクタ 21"/>
          <p:cNvCxnSpPr/>
          <p:nvPr/>
        </p:nvCxnSpPr>
        <p:spPr>
          <a:xfrm flipH="1" flipV="1">
            <a:off x="8741225" y="1245803"/>
            <a:ext cx="201388" cy="334639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539552" y="5621178"/>
            <a:ext cx="51090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chemeClr val="accent5"/>
                </a:solidFill>
                <a:latin typeface="Arial"/>
                <a:cs typeface="Arial"/>
              </a:rPr>
              <a:t>Coil pole stress after yoking</a:t>
            </a:r>
            <a:r>
              <a:rPr kumimoji="1" lang="en-US" altLang="ja-JP" sz="2000" dirty="0" smtClean="0">
                <a:solidFill>
                  <a:schemeClr val="accent5"/>
                </a:solidFill>
                <a:latin typeface="Arial"/>
                <a:cs typeface="Arial"/>
              </a:rPr>
              <a:t>: </a:t>
            </a:r>
            <a:r>
              <a:rPr kumimoji="1" lang="en-US" altLang="ja-JP" sz="2000" dirty="0" smtClean="0">
                <a:solidFill>
                  <a:srgbClr val="FF0000"/>
                </a:solidFill>
                <a:latin typeface="Arial"/>
                <a:cs typeface="Arial"/>
              </a:rPr>
              <a:t>69±5 </a:t>
            </a:r>
            <a:r>
              <a:rPr kumimoji="1" lang="en-US" altLang="ja-JP" sz="2000" dirty="0" smtClean="0">
                <a:solidFill>
                  <a:srgbClr val="FF0000"/>
                </a:solidFill>
                <a:latin typeface="Arial"/>
                <a:cs typeface="Arial"/>
              </a:rPr>
              <a:t>MPa </a:t>
            </a:r>
            <a:endParaRPr kumimoji="1" lang="ja-JP" altLang="en-US" sz="20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403648" y="6023029"/>
            <a:ext cx="691276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chemeClr val="accent5"/>
                </a:solidFill>
                <a:latin typeface="Arial"/>
                <a:cs typeface="Arial"/>
              </a:rPr>
              <a:t>Partial </a:t>
            </a:r>
            <a:r>
              <a:rPr lang="en-US" altLang="ja-JP" sz="2000" dirty="0" smtClean="0">
                <a:solidFill>
                  <a:schemeClr val="accent5"/>
                </a:solidFill>
                <a:latin typeface="Arial"/>
                <a:cs typeface="Arial"/>
              </a:rPr>
              <a:t>relief</a:t>
            </a:r>
            <a:r>
              <a:rPr lang="en-US" altLang="ja-JP" dirty="0" smtClean="0">
                <a:solidFill>
                  <a:schemeClr val="accent5"/>
                </a:solidFill>
                <a:latin typeface="Arial"/>
                <a:cs typeface="Arial"/>
              </a:rPr>
              <a:t> of coil pole stress was observed due to creep only by a few MPa</a:t>
            </a:r>
            <a:r>
              <a:rPr lang="en-US" altLang="ja-JP" dirty="0">
                <a:solidFill>
                  <a:schemeClr val="accent5"/>
                </a:solidFill>
                <a:latin typeface="Arial"/>
                <a:cs typeface="Arial"/>
              </a:rPr>
              <a:t> </a:t>
            </a:r>
            <a:r>
              <a:rPr lang="en-US" altLang="ja-JP" dirty="0" smtClean="0">
                <a:solidFill>
                  <a:schemeClr val="accent5"/>
                </a:solidFill>
                <a:latin typeface="Arial"/>
                <a:cs typeface="Arial"/>
              </a:rPr>
              <a:t>over 60 hrs. </a:t>
            </a:r>
            <a:endParaRPr kumimoji="1" lang="ja-JP" altLang="en-US" dirty="0">
              <a:solidFill>
                <a:schemeClr val="accent5"/>
              </a:solidFill>
              <a:latin typeface="Arial"/>
              <a:cs typeface="Arial"/>
            </a:endParaRPr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964329" y="3805403"/>
            <a:ext cx="2279233" cy="1849541"/>
          </a:xfrm>
          <a:prstGeom prst="rect">
            <a:avLst/>
          </a:prstGeom>
        </p:spPr>
      </p:pic>
      <p:sp>
        <p:nvSpPr>
          <p:cNvPr id="26" name="円/楕円 25"/>
          <p:cNvSpPr/>
          <p:nvPr/>
        </p:nvSpPr>
        <p:spPr>
          <a:xfrm>
            <a:off x="7357535" y="4984982"/>
            <a:ext cx="153271" cy="153271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円/楕円 26"/>
          <p:cNvSpPr/>
          <p:nvPr/>
        </p:nvSpPr>
        <p:spPr>
          <a:xfrm>
            <a:off x="6375489" y="4954042"/>
            <a:ext cx="153271" cy="153271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277263" y="5201744"/>
            <a:ext cx="151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Arial"/>
                <a:cs typeface="Arial"/>
              </a:rPr>
              <a:t>Yoke gauges</a:t>
            </a:r>
            <a:endParaRPr kumimoji="1" lang="ja-JP" altLang="en-US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pSp>
        <p:nvGrpSpPr>
          <p:cNvPr id="29" name="図形グループ 28"/>
          <p:cNvGrpSpPr/>
          <p:nvPr/>
        </p:nvGrpSpPr>
        <p:grpSpPr>
          <a:xfrm>
            <a:off x="2723682" y="2329068"/>
            <a:ext cx="2259087" cy="1789684"/>
            <a:chOff x="2807089" y="2539703"/>
            <a:chExt cx="2259087" cy="1789684"/>
          </a:xfrm>
        </p:grpSpPr>
        <p:pic>
          <p:nvPicPr>
            <p:cNvPr id="30" name="図 2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07089" y="2543980"/>
              <a:ext cx="2259087" cy="1785407"/>
            </a:xfrm>
            <a:prstGeom prst="rect">
              <a:avLst/>
            </a:prstGeom>
          </p:spPr>
        </p:pic>
        <p:sp>
          <p:nvSpPr>
            <p:cNvPr id="31" name="テキスト ボックス 30"/>
            <p:cNvSpPr txBox="1"/>
            <p:nvPr/>
          </p:nvSpPr>
          <p:spPr>
            <a:xfrm>
              <a:off x="4237484" y="2539703"/>
              <a:ext cx="7233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latin typeface="Arial"/>
                  <a:cs typeface="Arial"/>
                </a:rPr>
                <a:t>C1-R</a:t>
              </a:r>
              <a:endParaRPr kumimoji="1" lang="ja-JP" altLang="en-US" dirty="0">
                <a:latin typeface="Arial"/>
                <a:cs typeface="Arial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2938051" y="2539703"/>
              <a:ext cx="6849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0000"/>
                  </a:solidFill>
                  <a:latin typeface="Arial"/>
                  <a:cs typeface="Arial"/>
                </a:rPr>
                <a:t>C1-L</a:t>
              </a:r>
              <a:endParaRPr kumimoji="1" lang="ja-JP" altLang="en-US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4279259" y="3946958"/>
              <a:ext cx="7233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8000"/>
                  </a:solidFill>
                  <a:latin typeface="Arial"/>
                  <a:cs typeface="Arial"/>
                </a:rPr>
                <a:t>C2-R</a:t>
              </a:r>
              <a:endParaRPr kumimoji="1" lang="ja-JP" altLang="en-US" dirty="0">
                <a:solidFill>
                  <a:srgbClr val="008000"/>
                </a:solidFill>
                <a:latin typeface="Arial"/>
                <a:cs typeface="Arial"/>
              </a:endParaRP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2963116" y="3946958"/>
              <a:ext cx="6849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00FF"/>
                  </a:solidFill>
                  <a:latin typeface="Arial"/>
                  <a:cs typeface="Arial"/>
                </a:rPr>
                <a:t>C2-L</a:t>
              </a:r>
              <a:endParaRPr kumimoji="1" lang="ja-JP" altLang="en-US" dirty="0">
                <a:solidFill>
                  <a:srgbClr val="0000FF"/>
                </a:solidFill>
                <a:latin typeface="Arial"/>
                <a:cs typeface="Arial"/>
              </a:endParaRPr>
            </a:p>
          </p:txBody>
        </p:sp>
        <p:cxnSp>
          <p:nvCxnSpPr>
            <p:cNvPr id="35" name="直線矢印コネクタ 34"/>
            <p:cNvCxnSpPr/>
            <p:nvPr/>
          </p:nvCxnSpPr>
          <p:spPr>
            <a:xfrm flipH="1">
              <a:off x="3977196" y="2840963"/>
              <a:ext cx="384351" cy="379072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矢印コネクタ 35"/>
            <p:cNvCxnSpPr/>
            <p:nvPr/>
          </p:nvCxnSpPr>
          <p:spPr>
            <a:xfrm>
              <a:off x="3525999" y="2837251"/>
              <a:ext cx="377265" cy="379072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矢印コネクタ 36"/>
            <p:cNvCxnSpPr/>
            <p:nvPr/>
          </p:nvCxnSpPr>
          <p:spPr>
            <a:xfrm flipV="1">
              <a:off x="3509289" y="3642932"/>
              <a:ext cx="377265" cy="401262"/>
            </a:xfrm>
            <a:prstGeom prst="straightConnector1">
              <a:avLst/>
            </a:prstGeom>
            <a:ln w="12700" cmpd="sng"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矢印コネクタ 37"/>
            <p:cNvCxnSpPr/>
            <p:nvPr/>
          </p:nvCxnSpPr>
          <p:spPr>
            <a:xfrm flipH="1" flipV="1">
              <a:off x="3977196" y="3651288"/>
              <a:ext cx="451195" cy="384550"/>
            </a:xfrm>
            <a:prstGeom prst="straightConnector1">
              <a:avLst/>
            </a:prstGeom>
            <a:ln w="12700" cmpd="sng">
              <a:solidFill>
                <a:srgbClr val="00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7528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-99392"/>
            <a:ext cx="7920000" cy="720000"/>
          </a:xfrm>
        </p:spPr>
        <p:txBody>
          <a:bodyPr/>
          <a:lstStyle/>
          <a:p>
            <a:r>
              <a:rPr lang="en-GB" dirty="0" smtClean="0"/>
              <a:t>Shell welding and </a:t>
            </a:r>
            <a:r>
              <a:rPr lang="en-GB" smtClean="0"/>
              <a:t>cooling test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5" name="コンテンツ プレースホルダ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8" y="844229"/>
            <a:ext cx="3547108" cy="2658721"/>
          </a:xfrm>
          <a:prstGeom prst="rect">
            <a:avLst/>
          </a:prstGeom>
        </p:spPr>
      </p:pic>
      <p:cxnSp>
        <p:nvCxnSpPr>
          <p:cNvPr id="6" name="直線矢印コネクタ 5"/>
          <p:cNvCxnSpPr/>
          <p:nvPr/>
        </p:nvCxnSpPr>
        <p:spPr>
          <a:xfrm>
            <a:off x="617736" y="1766581"/>
            <a:ext cx="0" cy="200431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/>
          <p:cNvCxnSpPr/>
          <p:nvPr/>
        </p:nvCxnSpPr>
        <p:spPr>
          <a:xfrm flipV="1">
            <a:off x="612552" y="1994854"/>
            <a:ext cx="0" cy="200431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365002" y="1447385"/>
            <a:ext cx="620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Gap</a:t>
            </a:r>
            <a:endParaRPr kumimoji="1" lang="ja-JP" alt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1658393" y="784940"/>
            <a:ext cx="269280" cy="269280"/>
          </a:xfrm>
          <a:prstGeom prst="ellipse">
            <a:avLst/>
          </a:prstGeom>
          <a:noFill/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円/楕円 10"/>
          <p:cNvSpPr/>
          <p:nvPr/>
        </p:nvSpPr>
        <p:spPr>
          <a:xfrm>
            <a:off x="1673333" y="2683815"/>
            <a:ext cx="269280" cy="269280"/>
          </a:xfrm>
          <a:prstGeom prst="ellipse">
            <a:avLst/>
          </a:prstGeom>
          <a:noFill/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138058" y="1054220"/>
            <a:ext cx="1609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8000"/>
                </a:solidFill>
                <a:latin typeface="Arial"/>
                <a:cs typeface="Arial"/>
              </a:rPr>
              <a:t>Strain gauges</a:t>
            </a:r>
            <a:endParaRPr kumimoji="1" lang="ja-JP" altLang="en-US" dirty="0">
              <a:solidFill>
                <a:srgbClr val="008000"/>
              </a:solidFill>
              <a:latin typeface="Arial"/>
              <a:cs typeface="Arial"/>
            </a:endParaRPr>
          </a:p>
        </p:txBody>
      </p:sp>
      <p:cxnSp>
        <p:nvCxnSpPr>
          <p:cNvPr id="14" name="直線矢印コネクタ 13"/>
          <p:cNvCxnSpPr/>
          <p:nvPr/>
        </p:nvCxnSpPr>
        <p:spPr>
          <a:xfrm flipH="1">
            <a:off x="1282700" y="939800"/>
            <a:ext cx="337593" cy="1144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1954826" y="882590"/>
            <a:ext cx="310106" cy="5721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1922032" y="530940"/>
            <a:ext cx="153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"/>
                <a:cs typeface="Arial"/>
              </a:rPr>
              <a:t>Tensile strain</a:t>
            </a:r>
            <a:endParaRPr kumimoji="1" lang="ja-JP" alt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 rot="60000">
            <a:off x="502765" y="1866625"/>
            <a:ext cx="293064" cy="312378"/>
          </a:xfrm>
          <a:prstGeom prst="line">
            <a:avLst/>
          </a:prstGeom>
          <a:ln w="28575" cmpd="sng">
            <a:solidFill>
              <a:schemeClr val="bg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721220" y="2065948"/>
            <a:ext cx="963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Arial"/>
                <a:cs typeface="Arial"/>
              </a:rPr>
              <a:t>Welded</a:t>
            </a:r>
            <a:endParaRPr kumimoji="1" lang="ja-JP" altLang="en-US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41" y="3872282"/>
            <a:ext cx="3819258" cy="2968668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2450" y="3432525"/>
            <a:ext cx="3107541" cy="3067480"/>
          </a:xfrm>
          <a:prstGeom prst="rect">
            <a:avLst/>
          </a:prstGeom>
        </p:spPr>
      </p:pic>
      <p:sp>
        <p:nvSpPr>
          <p:cNvPr id="21" name="テキスト ボックス 20"/>
          <p:cNvSpPr txBox="1"/>
          <p:nvPr/>
        </p:nvSpPr>
        <p:spPr>
          <a:xfrm>
            <a:off x="4560664" y="3136608"/>
            <a:ext cx="3486593" cy="3185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accent5"/>
                </a:solidFill>
                <a:latin typeface="Arial"/>
                <a:cs typeface="Arial"/>
              </a:rPr>
              <a:t>Direction of thermal stress by cooling</a:t>
            </a:r>
            <a:endParaRPr kumimoji="1" lang="ja-JP" altLang="en-US" dirty="0">
              <a:solidFill>
                <a:schemeClr val="accent5"/>
              </a:solidFill>
              <a:latin typeface="Arial"/>
              <a:cs typeface="Arial"/>
            </a:endParaRPr>
          </a:p>
        </p:txBody>
      </p:sp>
      <p:cxnSp>
        <p:nvCxnSpPr>
          <p:cNvPr id="23" name="直線矢印コネクタ 22"/>
          <p:cNvCxnSpPr/>
          <p:nvPr/>
        </p:nvCxnSpPr>
        <p:spPr>
          <a:xfrm flipH="1">
            <a:off x="6095203" y="4541899"/>
            <a:ext cx="171004" cy="7481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>
            <a:off x="6472481" y="4541899"/>
            <a:ext cx="171004" cy="7481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>
            <a:off x="5495400" y="4808142"/>
            <a:ext cx="0" cy="163523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>
            <a:off x="7107117" y="4808142"/>
            <a:ext cx="0" cy="163523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 flipV="1">
            <a:off x="7107117" y="4971665"/>
            <a:ext cx="0" cy="163523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 flipV="1">
            <a:off x="5494330" y="4971665"/>
            <a:ext cx="0" cy="163523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 flipV="1">
            <a:off x="4903655" y="4671873"/>
            <a:ext cx="47028" cy="272538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>
            <a:off x="4903655" y="4998919"/>
            <a:ext cx="47028" cy="272538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 flipH="1" flipV="1">
            <a:off x="7796479" y="4668561"/>
            <a:ext cx="47028" cy="272538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/>
          <p:nvPr/>
        </p:nvCxnSpPr>
        <p:spPr>
          <a:xfrm flipH="1">
            <a:off x="7796479" y="4995607"/>
            <a:ext cx="47028" cy="272538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 flipH="1" flipV="1">
            <a:off x="6094145" y="5319021"/>
            <a:ext cx="171004" cy="7481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/>
          <p:nvPr/>
        </p:nvCxnSpPr>
        <p:spPr>
          <a:xfrm flipV="1">
            <a:off x="6471423" y="5319021"/>
            <a:ext cx="171004" cy="7481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>
          <a:xfrm>
            <a:off x="-1211" y="492300"/>
            <a:ext cx="1659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Arial"/>
                <a:cs typeface="Arial"/>
              </a:rPr>
              <a:t>Shell welding</a:t>
            </a:r>
            <a:endParaRPr kumimoji="1" lang="ja-JP" altLang="en-US" b="1" dirty="0">
              <a:latin typeface="Arial"/>
              <a:cs typeface="Arial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-1211" y="3502950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Arial"/>
                <a:cs typeface="Arial"/>
              </a:rPr>
              <a:t>Cooling test (77 K)</a:t>
            </a:r>
            <a:endParaRPr kumimoji="1" lang="ja-JP" altLang="en-US" b="1" dirty="0">
              <a:latin typeface="Arial"/>
              <a:cs typeface="Arial"/>
            </a:endParaRPr>
          </a:p>
        </p:txBody>
      </p:sp>
      <p:sp>
        <p:nvSpPr>
          <p:cNvPr id="41" name="Espace réservé du contenu 2"/>
          <p:cNvSpPr txBox="1">
            <a:spLocks/>
          </p:cNvSpPr>
          <p:nvPr/>
        </p:nvSpPr>
        <p:spPr>
          <a:xfrm>
            <a:off x="3635739" y="576107"/>
            <a:ext cx="5488893" cy="238479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Two halves of stainless steel shells (SUS304L) were welded manually.</a:t>
            </a:r>
          </a:p>
          <a:p>
            <a:r>
              <a:rPr lang="en-GB" sz="2000" dirty="0" smtClean="0"/>
              <a:t>Tensile strain in the azimuthal direction started to develop when the gap between upper and lower halves was close.</a:t>
            </a:r>
          </a:p>
          <a:p>
            <a:r>
              <a:rPr lang="en-GB" altLang="ja-JP" sz="2000" dirty="0" smtClean="0">
                <a:sym typeface="Wingdings"/>
              </a:rPr>
              <a:t>No remarkable change of coil pole stress was observed by shell welding.</a:t>
            </a:r>
          </a:p>
          <a:p>
            <a:endParaRPr lang="en-GB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22477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-96530"/>
            <a:ext cx="7920000" cy="720000"/>
          </a:xfrm>
        </p:spPr>
        <p:txBody>
          <a:bodyPr/>
          <a:lstStyle/>
          <a:p>
            <a:r>
              <a:rPr lang="en-GB" dirty="0" smtClean="0"/>
              <a:t>Variation of coil </a:t>
            </a:r>
            <a:r>
              <a:rPr lang="en-GB" smtClean="0"/>
              <a:t>pole stress</a:t>
            </a:r>
            <a:endParaRPr lang="en-GB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3449" y="722284"/>
            <a:ext cx="5262749" cy="331681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4901427" y="3977558"/>
            <a:ext cx="9943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8000"/>
                </a:solidFill>
                <a:latin typeface="Arial"/>
                <a:cs typeface="Arial"/>
              </a:rPr>
              <a:t>Collaring</a:t>
            </a:r>
            <a:endParaRPr kumimoji="1" lang="ja-JP" altLang="en-US" sz="1600" dirty="0">
              <a:solidFill>
                <a:srgbClr val="008000"/>
              </a:solidFill>
              <a:latin typeface="Arial"/>
              <a:cs typeface="Arial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856048" y="4382033"/>
            <a:ext cx="155503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latin typeface="Arial"/>
                <a:cs typeface="Arial"/>
              </a:rPr>
              <a:t>Applied load to</a:t>
            </a:r>
          </a:p>
          <a:p>
            <a:r>
              <a:rPr lang="en-US" altLang="ja-JP" sz="1600" dirty="0" smtClean="0">
                <a:latin typeface="Arial"/>
                <a:cs typeface="Arial"/>
              </a:rPr>
              <a:t>yoke shoulder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046932" y="3977558"/>
            <a:ext cx="96021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008000"/>
                </a:solidFill>
                <a:latin typeface="Arial"/>
                <a:cs typeface="Arial"/>
              </a:rPr>
              <a:t>Key</a:t>
            </a:r>
          </a:p>
          <a:p>
            <a:r>
              <a:rPr lang="en-US" altLang="ja-JP" sz="1600" dirty="0" smtClean="0">
                <a:solidFill>
                  <a:srgbClr val="008000"/>
                </a:solidFill>
                <a:latin typeface="Arial"/>
                <a:cs typeface="Arial"/>
              </a:rPr>
              <a:t>insertion</a:t>
            </a:r>
            <a:endParaRPr kumimoji="1" lang="ja-JP" altLang="en-US" sz="1600" dirty="0">
              <a:solidFill>
                <a:srgbClr val="008000"/>
              </a:solidFill>
              <a:latin typeface="Arial"/>
              <a:cs typeface="Arial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411081" y="4467574"/>
            <a:ext cx="135946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latin typeface="Arial"/>
                <a:cs typeface="Arial"/>
              </a:rPr>
              <a:t>Before</a:t>
            </a:r>
          </a:p>
          <a:p>
            <a:r>
              <a:rPr lang="en-US" altLang="ja-JP" sz="1600" dirty="0" smtClean="0">
                <a:latin typeface="Arial"/>
                <a:cs typeface="Arial"/>
              </a:rPr>
              <a:t>shell welding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108907" y="3977558"/>
            <a:ext cx="88046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008000"/>
                </a:solidFill>
                <a:latin typeface="Arial"/>
                <a:cs typeface="Arial"/>
              </a:rPr>
              <a:t>Shell</a:t>
            </a:r>
          </a:p>
          <a:p>
            <a:r>
              <a:rPr lang="en-US" altLang="ja-JP" sz="1600" dirty="0" smtClean="0">
                <a:solidFill>
                  <a:srgbClr val="008000"/>
                </a:solidFill>
                <a:latin typeface="Arial"/>
                <a:cs typeface="Arial"/>
              </a:rPr>
              <a:t>welding</a:t>
            </a:r>
            <a:endParaRPr kumimoji="1" lang="ja-JP" altLang="en-US" sz="1600" dirty="0">
              <a:solidFill>
                <a:srgbClr val="008000"/>
              </a:solidFill>
              <a:latin typeface="Arial"/>
              <a:cs typeface="Arial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636426" y="4467574"/>
            <a:ext cx="83488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latin typeface="Arial"/>
                <a:cs typeface="Arial"/>
              </a:rPr>
              <a:t>Before</a:t>
            </a:r>
          </a:p>
          <a:p>
            <a:r>
              <a:rPr lang="en-US" altLang="ja-JP" sz="1600" dirty="0" smtClean="0">
                <a:latin typeface="Arial"/>
                <a:cs typeface="Arial"/>
              </a:rPr>
              <a:t>cooling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129951" y="3977558"/>
            <a:ext cx="88046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008000"/>
                </a:solidFill>
                <a:latin typeface="Arial"/>
                <a:cs typeface="Arial"/>
              </a:rPr>
              <a:t>Cooling</a:t>
            </a:r>
          </a:p>
          <a:p>
            <a:r>
              <a:rPr lang="en-US" altLang="ja-JP" sz="1600" dirty="0" smtClean="0">
                <a:solidFill>
                  <a:srgbClr val="008000"/>
                </a:solidFill>
                <a:latin typeface="Arial"/>
                <a:cs typeface="Arial"/>
              </a:rPr>
              <a:t>at 77 K</a:t>
            </a:r>
            <a:endParaRPr kumimoji="1" lang="ja-JP" altLang="en-US" sz="1600" dirty="0">
              <a:solidFill>
                <a:srgbClr val="008000"/>
              </a:solidFill>
              <a:latin typeface="Arial"/>
              <a:cs typeface="Arial"/>
            </a:endParaRPr>
          </a:p>
        </p:txBody>
      </p:sp>
      <p:cxnSp>
        <p:nvCxnSpPr>
          <p:cNvPr id="13" name="直線矢印コネクタ 12"/>
          <p:cNvCxnSpPr/>
          <p:nvPr/>
        </p:nvCxnSpPr>
        <p:spPr>
          <a:xfrm flipV="1">
            <a:off x="5793558" y="4023424"/>
            <a:ext cx="109042" cy="3988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 flipV="1">
            <a:off x="6918670" y="4005928"/>
            <a:ext cx="1" cy="57036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 flipH="1" flipV="1">
            <a:off x="7916048" y="4013228"/>
            <a:ext cx="59816" cy="5085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図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88" y="1296676"/>
            <a:ext cx="3719940" cy="3048673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469900" y="1336344"/>
            <a:ext cx="2134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ANSYS calculation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262749" y="391064"/>
            <a:ext cx="2801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Measured coil pole stress</a:t>
            </a:r>
            <a:endParaRPr kumimoji="1" lang="ja-JP" altLang="en-US" dirty="0">
              <a:latin typeface="Arial"/>
              <a:cs typeface="Arial"/>
            </a:endParaRPr>
          </a:p>
        </p:txBody>
      </p:sp>
      <p:cxnSp>
        <p:nvCxnSpPr>
          <p:cNvPr id="22" name="直線コネクタ 21"/>
          <p:cNvCxnSpPr/>
          <p:nvPr/>
        </p:nvCxnSpPr>
        <p:spPr>
          <a:xfrm>
            <a:off x="4445328" y="1443916"/>
            <a:ext cx="4404794" cy="0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4808884" y="1079146"/>
            <a:ext cx="3656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5"/>
                </a:solidFill>
                <a:latin typeface="Arial"/>
                <a:cs typeface="Arial"/>
              </a:rPr>
              <a:t>Target pre-stress of 80 MPa at RT</a:t>
            </a:r>
            <a:endParaRPr kumimoji="1" lang="ja-JP" altLang="en-US" dirty="0">
              <a:solidFill>
                <a:schemeClr val="accent5"/>
              </a:solidFill>
              <a:latin typeface="Arial"/>
              <a:cs typeface="Arial"/>
            </a:endParaRPr>
          </a:p>
        </p:txBody>
      </p:sp>
      <p:sp>
        <p:nvSpPr>
          <p:cNvPr id="29" name="Espace réservé du contenu 2"/>
          <p:cNvSpPr txBox="1">
            <a:spLocks/>
          </p:cNvSpPr>
          <p:nvPr/>
        </p:nvSpPr>
        <p:spPr>
          <a:xfrm>
            <a:off x="625899" y="5042744"/>
            <a:ext cx="7965365" cy="142828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Pre-stress after yoking </a:t>
            </a:r>
            <a:r>
              <a:rPr lang="en-GB" sz="2000" smtClean="0"/>
              <a:t>of </a:t>
            </a:r>
            <a:r>
              <a:rPr lang="en-GB" sz="2000" smtClean="0"/>
              <a:t>69±5 </a:t>
            </a:r>
            <a:r>
              <a:rPr lang="en-GB" sz="2000" dirty="0" smtClean="0"/>
              <a:t>MPa is lower than the target value of 80 MPa.</a:t>
            </a:r>
          </a:p>
          <a:p>
            <a:r>
              <a:rPr lang="en-GB" altLang="ja-JP" sz="2000" dirty="0" smtClean="0">
                <a:sym typeface="Wingdings"/>
              </a:rPr>
              <a:t>Stress release after cooling-down: </a:t>
            </a:r>
            <a:r>
              <a:rPr lang="en-GB" altLang="ja-JP" sz="2000" dirty="0" smtClean="0">
                <a:solidFill>
                  <a:srgbClr val="0432FF"/>
                </a:solidFill>
                <a:sym typeface="Wingdings"/>
              </a:rPr>
              <a:t>23 MPa in measurement</a:t>
            </a:r>
          </a:p>
          <a:p>
            <a:pPr marL="0" indent="0">
              <a:buNone/>
            </a:pPr>
            <a:r>
              <a:rPr lang="en-GB" sz="2000" b="1" dirty="0">
                <a:sym typeface="Wingdings"/>
              </a:rPr>
              <a:t> </a:t>
            </a:r>
            <a:r>
              <a:rPr lang="en-GB" sz="2000" b="1" dirty="0" smtClean="0">
                <a:sym typeface="Wingdings"/>
              </a:rPr>
              <a:t>                                                            </a:t>
            </a:r>
            <a:r>
              <a:rPr lang="en-GB" sz="2000" dirty="0" smtClean="0">
                <a:sym typeface="Wingdings"/>
              </a:rPr>
              <a:t>13 MPa in calculation</a:t>
            </a:r>
            <a:endParaRPr lang="en-GB" sz="2000" b="1" dirty="0" smtClean="0"/>
          </a:p>
        </p:txBody>
      </p:sp>
      <p:cxnSp>
        <p:nvCxnSpPr>
          <p:cNvPr id="20" name="直線コネクタ 19"/>
          <p:cNvCxnSpPr/>
          <p:nvPr/>
        </p:nvCxnSpPr>
        <p:spPr>
          <a:xfrm>
            <a:off x="7989376" y="1932494"/>
            <a:ext cx="744925" cy="0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8482570" y="2635403"/>
            <a:ext cx="251731" cy="0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/>
          <p:nvPr/>
        </p:nvCxnSpPr>
        <p:spPr>
          <a:xfrm>
            <a:off x="8591264" y="1922425"/>
            <a:ext cx="0" cy="709020"/>
          </a:xfrm>
          <a:prstGeom prst="straightConnector1">
            <a:avLst/>
          </a:prstGeom>
          <a:ln>
            <a:solidFill>
              <a:srgbClr val="FFC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8333337" y="2134468"/>
            <a:ext cx="706925" cy="24622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600" smtClean="0"/>
              <a:t>23 MPa</a:t>
            </a:r>
            <a:endParaRPr kumimoji="1" lang="ja-JP" altLang="en-US" sz="1600" dirty="0"/>
          </a:p>
        </p:txBody>
      </p:sp>
      <p:cxnSp>
        <p:nvCxnSpPr>
          <p:cNvPr id="35" name="直線コネクタ 34"/>
          <p:cNvCxnSpPr/>
          <p:nvPr/>
        </p:nvCxnSpPr>
        <p:spPr>
          <a:xfrm>
            <a:off x="2350060" y="2661833"/>
            <a:ext cx="744925" cy="0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2788390" y="2821012"/>
            <a:ext cx="306595" cy="0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/>
          <p:nvPr/>
        </p:nvCxnSpPr>
        <p:spPr>
          <a:xfrm>
            <a:off x="3010376" y="2660904"/>
            <a:ext cx="0" cy="176290"/>
          </a:xfrm>
          <a:prstGeom prst="straightConnector1">
            <a:avLst/>
          </a:prstGeom>
          <a:ln>
            <a:solidFill>
              <a:srgbClr val="FFC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2874229" y="2831006"/>
            <a:ext cx="70692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600"/>
              <a:t>1</a:t>
            </a:r>
            <a:r>
              <a:rPr kumimoji="1" lang="en-US" altLang="ja-JP" sz="1600" smtClean="0"/>
              <a:t>3 MPa</a:t>
            </a:r>
            <a:endParaRPr kumimoji="1" lang="ja-JP" altLang="en-US" sz="1600" dirty="0"/>
          </a:p>
        </p:txBody>
      </p:sp>
      <p:cxnSp>
        <p:nvCxnSpPr>
          <p:cNvPr id="41" name="直線矢印コネクタ 40"/>
          <p:cNvCxnSpPr/>
          <p:nvPr/>
        </p:nvCxnSpPr>
        <p:spPr>
          <a:xfrm flipH="1">
            <a:off x="4445328" y="1778005"/>
            <a:ext cx="1913275" cy="0"/>
          </a:xfrm>
          <a:prstGeom prst="straightConnector1">
            <a:avLst/>
          </a:prstGeom>
          <a:ln>
            <a:solidFill>
              <a:srgbClr val="008000"/>
            </a:solidFill>
            <a:prstDash val="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/>
          <p:cNvSpPr txBox="1"/>
          <p:nvPr/>
        </p:nvSpPr>
        <p:spPr>
          <a:xfrm>
            <a:off x="4442360" y="1741230"/>
            <a:ext cx="13773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rgbClr val="008F00"/>
                </a:solidFill>
              </a:rPr>
              <a:t>Pre-stress</a:t>
            </a:r>
          </a:p>
          <a:p>
            <a:r>
              <a:rPr kumimoji="1" lang="en-US" altLang="ja-JP" dirty="0" smtClean="0">
                <a:solidFill>
                  <a:srgbClr val="008F00"/>
                </a:solidFill>
              </a:rPr>
              <a:t>after yoking</a:t>
            </a:r>
            <a:endParaRPr kumimoji="1" lang="ja-JP" altLang="en-US" dirty="0">
              <a:solidFill>
                <a:srgbClr val="008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91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0" grpId="1"/>
      <p:bldP spid="4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2546681"/>
            <a:ext cx="7920000" cy="720000"/>
          </a:xfrm>
        </p:spPr>
        <p:txBody>
          <a:bodyPr/>
          <a:lstStyle/>
          <a:p>
            <a:r>
              <a:rPr kumimoji="1" lang="en-US" altLang="ja-JP" smtClean="0"/>
              <a:t>Mechanical structure at coil end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729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1419" y="617591"/>
            <a:ext cx="5441160" cy="161718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22835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Pre-stress at coil end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grpSp>
        <p:nvGrpSpPr>
          <p:cNvPr id="7" name="図形グループ 6"/>
          <p:cNvGrpSpPr/>
          <p:nvPr/>
        </p:nvGrpSpPr>
        <p:grpSpPr>
          <a:xfrm>
            <a:off x="133038" y="2302689"/>
            <a:ext cx="3629027" cy="2655513"/>
            <a:chOff x="457199" y="1418011"/>
            <a:chExt cx="3629027" cy="2655513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1963" y="1418011"/>
              <a:ext cx="3624263" cy="2655513"/>
            </a:xfrm>
            <a:prstGeom prst="rect">
              <a:avLst/>
            </a:prstGeom>
          </p:spPr>
        </p:pic>
        <p:sp>
          <p:nvSpPr>
            <p:cNvPr id="6" name="正方形/長方形 5"/>
            <p:cNvSpPr/>
            <p:nvPr/>
          </p:nvSpPr>
          <p:spPr>
            <a:xfrm>
              <a:off x="457199" y="3557588"/>
              <a:ext cx="328613" cy="4000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" name="円/楕円 7"/>
          <p:cNvSpPr/>
          <p:nvPr/>
        </p:nvSpPr>
        <p:spPr>
          <a:xfrm rot="19978631">
            <a:off x="1182602" y="4083929"/>
            <a:ext cx="2909888" cy="464317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2763" y="2660553"/>
            <a:ext cx="3496800" cy="1460804"/>
          </a:xfrm>
          <a:prstGeom prst="rect">
            <a:avLst/>
          </a:prstGeom>
        </p:spPr>
      </p:pic>
      <p:cxnSp>
        <p:nvCxnSpPr>
          <p:cNvPr id="10" name="直線コネクタ 9"/>
          <p:cNvCxnSpPr/>
          <p:nvPr/>
        </p:nvCxnSpPr>
        <p:spPr>
          <a:xfrm>
            <a:off x="7595149" y="4033746"/>
            <a:ext cx="382448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7595149" y="4109076"/>
            <a:ext cx="382448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>
            <a:off x="7897799" y="3737729"/>
            <a:ext cx="1" cy="29601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7897799" y="4109076"/>
            <a:ext cx="1" cy="29601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7963869" y="3697208"/>
            <a:ext cx="11801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Symbol" charset="2"/>
                <a:cs typeface="Symbol" charset="2"/>
              </a:rPr>
              <a:t>D</a:t>
            </a:r>
            <a:r>
              <a:rPr kumimoji="1" lang="en-US" altLang="ja-JP" sz="2000" dirty="0" smtClean="0">
                <a:latin typeface="Arial"/>
                <a:cs typeface="Arial"/>
              </a:rPr>
              <a:t>t =</a:t>
            </a:r>
          </a:p>
          <a:p>
            <a:r>
              <a:rPr kumimoji="1" lang="en-US" altLang="ja-JP" sz="2000" dirty="0" smtClean="0">
                <a:latin typeface="Arial"/>
                <a:cs typeface="Arial"/>
              </a:rPr>
              <a:t>0.24 mm</a:t>
            </a:r>
            <a:endParaRPr kumimoji="1" lang="ja-JP" altLang="en-US" sz="2000" dirty="0">
              <a:latin typeface="Arial"/>
              <a:cs typeface="Arial"/>
            </a:endParaRPr>
          </a:p>
        </p:txBody>
      </p:sp>
      <p:sp>
        <p:nvSpPr>
          <p:cNvPr id="15" name="円/楕円 14"/>
          <p:cNvSpPr/>
          <p:nvPr/>
        </p:nvSpPr>
        <p:spPr>
          <a:xfrm>
            <a:off x="4163987" y="4014364"/>
            <a:ext cx="63706" cy="63706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円/楕円 15"/>
          <p:cNvSpPr/>
          <p:nvPr/>
        </p:nvSpPr>
        <p:spPr>
          <a:xfrm>
            <a:off x="7551193" y="4089505"/>
            <a:ext cx="63706" cy="63706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" name="左中かっこ 16"/>
          <p:cNvSpPr/>
          <p:nvPr/>
        </p:nvSpPr>
        <p:spPr>
          <a:xfrm rot="16200000">
            <a:off x="5790398" y="2578201"/>
            <a:ext cx="185814" cy="3423687"/>
          </a:xfrm>
          <a:prstGeom prst="leftBrac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135149" y="4344830"/>
            <a:ext cx="15520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smtClean="0">
                <a:solidFill>
                  <a:schemeClr val="accent5"/>
                </a:solidFill>
              </a:rPr>
              <a:t>Linear taper</a:t>
            </a:r>
            <a:endParaRPr kumimoji="1" lang="ja-JP" altLang="en-US" sz="2000" dirty="0">
              <a:solidFill>
                <a:schemeClr val="accent5"/>
              </a:solidFill>
            </a:endParaRPr>
          </a:p>
        </p:txBody>
      </p:sp>
      <p:sp>
        <p:nvSpPr>
          <p:cNvPr id="21" name="Espace réservé du contenu 2"/>
          <p:cNvSpPr txBox="1">
            <a:spLocks/>
          </p:cNvSpPr>
          <p:nvPr/>
        </p:nvSpPr>
        <p:spPr>
          <a:xfrm>
            <a:off x="247514" y="4958202"/>
            <a:ext cx="8648971" cy="123832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2400" dirty="0" smtClean="0"/>
              <a:t>GFRP end saddle was made thicker at the end so that the pre-stress can </a:t>
            </a:r>
            <a:r>
              <a:rPr kumimoji="1" lang="en-US" altLang="ja-JP" sz="2400" smtClean="0"/>
              <a:t>be applied during </a:t>
            </a:r>
            <a:r>
              <a:rPr kumimoji="1" lang="en-US" altLang="ja-JP" sz="2400" dirty="0" smtClean="0"/>
              <a:t>yoking.</a:t>
            </a:r>
          </a:p>
          <a:p>
            <a:r>
              <a:rPr kumimoji="1" lang="en-US" altLang="ja-JP" sz="2400" dirty="0" smtClean="0"/>
              <a:t>Target value: 50 MPa</a:t>
            </a:r>
          </a:p>
        </p:txBody>
      </p:sp>
      <p:sp>
        <p:nvSpPr>
          <p:cNvPr id="23" name="下矢印 22"/>
          <p:cNvSpPr/>
          <p:nvPr/>
        </p:nvSpPr>
        <p:spPr>
          <a:xfrm flipV="1">
            <a:off x="7422606" y="4151811"/>
            <a:ext cx="254192" cy="293007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059824" y="4457625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50 MPa</a:t>
            </a:r>
            <a:endParaRPr kumimoji="1" lang="ja-JP" altLang="en-US" dirty="0"/>
          </a:p>
        </p:txBody>
      </p:sp>
      <p:cxnSp>
        <p:nvCxnSpPr>
          <p:cNvPr id="25" name="直線矢印コネクタ 24"/>
          <p:cNvCxnSpPr/>
          <p:nvPr/>
        </p:nvCxnSpPr>
        <p:spPr>
          <a:xfrm flipH="1" flipV="1">
            <a:off x="6792900" y="1556043"/>
            <a:ext cx="266924" cy="22480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 flipV="1">
            <a:off x="2287577" y="1527466"/>
            <a:ext cx="266924" cy="22480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084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図形グループ 13"/>
          <p:cNvGrpSpPr/>
          <p:nvPr/>
        </p:nvGrpSpPr>
        <p:grpSpPr>
          <a:xfrm>
            <a:off x="6520692" y="2247708"/>
            <a:ext cx="2797194" cy="1701564"/>
            <a:chOff x="209767" y="1124744"/>
            <a:chExt cx="5226329" cy="3179235"/>
          </a:xfrm>
        </p:grpSpPr>
        <p:pic>
          <p:nvPicPr>
            <p:cNvPr id="15" name="図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520" y="1124744"/>
              <a:ext cx="5155890" cy="3179235"/>
            </a:xfrm>
            <a:prstGeom prst="rect">
              <a:avLst/>
            </a:prstGeom>
          </p:spPr>
        </p:pic>
        <p:sp>
          <p:nvSpPr>
            <p:cNvPr id="16" name="正方形/長方形 15"/>
            <p:cNvSpPr/>
            <p:nvPr/>
          </p:nvSpPr>
          <p:spPr>
            <a:xfrm>
              <a:off x="4141524" y="1412776"/>
              <a:ext cx="1294572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/>
            <p:cNvSpPr/>
            <p:nvPr/>
          </p:nvSpPr>
          <p:spPr>
            <a:xfrm flipV="1">
              <a:off x="3923928" y="1556792"/>
              <a:ext cx="1294572" cy="178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209767" y="1751504"/>
              <a:ext cx="833841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/>
            <p:cNvSpPr/>
            <p:nvPr/>
          </p:nvSpPr>
          <p:spPr>
            <a:xfrm flipV="1">
              <a:off x="971600" y="1772816"/>
              <a:ext cx="216024" cy="304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21" name="直線矢印コネクタ 20"/>
          <p:cNvCxnSpPr/>
          <p:nvPr/>
        </p:nvCxnSpPr>
        <p:spPr>
          <a:xfrm flipH="1">
            <a:off x="7548240" y="1776217"/>
            <a:ext cx="144016" cy="84338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>
            <a:off x="7695730" y="1765203"/>
            <a:ext cx="672147" cy="879146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7298432" y="1055729"/>
            <a:ext cx="1190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mtClean="0">
                <a:solidFill>
                  <a:srgbClr val="FF0000"/>
                </a:solidFill>
              </a:rPr>
              <a:t>GFRP collar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410578" y="3201556"/>
            <a:ext cx="102441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mtClean="0"/>
              <a:t>Ramp box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GFRP collar at lead end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8" y="717007"/>
            <a:ext cx="3057804" cy="4077072"/>
          </a:xfrm>
          <a:prstGeom prst="rect">
            <a:avLst/>
          </a:prstGeom>
        </p:spPr>
      </p:pic>
      <p:sp>
        <p:nvSpPr>
          <p:cNvPr id="24" name="Espace réservé du contenu 2"/>
          <p:cNvSpPr txBox="1">
            <a:spLocks/>
          </p:cNvSpPr>
          <p:nvPr/>
        </p:nvSpPr>
        <p:spPr>
          <a:xfrm>
            <a:off x="783203" y="5085184"/>
            <a:ext cx="7903597" cy="142828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ja-JP" sz="2000" dirty="0" smtClean="0">
                <a:sym typeface="Wingdings"/>
              </a:rPr>
              <a:t>Radiation resistant GFRP collars cover the lead end.</a:t>
            </a:r>
          </a:p>
          <a:p>
            <a:r>
              <a:rPr lang="en-GB" sz="2000" dirty="0" smtClean="0"/>
              <a:t>Circumference of the GFRP collars was oversized to clamp the </a:t>
            </a:r>
            <a:r>
              <a:rPr lang="en-GB" sz="2000" smtClean="0"/>
              <a:t>ramp boxes with pre-stress </a:t>
            </a:r>
            <a:r>
              <a:rPr lang="en-GB" sz="2000" dirty="0" smtClean="0"/>
              <a:t>of 40 MPa</a:t>
            </a:r>
          </a:p>
          <a:p>
            <a:pPr marL="0" indent="0">
              <a:buNone/>
            </a:pPr>
            <a:r>
              <a:rPr lang="en-GB" sz="2000" dirty="0" smtClean="0">
                <a:sym typeface="Wingdings"/>
              </a:rPr>
              <a:t>      Pre-stress was checked in the yoking process.</a:t>
            </a:r>
            <a:endParaRPr lang="en-GB" sz="2000" dirty="0" smtClean="0"/>
          </a:p>
        </p:txBody>
      </p:sp>
      <p:grpSp>
        <p:nvGrpSpPr>
          <p:cNvPr id="39" name="図形グループ 38"/>
          <p:cNvGrpSpPr/>
          <p:nvPr/>
        </p:nvGrpSpPr>
        <p:grpSpPr>
          <a:xfrm>
            <a:off x="3134947" y="782042"/>
            <a:ext cx="3496235" cy="4012037"/>
            <a:chOff x="4641011" y="782042"/>
            <a:chExt cx="3496235" cy="4012037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23" t="16968" r="22500" b="20062"/>
            <a:stretch/>
          </p:blipFill>
          <p:spPr>
            <a:xfrm>
              <a:off x="4641011" y="1218332"/>
              <a:ext cx="3496235" cy="3575747"/>
            </a:xfrm>
            <a:prstGeom prst="rect">
              <a:avLst/>
            </a:prstGeom>
          </p:spPr>
        </p:pic>
        <p:sp>
          <p:nvSpPr>
            <p:cNvPr id="19" name="テキスト ボックス 18"/>
            <p:cNvSpPr txBox="1"/>
            <p:nvPr/>
          </p:nvSpPr>
          <p:spPr>
            <a:xfrm>
              <a:off x="5004621" y="782042"/>
              <a:ext cx="24631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mtClean="0">
                  <a:solidFill>
                    <a:srgbClr val="FF0000"/>
                  </a:solidFill>
                </a:rPr>
                <a:t>Four-split GFRP </a:t>
              </a:r>
              <a:r>
                <a:rPr kumimoji="1" lang="en-US" altLang="ja-JP" dirty="0" smtClean="0">
                  <a:solidFill>
                    <a:srgbClr val="FF0000"/>
                  </a:solidFill>
                </a:rPr>
                <a:t>collar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31" name="直線矢印コネクタ 30"/>
            <p:cNvCxnSpPr/>
            <p:nvPr/>
          </p:nvCxnSpPr>
          <p:spPr>
            <a:xfrm flipH="1">
              <a:off x="5462669" y="1151374"/>
              <a:ext cx="551881" cy="784737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矢印コネクタ 32"/>
            <p:cNvCxnSpPr/>
            <p:nvPr/>
          </p:nvCxnSpPr>
          <p:spPr>
            <a:xfrm flipH="1">
              <a:off x="5294041" y="1151374"/>
              <a:ext cx="720509" cy="284064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矢印コネクタ 34"/>
            <p:cNvCxnSpPr/>
            <p:nvPr/>
          </p:nvCxnSpPr>
          <p:spPr>
            <a:xfrm>
              <a:off x="5992246" y="1159233"/>
              <a:ext cx="1149890" cy="84548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矢印コネクタ 36"/>
            <p:cNvCxnSpPr/>
            <p:nvPr/>
          </p:nvCxnSpPr>
          <p:spPr>
            <a:xfrm>
              <a:off x="6014550" y="1159233"/>
              <a:ext cx="1358932" cy="2830186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直線矢印コネクタ 24"/>
          <p:cNvCxnSpPr/>
          <p:nvPr/>
        </p:nvCxnSpPr>
        <p:spPr>
          <a:xfrm flipV="1">
            <a:off x="7886926" y="2651236"/>
            <a:ext cx="209288" cy="682656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99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図 3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28" t="11526" r="13672" b="10669"/>
          <a:stretch/>
        </p:blipFill>
        <p:spPr>
          <a:xfrm>
            <a:off x="6044793" y="961696"/>
            <a:ext cx="3037589" cy="293472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Longitudinal support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96" t="82" r="9754" b="2542"/>
          <a:stretch/>
        </p:blipFill>
        <p:spPr>
          <a:xfrm>
            <a:off x="85825" y="961696"/>
            <a:ext cx="3007832" cy="2934728"/>
          </a:xfrm>
          <a:prstGeom prst="rect">
            <a:avLst/>
          </a:prstGeom>
        </p:spPr>
      </p:pic>
      <p:grpSp>
        <p:nvGrpSpPr>
          <p:cNvPr id="63" name="図形グループ 62"/>
          <p:cNvGrpSpPr/>
          <p:nvPr/>
        </p:nvGrpSpPr>
        <p:grpSpPr>
          <a:xfrm>
            <a:off x="3093657" y="961696"/>
            <a:ext cx="2977797" cy="2934728"/>
            <a:chOff x="3093657" y="1004867"/>
            <a:chExt cx="2977797" cy="2934728"/>
          </a:xfrm>
        </p:grpSpPr>
        <p:pic>
          <p:nvPicPr>
            <p:cNvPr id="33" name="図 32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19" t="6320" r="13760" b="4690"/>
            <a:stretch/>
          </p:blipFill>
          <p:spPr>
            <a:xfrm>
              <a:off x="3093657" y="1004867"/>
              <a:ext cx="2977797" cy="2934728"/>
            </a:xfrm>
            <a:prstGeom prst="rect">
              <a:avLst/>
            </a:prstGeom>
          </p:spPr>
        </p:pic>
        <p:sp>
          <p:nvSpPr>
            <p:cNvPr id="12" name="円/楕円 11"/>
            <p:cNvSpPr/>
            <p:nvPr/>
          </p:nvSpPr>
          <p:spPr>
            <a:xfrm>
              <a:off x="4354815" y="2073066"/>
              <a:ext cx="144016" cy="144016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36"/>
            <p:cNvSpPr/>
            <p:nvPr/>
          </p:nvSpPr>
          <p:spPr>
            <a:xfrm>
              <a:off x="4658801" y="2066672"/>
              <a:ext cx="144016" cy="144016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7"/>
            <p:cNvSpPr/>
            <p:nvPr/>
          </p:nvSpPr>
          <p:spPr>
            <a:xfrm>
              <a:off x="4379329" y="2800958"/>
              <a:ext cx="144016" cy="144016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円/楕円 38"/>
            <p:cNvSpPr/>
            <p:nvPr/>
          </p:nvSpPr>
          <p:spPr>
            <a:xfrm>
              <a:off x="4683315" y="2794564"/>
              <a:ext cx="144016" cy="144016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/>
            <p:cNvSpPr/>
            <p:nvPr/>
          </p:nvSpPr>
          <p:spPr>
            <a:xfrm>
              <a:off x="4148069" y="2301131"/>
              <a:ext cx="144016" cy="144016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4157913" y="2608059"/>
              <a:ext cx="144016" cy="144016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4888753" y="2268096"/>
              <a:ext cx="144016" cy="144016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4898597" y="2575024"/>
              <a:ext cx="144016" cy="144016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3998871" y="1397400"/>
              <a:ext cx="144016" cy="144016"/>
            </a:xfrm>
            <a:prstGeom prst="ellipse">
              <a:avLst/>
            </a:prstGeom>
            <a:noFill/>
            <a:ln>
              <a:solidFill>
                <a:srgbClr val="0432FF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4174969" y="1736298"/>
              <a:ext cx="144016" cy="144016"/>
            </a:xfrm>
            <a:prstGeom prst="ellipse">
              <a:avLst/>
            </a:prstGeom>
            <a:noFill/>
            <a:ln>
              <a:solidFill>
                <a:srgbClr val="0432FF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4976143" y="1383548"/>
              <a:ext cx="144016" cy="144016"/>
            </a:xfrm>
            <a:prstGeom prst="ellipse">
              <a:avLst/>
            </a:prstGeom>
            <a:noFill/>
            <a:ln>
              <a:solidFill>
                <a:srgbClr val="0432FF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46"/>
            <p:cNvSpPr/>
            <p:nvPr/>
          </p:nvSpPr>
          <p:spPr>
            <a:xfrm>
              <a:off x="4828005" y="1721384"/>
              <a:ext cx="144016" cy="144016"/>
            </a:xfrm>
            <a:prstGeom prst="ellipse">
              <a:avLst/>
            </a:prstGeom>
            <a:noFill/>
            <a:ln>
              <a:solidFill>
                <a:srgbClr val="0432FF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円/楕円 47"/>
            <p:cNvSpPr/>
            <p:nvPr/>
          </p:nvSpPr>
          <p:spPr>
            <a:xfrm flipV="1">
              <a:off x="4074543" y="3441472"/>
              <a:ext cx="144016" cy="144016"/>
            </a:xfrm>
            <a:prstGeom prst="ellipse">
              <a:avLst/>
            </a:prstGeom>
            <a:noFill/>
            <a:ln>
              <a:solidFill>
                <a:srgbClr val="0432FF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円/楕円 48"/>
            <p:cNvSpPr/>
            <p:nvPr/>
          </p:nvSpPr>
          <p:spPr>
            <a:xfrm flipV="1">
              <a:off x="4218671" y="3128150"/>
              <a:ext cx="144016" cy="144016"/>
            </a:xfrm>
            <a:prstGeom prst="ellipse">
              <a:avLst/>
            </a:prstGeom>
            <a:noFill/>
            <a:ln>
              <a:solidFill>
                <a:srgbClr val="0432FF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円/楕円 49"/>
            <p:cNvSpPr/>
            <p:nvPr/>
          </p:nvSpPr>
          <p:spPr>
            <a:xfrm flipV="1">
              <a:off x="4994269" y="3384988"/>
              <a:ext cx="144016" cy="144016"/>
            </a:xfrm>
            <a:prstGeom prst="ellipse">
              <a:avLst/>
            </a:prstGeom>
            <a:noFill/>
            <a:ln>
              <a:solidFill>
                <a:srgbClr val="0432FF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0"/>
            <p:cNvSpPr/>
            <p:nvPr/>
          </p:nvSpPr>
          <p:spPr>
            <a:xfrm flipV="1">
              <a:off x="4852524" y="3098306"/>
              <a:ext cx="144016" cy="144016"/>
            </a:xfrm>
            <a:prstGeom prst="ellipse">
              <a:avLst/>
            </a:prstGeom>
            <a:noFill/>
            <a:ln>
              <a:solidFill>
                <a:srgbClr val="0432FF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/楕円 52"/>
            <p:cNvSpPr/>
            <p:nvPr/>
          </p:nvSpPr>
          <p:spPr>
            <a:xfrm rot="10800000">
              <a:off x="5513093" y="1925937"/>
              <a:ext cx="144016" cy="144016"/>
            </a:xfrm>
            <a:prstGeom prst="ellipse">
              <a:avLst/>
            </a:prstGeom>
            <a:noFill/>
            <a:ln>
              <a:solidFill>
                <a:srgbClr val="0432FF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円/楕円 53"/>
            <p:cNvSpPr/>
            <p:nvPr/>
          </p:nvSpPr>
          <p:spPr>
            <a:xfrm rot="10800000">
              <a:off x="5206165" y="2089247"/>
              <a:ext cx="144016" cy="144016"/>
            </a:xfrm>
            <a:prstGeom prst="ellipse">
              <a:avLst/>
            </a:prstGeom>
            <a:noFill/>
            <a:ln>
              <a:solidFill>
                <a:srgbClr val="0432FF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円/楕円 54"/>
            <p:cNvSpPr/>
            <p:nvPr/>
          </p:nvSpPr>
          <p:spPr>
            <a:xfrm rot="10800000">
              <a:off x="5501368" y="2858451"/>
              <a:ext cx="144016" cy="144016"/>
            </a:xfrm>
            <a:prstGeom prst="ellipse">
              <a:avLst/>
            </a:prstGeom>
            <a:noFill/>
            <a:ln>
              <a:solidFill>
                <a:srgbClr val="0432FF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5"/>
            <p:cNvSpPr/>
            <p:nvPr/>
          </p:nvSpPr>
          <p:spPr>
            <a:xfrm rot="10800000">
              <a:off x="5201897" y="2729495"/>
              <a:ext cx="144016" cy="144016"/>
            </a:xfrm>
            <a:prstGeom prst="ellipse">
              <a:avLst/>
            </a:prstGeom>
            <a:noFill/>
            <a:ln>
              <a:solidFill>
                <a:srgbClr val="0432FF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 rot="16200000">
              <a:off x="3505428" y="2955501"/>
              <a:ext cx="144016" cy="144016"/>
            </a:xfrm>
            <a:prstGeom prst="ellipse">
              <a:avLst/>
            </a:prstGeom>
            <a:noFill/>
            <a:ln>
              <a:solidFill>
                <a:srgbClr val="0432FF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円/楕円 58"/>
            <p:cNvSpPr/>
            <p:nvPr/>
          </p:nvSpPr>
          <p:spPr>
            <a:xfrm rot="16200000">
              <a:off x="3831538" y="2785797"/>
              <a:ext cx="144016" cy="144016"/>
            </a:xfrm>
            <a:prstGeom prst="ellipse">
              <a:avLst/>
            </a:prstGeom>
            <a:noFill/>
            <a:ln>
              <a:solidFill>
                <a:srgbClr val="0432FF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円/楕円 59"/>
            <p:cNvSpPr/>
            <p:nvPr/>
          </p:nvSpPr>
          <p:spPr>
            <a:xfrm rot="16200000">
              <a:off x="3453212" y="1991017"/>
              <a:ext cx="144016" cy="144016"/>
            </a:xfrm>
            <a:prstGeom prst="ellipse">
              <a:avLst/>
            </a:prstGeom>
            <a:noFill/>
            <a:ln>
              <a:solidFill>
                <a:srgbClr val="0432FF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/>
          </p:nvSpPr>
          <p:spPr>
            <a:xfrm rot="16200000">
              <a:off x="3791048" y="2139155"/>
              <a:ext cx="144016" cy="144016"/>
            </a:xfrm>
            <a:prstGeom prst="ellipse">
              <a:avLst/>
            </a:prstGeom>
            <a:noFill/>
            <a:ln>
              <a:solidFill>
                <a:srgbClr val="0432FF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4" name="Espace réservé du contenu 2"/>
          <p:cNvSpPr txBox="1">
            <a:spLocks/>
          </p:cNvSpPr>
          <p:nvPr/>
        </p:nvSpPr>
        <p:spPr>
          <a:xfrm>
            <a:off x="612000" y="4447216"/>
            <a:ext cx="7903597" cy="168006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ym typeface="Wingdings"/>
              </a:rPr>
              <a:t>The coils and yokes were longitudinally supported from the end plates with bullets.</a:t>
            </a:r>
          </a:p>
          <a:p>
            <a:r>
              <a:rPr lang="en-GB" sz="2000" dirty="0" smtClean="0">
                <a:sym typeface="Wingdings"/>
              </a:rPr>
              <a:t>Preload applied to the coil was determined to be 5.2 </a:t>
            </a:r>
            <a:r>
              <a:rPr lang="en-GB" sz="2000" dirty="0" err="1" smtClean="0">
                <a:sym typeface="Wingdings"/>
              </a:rPr>
              <a:t>tonf</a:t>
            </a:r>
            <a:r>
              <a:rPr lang="en-GB" sz="2000" dirty="0" smtClean="0">
                <a:sym typeface="Wingdings"/>
              </a:rPr>
              <a:t> /coil (pressure of 12.3 MPa at coil end) from experience of MQXA. </a:t>
            </a:r>
          </a:p>
          <a:p>
            <a:r>
              <a:rPr lang="en-GB" sz="2000" dirty="0" smtClean="0">
                <a:sym typeface="Wingdings"/>
              </a:rPr>
              <a:t>In MBXFS01, strain of bullets was not monitored.</a:t>
            </a: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3493453" y="3834319"/>
            <a:ext cx="2351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Red: Bullets for coils</a:t>
            </a:r>
          </a:p>
          <a:p>
            <a:r>
              <a:rPr kumimoji="1" lang="en-US" altLang="ja-JP" dirty="0" smtClean="0">
                <a:solidFill>
                  <a:srgbClr val="0432FF"/>
                </a:solidFill>
              </a:rPr>
              <a:t>Blue: Bullets for yoke</a:t>
            </a:r>
            <a:endParaRPr kumimoji="1" lang="ja-JP" altLang="en-US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65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Based on ANSYS calculation, the target value of coil pre-stress at pole was determined to be 80 MPa.</a:t>
            </a:r>
          </a:p>
          <a:p>
            <a:endParaRPr lang="en-GB" sz="2400" dirty="0"/>
          </a:p>
          <a:p>
            <a:r>
              <a:rPr lang="en-GB" sz="2400" dirty="0" smtClean="0"/>
              <a:t>The 200 mm mechanical short model was assembled and validity of assembly process</a:t>
            </a:r>
            <a:r>
              <a:rPr lang="en-US" sz="2400" dirty="0"/>
              <a:t> </a:t>
            </a:r>
            <a:r>
              <a:rPr lang="en-US" sz="2400" dirty="0" smtClean="0"/>
              <a:t>could be confirmed.</a:t>
            </a:r>
          </a:p>
          <a:p>
            <a:endParaRPr lang="en-US" sz="2400" dirty="0"/>
          </a:p>
          <a:p>
            <a:r>
              <a:rPr lang="en-US" sz="2400" dirty="0" smtClean="0"/>
              <a:t>Coil pre-stress at pole after yoking was 10 MPa lower than the target value. Stress release after cooling-down of 23 MPa was 10 MPa larger than the calculation.</a:t>
            </a:r>
          </a:p>
          <a:p>
            <a:endParaRPr lang="en-US" sz="2400" dirty="0"/>
          </a:p>
          <a:p>
            <a:endParaRPr lang="en-GB" sz="24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404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0976" y="2533234"/>
            <a:ext cx="7920000" cy="720000"/>
          </a:xfrm>
        </p:spPr>
        <p:txBody>
          <a:bodyPr/>
          <a:lstStyle/>
          <a:p>
            <a:r>
              <a:rPr kumimoji="1" lang="en-US" altLang="ja-JP" smtClean="0"/>
              <a:t>Mechanical calculation with ANSYS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221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0465" y="183926"/>
            <a:ext cx="4140055" cy="720000"/>
          </a:xfrm>
        </p:spPr>
        <p:txBody>
          <a:bodyPr/>
          <a:lstStyle/>
          <a:p>
            <a:r>
              <a:rPr lang="en-GB" dirty="0" smtClean="0"/>
              <a:t>ANSYS model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pSp>
        <p:nvGrpSpPr>
          <p:cNvPr id="26" name="図形グループ 25"/>
          <p:cNvGrpSpPr/>
          <p:nvPr/>
        </p:nvGrpSpPr>
        <p:grpSpPr>
          <a:xfrm>
            <a:off x="5765227" y="259382"/>
            <a:ext cx="3487293" cy="6409978"/>
            <a:chOff x="5537200" y="3507"/>
            <a:chExt cx="3708400" cy="6816394"/>
          </a:xfrm>
        </p:grpSpPr>
        <p:pic>
          <p:nvPicPr>
            <p:cNvPr id="16" name="Picture 8" descr="model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806" t="12055" r="39028" b="12446"/>
            <a:stretch/>
          </p:blipFill>
          <p:spPr>
            <a:xfrm>
              <a:off x="5537200" y="3507"/>
              <a:ext cx="3708400" cy="6816394"/>
            </a:xfrm>
            <a:prstGeom prst="rect">
              <a:avLst/>
            </a:prstGeom>
          </p:spPr>
        </p:pic>
        <p:cxnSp>
          <p:nvCxnSpPr>
            <p:cNvPr id="18" name="Straight Arrow Connector 25"/>
            <p:cNvCxnSpPr/>
            <p:nvPr/>
          </p:nvCxnSpPr>
          <p:spPr>
            <a:xfrm flipV="1">
              <a:off x="8750300" y="4419600"/>
              <a:ext cx="12700" cy="1587500"/>
            </a:xfrm>
            <a:prstGeom prst="straightConnector1">
              <a:avLst/>
            </a:prstGeom>
            <a:ln w="19050"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26"/>
          <p:cNvSpPr txBox="1"/>
          <p:nvPr/>
        </p:nvSpPr>
        <p:spPr>
          <a:xfrm>
            <a:off x="8020744" y="5877272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0</a:t>
            </a:r>
            <a:r>
              <a:rPr lang="en-US" altLang="zh-CN" sz="1400" i="1" dirty="0" smtClean="0"/>
              <a:t>.5 unit </a:t>
            </a:r>
            <a:r>
              <a:rPr lang="en-US" sz="1400" i="1" dirty="0" smtClean="0"/>
              <a:t>thickness </a:t>
            </a:r>
          </a:p>
          <a:p>
            <a:r>
              <a:rPr lang="en-US" sz="1400" i="1" dirty="0" smtClean="0"/>
              <a:t>for each layer</a:t>
            </a:r>
            <a:endParaRPr lang="en-US" sz="1400" i="1" dirty="0"/>
          </a:p>
        </p:txBody>
      </p:sp>
      <p:pic>
        <p:nvPicPr>
          <p:cNvPr id="20" name="Picture 27" descr="force.tiff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722" t="26444" r="23612" b="5334"/>
          <a:stretch/>
        </p:blipFill>
        <p:spPr>
          <a:xfrm>
            <a:off x="7083870" y="94063"/>
            <a:ext cx="2060131" cy="2108201"/>
          </a:xfrm>
          <a:prstGeom prst="rect">
            <a:avLst/>
          </a:prstGeom>
        </p:spPr>
      </p:pic>
      <p:sp>
        <p:nvSpPr>
          <p:cNvPr id="21" name="TextBox 28"/>
          <p:cNvSpPr txBox="1"/>
          <p:nvPr/>
        </p:nvSpPr>
        <p:spPr>
          <a:xfrm>
            <a:off x="7137400" y="1382017"/>
            <a:ext cx="1562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/>
              <a:t>Lorentz force</a:t>
            </a:r>
          </a:p>
          <a:p>
            <a:r>
              <a:rPr lang="en-US" sz="1400" b="1" i="1" dirty="0" smtClean="0"/>
              <a:t>In coil  at nominal current</a:t>
            </a:r>
            <a:endParaRPr lang="en-US" sz="1400" b="1" i="1" dirty="0"/>
          </a:p>
        </p:txBody>
      </p:sp>
      <p:sp>
        <p:nvSpPr>
          <p:cNvPr id="22" name="Right Arrow 29"/>
          <p:cNvSpPr/>
          <p:nvPr/>
        </p:nvSpPr>
        <p:spPr>
          <a:xfrm>
            <a:off x="7893235" y="94064"/>
            <a:ext cx="426957" cy="22992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30"/>
          <p:cNvSpPr/>
          <p:nvPr/>
        </p:nvSpPr>
        <p:spPr>
          <a:xfrm>
            <a:off x="7477225" y="532012"/>
            <a:ext cx="120424" cy="40510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31"/>
          <p:cNvSpPr txBox="1"/>
          <p:nvPr/>
        </p:nvSpPr>
        <p:spPr>
          <a:xfrm>
            <a:off x="8407400" y="126908"/>
            <a:ext cx="6985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/>
              <a:t>1.5 MN/m</a:t>
            </a:r>
            <a:endParaRPr lang="en-US" sz="1200" dirty="0"/>
          </a:p>
        </p:txBody>
      </p:sp>
      <p:sp>
        <p:nvSpPr>
          <p:cNvPr id="25" name="TextBox 32"/>
          <p:cNvSpPr txBox="1"/>
          <p:nvPr/>
        </p:nvSpPr>
        <p:spPr>
          <a:xfrm>
            <a:off x="7290255" y="932997"/>
            <a:ext cx="66780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/>
              <a:t>0.6 MN/m</a:t>
            </a:r>
            <a:endParaRPr lang="en-US" sz="1200" dirty="0"/>
          </a:p>
        </p:txBody>
      </p:sp>
      <p:sp>
        <p:nvSpPr>
          <p:cNvPr id="6" name="TextBox 17"/>
          <p:cNvSpPr txBox="1"/>
          <p:nvPr/>
        </p:nvSpPr>
        <p:spPr>
          <a:xfrm>
            <a:off x="-4845" y="947623"/>
            <a:ext cx="60801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/>
            <a:r>
              <a:rPr lang="en-US" b="1" dirty="0" smtClean="0"/>
              <a:t>Simulation steps of the ANSYS 2D 2-layer model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dirty="0" smtClean="0"/>
              <a:t>Collaring</a:t>
            </a:r>
            <a:r>
              <a:rPr lang="en-US" b="1" dirty="0" smtClean="0"/>
              <a:t> </a:t>
            </a:r>
          </a:p>
          <a:p>
            <a:pPr marL="342900" indent="-342900" algn="just"/>
            <a:r>
              <a:rPr lang="en-US" dirty="0" smtClean="0"/>
              <a:t>  &lt; 10 </a:t>
            </a:r>
            <a:r>
              <a:rPr lang="en-US" dirty="0" err="1" smtClean="0"/>
              <a:t>MPa</a:t>
            </a:r>
            <a:r>
              <a:rPr lang="en-US" dirty="0" smtClean="0"/>
              <a:t> pre-stress in coil by applying load on the stainless steel spacer;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dirty="0" smtClean="0"/>
              <a:t>Yoking (2 steps)</a:t>
            </a:r>
          </a:p>
          <a:p>
            <a:pPr marL="342900" indent="-342900" algn="just"/>
            <a:r>
              <a:rPr lang="en-US" dirty="0" smtClean="0"/>
              <a:t>      1. </a:t>
            </a:r>
            <a:r>
              <a:rPr lang="en-US" dirty="0"/>
              <a:t>A</a:t>
            </a:r>
            <a:r>
              <a:rPr lang="en-US" dirty="0" smtClean="0"/>
              <a:t>pplying load on the yoke shoulder to close the gap between top and bottom yokes; </a:t>
            </a:r>
          </a:p>
          <a:p>
            <a:pPr marL="342900" indent="-342900" algn="just"/>
            <a:r>
              <a:rPr lang="en-US" dirty="0" smtClean="0"/>
              <a:t>       2. Remove the load, insert the lock-keys;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dirty="0" smtClean="0"/>
              <a:t>Shell welding </a:t>
            </a:r>
          </a:p>
          <a:p>
            <a:pPr marL="342900" indent="-342900" algn="just"/>
            <a:r>
              <a:rPr lang="en-US" dirty="0" smtClean="0"/>
              <a:t>       Including stress from the stainless steel shell;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dirty="0" smtClean="0"/>
              <a:t>Cool-down to 2K;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dirty="0" smtClean="0"/>
              <a:t>Excitation.</a:t>
            </a:r>
          </a:p>
          <a:p>
            <a:pPr marL="342900" indent="-342900" algn="just"/>
            <a:endParaRPr lang="en-US" dirty="0" smtClean="0"/>
          </a:p>
          <a:p>
            <a:pPr marL="342900" indent="-342900" algn="just"/>
            <a:r>
              <a:rPr lang="en-US" b="1" dirty="0" smtClean="0"/>
              <a:t>Boundary conditions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dirty="0" smtClean="0"/>
              <a:t>Symmetry condition: UX = 0 in line X = 0;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dirty="0" smtClean="0"/>
              <a:t>Friction coefficient of 0.2 for all the internal interfaces; 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en-US" dirty="0" smtClean="0">
              <a:solidFill>
                <a:srgbClr val="FF0000"/>
              </a:solidFill>
            </a:endParaRPr>
          </a:p>
          <a:p>
            <a:pPr algn="just"/>
            <a:r>
              <a:rPr lang="en-US" altLang="zh-CN" dirty="0" smtClean="0"/>
              <a:t>Mechanical design for </a:t>
            </a:r>
            <a:r>
              <a:rPr lang="en-US" altLang="zh-CN" dirty="0" smtClean="0">
                <a:solidFill>
                  <a:srgbClr val="FF0000"/>
                </a:solidFill>
              </a:rPr>
              <a:t>110% of the nominal current;</a:t>
            </a:r>
            <a:endParaRPr lang="en-US" dirty="0" smtClean="0">
              <a:solidFill>
                <a:srgbClr val="FF0000"/>
              </a:solidFill>
            </a:endParaRPr>
          </a:p>
          <a:p>
            <a:pPr algn="just"/>
            <a:r>
              <a:rPr lang="en-US" dirty="0" smtClean="0"/>
              <a:t>Shear </a:t>
            </a:r>
            <a:r>
              <a:rPr lang="en-US" dirty="0"/>
              <a:t>stress </a:t>
            </a:r>
            <a:r>
              <a:rPr lang="en-US" dirty="0" smtClean="0"/>
              <a:t>in lock-keys </a:t>
            </a:r>
            <a:r>
              <a:rPr lang="en-US" dirty="0"/>
              <a:t>is not included</a:t>
            </a:r>
            <a:endParaRPr lang="en-US" dirty="0" smtClean="0"/>
          </a:p>
        </p:txBody>
      </p:sp>
      <p:sp>
        <p:nvSpPr>
          <p:cNvPr id="17" name="TextBox 19"/>
          <p:cNvSpPr txBox="1"/>
          <p:nvPr/>
        </p:nvSpPr>
        <p:spPr>
          <a:xfrm>
            <a:off x="6921500" y="6381328"/>
            <a:ext cx="106680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SS304L Shell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030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properties in the ANSYS model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TextBox 7"/>
          <p:cNvSpPr txBox="1"/>
          <p:nvPr/>
        </p:nvSpPr>
        <p:spPr>
          <a:xfrm>
            <a:off x="484800" y="900000"/>
            <a:ext cx="838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Same with MQXC magnet (data from M. </a:t>
            </a:r>
            <a:r>
              <a:rPr lang="en-US" sz="2000" dirty="0" err="1" smtClean="0"/>
              <a:t>Segreti’s</a:t>
            </a:r>
            <a:r>
              <a:rPr lang="en-US" sz="2000" dirty="0" smtClean="0"/>
              <a:t> </a:t>
            </a:r>
            <a:r>
              <a:rPr lang="en-US" sz="2000" dirty="0" err="1" smtClean="0"/>
              <a:t>ppt</a:t>
            </a:r>
            <a:r>
              <a:rPr lang="en-US" sz="2000" dirty="0" smtClean="0"/>
              <a:t> file: “Mechanical computation of MQXC magnet”)</a:t>
            </a:r>
          </a:p>
        </p:txBody>
      </p:sp>
      <p:graphicFrame>
        <p:nvGraphicFramePr>
          <p:cNvPr id="7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447769"/>
              </p:ext>
            </p:extLst>
          </p:nvPr>
        </p:nvGraphicFramePr>
        <p:xfrm>
          <a:off x="381000" y="1700808"/>
          <a:ext cx="8382000" cy="3771947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816100"/>
                <a:gridCol w="1903244"/>
                <a:gridCol w="1751865"/>
                <a:gridCol w="1513791"/>
                <a:gridCol w="1397000"/>
              </a:tblGrid>
              <a:tr h="611835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/>
                        <a:t>Parts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b"/>
                      <a:r>
                        <a:rPr lang="en-US" sz="1800" u="none" strike="noStrike" dirty="0"/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80" marR="5880" marT="5880" marB="0" anchor="b"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/>
                        <a:t>Material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b"/>
                      <a:r>
                        <a:rPr lang="en-US" sz="1800" u="none" strike="noStrike" dirty="0"/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80" marR="5880" marT="5880" marB="0" anchor="b"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/>
                        <a:t>Young's modulus (</a:t>
                      </a:r>
                      <a:r>
                        <a:rPr lang="en-US" sz="1800" u="none" strike="noStrike" dirty="0" err="1"/>
                        <a:t>GPa</a:t>
                      </a:r>
                      <a:r>
                        <a:rPr lang="en-US" sz="1800" u="none" strike="noStrike" dirty="0"/>
                        <a:t>)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b"/>
                      <a:r>
                        <a:rPr lang="en-US" sz="1800" u="none" strike="noStrike" dirty="0" smtClean="0"/>
                        <a:t>2K/293K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80" marR="5880" marT="5880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/>
                        <a:t>Thermal expansion coefficients </a:t>
                      </a:r>
                      <a:r>
                        <a:rPr lang="en-US" sz="1800" u="none" strike="noStrike" dirty="0" smtClean="0"/>
                        <a:t>(2K - 293K)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80" marR="5880" marT="5880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80" marR="5880" marT="5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61847">
                <a:tc vMerge="1">
                  <a:txBody>
                    <a:bodyPr/>
                    <a:lstStyle/>
                    <a:p>
                      <a:pPr algn="ctr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80" marR="5880" marT="5880" marB="0" anchor="b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80" marR="5880" marT="5880" marB="0" anchor="b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80" marR="5880" marT="588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unit</a:t>
                      </a:r>
                      <a:r>
                        <a:rPr lang="en-US" sz="1800" u="none" strike="noStrike" dirty="0"/>
                        <a:t>: K</a:t>
                      </a:r>
                      <a:r>
                        <a:rPr lang="en-US" sz="1800" u="none" strike="noStrike" baseline="30000" dirty="0"/>
                        <a:t>-1</a:t>
                      </a:r>
                      <a:r>
                        <a:rPr lang="en-US" sz="1800" u="none" strike="noStrike" dirty="0"/>
                        <a:t>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80" marR="5880" marT="588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/>
                        <a:t>Integrated</a:t>
                      </a:r>
                    </a:p>
                  </a:txBody>
                  <a:tcPr marL="5880" marR="5880" marT="5880" marB="0" anchor="b">
                    <a:noFill/>
                  </a:tcPr>
                </a:tc>
              </a:tr>
              <a:tr h="4308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/>
                        <a:t>Coil blocks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80" marR="5880" marT="58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/>
                        <a:t>/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80" marR="5880" marT="58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/>
                        <a:t>7.7 / 5.5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80" marR="5880" marT="58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/>
                        <a:t>2.42E-05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80" marR="5880" marT="58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7E-03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80" marR="5880" marT="5880" marB="0" anchor="ctr">
                    <a:noFill/>
                  </a:tcPr>
                </a:tc>
              </a:tr>
              <a:tr h="4294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</a:rPr>
                        <a:t>Wedge 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5880" marR="5880" marT="58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</a:rPr>
                        <a:t>Copper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5880" marR="5880" marT="58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</a:rPr>
                        <a:t>136 / 136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5880" marR="5880" marT="58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</a:rPr>
                        <a:t>1.14E-05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5880" marR="5880" marT="58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</a:rPr>
                        <a:t>3.3E-03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5880" marR="5880" marT="5880" marB="0" anchor="ctr">
                    <a:noFill/>
                  </a:tcPr>
                </a:tc>
              </a:tr>
              <a:tr h="4279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Yoke &amp; keys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80" marR="5880" marT="58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/>
                        <a:t>Iron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80" marR="5880" marT="58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/>
                        <a:t>224 / 213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80" marR="5880" marT="58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/>
                        <a:t>6.82E-06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80" marR="5880" marT="58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1.97E-03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80" marR="5880" marT="5880" marB="0" anchor="ctr">
                    <a:noFill/>
                  </a:tcPr>
                </a:tc>
              </a:tr>
              <a:tr h="5661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/>
                        <a:t>Ground </a:t>
                      </a:r>
                      <a:r>
                        <a:rPr lang="en-US" sz="1800" u="none" strike="noStrike" dirty="0" err="1" smtClean="0"/>
                        <a:t>insu</a:t>
                      </a:r>
                      <a:r>
                        <a:rPr lang="en-US" sz="1800" u="none" strike="noStrike" dirty="0" smtClean="0"/>
                        <a:t>.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80" marR="5880" marT="58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/>
                        <a:t>Mix Kapton-G11 (50%/50%)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80" marR="5880" marT="58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/>
                        <a:t>5.2 / 4.45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80" marR="5880" marT="58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/>
                        <a:t>2.42E-05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80" marR="5880" marT="58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7E-03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80" marR="5880" marT="5880" marB="0" anchor="ctr">
                    <a:noFill/>
                  </a:tcPr>
                </a:tc>
              </a:tr>
              <a:tr h="5755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</a:rPr>
                        <a:t>Collar-Spacer 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5880" marR="5880" marT="58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SS316L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210 / 205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9.97E-06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2.90E-03</a:t>
                      </a:r>
                    </a:p>
                  </a:txBody>
                  <a:tcPr marL="7620" marR="7620" marT="7620" marB="0" anchor="ctr">
                    <a:noFill/>
                  </a:tcPr>
                </a:tc>
              </a:tr>
              <a:tr h="4499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Shell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SS316L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210 / 205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9.97E-06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2.90E-03</a:t>
                      </a:r>
                    </a:p>
                  </a:txBody>
                  <a:tcPr marL="7620" marR="7620" marT="762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1905000" y="5805264"/>
            <a:ext cx="52102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smtClean="0">
                <a:solidFill>
                  <a:schemeClr val="accent5"/>
                </a:solidFill>
              </a:rPr>
              <a:t>GFRP wedges were used in the actual coils.</a:t>
            </a:r>
            <a:endParaRPr kumimoji="1" lang="ja-JP" altLang="en-US" sz="20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31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86800" y="6284342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5" name="Picture 17" descr="l-model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28" t="13033" r="31805" b="12251"/>
          <a:stretch/>
        </p:blipFill>
        <p:spPr>
          <a:xfrm>
            <a:off x="52501" y="1222976"/>
            <a:ext cx="4533900" cy="5446384"/>
          </a:xfrm>
          <a:prstGeom prst="rect">
            <a:avLst/>
          </a:prstGeom>
        </p:spPr>
      </p:pic>
      <p:sp>
        <p:nvSpPr>
          <p:cNvPr id="6" name="TextBox 10"/>
          <p:cNvSpPr txBox="1"/>
          <p:nvPr/>
        </p:nvSpPr>
        <p:spPr>
          <a:xfrm>
            <a:off x="134888" y="5510048"/>
            <a:ext cx="3429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2</a:t>
            </a:r>
            <a:r>
              <a:rPr lang="en-US" altLang="zh-CN" sz="1600" dirty="0" smtClean="0"/>
              <a:t>.3</a:t>
            </a:r>
            <a:r>
              <a:rPr lang="en-US" sz="1600" dirty="0" smtClean="0"/>
              <a:t> MN/m load applied on the shoulder of the iron yoke to close the initial gap between top and bottom yokes.</a:t>
            </a:r>
          </a:p>
        </p:txBody>
      </p:sp>
      <p:sp>
        <p:nvSpPr>
          <p:cNvPr id="7" name="Rectangle 11"/>
          <p:cNvSpPr/>
          <p:nvPr/>
        </p:nvSpPr>
        <p:spPr>
          <a:xfrm>
            <a:off x="-108520" y="1189568"/>
            <a:ext cx="6944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UX = 0 </a:t>
            </a:r>
          </a:p>
        </p:txBody>
      </p:sp>
      <p:sp>
        <p:nvSpPr>
          <p:cNvPr id="8" name="Rectangle 12"/>
          <p:cNvSpPr/>
          <p:nvPr/>
        </p:nvSpPr>
        <p:spPr>
          <a:xfrm>
            <a:off x="890701" y="5228168"/>
            <a:ext cx="6896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UY = 0 </a:t>
            </a:r>
          </a:p>
        </p:txBody>
      </p:sp>
      <p:sp>
        <p:nvSpPr>
          <p:cNvPr id="9" name="TextBox 15"/>
          <p:cNvSpPr txBox="1"/>
          <p:nvPr/>
        </p:nvSpPr>
        <p:spPr>
          <a:xfrm>
            <a:off x="433501" y="3783345"/>
            <a:ext cx="53340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Collar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966900" y="4621544"/>
            <a:ext cx="436747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Coil</a:t>
            </a:r>
            <a:endParaRPr lang="en-US" sz="1400" dirty="0"/>
          </a:p>
        </p:txBody>
      </p:sp>
      <p:sp>
        <p:nvSpPr>
          <p:cNvPr id="11" name="TextBox 21"/>
          <p:cNvSpPr txBox="1"/>
          <p:nvPr/>
        </p:nvSpPr>
        <p:spPr>
          <a:xfrm>
            <a:off x="1957500" y="3173745"/>
            <a:ext cx="454259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Yoke</a:t>
            </a:r>
            <a:endParaRPr lang="en-US" sz="1400" dirty="0"/>
          </a:p>
        </p:txBody>
      </p:sp>
      <p:sp>
        <p:nvSpPr>
          <p:cNvPr id="12" name="Down Arrow 23"/>
          <p:cNvSpPr/>
          <p:nvPr/>
        </p:nvSpPr>
        <p:spPr>
          <a:xfrm>
            <a:off x="3481501" y="2106945"/>
            <a:ext cx="304800" cy="1143000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24"/>
          <p:cNvSpPr txBox="1"/>
          <p:nvPr/>
        </p:nvSpPr>
        <p:spPr>
          <a:xfrm>
            <a:off x="3011601" y="1573545"/>
            <a:ext cx="1536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Required load: </a:t>
            </a:r>
          </a:p>
          <a:p>
            <a:r>
              <a:rPr lang="en-US" sz="1400" dirty="0" smtClean="0"/>
              <a:t> 2.3 MN/m</a:t>
            </a:r>
            <a:endParaRPr lang="en-US" sz="1400" dirty="0"/>
          </a:p>
        </p:txBody>
      </p:sp>
      <p:sp>
        <p:nvSpPr>
          <p:cNvPr id="14" name="Rounded Rectangle 7"/>
          <p:cNvSpPr/>
          <p:nvPr/>
        </p:nvSpPr>
        <p:spPr>
          <a:xfrm>
            <a:off x="3481501" y="4164345"/>
            <a:ext cx="1066800" cy="2438400"/>
          </a:xfrm>
          <a:prstGeom prst="roundRect">
            <a:avLst/>
          </a:prstGeom>
          <a:solidFill>
            <a:schemeClr val="bg1">
              <a:alpha val="0"/>
            </a:schemeClr>
          </a:solidFill>
          <a:ln w="127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22"/>
          <p:cNvSpPr txBox="1"/>
          <p:nvPr/>
        </p:nvSpPr>
        <p:spPr>
          <a:xfrm>
            <a:off x="4014901" y="3021345"/>
            <a:ext cx="1099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0</a:t>
            </a:r>
            <a:r>
              <a:rPr lang="en-US" altLang="zh-CN" sz="1400" dirty="0" smtClean="0"/>
              <a:t>.5 unit</a:t>
            </a:r>
          </a:p>
          <a:p>
            <a:r>
              <a:rPr lang="en-US" sz="1400" dirty="0" smtClean="0"/>
              <a:t>thickness</a:t>
            </a:r>
            <a:endParaRPr lang="en-US" sz="1400" dirty="0"/>
          </a:p>
        </p:txBody>
      </p:sp>
      <p:cxnSp>
        <p:nvCxnSpPr>
          <p:cNvPr id="16" name="Straight Arrow Connector 9"/>
          <p:cNvCxnSpPr/>
          <p:nvPr/>
        </p:nvCxnSpPr>
        <p:spPr>
          <a:xfrm>
            <a:off x="4395901" y="3554745"/>
            <a:ext cx="0" cy="5334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5" descr="load-cs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94"/>
          <a:stretch/>
        </p:blipFill>
        <p:spPr>
          <a:xfrm>
            <a:off x="5123010" y="3524075"/>
            <a:ext cx="4020990" cy="3289301"/>
          </a:xfrm>
          <a:prstGeom prst="rect">
            <a:avLst/>
          </a:prstGeom>
        </p:spPr>
      </p:pic>
      <p:pic>
        <p:nvPicPr>
          <p:cNvPr id="18" name="Picture 13" descr="load-ys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33"/>
          <a:stretch/>
        </p:blipFill>
        <p:spPr>
          <a:xfrm>
            <a:off x="5113944" y="288031"/>
            <a:ext cx="4030055" cy="3302000"/>
          </a:xfrm>
          <a:prstGeom prst="rect">
            <a:avLst/>
          </a:prstGeom>
        </p:spPr>
      </p:pic>
      <p:sp>
        <p:nvSpPr>
          <p:cNvPr id="19" name="TextBox 3"/>
          <p:cNvSpPr txBox="1"/>
          <p:nvPr/>
        </p:nvSpPr>
        <p:spPr>
          <a:xfrm>
            <a:off x="5194300" y="2942331"/>
            <a:ext cx="1714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Stress in the yoke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5219700" y="6165675"/>
            <a:ext cx="1714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Stress in the coil</a:t>
            </a:r>
            <a:endParaRPr lang="en-US" sz="16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12101" y="-153188"/>
            <a:ext cx="7920000" cy="720000"/>
          </a:xfrm>
        </p:spPr>
        <p:txBody>
          <a:bodyPr/>
          <a:lstStyle/>
          <a:p>
            <a:pPr algn="l"/>
            <a:r>
              <a:rPr lang="en-GB" smtClean="0"/>
              <a:t>Yoking</a:t>
            </a:r>
            <a:r>
              <a:rPr lang="en-GB"/>
              <a:t> </a:t>
            </a:r>
            <a:r>
              <a:rPr lang="en-GB" smtClean="0"/>
              <a:t>– </a:t>
            </a:r>
            <a:r>
              <a:rPr lang="en-GB" dirty="0" smtClean="0"/>
              <a:t>Loading on yoke shoulder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330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-1044624" y="180000"/>
            <a:ext cx="7920000" cy="720000"/>
          </a:xfrm>
        </p:spPr>
        <p:txBody>
          <a:bodyPr/>
          <a:lstStyle/>
          <a:p>
            <a:r>
              <a:rPr lang="en-GB" smtClean="0"/>
              <a:t>Yoking – Key insertion</a:t>
            </a:r>
            <a:endParaRPr lang="en-GB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5" name="Picture 10" descr="key-model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93" t="12126" r="31806" b="12376"/>
          <a:stretch/>
        </p:blipFill>
        <p:spPr>
          <a:xfrm>
            <a:off x="63500" y="1336479"/>
            <a:ext cx="4610100" cy="5492279"/>
          </a:xfrm>
          <a:prstGeom prst="rect">
            <a:avLst/>
          </a:prstGeom>
        </p:spPr>
      </p:pic>
      <p:sp>
        <p:nvSpPr>
          <p:cNvPr id="6" name="Rectangle 11"/>
          <p:cNvSpPr/>
          <p:nvPr/>
        </p:nvSpPr>
        <p:spPr>
          <a:xfrm>
            <a:off x="-8621" y="1368623"/>
            <a:ext cx="6944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UX = 0 </a:t>
            </a:r>
          </a:p>
        </p:txBody>
      </p:sp>
      <p:sp>
        <p:nvSpPr>
          <p:cNvPr id="7" name="Rectangle 12"/>
          <p:cNvSpPr/>
          <p:nvPr/>
        </p:nvSpPr>
        <p:spPr>
          <a:xfrm>
            <a:off x="990600" y="5407223"/>
            <a:ext cx="6896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UY = 0 </a:t>
            </a:r>
          </a:p>
        </p:txBody>
      </p:sp>
      <p:sp>
        <p:nvSpPr>
          <p:cNvPr id="8" name="TextBox 15"/>
          <p:cNvSpPr txBox="1"/>
          <p:nvPr/>
        </p:nvSpPr>
        <p:spPr>
          <a:xfrm>
            <a:off x="533400" y="3962400"/>
            <a:ext cx="53340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Collar</a:t>
            </a:r>
            <a:endParaRPr lang="en-US" sz="1400" dirty="0"/>
          </a:p>
        </p:txBody>
      </p:sp>
      <p:sp>
        <p:nvSpPr>
          <p:cNvPr id="9" name="TextBox 16"/>
          <p:cNvSpPr txBox="1"/>
          <p:nvPr/>
        </p:nvSpPr>
        <p:spPr>
          <a:xfrm>
            <a:off x="1066800" y="4800600"/>
            <a:ext cx="30480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Coil</a:t>
            </a:r>
            <a:endParaRPr lang="en-US" sz="1400" dirty="0"/>
          </a:p>
        </p:txBody>
      </p:sp>
      <p:sp>
        <p:nvSpPr>
          <p:cNvPr id="10" name="TextBox 21"/>
          <p:cNvSpPr txBox="1"/>
          <p:nvPr/>
        </p:nvSpPr>
        <p:spPr>
          <a:xfrm>
            <a:off x="2057400" y="3352800"/>
            <a:ext cx="426368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Yoke</a:t>
            </a:r>
            <a:endParaRPr lang="en-US" sz="1400" dirty="0"/>
          </a:p>
        </p:txBody>
      </p:sp>
      <p:sp>
        <p:nvSpPr>
          <p:cNvPr id="11" name="Rounded Rectangle 7"/>
          <p:cNvSpPr/>
          <p:nvPr/>
        </p:nvSpPr>
        <p:spPr>
          <a:xfrm>
            <a:off x="3581400" y="4343400"/>
            <a:ext cx="1066800" cy="2438400"/>
          </a:xfrm>
          <a:prstGeom prst="roundRect">
            <a:avLst/>
          </a:prstGeom>
          <a:solidFill>
            <a:schemeClr val="bg1">
              <a:alpha val="0"/>
            </a:schemeClr>
          </a:solidFill>
          <a:ln w="127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22"/>
          <p:cNvSpPr txBox="1"/>
          <p:nvPr/>
        </p:nvSpPr>
        <p:spPr>
          <a:xfrm>
            <a:off x="4114800" y="3200400"/>
            <a:ext cx="1028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0</a:t>
            </a:r>
            <a:r>
              <a:rPr lang="en-US" altLang="zh-CN" sz="1400" dirty="0" smtClean="0"/>
              <a:t>.5 unit</a:t>
            </a:r>
          </a:p>
          <a:p>
            <a:r>
              <a:rPr lang="en-US" sz="1400" dirty="0" smtClean="0"/>
              <a:t>thickness</a:t>
            </a:r>
            <a:endParaRPr lang="en-US" sz="1400" dirty="0"/>
          </a:p>
        </p:txBody>
      </p:sp>
      <p:cxnSp>
        <p:nvCxnSpPr>
          <p:cNvPr id="13" name="Straight Arrow Connector 9"/>
          <p:cNvCxnSpPr/>
          <p:nvPr/>
        </p:nvCxnSpPr>
        <p:spPr>
          <a:xfrm>
            <a:off x="4495800" y="3733800"/>
            <a:ext cx="0" cy="5334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26"/>
          <p:cNvSpPr txBox="1"/>
          <p:nvPr/>
        </p:nvSpPr>
        <p:spPr>
          <a:xfrm>
            <a:off x="0" y="5780782"/>
            <a:ext cx="3352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smtClean="0"/>
              <a:t>Remove load from the yoke shoulder and insert the load-key; The gap between top and bottom yokes </a:t>
            </a:r>
            <a:r>
              <a:rPr lang="en-US" altLang="zh-CN" sz="1600" i="1" dirty="0" smtClean="0"/>
              <a:t>keep</a:t>
            </a:r>
            <a:r>
              <a:rPr lang="en-US" sz="1600" i="1" dirty="0" smtClean="0"/>
              <a:t> closed at both ends.</a:t>
            </a:r>
          </a:p>
        </p:txBody>
      </p:sp>
      <p:sp>
        <p:nvSpPr>
          <p:cNvPr id="15" name="Rectangle 1"/>
          <p:cNvSpPr/>
          <p:nvPr/>
        </p:nvSpPr>
        <p:spPr>
          <a:xfrm>
            <a:off x="342900" y="68340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i="1" dirty="0">
                <a:solidFill>
                  <a:srgbClr val="FF0000"/>
                </a:solidFill>
              </a:rPr>
              <a:t>Shear stress in lock-keys is not included</a:t>
            </a:r>
          </a:p>
        </p:txBody>
      </p:sp>
      <p:pic>
        <p:nvPicPr>
          <p:cNvPr id="16" name="Picture 2" descr="keyin-cs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33"/>
          <a:stretch/>
        </p:blipFill>
        <p:spPr>
          <a:xfrm>
            <a:off x="5144945" y="3680792"/>
            <a:ext cx="3999055" cy="3276600"/>
          </a:xfrm>
          <a:prstGeom prst="rect">
            <a:avLst/>
          </a:prstGeom>
        </p:spPr>
      </p:pic>
      <p:pic>
        <p:nvPicPr>
          <p:cNvPr id="17" name="Picture 8" descr="keyin-ys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33"/>
          <a:stretch/>
        </p:blipFill>
        <p:spPr>
          <a:xfrm>
            <a:off x="5143500" y="432048"/>
            <a:ext cx="4000500" cy="327778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4300" y="3048247"/>
            <a:ext cx="1714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Stress in the yoke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5219700" y="6309692"/>
            <a:ext cx="1714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Stress in the coil</a:t>
            </a:r>
            <a:endParaRPr lang="en-US" sz="1600" dirty="0"/>
          </a:p>
        </p:txBody>
      </p:sp>
      <p:sp>
        <p:nvSpPr>
          <p:cNvPr id="20" name="円/楕円 19"/>
          <p:cNvSpPr/>
          <p:nvPr/>
        </p:nvSpPr>
        <p:spPr>
          <a:xfrm>
            <a:off x="7524328" y="2204864"/>
            <a:ext cx="432048" cy="1181937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475022" y="1014925"/>
            <a:ext cx="35541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accent5"/>
                </a:solidFill>
              </a:rPr>
              <a:t>Highest stress at key slot</a:t>
            </a:r>
          </a:p>
          <a:p>
            <a:r>
              <a:rPr kumimoji="1" lang="en-US" altLang="ja-JP" sz="2000" dirty="0" smtClean="0">
                <a:solidFill>
                  <a:schemeClr val="accent5"/>
                </a:solidFill>
              </a:rPr>
              <a:t>&lt; 220 MPa would be feasible.</a:t>
            </a:r>
            <a:endParaRPr kumimoji="1" lang="ja-JP" altLang="en-US" sz="20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93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-1712100" y="47126"/>
            <a:ext cx="7920000" cy="720000"/>
          </a:xfrm>
        </p:spPr>
        <p:txBody>
          <a:bodyPr/>
          <a:lstStyle/>
          <a:p>
            <a:r>
              <a:rPr lang="en-GB" dirty="0" smtClean="0"/>
              <a:t>Shell welding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5" name="Picture 8" descr="s-model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56" t="12322" r="31389" b="12375"/>
          <a:stretch/>
        </p:blipFill>
        <p:spPr>
          <a:xfrm>
            <a:off x="50800" y="1181100"/>
            <a:ext cx="4825604" cy="5664200"/>
          </a:xfrm>
          <a:prstGeom prst="rect">
            <a:avLst/>
          </a:prstGeom>
        </p:spPr>
      </p:pic>
      <p:sp>
        <p:nvSpPr>
          <p:cNvPr id="6" name="Rectangle 11"/>
          <p:cNvSpPr/>
          <p:nvPr/>
        </p:nvSpPr>
        <p:spPr>
          <a:xfrm>
            <a:off x="-8621" y="2514600"/>
            <a:ext cx="6944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UX = 0 </a:t>
            </a:r>
          </a:p>
        </p:txBody>
      </p:sp>
      <p:sp>
        <p:nvSpPr>
          <p:cNvPr id="7" name="Rectangle 12"/>
          <p:cNvSpPr/>
          <p:nvPr/>
        </p:nvSpPr>
        <p:spPr>
          <a:xfrm>
            <a:off x="990600" y="5407223"/>
            <a:ext cx="6896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UY = 0 </a:t>
            </a:r>
          </a:p>
        </p:txBody>
      </p:sp>
      <p:sp>
        <p:nvSpPr>
          <p:cNvPr id="8" name="TextBox 15"/>
          <p:cNvSpPr txBox="1"/>
          <p:nvPr/>
        </p:nvSpPr>
        <p:spPr>
          <a:xfrm>
            <a:off x="533400" y="3962400"/>
            <a:ext cx="53340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Collar</a:t>
            </a:r>
            <a:endParaRPr lang="en-US" sz="1400" dirty="0"/>
          </a:p>
        </p:txBody>
      </p:sp>
      <p:sp>
        <p:nvSpPr>
          <p:cNvPr id="9" name="TextBox 16"/>
          <p:cNvSpPr txBox="1"/>
          <p:nvPr/>
        </p:nvSpPr>
        <p:spPr>
          <a:xfrm>
            <a:off x="1066800" y="4800600"/>
            <a:ext cx="408856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Coil</a:t>
            </a:r>
            <a:endParaRPr lang="en-US" sz="1400" dirty="0"/>
          </a:p>
        </p:txBody>
      </p:sp>
      <p:sp>
        <p:nvSpPr>
          <p:cNvPr id="10" name="TextBox 21"/>
          <p:cNvSpPr txBox="1"/>
          <p:nvPr/>
        </p:nvSpPr>
        <p:spPr>
          <a:xfrm>
            <a:off x="2057400" y="3352800"/>
            <a:ext cx="44450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Yoke</a:t>
            </a:r>
            <a:endParaRPr lang="en-US" sz="1400" dirty="0"/>
          </a:p>
        </p:txBody>
      </p:sp>
      <p:sp>
        <p:nvSpPr>
          <p:cNvPr id="11" name="Rounded Rectangle 7"/>
          <p:cNvSpPr/>
          <p:nvPr/>
        </p:nvSpPr>
        <p:spPr>
          <a:xfrm>
            <a:off x="3581400" y="4343400"/>
            <a:ext cx="1066800" cy="2438400"/>
          </a:xfrm>
          <a:prstGeom prst="roundRect">
            <a:avLst/>
          </a:prstGeom>
          <a:solidFill>
            <a:schemeClr val="bg1">
              <a:alpha val="0"/>
            </a:schemeClr>
          </a:solidFill>
          <a:ln w="127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22"/>
          <p:cNvSpPr txBox="1"/>
          <p:nvPr/>
        </p:nvSpPr>
        <p:spPr>
          <a:xfrm>
            <a:off x="4216400" y="3200400"/>
            <a:ext cx="977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0</a:t>
            </a:r>
            <a:r>
              <a:rPr lang="en-US" altLang="zh-CN" sz="1400" dirty="0" smtClean="0"/>
              <a:t>.5 unit</a:t>
            </a:r>
          </a:p>
          <a:p>
            <a:r>
              <a:rPr lang="en-US" sz="1400" dirty="0" smtClean="0"/>
              <a:t>thickness</a:t>
            </a:r>
            <a:endParaRPr lang="en-US" sz="1400" dirty="0"/>
          </a:p>
        </p:txBody>
      </p:sp>
      <p:cxnSp>
        <p:nvCxnSpPr>
          <p:cNvPr id="13" name="Straight Arrow Connector 9"/>
          <p:cNvCxnSpPr/>
          <p:nvPr/>
        </p:nvCxnSpPr>
        <p:spPr>
          <a:xfrm>
            <a:off x="4495800" y="3733800"/>
            <a:ext cx="0" cy="5334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26"/>
          <p:cNvSpPr txBox="1"/>
          <p:nvPr/>
        </p:nvSpPr>
        <p:spPr>
          <a:xfrm>
            <a:off x="0" y="5780782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smtClean="0"/>
              <a:t>Including </a:t>
            </a:r>
            <a:r>
              <a:rPr lang="en-US" sz="1600" i="1" dirty="0"/>
              <a:t>the shell stress by making a ~1 mm displacement </a:t>
            </a:r>
            <a:r>
              <a:rPr lang="en-US" altLang="zh-CN" sz="1600" i="1" dirty="0" smtClean="0"/>
              <a:t>at</a:t>
            </a:r>
            <a:r>
              <a:rPr lang="en-US" sz="1600" i="1" dirty="0" smtClean="0"/>
              <a:t> </a:t>
            </a:r>
            <a:r>
              <a:rPr lang="en-US" sz="1600" i="1" dirty="0"/>
              <a:t>one end of the shell</a:t>
            </a:r>
            <a:r>
              <a:rPr lang="en-US" sz="1600" i="1" dirty="0" smtClean="0"/>
              <a:t>;</a:t>
            </a:r>
            <a:endParaRPr lang="en-US" sz="1600" i="1" dirty="0"/>
          </a:p>
        </p:txBody>
      </p:sp>
      <p:sp>
        <p:nvSpPr>
          <p:cNvPr id="15" name="Oval 20"/>
          <p:cNvSpPr/>
          <p:nvPr/>
        </p:nvSpPr>
        <p:spPr>
          <a:xfrm>
            <a:off x="304800" y="1219200"/>
            <a:ext cx="228600" cy="30480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23"/>
          <p:cNvSpPr txBox="1"/>
          <p:nvPr/>
        </p:nvSpPr>
        <p:spPr>
          <a:xfrm>
            <a:off x="533400" y="1003756"/>
            <a:ext cx="27432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~</a:t>
            </a:r>
            <a:r>
              <a:rPr lang="en-US" sz="1400" dirty="0" smtClean="0">
                <a:solidFill>
                  <a:srgbClr val="FF0000"/>
                </a:solidFill>
              </a:rPr>
              <a:t>1</a:t>
            </a:r>
            <a:r>
              <a:rPr lang="en-US" sz="1400" dirty="0" smtClean="0"/>
              <a:t> mm displacement in x direction</a:t>
            </a:r>
            <a:endParaRPr lang="en-US" sz="1400" dirty="0"/>
          </a:p>
        </p:txBody>
      </p:sp>
      <p:pic>
        <p:nvPicPr>
          <p:cNvPr id="17" name="Picture 2" descr="shell-cs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94"/>
          <a:stretch/>
        </p:blipFill>
        <p:spPr>
          <a:xfrm>
            <a:off x="5138537" y="3581401"/>
            <a:ext cx="4005462" cy="3276600"/>
          </a:xfrm>
          <a:prstGeom prst="rect">
            <a:avLst/>
          </a:prstGeom>
        </p:spPr>
      </p:pic>
      <p:pic>
        <p:nvPicPr>
          <p:cNvPr id="18" name="Picture 6" descr="shell-ys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94"/>
          <a:stretch/>
        </p:blipFill>
        <p:spPr>
          <a:xfrm>
            <a:off x="5130801" y="241300"/>
            <a:ext cx="4013200" cy="3282928"/>
          </a:xfrm>
          <a:prstGeom prst="rect">
            <a:avLst/>
          </a:prstGeom>
        </p:spPr>
      </p:pic>
      <p:sp>
        <p:nvSpPr>
          <p:cNvPr id="19" name="TextBox 17"/>
          <p:cNvSpPr txBox="1"/>
          <p:nvPr/>
        </p:nvSpPr>
        <p:spPr>
          <a:xfrm>
            <a:off x="5194300" y="2870200"/>
            <a:ext cx="1714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Stress in the yoke</a:t>
            </a:r>
            <a:endParaRPr lang="en-US" sz="1600" dirty="0"/>
          </a:p>
        </p:txBody>
      </p:sp>
      <p:sp>
        <p:nvSpPr>
          <p:cNvPr id="20" name="TextBox 18"/>
          <p:cNvSpPr txBox="1"/>
          <p:nvPr/>
        </p:nvSpPr>
        <p:spPr>
          <a:xfrm>
            <a:off x="5219700" y="6210300"/>
            <a:ext cx="1714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Stress in the coil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0635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-1620688" y="180000"/>
            <a:ext cx="7920000" cy="720000"/>
          </a:xfrm>
        </p:spPr>
        <p:txBody>
          <a:bodyPr/>
          <a:lstStyle/>
          <a:p>
            <a:r>
              <a:rPr lang="en-GB" smtClean="0"/>
              <a:t>Cooling down to 2 K</a:t>
            </a:r>
            <a:endParaRPr lang="en-GB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5" name="Picture 27" descr="s-model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56" t="12322" r="31389" b="12375"/>
          <a:stretch/>
        </p:blipFill>
        <p:spPr>
          <a:xfrm>
            <a:off x="50800" y="1181100"/>
            <a:ext cx="4825604" cy="5664200"/>
          </a:xfrm>
          <a:prstGeom prst="rect">
            <a:avLst/>
          </a:prstGeom>
        </p:spPr>
      </p:pic>
      <p:sp>
        <p:nvSpPr>
          <p:cNvPr id="6" name="Rectangle 11"/>
          <p:cNvSpPr/>
          <p:nvPr/>
        </p:nvSpPr>
        <p:spPr>
          <a:xfrm>
            <a:off x="-8621" y="2514600"/>
            <a:ext cx="6944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UX = 0 </a:t>
            </a:r>
          </a:p>
        </p:txBody>
      </p:sp>
      <p:sp>
        <p:nvSpPr>
          <p:cNvPr id="7" name="Rectangle 12"/>
          <p:cNvSpPr/>
          <p:nvPr/>
        </p:nvSpPr>
        <p:spPr>
          <a:xfrm>
            <a:off x="990600" y="5407223"/>
            <a:ext cx="6896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UY = 0 </a:t>
            </a:r>
          </a:p>
        </p:txBody>
      </p:sp>
      <p:sp>
        <p:nvSpPr>
          <p:cNvPr id="8" name="TextBox 15"/>
          <p:cNvSpPr txBox="1"/>
          <p:nvPr/>
        </p:nvSpPr>
        <p:spPr>
          <a:xfrm>
            <a:off x="533400" y="3962400"/>
            <a:ext cx="53340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Collar</a:t>
            </a:r>
            <a:endParaRPr lang="en-US" sz="1400" dirty="0"/>
          </a:p>
        </p:txBody>
      </p:sp>
      <p:sp>
        <p:nvSpPr>
          <p:cNvPr id="9" name="TextBox 16"/>
          <p:cNvSpPr txBox="1"/>
          <p:nvPr/>
        </p:nvSpPr>
        <p:spPr>
          <a:xfrm>
            <a:off x="1066800" y="4800599"/>
            <a:ext cx="480864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Coil</a:t>
            </a:r>
            <a:endParaRPr lang="en-US" sz="1400" dirty="0"/>
          </a:p>
        </p:txBody>
      </p:sp>
      <p:sp>
        <p:nvSpPr>
          <p:cNvPr id="10" name="TextBox 21"/>
          <p:cNvSpPr txBox="1"/>
          <p:nvPr/>
        </p:nvSpPr>
        <p:spPr>
          <a:xfrm>
            <a:off x="2057400" y="3352800"/>
            <a:ext cx="498376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Yoke</a:t>
            </a:r>
            <a:endParaRPr lang="en-US" sz="1400" dirty="0"/>
          </a:p>
        </p:txBody>
      </p:sp>
      <p:sp>
        <p:nvSpPr>
          <p:cNvPr id="11" name="TextBox 26"/>
          <p:cNvSpPr txBox="1"/>
          <p:nvPr/>
        </p:nvSpPr>
        <p:spPr>
          <a:xfrm>
            <a:off x="152400" y="5798403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>
                <a:solidFill>
                  <a:srgbClr val="000000"/>
                </a:solidFill>
              </a:rPr>
              <a:t>Cool down to 2 K; The gap between top and bottom yokes </a:t>
            </a:r>
            <a:r>
              <a:rPr lang="en-US" altLang="zh-CN" sz="1600" i="1" dirty="0" smtClean="0">
                <a:solidFill>
                  <a:srgbClr val="000000"/>
                </a:solidFill>
              </a:rPr>
              <a:t>keep </a:t>
            </a:r>
            <a:r>
              <a:rPr lang="en-US" sz="1600" i="1" dirty="0" smtClean="0">
                <a:solidFill>
                  <a:srgbClr val="000000"/>
                </a:solidFill>
              </a:rPr>
              <a:t>closed </a:t>
            </a:r>
            <a:r>
              <a:rPr lang="en-US" sz="1600" i="1" dirty="0">
                <a:solidFill>
                  <a:srgbClr val="000000"/>
                </a:solidFill>
              </a:rPr>
              <a:t>at both ends.</a:t>
            </a:r>
          </a:p>
        </p:txBody>
      </p:sp>
      <p:sp>
        <p:nvSpPr>
          <p:cNvPr id="12" name="Oval 20"/>
          <p:cNvSpPr/>
          <p:nvPr/>
        </p:nvSpPr>
        <p:spPr>
          <a:xfrm>
            <a:off x="304800" y="1219200"/>
            <a:ext cx="228600" cy="30480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23"/>
          <p:cNvSpPr txBox="1"/>
          <p:nvPr/>
        </p:nvSpPr>
        <p:spPr>
          <a:xfrm>
            <a:off x="533400" y="1003756"/>
            <a:ext cx="27432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~1 mm displacement in x direction</a:t>
            </a:r>
            <a:endParaRPr lang="en-US" sz="1400" dirty="0"/>
          </a:p>
        </p:txBody>
      </p:sp>
      <p:pic>
        <p:nvPicPr>
          <p:cNvPr id="14" name="Picture 5" descr="cooldown-cs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78"/>
          <a:stretch/>
        </p:blipFill>
        <p:spPr>
          <a:xfrm>
            <a:off x="5134908" y="3594100"/>
            <a:ext cx="4009091" cy="3263900"/>
          </a:xfrm>
          <a:prstGeom prst="rect">
            <a:avLst/>
          </a:prstGeom>
        </p:spPr>
      </p:pic>
      <p:sp>
        <p:nvSpPr>
          <p:cNvPr id="15" name="Rounded Rectangle 17"/>
          <p:cNvSpPr/>
          <p:nvPr/>
        </p:nvSpPr>
        <p:spPr>
          <a:xfrm>
            <a:off x="3581400" y="4343400"/>
            <a:ext cx="1066800" cy="2438400"/>
          </a:xfrm>
          <a:prstGeom prst="roundRect">
            <a:avLst/>
          </a:prstGeom>
          <a:solidFill>
            <a:schemeClr val="bg1">
              <a:alpha val="0"/>
            </a:schemeClr>
          </a:solidFill>
          <a:ln w="127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8"/>
          <p:cNvSpPr txBox="1"/>
          <p:nvPr/>
        </p:nvSpPr>
        <p:spPr>
          <a:xfrm>
            <a:off x="4216400" y="3200399"/>
            <a:ext cx="1003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0</a:t>
            </a:r>
            <a:r>
              <a:rPr lang="en-US" altLang="zh-CN" sz="1400" dirty="0" smtClean="0"/>
              <a:t>.5 unit</a:t>
            </a:r>
          </a:p>
          <a:p>
            <a:r>
              <a:rPr lang="en-US" sz="1400" dirty="0" smtClean="0"/>
              <a:t>thickness</a:t>
            </a:r>
            <a:endParaRPr lang="en-US" sz="1400" dirty="0"/>
          </a:p>
        </p:txBody>
      </p:sp>
      <p:cxnSp>
        <p:nvCxnSpPr>
          <p:cNvPr id="17" name="Straight Arrow Connector 19"/>
          <p:cNvCxnSpPr/>
          <p:nvPr/>
        </p:nvCxnSpPr>
        <p:spPr>
          <a:xfrm>
            <a:off x="4495800" y="3733800"/>
            <a:ext cx="0" cy="5334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6" descr="cooldown-ys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472"/>
          <a:stretch/>
        </p:blipFill>
        <p:spPr>
          <a:xfrm>
            <a:off x="5130800" y="215902"/>
            <a:ext cx="4013198" cy="3293466"/>
          </a:xfrm>
          <a:prstGeom prst="rect">
            <a:avLst/>
          </a:prstGeom>
        </p:spPr>
      </p:pic>
      <p:sp>
        <p:nvSpPr>
          <p:cNvPr id="19" name="TextBox 25"/>
          <p:cNvSpPr txBox="1"/>
          <p:nvPr/>
        </p:nvSpPr>
        <p:spPr>
          <a:xfrm>
            <a:off x="5194300" y="2870200"/>
            <a:ext cx="1714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Stress in the yoke</a:t>
            </a:r>
            <a:endParaRPr lang="en-US" sz="1600" dirty="0"/>
          </a:p>
        </p:txBody>
      </p:sp>
      <p:sp>
        <p:nvSpPr>
          <p:cNvPr id="20" name="TextBox 28"/>
          <p:cNvSpPr txBox="1"/>
          <p:nvPr/>
        </p:nvSpPr>
        <p:spPr>
          <a:xfrm>
            <a:off x="5219700" y="6210300"/>
            <a:ext cx="1714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Stress in the coil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251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  <a:effectLst/>
      </a:spPr>
      <a:bodyPr rtlCol="0" anchor="ctr"/>
      <a:lstStyle>
        <a:defPPr algn="ctr">
          <a:defRPr kumimoji="1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3705</TotalTime>
  <Words>1883</Words>
  <Application>Microsoft Macintosh PowerPoint</Application>
  <PresentationFormat>画面に合わせる (4:3)</PresentationFormat>
  <Paragraphs>385</Paragraphs>
  <Slides>28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35" baseType="lpstr">
      <vt:lpstr>Calibri</vt:lpstr>
      <vt:lpstr>ＭＳ Ｐゴシック</vt:lpstr>
      <vt:lpstr>Symbol</vt:lpstr>
      <vt:lpstr>Wingdings</vt:lpstr>
      <vt:lpstr>黑体</vt:lpstr>
      <vt:lpstr>Arial</vt:lpstr>
      <vt:lpstr>Thème Office</vt:lpstr>
      <vt:lpstr>Mechanical design</vt:lpstr>
      <vt:lpstr>Outline</vt:lpstr>
      <vt:lpstr>Mechanical calculation with ANSYS</vt:lpstr>
      <vt:lpstr>ANSYS model</vt:lpstr>
      <vt:lpstr>Mechanical properties in the ANSYS model</vt:lpstr>
      <vt:lpstr>Yoking – Loading on yoke shoulder</vt:lpstr>
      <vt:lpstr>Yoking – Key insertion</vt:lpstr>
      <vt:lpstr>Shell welding</vt:lpstr>
      <vt:lpstr>Cooling down to 2 K</vt:lpstr>
      <vt:lpstr>After excitation</vt:lpstr>
      <vt:lpstr>Coil stress at each step</vt:lpstr>
      <vt:lpstr>Assembly of 200 mm long mechanical model </vt:lpstr>
      <vt:lpstr>200 mm mechanical short model</vt:lpstr>
      <vt:lpstr>2 m test coil</vt:lpstr>
      <vt:lpstr>Ground insulations and brass shoes</vt:lpstr>
      <vt:lpstr>Collaring mandrel</vt:lpstr>
      <vt:lpstr>Strain gauges</vt:lpstr>
      <vt:lpstr>Collaring</vt:lpstr>
      <vt:lpstr>Concept of alignment of collared coil in yoking</vt:lpstr>
      <vt:lpstr>Yoking</vt:lpstr>
      <vt:lpstr>Pole stress during yoking</vt:lpstr>
      <vt:lpstr>Shell welding and cooling test</vt:lpstr>
      <vt:lpstr>Variation of coil pole stress</vt:lpstr>
      <vt:lpstr>Mechanical structure at coil end</vt:lpstr>
      <vt:lpstr>Pre-stress at coil end</vt:lpstr>
      <vt:lpstr>GFRP collar at lead end</vt:lpstr>
      <vt:lpstr>Longitudinal support</vt:lpstr>
      <vt:lpstr>Summary</vt:lpstr>
    </vt:vector>
  </TitlesOfParts>
  <Company>APO</Company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Microsoft Office ユーザー</cp:lastModifiedBy>
  <cp:revision>157</cp:revision>
  <dcterms:created xsi:type="dcterms:W3CDTF">2016-01-11T14:38:10Z</dcterms:created>
  <dcterms:modified xsi:type="dcterms:W3CDTF">2016-06-29T02:47:31Z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