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87" r:id="rId7"/>
    <p:sldId id="286" r:id="rId8"/>
    <p:sldId id="258" r:id="rId9"/>
    <p:sldId id="259" r:id="rId10"/>
    <p:sldId id="288" r:id="rId11"/>
    <p:sldId id="292" r:id="rId12"/>
    <p:sldId id="285" r:id="rId13"/>
    <p:sldId id="273" r:id="rId14"/>
    <p:sldId id="274" r:id="rId15"/>
    <p:sldId id="289" r:id="rId16"/>
    <p:sldId id="290" r:id="rId17"/>
    <p:sldId id="293" r:id="rId18"/>
    <p:sldId id="291" r:id="rId19"/>
    <p:sldId id="294" r:id="rId20"/>
    <p:sldId id="297" r:id="rId21"/>
    <p:sldId id="295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  <a:srgbClr val="F7F6B6"/>
    <a:srgbClr val="D0EDA5"/>
    <a:srgbClr val="00FDFF"/>
    <a:srgbClr val="AB7942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35"/>
    <p:restoredTop sz="95447"/>
  </p:normalViewPr>
  <p:slideViewPr>
    <p:cSldViewPr snapToGrid="0" snapToObjects="1" showGuides="1">
      <p:cViewPr>
        <p:scale>
          <a:sx n="100" d="100"/>
          <a:sy n="100" d="100"/>
        </p:scale>
        <p:origin x="1296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736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371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19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431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048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485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289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79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tiff"/><Relationship Id="rId5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Quench performance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Michinaka Sugano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D1 magnet review, KEK, 30 </a:t>
            </a:r>
            <a:r>
              <a:rPr lang="en-GB" smtClean="0"/>
              <a:t>June - 1 </a:t>
            </a:r>
            <a:r>
              <a:rPr lang="en-GB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27605"/>
            <a:ext cx="7920000" cy="720000"/>
          </a:xfrm>
        </p:spPr>
        <p:txBody>
          <a:bodyPr/>
          <a:lstStyle/>
          <a:p>
            <a:r>
              <a:rPr lang="en-GB" dirty="0" smtClean="0"/>
              <a:t>Position of collar plates with strain gauges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80076" y="3601178"/>
            <a:ext cx="1552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charset="0"/>
                <a:ea typeface="Arial" charset="0"/>
                <a:cs typeface="Arial" charset="0"/>
              </a:rPr>
              <a:t>View from LE</a:t>
            </a:r>
            <a:endParaRPr lang="ja-JP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13" y="1054434"/>
            <a:ext cx="8362371" cy="259027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649463" y="712741"/>
            <a:ext cx="276326" cy="33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>
                <a:latin typeface="Arial" charset="0"/>
                <a:ea typeface="Arial" charset="0"/>
                <a:cs typeface="Arial" charset="0"/>
              </a:rPr>
              <a:t>L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22255" y="712741"/>
            <a:ext cx="335867" cy="33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M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16424" y="712741"/>
            <a:ext cx="312862" cy="33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R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6662" y="725948"/>
            <a:ext cx="421120" cy="33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>
                <a:latin typeface="Arial" charset="0"/>
                <a:ea typeface="Arial" charset="0"/>
                <a:cs typeface="Arial" charset="0"/>
              </a:rPr>
              <a:t>LE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173706" y="712741"/>
            <a:ext cx="457656" cy="33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RE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79" y="4054529"/>
            <a:ext cx="2139521" cy="218520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016866" y="4116415"/>
            <a:ext cx="106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CG-T-La</a:t>
            </a:r>
            <a:endParaRPr lang="ja-JP" alt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73673" y="3923792"/>
            <a:ext cx="106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CG-T-</a:t>
            </a:r>
            <a:r>
              <a:rPr lang="en-US" altLang="ja-JP" dirty="0" err="1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Lb</a:t>
            </a:r>
            <a:endParaRPr lang="ja-JP" altLang="en-US" dirty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-92411" y="587805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4E8F00"/>
                </a:solidFill>
                <a:latin typeface="Arial" charset="0"/>
                <a:ea typeface="Arial" charset="0"/>
                <a:cs typeface="Arial" charset="0"/>
              </a:rPr>
              <a:t>CG-B-La</a:t>
            </a:r>
            <a:endParaRPr lang="ja-JP" altLang="en-US" dirty="0">
              <a:solidFill>
                <a:srgbClr val="4E8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016865" y="585783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CG-B-</a:t>
            </a:r>
            <a:r>
              <a:rPr lang="en-US" altLang="ja-JP" dirty="0" err="1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Lb</a:t>
            </a:r>
            <a:endParaRPr lang="ja-JP" altLang="en-US" dirty="0">
              <a:solidFill>
                <a:srgbClr val="AB794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740435" y="4301246"/>
            <a:ext cx="551479" cy="163927"/>
          </a:xfrm>
          <a:prstGeom prst="straightConnector1">
            <a:avLst/>
          </a:prstGeom>
          <a:ln w="28575">
            <a:solidFill>
              <a:srgbClr val="0432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1524353" y="4301246"/>
            <a:ext cx="551479" cy="16392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 flipV="1">
            <a:off x="1511966" y="5857835"/>
            <a:ext cx="551479" cy="163927"/>
          </a:xfrm>
          <a:prstGeom prst="straightConnector1">
            <a:avLst/>
          </a:prstGeom>
          <a:ln w="28575">
            <a:solidFill>
              <a:srgbClr val="AB794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704383" y="5843787"/>
            <a:ext cx="551479" cy="163927"/>
          </a:xfrm>
          <a:prstGeom prst="straightConnector1">
            <a:avLst/>
          </a:prstGeom>
          <a:ln w="28575">
            <a:solidFill>
              <a:srgbClr val="4E8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425" y="4054529"/>
            <a:ext cx="2139521" cy="2185205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5000912" y="4116415"/>
            <a:ext cx="1133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CG-T-Ma</a:t>
            </a:r>
            <a:endParaRPr lang="ja-JP" alt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10373" y="3987974"/>
            <a:ext cx="1133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CG-T-</a:t>
            </a:r>
            <a:r>
              <a:rPr lang="en-US" altLang="ja-JP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altLang="ja-JP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endParaRPr lang="ja-JP" altLang="en-US" dirty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93457" y="5925749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4E8F00"/>
                </a:solidFill>
                <a:latin typeface="Arial" charset="0"/>
                <a:ea typeface="Arial" charset="0"/>
                <a:cs typeface="Arial" charset="0"/>
              </a:rPr>
              <a:t>CG-B-Ma</a:t>
            </a:r>
            <a:endParaRPr lang="ja-JP" altLang="en-US" dirty="0">
              <a:solidFill>
                <a:srgbClr val="4E8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00912" y="5857835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CG-B-</a:t>
            </a:r>
            <a:r>
              <a:rPr lang="en-US" altLang="ja-JP" dirty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altLang="ja-JP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endParaRPr lang="ja-JP" altLang="en-US" dirty="0">
              <a:solidFill>
                <a:srgbClr val="AB794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3724482" y="4301246"/>
            <a:ext cx="551479" cy="163927"/>
          </a:xfrm>
          <a:prstGeom prst="straightConnector1">
            <a:avLst/>
          </a:prstGeom>
          <a:ln w="28575">
            <a:solidFill>
              <a:srgbClr val="0432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>
            <a:off x="4508400" y="4301246"/>
            <a:ext cx="551479" cy="16392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 flipV="1">
            <a:off x="4496013" y="5857834"/>
            <a:ext cx="551479" cy="163927"/>
          </a:xfrm>
          <a:prstGeom prst="straightConnector1">
            <a:avLst/>
          </a:prstGeom>
          <a:ln w="28575">
            <a:solidFill>
              <a:srgbClr val="AB794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V="1">
            <a:off x="3688429" y="5843786"/>
            <a:ext cx="551479" cy="163927"/>
          </a:xfrm>
          <a:prstGeom prst="straightConnector1">
            <a:avLst/>
          </a:prstGeom>
          <a:ln w="28575">
            <a:solidFill>
              <a:srgbClr val="4E8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884" y="4054528"/>
            <a:ext cx="2139520" cy="2185205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8095371" y="4116414"/>
            <a:ext cx="110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CG-T-Ra</a:t>
            </a:r>
            <a:endParaRPr lang="ja-JP" alt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94198" y="3985689"/>
            <a:ext cx="110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CG-T-</a:t>
            </a:r>
            <a:r>
              <a:rPr lang="en-US" altLang="ja-JP" dirty="0" err="1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altLang="ja-JP" dirty="0" err="1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endParaRPr lang="ja-JP" altLang="en-US" dirty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107250" y="592574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4E8F00"/>
                </a:solidFill>
                <a:latin typeface="Arial" charset="0"/>
                <a:ea typeface="Arial" charset="0"/>
                <a:cs typeface="Arial" charset="0"/>
              </a:rPr>
              <a:t>CG-B-Ra</a:t>
            </a:r>
            <a:endParaRPr lang="ja-JP" altLang="en-US" dirty="0">
              <a:solidFill>
                <a:srgbClr val="4E8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095370" y="585783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CG-B-</a:t>
            </a:r>
            <a:r>
              <a:rPr lang="en-US" altLang="ja-JP" dirty="0" err="1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altLang="ja-JP" dirty="0" err="1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endParaRPr lang="ja-JP" altLang="en-US" dirty="0">
              <a:solidFill>
                <a:srgbClr val="AB794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6818940" y="4301245"/>
            <a:ext cx="551479" cy="163927"/>
          </a:xfrm>
          <a:prstGeom prst="straightConnector1">
            <a:avLst/>
          </a:prstGeom>
          <a:ln w="28575">
            <a:solidFill>
              <a:srgbClr val="0432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>
            <a:off x="7602858" y="4301245"/>
            <a:ext cx="551479" cy="16392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H="1" flipV="1">
            <a:off x="7590471" y="5857833"/>
            <a:ext cx="551479" cy="163927"/>
          </a:xfrm>
          <a:prstGeom prst="straightConnector1">
            <a:avLst/>
          </a:prstGeom>
          <a:ln w="28575">
            <a:solidFill>
              <a:srgbClr val="AB794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V="1">
            <a:off x="6782888" y="5843785"/>
            <a:ext cx="551479" cy="163927"/>
          </a:xfrm>
          <a:prstGeom prst="straightConnector1">
            <a:avLst/>
          </a:prstGeom>
          <a:ln w="28575">
            <a:solidFill>
              <a:srgbClr val="4E8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H="1">
            <a:off x="1833233" y="2216063"/>
            <a:ext cx="1750947" cy="190035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>
            <a:off x="4539118" y="2168471"/>
            <a:ext cx="418330" cy="1806936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6316424" y="2129638"/>
            <a:ext cx="1274047" cy="196382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4988600" y="2655044"/>
            <a:ext cx="0" cy="14523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3652288" y="2655044"/>
            <a:ext cx="0" cy="14523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>
            <a:off x="6330072" y="2655043"/>
            <a:ext cx="0" cy="14523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6330072" y="1986022"/>
            <a:ext cx="0" cy="14523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4987264" y="1986021"/>
            <a:ext cx="0" cy="14523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649463" y="1986123"/>
            <a:ext cx="0" cy="14523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5254338" y="188662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rgbClr val="FF0000"/>
                </a:solidFill>
              </a:rPr>
              <a:t>Collar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279674" y="254299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Collar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50" name="図形グループ 49"/>
          <p:cNvGrpSpPr/>
          <p:nvPr/>
        </p:nvGrpSpPr>
        <p:grpSpPr>
          <a:xfrm>
            <a:off x="167687" y="1351962"/>
            <a:ext cx="2884302" cy="1218871"/>
            <a:chOff x="-3505313" y="1421600"/>
            <a:chExt cx="2884302" cy="1218871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5" t="21032" b="25383"/>
            <a:stretch/>
          </p:blipFill>
          <p:spPr>
            <a:xfrm>
              <a:off x="-3475033" y="1429723"/>
              <a:ext cx="2854022" cy="1210748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-3505313" y="1421600"/>
              <a:ext cx="916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Collar</a:t>
              </a:r>
              <a:endParaRPr kumimoji="1" lang="ja-JP" altLang="en-US" b="1" dirty="0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-1920985" y="2022343"/>
              <a:ext cx="268242" cy="2682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-2348504" y="2056787"/>
              <a:ext cx="268242" cy="2682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5393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66143"/>
            <a:ext cx="8074800" cy="720000"/>
          </a:xfrm>
        </p:spPr>
        <p:txBody>
          <a:bodyPr/>
          <a:lstStyle/>
          <a:p>
            <a:r>
              <a:rPr lang="en-GB" dirty="0" smtClean="0"/>
              <a:t>Stress variation at collar pole </a:t>
            </a:r>
            <a:r>
              <a:rPr lang="en-GB" smtClean="0"/>
              <a:t>during excitation</a:t>
            </a:r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6451"/>
            <a:ext cx="9144000" cy="2842564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612000" y="4179453"/>
            <a:ext cx="8074800" cy="14039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After cooling-down, absolute values of the strain gauges became unreliable. Only stress variation during excitation (</a:t>
            </a:r>
            <a:r>
              <a:rPr lang="en-GB" sz="2000" dirty="0" smtClean="0">
                <a:latin typeface="Symbol" charset="2"/>
                <a:ea typeface="Symbol" charset="2"/>
                <a:cs typeface="Symbol" charset="2"/>
              </a:rPr>
              <a:t>Ds</a:t>
            </a:r>
            <a:r>
              <a:rPr lang="en-GB" sz="2000" dirty="0" smtClean="0"/>
              <a:t>) is discussed.</a:t>
            </a:r>
          </a:p>
          <a:p>
            <a:r>
              <a:rPr lang="en-GB" sz="2000" dirty="0" smtClean="0"/>
              <a:t>In the </a:t>
            </a:r>
            <a:r>
              <a:rPr lang="en-GB" sz="2000" dirty="0" smtClean="0">
                <a:latin typeface="Symbol" charset="2"/>
                <a:ea typeface="Symbol" charset="2"/>
                <a:cs typeface="Symbol" charset="2"/>
              </a:rPr>
              <a:t>Ds</a:t>
            </a:r>
            <a:r>
              <a:rPr lang="en-GB" sz="2000" dirty="0" smtClean="0"/>
              <a:t> – I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curves, </a:t>
            </a:r>
            <a:r>
              <a:rPr lang="en-GB" sz="2000" dirty="0" smtClean="0">
                <a:solidFill>
                  <a:srgbClr val="FF0000"/>
                </a:solidFill>
              </a:rPr>
              <a:t>flattening of </a:t>
            </a:r>
            <a:r>
              <a:rPr lang="en-GB" sz="2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Ds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is clearly observed at around </a:t>
            </a:r>
            <a:r>
              <a:rPr lang="en-GB" sz="2000" dirty="0" smtClean="0">
                <a:solidFill>
                  <a:srgbClr val="FF0000"/>
                </a:solidFill>
              </a:rPr>
              <a:t>I = 8.5 kA</a:t>
            </a:r>
            <a:r>
              <a:rPr lang="en-GB" sz="2000" dirty="0"/>
              <a:t>.</a:t>
            </a:r>
            <a:endParaRPr lang="en-GB" sz="2000" dirty="0" smtClean="0"/>
          </a:p>
        </p:txBody>
      </p:sp>
      <p:sp>
        <p:nvSpPr>
          <p:cNvPr id="7" name="下矢印 6"/>
          <p:cNvSpPr/>
          <p:nvPr/>
        </p:nvSpPr>
        <p:spPr>
          <a:xfrm>
            <a:off x="4294909" y="5451185"/>
            <a:ext cx="554182" cy="277091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338163" y="5760804"/>
            <a:ext cx="7021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2000" smtClean="0">
                <a:solidFill>
                  <a:schemeClr val="accent5"/>
                </a:solidFill>
              </a:rPr>
              <a:t>Compressive pre-stress of the coils are completely released.</a:t>
            </a:r>
            <a:endParaRPr lang="ja-JP" alt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11"/>
            <a:ext cx="7920000" cy="720000"/>
          </a:xfrm>
        </p:spPr>
        <p:txBody>
          <a:bodyPr/>
          <a:lstStyle/>
          <a:p>
            <a:r>
              <a:rPr lang="en-GB" dirty="0" smtClean="0"/>
              <a:t>Correlation btw maximum </a:t>
            </a:r>
            <a:r>
              <a:rPr lang="en-GB" dirty="0" smtClean="0">
                <a:latin typeface="Symbol" charset="2"/>
                <a:ea typeface="Symbol" charset="2"/>
                <a:cs typeface="Symbol" charset="2"/>
              </a:rPr>
              <a:t>Ds</a:t>
            </a:r>
            <a:r>
              <a:rPr lang="en-GB" dirty="0" smtClean="0"/>
              <a:t> and pre-stress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38" name="図形グループ 37"/>
          <p:cNvGrpSpPr/>
          <p:nvPr/>
        </p:nvGrpSpPr>
        <p:grpSpPr>
          <a:xfrm>
            <a:off x="3880987" y="842683"/>
            <a:ext cx="5245084" cy="3935506"/>
            <a:chOff x="3880987" y="842683"/>
            <a:chExt cx="5245084" cy="3935506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8283" y="842683"/>
              <a:ext cx="5207788" cy="3935506"/>
            </a:xfrm>
            <a:prstGeom prst="rect">
              <a:avLst/>
            </a:prstGeom>
          </p:spPr>
        </p:pic>
        <p:sp>
          <p:nvSpPr>
            <p:cNvPr id="40" name="テキスト ボックス 39"/>
            <p:cNvSpPr txBox="1"/>
            <p:nvPr/>
          </p:nvSpPr>
          <p:spPr>
            <a:xfrm rot="16200000">
              <a:off x="2932869" y="2272034"/>
              <a:ext cx="254256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kumimoji="1" lang="en-US" altLang="ja-JP" b="1" dirty="0" smtClean="0"/>
            </a:p>
            <a:p>
              <a:r>
                <a:rPr kumimoji="1" lang="en-US" altLang="ja-JP" b="1" dirty="0" smtClean="0"/>
                <a:t>Maximum  </a:t>
              </a:r>
              <a:r>
                <a:rPr kumimoji="1" lang="en-US" altLang="ja-JP" b="1" dirty="0" smtClean="0">
                  <a:latin typeface="Symbol" charset="2"/>
                  <a:ea typeface="Symbol" charset="2"/>
                  <a:cs typeface="Symbol" charset="2"/>
                </a:rPr>
                <a:t>Ds</a:t>
              </a:r>
              <a:r>
                <a:rPr kumimoji="1" lang="en-US" altLang="ja-JP" b="1" dirty="0" smtClean="0">
                  <a:ea typeface="Symbol" charset="2"/>
                  <a:cs typeface="Symbol" charset="2"/>
                </a:rPr>
                <a:t>(MPa)</a:t>
              </a:r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4512187" y="4797284"/>
            <a:ext cx="3932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chemeClr val="accent5"/>
                </a:solidFill>
              </a:rPr>
              <a:t>Positive correlation</a:t>
            </a:r>
          </a:p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between max.</a:t>
            </a:r>
            <a:r>
              <a:rPr kumimoji="1" lang="en-US" altLang="ja-JP" sz="2000" dirty="0" smtClean="0">
                <a:solidFill>
                  <a:schemeClr val="accent5"/>
                </a:solidFill>
                <a:sym typeface="Wingdings"/>
              </a:rPr>
              <a:t> </a:t>
            </a:r>
            <a:r>
              <a:rPr kumimoji="1" lang="en-US" altLang="ja-JP" sz="2000" dirty="0" smtClean="0">
                <a:solidFill>
                  <a:schemeClr val="accent5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Ds</a:t>
            </a:r>
            <a:r>
              <a:rPr kumimoji="1" lang="en-US" altLang="ja-JP" sz="2000" dirty="0" smtClean="0">
                <a:solidFill>
                  <a:schemeClr val="accent5"/>
                </a:solidFill>
                <a:ea typeface="Symbol" charset="2"/>
                <a:cs typeface="Symbol" charset="2"/>
                <a:sym typeface="Wingdings"/>
              </a:rPr>
              <a:t> and pre-stress</a:t>
            </a:r>
            <a:r>
              <a:rPr kumimoji="1" lang="en-US" altLang="ja-JP" sz="2000" dirty="0" smtClean="0">
                <a:solidFill>
                  <a:schemeClr val="accent5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 </a:t>
            </a:r>
            <a:endParaRPr kumimoji="1" lang="ja-JP" altLang="en-US" sz="2000" dirty="0">
              <a:solidFill>
                <a:schemeClr val="accent5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457685" y="5780250"/>
            <a:ext cx="4041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P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re-stress </a:t>
            </a:r>
            <a:r>
              <a:rPr lang="en-US" altLang="ja-JP" sz="2000" dirty="0" smtClean="0">
                <a:solidFill>
                  <a:srgbClr val="FF0000"/>
                </a:solidFill>
              </a:rPr>
              <a:t>of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the coils after yoking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are insufficient.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43" name="図形グループ 42"/>
          <p:cNvGrpSpPr/>
          <p:nvPr/>
        </p:nvGrpSpPr>
        <p:grpSpPr>
          <a:xfrm>
            <a:off x="10455" y="3417890"/>
            <a:ext cx="3324172" cy="3399663"/>
            <a:chOff x="-56780" y="503240"/>
            <a:chExt cx="3324172" cy="3399663"/>
          </a:xfrm>
        </p:grpSpPr>
        <p:grpSp>
          <p:nvGrpSpPr>
            <p:cNvPr id="44" name="図形グループ 43"/>
            <p:cNvGrpSpPr/>
            <p:nvPr/>
          </p:nvGrpSpPr>
          <p:grpSpPr>
            <a:xfrm>
              <a:off x="-42052" y="570846"/>
              <a:ext cx="3309444" cy="3332057"/>
              <a:chOff x="4550805" y="1464600"/>
              <a:chExt cx="4290350" cy="4319666"/>
            </a:xfrm>
          </p:grpSpPr>
          <p:pic>
            <p:nvPicPr>
              <p:cNvPr id="47" name="図 46"/>
              <p:cNvPicPr>
                <a:picLocks noChangeAspect="1"/>
              </p:cNvPicPr>
              <p:nvPr/>
            </p:nvPicPr>
            <p:blipFill rotWithShape="1">
              <a:blip r:embed="rId4"/>
              <a:srcRect l="50083"/>
              <a:stretch/>
            </p:blipFill>
            <p:spPr>
              <a:xfrm>
                <a:off x="4550805" y="1464600"/>
                <a:ext cx="4290350" cy="4319666"/>
              </a:xfrm>
              <a:prstGeom prst="rect">
                <a:avLst/>
              </a:prstGeom>
            </p:spPr>
          </p:pic>
          <p:sp>
            <p:nvSpPr>
              <p:cNvPr id="48" name="正方形/長方形 47"/>
              <p:cNvSpPr/>
              <p:nvPr/>
            </p:nvSpPr>
            <p:spPr>
              <a:xfrm>
                <a:off x="5757557" y="5356247"/>
                <a:ext cx="145915" cy="1459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924273" y="5356246"/>
                <a:ext cx="145915" cy="1459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8116455" y="5356245"/>
                <a:ext cx="145915" cy="1459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grpSp>
            <p:nvGrpSpPr>
              <p:cNvPr id="51" name="図形グループ 50"/>
              <p:cNvGrpSpPr/>
              <p:nvPr/>
            </p:nvGrpSpPr>
            <p:grpSpPr>
              <a:xfrm>
                <a:off x="5683579" y="5238966"/>
                <a:ext cx="2773943" cy="319201"/>
                <a:chOff x="1261134" y="4662623"/>
                <a:chExt cx="2773943" cy="319201"/>
              </a:xfrm>
            </p:grpSpPr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261134" y="4662623"/>
                  <a:ext cx="386948" cy="319201"/>
                </a:xfrm>
                <a:prstGeom prst="rect">
                  <a:avLst/>
                </a:prstGeom>
                <a:noFill/>
              </p:spPr>
              <p:txBody>
                <a:bodyPr wrap="none" tIns="0" bIns="0" rtlCol="0">
                  <a:spAutoFit/>
                </a:bodyPr>
                <a:lstStyle/>
                <a:p>
                  <a:r>
                    <a:rPr kumimoji="1" lang="en-US" altLang="ja-JP" sz="1600" dirty="0" smtClean="0"/>
                    <a:t>L</a:t>
                  </a:r>
                  <a:endParaRPr kumimoji="1" lang="ja-JP" altLang="en-US" sz="1600" dirty="0" smtClean="0"/>
                </a:p>
              </p:txBody>
            </p:sp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2411830" y="4662623"/>
                  <a:ext cx="461761" cy="319200"/>
                </a:xfrm>
                <a:prstGeom prst="rect">
                  <a:avLst/>
                </a:prstGeom>
                <a:noFill/>
              </p:spPr>
              <p:txBody>
                <a:bodyPr wrap="none" tIns="0" bIns="0" rtlCol="0">
                  <a:spAutoFit/>
                </a:bodyPr>
                <a:lstStyle/>
                <a:p>
                  <a:r>
                    <a:rPr kumimoji="1" lang="en-US" altLang="ja-JP" sz="1600" dirty="0" smtClean="0"/>
                    <a:t>M</a:t>
                  </a:r>
                  <a:endParaRPr kumimoji="1" lang="ja-JP" altLang="en-US" sz="1600" dirty="0" smtClean="0"/>
                </a:p>
              </p:txBody>
            </p:sp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3604489" y="4662623"/>
                  <a:ext cx="430588" cy="319200"/>
                </a:xfrm>
                <a:prstGeom prst="rect">
                  <a:avLst/>
                </a:prstGeom>
                <a:noFill/>
              </p:spPr>
              <p:txBody>
                <a:bodyPr wrap="none" tIns="0" bIns="0" rtlCol="0">
                  <a:spAutoFit/>
                </a:bodyPr>
                <a:lstStyle/>
                <a:p>
                  <a:r>
                    <a:rPr kumimoji="1" lang="en-US" altLang="ja-JP" sz="1600" dirty="0" smtClean="0"/>
                    <a:t>R</a:t>
                  </a:r>
                  <a:endParaRPr kumimoji="1" lang="ja-JP" altLang="en-US" sz="1600" dirty="0" smtClean="0"/>
                </a:p>
              </p:txBody>
            </p:sp>
          </p:grpSp>
        </p:grpSp>
        <p:sp>
          <p:nvSpPr>
            <p:cNvPr id="45" name="正方形/長方形 44"/>
            <p:cNvSpPr/>
            <p:nvPr/>
          </p:nvSpPr>
          <p:spPr>
            <a:xfrm>
              <a:off x="1227625" y="1347748"/>
              <a:ext cx="1723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432FF"/>
                  </a:solidFill>
                </a:rPr>
                <a:t>64.6±9.6 MPa</a:t>
              </a:r>
              <a:endParaRPr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 rot="16200000">
              <a:off x="-1587006" y="2033466"/>
              <a:ext cx="336823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smtClean="0"/>
                <a:t>Compressive collar pole stress (MPa)</a:t>
              </a:r>
              <a:endParaRPr kumimoji="1" lang="ja-JP" altLang="en-US" sz="1400" b="1" dirty="0"/>
            </a:p>
          </p:txBody>
        </p:sp>
      </p:grpSp>
      <p:sp>
        <p:nvSpPr>
          <p:cNvPr id="55" name="テキスト ボックス 54"/>
          <p:cNvSpPr txBox="1"/>
          <p:nvPr/>
        </p:nvSpPr>
        <p:spPr>
          <a:xfrm>
            <a:off x="565902" y="5629468"/>
            <a:ext cx="1824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1  2  3  4     5 6  7  8 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403887" y="562946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9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542840" y="562946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smtClean="0">
                <a:solidFill>
                  <a:schemeClr val="bg1"/>
                </a:solidFill>
              </a:rPr>
              <a:t>10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734834" y="5629468"/>
            <a:ext cx="37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11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907217" y="562946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12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65902" y="4009911"/>
            <a:ext cx="2690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smtClean="0"/>
              <a:t>Compressive pre-stress </a:t>
            </a:r>
            <a:r>
              <a:rPr lang="en-US" altLang="ja-JP" sz="1200" smtClean="0">
                <a:solidFill>
                  <a:srgbClr val="FF0000"/>
                </a:solidFill>
              </a:rPr>
              <a:t>after </a:t>
            </a:r>
            <a:r>
              <a:rPr lang="en-US" altLang="ja-JP" sz="1200" dirty="0" smtClean="0">
                <a:solidFill>
                  <a:srgbClr val="FF0000"/>
                </a:solidFill>
              </a:rPr>
              <a:t>yoking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60157" y="302259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8</a:t>
            </a:r>
            <a:endParaRPr kumimoji="1" lang="ja-JP" altLang="en-US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893903" y="35479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138479" y="313057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080754" y="25149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336753" y="22568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009965" y="139699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3</a:t>
            </a:r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919889" y="11083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535277" y="28104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grpSp>
        <p:nvGrpSpPr>
          <p:cNvPr id="69" name="図形グループ 68"/>
          <p:cNvGrpSpPr/>
          <p:nvPr/>
        </p:nvGrpSpPr>
        <p:grpSpPr>
          <a:xfrm>
            <a:off x="197923" y="559666"/>
            <a:ext cx="3344540" cy="2901647"/>
            <a:chOff x="193067" y="3953026"/>
            <a:chExt cx="3344540" cy="2901647"/>
          </a:xfrm>
        </p:grpSpPr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0730" y="3953026"/>
              <a:ext cx="3286877" cy="2901647"/>
            </a:xfrm>
            <a:prstGeom prst="rect">
              <a:avLst/>
            </a:prstGeom>
          </p:spPr>
        </p:pic>
        <p:sp>
          <p:nvSpPr>
            <p:cNvPr id="71" name="テキスト ボックス 70"/>
            <p:cNvSpPr txBox="1"/>
            <p:nvPr/>
          </p:nvSpPr>
          <p:spPr>
            <a:xfrm rot="16200000">
              <a:off x="-752704" y="5106218"/>
              <a:ext cx="21993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/>
            <a:p>
              <a:r>
                <a:rPr kumimoji="1" lang="en-US" altLang="ja-JP" sz="1400" b="1" dirty="0" smtClean="0"/>
                <a:t>Stress variation, </a:t>
              </a:r>
              <a:r>
                <a:rPr kumimoji="1" lang="en-US" altLang="ja-JP" sz="1400" b="1" dirty="0" smtClean="0">
                  <a:latin typeface="Symbol" charset="2"/>
                  <a:ea typeface="Symbol" charset="2"/>
                  <a:cs typeface="Symbol" charset="2"/>
                </a:rPr>
                <a:t>Ds</a:t>
              </a:r>
              <a:r>
                <a:rPr kumimoji="1" lang="en-US" altLang="ja-JP" sz="1400" b="1" dirty="0" smtClean="0"/>
                <a:t> (MPa)</a:t>
              </a:r>
              <a:endParaRPr kumimoji="1" lang="ja-JP" altLang="en-US" sz="1400" b="1" dirty="0"/>
            </a:p>
          </p:txBody>
        </p:sp>
      </p:grpSp>
      <p:sp>
        <p:nvSpPr>
          <p:cNvPr id="72" name="テキスト ボックス 71"/>
          <p:cNvSpPr txBox="1"/>
          <p:nvPr/>
        </p:nvSpPr>
        <p:spPr>
          <a:xfrm>
            <a:off x="5850903" y="22095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10</a:t>
            </a:r>
            <a:endParaRPr kumimoji="1"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284125" y="1358827"/>
            <a:ext cx="42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579063" y="106747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endParaRPr kumimoji="1" lang="ja-JP" altLang="en-US" dirty="0"/>
          </a:p>
        </p:txBody>
      </p:sp>
      <p:cxnSp>
        <p:nvCxnSpPr>
          <p:cNvPr id="75" name="直線コネクタ 74"/>
          <p:cNvCxnSpPr/>
          <p:nvPr/>
        </p:nvCxnSpPr>
        <p:spPr>
          <a:xfrm>
            <a:off x="771338" y="2751946"/>
            <a:ext cx="248525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flipV="1">
            <a:off x="2684955" y="2250296"/>
            <a:ext cx="0" cy="50165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flipV="1">
            <a:off x="2866901" y="1282927"/>
            <a:ext cx="0" cy="1469019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1690050" y="1692605"/>
            <a:ext cx="143821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Maximum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smtClean="0">
                <a:latin typeface="Symbol" charset="2"/>
                <a:ea typeface="Symbol" charset="2"/>
                <a:cs typeface="Symbol" charset="2"/>
              </a:rPr>
              <a:t>Ds</a:t>
            </a:r>
            <a:endParaRPr kumimoji="1" lang="ja-JP" altLang="en-US" sz="1600" b="1" dirty="0">
              <a:latin typeface="Symbol" charset="2"/>
              <a:ea typeface="Symbol" charset="2"/>
              <a:cs typeface="Symbol" charset="2"/>
            </a:endParaRPr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3141946" y="1810796"/>
            <a:ext cx="1051874" cy="244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>
            <a:stCxn id="47" idx="3"/>
          </p:cNvCxnSpPr>
          <p:nvPr/>
        </p:nvCxnSpPr>
        <p:spPr>
          <a:xfrm flipV="1">
            <a:off x="3334627" y="4582854"/>
            <a:ext cx="780173" cy="5686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下矢印 80"/>
          <p:cNvSpPr/>
          <p:nvPr/>
        </p:nvSpPr>
        <p:spPr>
          <a:xfrm>
            <a:off x="6202205" y="5495501"/>
            <a:ext cx="552450" cy="37877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31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171" y="635295"/>
            <a:ext cx="5207984" cy="4964274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2649646" y="3172003"/>
            <a:ext cx="4360555" cy="152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6759805" y="1425347"/>
            <a:ext cx="0" cy="1777136"/>
          </a:xfrm>
          <a:prstGeom prst="straightConnector1">
            <a:avLst/>
          </a:prstGeom>
          <a:ln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048453" y="2015077"/>
            <a:ext cx="9797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35 MPa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6783602" y="1425347"/>
            <a:ext cx="834452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783602" y="4884827"/>
            <a:ext cx="834452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7313254" y="1425347"/>
            <a:ext cx="0" cy="345948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138507" y="2596704"/>
            <a:ext cx="146546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ea typeface="Symbol" charset="2"/>
                <a:cs typeface="Symbol" charset="2"/>
              </a:rPr>
              <a:t>Ds </a:t>
            </a:r>
            <a:r>
              <a:rPr kumimoji="1" lang="en-US" altLang="ja-JP" dirty="0" smtClean="0">
                <a:ea typeface="Symbol" charset="2"/>
                <a:cs typeface="Symbol" charset="2"/>
              </a:rPr>
              <a:t>(</a:t>
            </a:r>
            <a:r>
              <a:rPr kumimoji="1" lang="en-US" altLang="ja-JP" smtClean="0">
                <a:ea typeface="Symbol" charset="2"/>
                <a:cs typeface="Symbol" charset="2"/>
              </a:rPr>
              <a:t>I=13 kA</a:t>
            </a:r>
            <a:r>
              <a:rPr kumimoji="1" lang="en-US" altLang="ja-JP" dirty="0" smtClean="0">
                <a:ea typeface="Symbol" charset="2"/>
                <a:cs typeface="Symbol" charset="2"/>
              </a:rPr>
              <a:t>)</a:t>
            </a:r>
            <a:endParaRPr kumimoji="1" lang="en-US" altLang="ja-JP" dirty="0" smtClean="0"/>
          </a:p>
          <a:p>
            <a:r>
              <a:rPr lang="en-US" altLang="ja-JP" dirty="0" smtClean="0"/>
              <a:t>= 63</a:t>
            </a:r>
            <a:r>
              <a:rPr kumimoji="1" lang="en-US" altLang="ja-JP" dirty="0" smtClean="0"/>
              <a:t> MPa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67861" y="3808928"/>
            <a:ext cx="9733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I=13 kA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4875377" y="3181977"/>
            <a:ext cx="0" cy="1258298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4157581" y="3485762"/>
            <a:ext cx="207140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ea typeface="Symbol" charset="2"/>
                <a:cs typeface="Symbol" charset="2"/>
              </a:rPr>
              <a:t>Max</a:t>
            </a:r>
            <a:r>
              <a:rPr kumimoji="1" lang="en-US" altLang="ja-JP" dirty="0" smtClean="0">
                <a:latin typeface="Symbol" charset="2"/>
                <a:ea typeface="Symbol" charset="2"/>
                <a:cs typeface="Symbol" charset="2"/>
              </a:rPr>
              <a:t> Ds </a:t>
            </a:r>
            <a:r>
              <a:rPr kumimoji="1" lang="en-US" altLang="ja-JP" dirty="0" smtClean="0">
                <a:ea typeface="Symbol" charset="2"/>
                <a:cs typeface="Symbol" charset="2"/>
              </a:rPr>
              <a:t>at present</a:t>
            </a:r>
            <a:endParaRPr kumimoji="1" lang="en-US" altLang="ja-JP" dirty="0" smtClean="0"/>
          </a:p>
          <a:p>
            <a:r>
              <a:rPr lang="en-US" altLang="ja-JP" dirty="0" smtClean="0"/>
              <a:t>= 26</a:t>
            </a:r>
            <a:r>
              <a:rPr kumimoji="1" lang="en-US" altLang="ja-JP" dirty="0" smtClean="0"/>
              <a:t> MPa</a:t>
            </a:r>
            <a:endParaRPr kumimoji="1" lang="ja-JP" alt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3970"/>
            <a:ext cx="7920000" cy="720000"/>
          </a:xfrm>
        </p:spPr>
        <p:txBody>
          <a:bodyPr/>
          <a:lstStyle/>
          <a:p>
            <a:r>
              <a:rPr lang="en-GB" dirty="0" smtClean="0"/>
              <a:t>How much </a:t>
            </a:r>
            <a:r>
              <a:rPr lang="en-GB" smtClean="0"/>
              <a:t>pre-stress should we add 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9923" y="5603372"/>
            <a:ext cx="7920000" cy="43776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As rough estimation</a:t>
            </a:r>
            <a:r>
              <a:rPr lang="en-GB" sz="2000" smtClean="0"/>
              <a:t>, pre-stress should be increased by 35 MPa.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0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6570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Possible causes of quench at CB2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3256" y="785700"/>
            <a:ext cx="5164343" cy="4027599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G</a:t>
            </a:r>
            <a:r>
              <a:rPr kumimoji="1" lang="en-US" altLang="ja-JP" sz="2400" dirty="0" smtClean="0"/>
              <a:t>ap between cable and end spacers outside CB2 due to angle mismatch</a:t>
            </a:r>
          </a:p>
          <a:p>
            <a:pPr marL="304800" indent="0">
              <a:buNone/>
            </a:pPr>
            <a:r>
              <a:rPr kumimoji="1" lang="en-US" altLang="ja-JP" sz="2400" dirty="0" smtClean="0">
                <a:sym typeface="Wingdings"/>
              </a:rPr>
              <a:t> Insufficient mechanical support ?</a:t>
            </a:r>
          </a:p>
          <a:p>
            <a:pPr marL="304800" indent="0">
              <a:buNone/>
            </a:pPr>
            <a:endParaRPr kumimoji="1" lang="en-US" altLang="ja-JP" sz="2400" dirty="0" smtClean="0"/>
          </a:p>
          <a:p>
            <a:r>
              <a:rPr kumimoji="1" lang="en-US" altLang="ja-JP" sz="2400" dirty="0" smtClean="0"/>
              <a:t>Radial thickness of GFRP collars was 0.1 mm thinner than the original design.</a:t>
            </a:r>
          </a:p>
          <a:p>
            <a:pPr marL="800100" indent="-444500">
              <a:buNone/>
            </a:pPr>
            <a:r>
              <a:rPr kumimoji="1" lang="en-US" altLang="ja-JP" sz="2400" dirty="0" smtClean="0">
                <a:sym typeface="Wingdings"/>
              </a:rPr>
              <a:t> Lower pre-stress of coils at LE ?</a:t>
            </a:r>
            <a:endParaRPr kumimoji="1" lang="en-US" altLang="ja-JP" sz="24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Michinaka </a:t>
            </a:r>
            <a:r>
              <a:rPr lang="fr-FR" noProof="0" dirty="0" err="1" smtClean="0"/>
              <a:t>Sugano</a:t>
            </a:r>
            <a:r>
              <a:rPr lang="fr-FR" noProof="0" dirty="0" smtClean="0"/>
              <a:t>, D1 </a:t>
            </a:r>
            <a:r>
              <a:rPr lang="fr-FR" noProof="0" dirty="0" err="1" smtClean="0"/>
              <a:t>magnet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, 30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- 1 July 2016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11" name="図形グループ 10"/>
          <p:cNvGrpSpPr/>
          <p:nvPr/>
        </p:nvGrpSpPr>
        <p:grpSpPr>
          <a:xfrm>
            <a:off x="612000" y="696800"/>
            <a:ext cx="3289837" cy="2600775"/>
            <a:chOff x="723363" y="1028890"/>
            <a:chExt cx="2839838" cy="224502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07" t="24306" r="1063" b="21062"/>
            <a:stretch/>
          </p:blipFill>
          <p:spPr>
            <a:xfrm>
              <a:off x="723363" y="1028890"/>
              <a:ext cx="2839838" cy="2245029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2465665" y="1681920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432FF"/>
                  </a:solidFill>
                </a:rPr>
                <a:t>LE6</a:t>
              </a:r>
              <a:endParaRPr kumimoji="1" lang="ja-JP" altLang="en-US" dirty="0">
                <a:solidFill>
                  <a:srgbClr val="0432FF"/>
                </a:solidFill>
              </a:endParaRPr>
            </a:p>
          </p:txBody>
        </p:sp>
        <p:cxnSp>
          <p:nvCxnSpPr>
            <p:cNvPr id="8" name="直線矢印コネクタ 7"/>
            <p:cNvCxnSpPr/>
            <p:nvPr/>
          </p:nvCxnSpPr>
          <p:spPr>
            <a:xfrm flipV="1">
              <a:off x="2476500" y="2223218"/>
              <a:ext cx="0" cy="316912"/>
            </a:xfrm>
            <a:prstGeom prst="straightConnector1">
              <a:avLst/>
            </a:prstGeom>
            <a:ln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2282199" y="2477920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432FF"/>
                  </a:solidFill>
                </a:rPr>
                <a:t>Gap</a:t>
              </a:r>
              <a:endParaRPr kumimoji="1" lang="ja-JP" altLang="en-US" dirty="0">
                <a:solidFill>
                  <a:srgbClr val="0432FF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114287" y="1846164"/>
              <a:ext cx="351378" cy="746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kumimoji="1" lang="en-US" altLang="ja-JP" dirty="0" smtClean="0">
                  <a:solidFill>
                    <a:schemeClr val="bg1"/>
                  </a:solidFill>
                </a:rPr>
                <a:t>C</a:t>
              </a:r>
            </a:p>
            <a:p>
              <a:pPr algn="ctr">
                <a:lnSpc>
                  <a:spcPts val="1700"/>
                </a:lnSpc>
              </a:pPr>
              <a:r>
                <a:rPr kumimoji="1" lang="en-US" altLang="ja-JP" dirty="0" smtClean="0">
                  <a:solidFill>
                    <a:schemeClr val="bg1"/>
                  </a:solidFill>
                </a:rPr>
                <a:t>B</a:t>
              </a:r>
            </a:p>
            <a:p>
              <a:pPr algn="ctr">
                <a:lnSpc>
                  <a:spcPts val="1700"/>
                </a:lnSpc>
              </a:pPr>
              <a:r>
                <a:rPr kumimoji="1" lang="en-US" altLang="ja-JP" dirty="0">
                  <a:solidFill>
                    <a:schemeClr val="bg1"/>
                  </a:solidFill>
                </a:rPr>
                <a:t>2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3" t="16968" r="22500" b="20062"/>
          <a:stretch/>
        </p:blipFill>
        <p:spPr>
          <a:xfrm>
            <a:off x="805421" y="3386156"/>
            <a:ext cx="3096416" cy="3166836"/>
          </a:xfrm>
          <a:prstGeom prst="rect">
            <a:avLst/>
          </a:prstGeom>
        </p:spPr>
      </p:pic>
      <p:cxnSp>
        <p:nvCxnSpPr>
          <p:cNvPr id="20" name="直線矢印コネクタ 19"/>
          <p:cNvCxnSpPr/>
          <p:nvPr/>
        </p:nvCxnSpPr>
        <p:spPr>
          <a:xfrm flipV="1">
            <a:off x="2882900" y="4292601"/>
            <a:ext cx="253984" cy="21865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3319710" y="3922274"/>
            <a:ext cx="253984" cy="21865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0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35900"/>
            <a:ext cx="7920000" cy="72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606328"/>
            <a:ext cx="7920000" cy="5946872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The nominal current of 12 kA was achieved after 15 quenches.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Iq</a:t>
            </a:r>
            <a:r>
              <a:rPr lang="en-GB" sz="2400" dirty="0" smtClean="0"/>
              <a:t> did not reach the ultimate current of 13 kA.</a:t>
            </a:r>
          </a:p>
          <a:p>
            <a:endParaRPr lang="en-GB" sz="2400" dirty="0" smtClean="0"/>
          </a:p>
          <a:p>
            <a:r>
              <a:rPr lang="en-GB" sz="2400" dirty="0" smtClean="0"/>
              <a:t>Good quench memory was confirmed between the 1st and 2nd test cycles.</a:t>
            </a:r>
          </a:p>
          <a:p>
            <a:endParaRPr lang="en-GB" sz="2400" dirty="0" smtClean="0"/>
          </a:p>
          <a:p>
            <a:r>
              <a:rPr lang="en-GB" sz="2400" dirty="0" smtClean="0"/>
              <a:t>Pre-stress of the coils at pole was completely released at around 8.5 kA. Increase of pre-stress would be essential to improve quench performance.</a:t>
            </a:r>
          </a:p>
          <a:p>
            <a:endParaRPr lang="en-GB" sz="2400" dirty="0"/>
          </a:p>
          <a:p>
            <a:r>
              <a:rPr lang="en-GB" sz="2400" dirty="0" smtClean="0"/>
              <a:t>Quench started most frequently in CB2. One of the possible reasons would be insufficient cable support at coil end.</a:t>
            </a:r>
          </a:p>
          <a:p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7400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Analysis of signals from quench antennas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9" y="1232150"/>
            <a:ext cx="4048222" cy="21399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/>
              <p:cNvSpPr txBox="1"/>
              <p:nvPr/>
            </p:nvSpPr>
            <p:spPr>
              <a:xfrm>
                <a:off x="4086241" y="648650"/>
                <a:ext cx="5044201" cy="3306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)≈−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1" lang="en-US" altLang="ja-JP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𝐼𝑣</m:t>
                          </m:r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kumimoji="1" lang="ja-JP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1" lang="en-US" altLang="ja-JP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kumimoji="1" lang="en-US" altLang="ja-JP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(4</m:t>
                          </m:r>
                          <m:r>
                            <a:rPr kumimoji="1" lang="ja-JP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ja-JP" alt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kumimoji="1" lang="en-US" altLang="ja-JP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)≈−</m:t>
                      </m:r>
                      <m:f>
                        <m:fPr>
                          <m:ctrlPr>
                            <a:rPr kumimoji="1" lang="en-US" altLang="ja-JP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𝐼𝑣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kumimoji="1" lang="ja-JP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1" lang="en-US" altLang="ja-JP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kumimoji="1" lang="en-US" altLang="ja-JP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kumimoji="1" lang="ja-JP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ja-JP" alt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kumimoji="1" lang="en-US" altLang="ja-JP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)≈−</m:t>
                      </m:r>
                      <m:f>
                        <m:fPr>
                          <m:ctrlPr>
                            <a:rPr kumimoji="1" lang="en-US" altLang="ja-JP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𝐼𝑣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kumimoji="1" lang="ja-JP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1" lang="en-US" altLang="ja-JP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kumimoji="1" lang="en-US" altLang="ja-JP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kumimoji="1" lang="ja-JP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ja-JP" alt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kumimoji="1" lang="en-US" altLang="ja-JP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)≈−</m:t>
                      </m:r>
                      <m:f>
                        <m:fPr>
                          <m:ctrlPr>
                            <a:rPr kumimoji="1" lang="en-US" altLang="ja-JP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kumimoji="1" lang="en-US" altLang="ja-JP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1" lang="en-US" altLang="ja-JP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1"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𝐼𝑣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kumimoji="1" lang="ja-JP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1" lang="en-US" altLang="ja-JP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kumimoji="1" lang="en-US" altLang="ja-JP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kumimoji="1" lang="ja-JP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ja-JP" alt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kumimoji="1" lang="en-US" altLang="ja-JP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kumimoji="1" lang="en-US" altLang="ja-JP" b="1" dirty="0"/>
              </a:p>
              <a:p>
                <a:r>
                  <a:rPr kumimoji="1" lang="en-US" altLang="ja-JP" dirty="0"/>
                  <a:t>Position: </a:t>
                </a:r>
                <a14:m>
                  <m:oMath xmlns:m="http://schemas.openxmlformats.org/officeDocument/2006/math">
                    <m:r>
                      <a:rPr kumimoji="1" lang="en-US" altLang="ja-JP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𝒂</m:t>
                    </m:r>
                    <m:d>
                      <m:dPr>
                        <m:ctrlPr>
                          <a:rPr kumimoji="1" lang="en-US" altLang="ja-JP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kumimoji="1" lang="en-US" altLang="ja-JP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kumimoji="1" lang="en-US" altLang="ja-JP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1" lang="ja-JP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d>
                          <m:dPr>
                            <m:ctrlPr>
                              <a:rPr kumimoji="1" lang="en-US" altLang="ja-JP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p>
                    </m:sSup>
                  </m:oMath>
                </a14:m>
                <a:endParaRPr kumimoji="1" lang="en-US" altLang="ja-JP" dirty="0"/>
              </a:p>
              <a:p>
                <a:r>
                  <a:rPr kumimoji="1" lang="en-US" altLang="ja-JP" dirty="0"/>
                  <a:t>Velocity:</a:t>
                </a:r>
                <a:r>
                  <a:rPr kumimoji="1" lang="ja-JP" altLang="en-US" dirty="0"/>
                  <a:t> </a:t>
                </a:r>
                <a14:m>
                  <m:oMath xmlns:m="http://schemas.openxmlformats.org/officeDocument/2006/math">
                    <m:r>
                      <a:rPr kumimoji="1" lang="en-US" altLang="ja-JP" b="1" i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𝐯</m:t>
                    </m:r>
                    <m:d>
                      <m:dPr>
                        <m:ctrlPr>
                          <a:rPr kumimoji="1" lang="en-US" altLang="ja-JP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kumimoji="1"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kumimoji="1" lang="en-US" altLang="ja-JP" i="1"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kumimoji="1" lang="en-US" altLang="ja-JP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1" lang="ja-JP" alt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  <m:d>
                          <m:dPr>
                            <m:ctrlPr>
                              <a:rPr kumimoji="1" lang="en-US" altLang="ja-JP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p>
                    </m:sSup>
                  </m:oMath>
                </a14:m>
                <a:endParaRPr kumimoji="1" lang="en-US" altLang="ja-JP" dirty="0"/>
              </a:p>
              <a:p>
                <a:r>
                  <a:rPr kumimoji="1" lang="en-US" altLang="ja-JP" dirty="0"/>
                  <a:t>N: number of turns, L:Length, R:radius, 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241" y="648650"/>
                <a:ext cx="5044201" cy="3306931"/>
              </a:xfrm>
              <a:prstGeom prst="rect">
                <a:avLst/>
              </a:prstGeom>
              <a:blipFill rotWithShape="0">
                <a:blip r:embed="rId3"/>
                <a:stretch>
                  <a:fillRect l="-2778" b="-34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9" y="4091232"/>
            <a:ext cx="2818862" cy="270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0406" y="4091232"/>
            <a:ext cx="2818868" cy="27000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783185" y="4216400"/>
            <a:ext cx="2903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Spot </a:t>
            </a:r>
            <a:r>
              <a:rPr kumimoji="1" lang="en-US" altLang="ja-JP" smtClean="0"/>
              <a:t>heater test (HF, 4 kA)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49450" y="4611781"/>
            <a:ext cx="345479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 start location identified</a:t>
            </a:r>
          </a:p>
          <a:p>
            <a:r>
              <a:rPr kumimoji="1" lang="en-US" altLang="ja-JP" dirty="0" smtClean="0"/>
              <a:t>by quench antenna is close to</a:t>
            </a:r>
          </a:p>
          <a:p>
            <a:r>
              <a:rPr kumimoji="1" lang="en-US" altLang="ja-JP" dirty="0" smtClean="0"/>
              <a:t>the heater position.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06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63" y="260081"/>
            <a:ext cx="6665265" cy="3240000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64" y="3618000"/>
            <a:ext cx="6665265" cy="32400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0" y="-40963"/>
            <a:ext cx="1287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QA run106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302664" y="3017835"/>
            <a:ext cx="450764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6N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6S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8N</a:t>
            </a:r>
          </a:p>
          <a:p>
            <a:r>
              <a:rPr kumimoji="1" lang="en-US" altLang="ja-JP" dirty="0">
                <a:solidFill>
                  <a:srgbClr val="00B050"/>
                </a:solidFill>
              </a:rPr>
              <a:t>8S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83119" y="387513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QA4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53598" y="487092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QA5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83119" y="586446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QA6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83119" y="2519089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QA3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983119" y="144729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QA2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73773" y="14216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QA1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38071" y="5042836"/>
            <a:ext cx="2605929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Quench started in the region covered by QA5 (identified by voltage taps), but all </a:t>
            </a:r>
            <a:r>
              <a:rPr kumimoji="1" lang="en-US" altLang="ja-JP" smtClean="0"/>
              <a:t>QA4-6 detected the signals</a:t>
            </a:r>
            <a:r>
              <a:rPr kumimoji="1" lang="en-US" altLang="ja-JP" dirty="0"/>
              <a:t> </a:t>
            </a:r>
            <a:r>
              <a:rPr kumimoji="1" lang="en-US" altLang="ja-JP" smtClean="0"/>
              <a:t>simultaneously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5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62" y="3258000"/>
            <a:ext cx="7405851" cy="3600000"/>
          </a:xfr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63" y="-342000"/>
            <a:ext cx="7405850" cy="3600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0" y="196477"/>
            <a:ext cx="122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QA run 36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73773" y="3373169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QA4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74625" y="75415"/>
            <a:ext cx="450764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6N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6S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8N</a:t>
            </a:r>
          </a:p>
          <a:p>
            <a:r>
              <a:rPr kumimoji="1" lang="en-US" altLang="ja-JP" dirty="0">
                <a:solidFill>
                  <a:srgbClr val="00B050"/>
                </a:solidFill>
              </a:rPr>
              <a:t>8S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953598" y="487092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QA5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73773" y="5724757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QA6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23484" y="2130337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QA3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83119" y="132490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QA2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83119" y="11811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QA1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39489" y="5304625"/>
            <a:ext cx="3022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Quench started in CB2 (identified by voltage taps) and quench antenna signals appeared in all QA1-6.</a:t>
            </a:r>
          </a:p>
        </p:txBody>
      </p:sp>
    </p:spTree>
    <p:extLst>
      <p:ext uri="{BB962C8B-B14F-4D97-AF65-F5344CB8AC3E}">
        <p14:creationId xmlns:p14="http://schemas.microsoft.com/office/powerpoint/2010/main" val="61661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Training plot</a:t>
            </a:r>
          </a:p>
          <a:p>
            <a:r>
              <a:rPr lang="en-GB" dirty="0" smtClean="0"/>
              <a:t>Quench location</a:t>
            </a:r>
          </a:p>
          <a:p>
            <a:r>
              <a:rPr lang="en-GB" dirty="0" smtClean="0"/>
              <a:t>Variation of pre-stress during excitation</a:t>
            </a:r>
          </a:p>
          <a:p>
            <a:r>
              <a:rPr lang="en-GB" dirty="0" smtClean="0"/>
              <a:t>Additional pre-stress to improve quench performance</a:t>
            </a:r>
          </a:p>
          <a:p>
            <a:r>
              <a:rPr lang="en-GB" dirty="0" smtClean="0"/>
              <a:t>Possible cause of quench at coil end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55309"/>
            <a:ext cx="7920000" cy="720000"/>
          </a:xfrm>
        </p:spPr>
        <p:txBody>
          <a:bodyPr/>
          <a:lstStyle/>
          <a:p>
            <a:r>
              <a:rPr lang="en-GB" dirty="0" smtClean="0"/>
              <a:t>Cold test of the 1st 2m model of D1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7558" y="651157"/>
            <a:ext cx="6010477" cy="2507673"/>
          </a:xfrm>
        </p:spPr>
        <p:txBody>
          <a:bodyPr>
            <a:noAutofit/>
          </a:bodyPr>
          <a:lstStyle/>
          <a:p>
            <a:r>
              <a:rPr lang="en-GB" sz="2000" dirty="0" smtClean="0"/>
              <a:t>April 20 ~ 23: Cooling-down to 4.2 K</a:t>
            </a:r>
          </a:p>
          <a:p>
            <a:r>
              <a:rPr lang="en-GB" sz="2000" dirty="0" smtClean="0"/>
              <a:t>April 23: Interlock check</a:t>
            </a:r>
          </a:p>
          <a:p>
            <a:r>
              <a:rPr lang="en-GB" sz="2000" dirty="0" smtClean="0"/>
              <a:t>April 24 Current leak check (1 ~ 7 kA)</a:t>
            </a:r>
          </a:p>
          <a:p>
            <a:r>
              <a:rPr lang="en-GB" sz="2000" dirty="0" smtClean="0"/>
              <a:t>April 25 ~ 26: </a:t>
            </a:r>
            <a:r>
              <a:rPr lang="en-GB" sz="2000" dirty="0" smtClean="0">
                <a:solidFill>
                  <a:srgbClr val="FF0000"/>
                </a:solidFill>
              </a:rPr>
              <a:t>Training quench at 4.45 K </a:t>
            </a:r>
          </a:p>
          <a:p>
            <a:r>
              <a:rPr lang="en-GB" sz="2000" dirty="0" smtClean="0"/>
              <a:t>April 26 ~ 27: Cooling-down to 1.9 K</a:t>
            </a:r>
          </a:p>
          <a:p>
            <a:r>
              <a:rPr lang="en-GB" sz="2000" dirty="0" smtClean="0"/>
              <a:t>April 28 ~ 30: </a:t>
            </a:r>
            <a:r>
              <a:rPr lang="en-GB" sz="2000" dirty="0" smtClean="0">
                <a:solidFill>
                  <a:srgbClr val="FF0000"/>
                </a:solidFill>
              </a:rPr>
              <a:t>Training quench </a:t>
            </a:r>
            <a:r>
              <a:rPr lang="en-GB" sz="2000" dirty="0" smtClean="0"/>
              <a:t>and </a:t>
            </a:r>
            <a:r>
              <a:rPr lang="en-GB" sz="2000" dirty="0" smtClean="0">
                <a:solidFill>
                  <a:srgbClr val="0432FF"/>
                </a:solidFill>
              </a:rPr>
              <a:t>MFM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at 1.9 K</a:t>
            </a:r>
          </a:p>
          <a:p>
            <a:r>
              <a:rPr lang="en-GB" sz="2000" dirty="0" smtClean="0"/>
              <a:t>April 30~ : Warming-up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正方形/長方形 5"/>
          <p:cNvSpPr/>
          <p:nvPr/>
        </p:nvSpPr>
        <p:spPr>
          <a:xfrm>
            <a:off x="410198" y="597416"/>
            <a:ext cx="16642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000" dirty="0" smtClean="0"/>
              <a:t>1st test cycle</a:t>
            </a:r>
            <a:endParaRPr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>
            <a:off x="410198" y="3535127"/>
            <a:ext cx="1750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000" dirty="0" smtClean="0"/>
              <a:t>2nd test cycle</a:t>
            </a:r>
            <a:endParaRPr lang="ja-JP" altLang="en-US" sz="2000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2177559" y="3602719"/>
            <a:ext cx="6827891" cy="32414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May 15 ~ 18: Cooling-down to 1.9 K</a:t>
            </a:r>
          </a:p>
          <a:p>
            <a:r>
              <a:rPr lang="en-GB" sz="2000" dirty="0" smtClean="0"/>
              <a:t>May 19 ~ 20: </a:t>
            </a:r>
            <a:r>
              <a:rPr lang="en-GB" sz="2000" dirty="0" smtClean="0">
                <a:solidFill>
                  <a:srgbClr val="FF0000"/>
                </a:solidFill>
              </a:rPr>
              <a:t>Training quench</a:t>
            </a:r>
          </a:p>
          <a:p>
            <a:r>
              <a:rPr lang="en-GB" sz="2000" dirty="0" smtClean="0"/>
              <a:t>May 24 ~ 26: </a:t>
            </a:r>
            <a:r>
              <a:rPr lang="en-GB" sz="2000" dirty="0" smtClean="0">
                <a:solidFill>
                  <a:srgbClr val="0432FF"/>
                </a:solidFill>
              </a:rPr>
              <a:t>MFM</a:t>
            </a:r>
            <a:r>
              <a:rPr lang="en-GB" sz="2000" dirty="0" smtClean="0"/>
              <a:t> at 1.9 K</a:t>
            </a:r>
          </a:p>
          <a:p>
            <a:r>
              <a:rPr lang="en-GB" sz="2000" dirty="0" smtClean="0"/>
              <a:t>May 27: </a:t>
            </a:r>
            <a:r>
              <a:rPr lang="en-GB" sz="2000" dirty="0" smtClean="0">
                <a:solidFill>
                  <a:srgbClr val="FFC000"/>
                </a:solidFill>
              </a:rPr>
              <a:t>Spot heater quench </a:t>
            </a:r>
            <a:r>
              <a:rPr lang="en-GB" sz="2000" dirty="0" smtClean="0"/>
              <a:t>at 1.9 K</a:t>
            </a:r>
          </a:p>
          <a:p>
            <a:r>
              <a:rPr lang="en-GB" sz="2000" dirty="0" smtClean="0"/>
              <a:t>May 30 : </a:t>
            </a:r>
            <a:r>
              <a:rPr lang="en-GB" sz="2000" dirty="0" smtClean="0">
                <a:solidFill>
                  <a:srgbClr val="FF0000"/>
                </a:solidFill>
              </a:rPr>
              <a:t>Training quench at 4.45 K</a:t>
            </a:r>
          </a:p>
          <a:p>
            <a:r>
              <a:rPr lang="en-GB" sz="2000" dirty="0" smtClean="0"/>
              <a:t>June 1 ~ 2: </a:t>
            </a:r>
            <a:r>
              <a:rPr lang="en-GB" sz="2000" dirty="0" smtClean="0">
                <a:solidFill>
                  <a:srgbClr val="008F00"/>
                </a:solidFill>
              </a:rPr>
              <a:t>QPH test </a:t>
            </a:r>
            <a:r>
              <a:rPr lang="en-GB" sz="2000" dirty="0" smtClean="0"/>
              <a:t>and </a:t>
            </a:r>
            <a:r>
              <a:rPr lang="en-GB" sz="2000" dirty="0" smtClean="0">
                <a:solidFill>
                  <a:srgbClr val="0432FF"/>
                </a:solidFill>
              </a:rPr>
              <a:t>MFM</a:t>
            </a:r>
            <a:r>
              <a:rPr lang="en-GB" sz="2000" dirty="0" smtClean="0"/>
              <a:t> at 1.9 K</a:t>
            </a:r>
          </a:p>
          <a:p>
            <a:r>
              <a:rPr lang="en-GB" sz="2000" dirty="0" smtClean="0"/>
              <a:t>June 3: </a:t>
            </a:r>
            <a:r>
              <a:rPr lang="en-GB" sz="2000" dirty="0" smtClean="0">
                <a:solidFill>
                  <a:srgbClr val="FFC000"/>
                </a:solidFill>
              </a:rPr>
              <a:t>Spot heater quench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8F00"/>
                </a:solidFill>
              </a:rPr>
              <a:t>QPH test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0000"/>
                </a:solidFill>
              </a:rPr>
              <a:t>Training quench</a:t>
            </a:r>
          </a:p>
          <a:p>
            <a:r>
              <a:rPr lang="en-GB" sz="2000" dirty="0" smtClean="0"/>
              <a:t>June 3 ~ : Warming-up</a:t>
            </a:r>
            <a:endParaRPr lang="en-GB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7531" y="3126976"/>
            <a:ext cx="7588937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1st test cycle was suspended due to unstable behavior of the PS.</a:t>
            </a:r>
            <a:endParaRPr kumimoji="1" lang="ja-JP" alt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Training quench tests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27325" y="1255312"/>
            <a:ext cx="7445400" cy="1898073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Temperature: 4.45 K and 1.9 K</a:t>
            </a:r>
          </a:p>
          <a:p>
            <a:r>
              <a:rPr kumimoji="1" lang="en-US" altLang="ja-JP" sz="2000" dirty="0" smtClean="0"/>
              <a:t>Energy extraction with a dump resistor of 73 </a:t>
            </a:r>
            <a:r>
              <a:rPr kumimoji="1" lang="en-US" altLang="ja-JP" sz="2000" dirty="0" err="1" smtClean="0"/>
              <a:t>m</a:t>
            </a:r>
            <a:r>
              <a:rPr kumimoji="1" lang="en-US" altLang="ja-JP" sz="2000" dirty="0" err="1" smtClean="0">
                <a:latin typeface="Symbol" charset="2"/>
                <a:ea typeface="Symbol" charset="2"/>
                <a:cs typeface="Symbol" charset="2"/>
              </a:rPr>
              <a:t>W</a:t>
            </a:r>
            <a:endParaRPr kumimoji="1" lang="en-US" altLang="ja-JP" sz="2000" dirty="0" smtClean="0">
              <a:latin typeface="Symbol" charset="2"/>
              <a:ea typeface="Symbol" charset="2"/>
              <a:cs typeface="Symbol" charset="2"/>
            </a:endParaRPr>
          </a:p>
          <a:p>
            <a:r>
              <a:rPr kumimoji="1" lang="en-US" altLang="ja-JP" sz="2000" dirty="0" smtClean="0"/>
              <a:t>Threshold voltage: 0.1 V</a:t>
            </a:r>
          </a:p>
          <a:p>
            <a:r>
              <a:rPr kumimoji="1" lang="en-US" altLang="ja-JP" sz="2000" dirty="0" smtClean="0"/>
              <a:t>Detection time: typically 10 </a:t>
            </a:r>
            <a:r>
              <a:rPr kumimoji="1" lang="en-US" altLang="ja-JP" sz="2000" dirty="0" err="1" smtClean="0"/>
              <a:t>msec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Ramp rate: 10 A/sec (5 A/sec only for the last five quenches )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154617" y="3480987"/>
            <a:ext cx="6562363" cy="22825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 smtClean="0">
                <a:solidFill>
                  <a:srgbClr val="0432FF"/>
                </a:solidFill>
              </a:rPr>
              <a:t>Voltage taps</a:t>
            </a:r>
          </a:p>
          <a:p>
            <a:pPr marL="0" indent="0">
              <a:buNone/>
            </a:pPr>
            <a:r>
              <a:rPr kumimoji="1" lang="en-US" altLang="ja-JP" sz="2000" dirty="0">
                <a:sym typeface="Wingdings"/>
              </a:rPr>
              <a:t>	</a:t>
            </a:r>
            <a:r>
              <a:rPr kumimoji="1" lang="en-US" altLang="ja-JP" sz="2000" dirty="0" smtClean="0">
                <a:sym typeface="Wingdings"/>
              </a:rPr>
              <a:t> Quench start location and propagation</a:t>
            </a:r>
            <a:endParaRPr kumimoji="1" lang="en-US" altLang="ja-JP" sz="2000" dirty="0" smtClean="0"/>
          </a:p>
          <a:p>
            <a:r>
              <a:rPr kumimoji="1" lang="en-US" altLang="ja-JP" sz="2000" dirty="0" smtClean="0">
                <a:solidFill>
                  <a:srgbClr val="0432FF"/>
                </a:solidFill>
              </a:rPr>
              <a:t>Quench antenna</a:t>
            </a:r>
          </a:p>
          <a:p>
            <a:pPr marL="0" indent="0">
              <a:buNone/>
            </a:pPr>
            <a:r>
              <a:rPr kumimoji="1" lang="en-US" altLang="ja-JP" sz="20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	 </a:t>
            </a:r>
            <a:r>
              <a:rPr kumimoji="1" lang="en-US" altLang="ja-JP" sz="2000" dirty="0" smtClean="0">
                <a:ea typeface="Symbol" charset="2"/>
                <a:cs typeface="Symbol" charset="2"/>
                <a:sym typeface="Wingdings"/>
              </a:rPr>
              <a:t>Longitudinal and azimuthal position of quench start</a:t>
            </a:r>
            <a:endParaRPr kumimoji="1" lang="en-US" altLang="ja-JP" sz="2000" dirty="0" smtClean="0">
              <a:latin typeface="Symbol" charset="2"/>
              <a:ea typeface="Symbol" charset="2"/>
              <a:cs typeface="Symbol" charset="2"/>
            </a:endParaRPr>
          </a:p>
          <a:p>
            <a:r>
              <a:rPr kumimoji="1" lang="en-US" altLang="ja-JP" sz="2000" dirty="0" smtClean="0">
                <a:solidFill>
                  <a:srgbClr val="0432FF"/>
                </a:solidFill>
              </a:rPr>
              <a:t>Strain gauge</a:t>
            </a:r>
          </a:p>
          <a:p>
            <a:pPr marL="0" indent="0">
              <a:buNone/>
            </a:pPr>
            <a:r>
              <a:rPr kumimoji="1" lang="en-US" altLang="ja-JP" sz="2000" dirty="0" smtClean="0">
                <a:sym typeface="Wingdings"/>
              </a:rPr>
              <a:t>	 Stress of coils (at collar pole), yoke and shell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41496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369278"/>
            <a:ext cx="5556469" cy="421734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54115"/>
            <a:ext cx="7920000" cy="720000"/>
          </a:xfrm>
        </p:spPr>
        <p:txBody>
          <a:bodyPr/>
          <a:lstStyle/>
          <a:p>
            <a:r>
              <a:rPr lang="en-GB" dirty="0" smtClean="0"/>
              <a:t>Training plot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946800" y="4543248"/>
            <a:ext cx="7920000" cy="213793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First quench at 4.45 K at 68% of SSL</a:t>
            </a:r>
          </a:p>
          <a:p>
            <a:r>
              <a:rPr lang="en-GB" sz="2000" smtClean="0"/>
              <a:t>Good training memory between the 1st and 2nd test cycles</a:t>
            </a:r>
          </a:p>
          <a:p>
            <a:r>
              <a:rPr lang="en-GB" altLang="ja-JP" sz="2000" smtClean="0"/>
              <a:t>Iq reached the nominal current of 12 kA at 1.9 K after 15 quenches.</a:t>
            </a:r>
            <a:endParaRPr lang="en-GB" sz="2000" smtClean="0"/>
          </a:p>
          <a:p>
            <a:r>
              <a:rPr lang="en-GB" sz="2000" smtClean="0"/>
              <a:t>Iq started to decrease after reaching Iq,max=12.6 kA. Quench tests at 4.45 K suggest no cable damage (Iq &gt; 90% of I</a:t>
            </a:r>
            <a:r>
              <a:rPr lang="en-GB" sz="2000" baseline="-25000" smtClean="0"/>
              <a:t>SSL</a:t>
            </a:r>
            <a:r>
              <a:rPr lang="en-GB" sz="2000" smtClean="0"/>
              <a:t> at 4.45 K).</a:t>
            </a:r>
          </a:p>
          <a:p>
            <a:r>
              <a:rPr lang="en-GB" sz="2000" smtClean="0"/>
              <a:t>Iq recovered to 12 kA at the last two quenches.</a:t>
            </a:r>
          </a:p>
          <a:p>
            <a:r>
              <a:rPr lang="en-GB" sz="2000" smtClean="0"/>
              <a:t>Iq did not reach the ultimate current of 13 kA. </a:t>
            </a:r>
          </a:p>
          <a:p>
            <a:endParaRPr lang="en-GB" sz="2000" smtClean="0"/>
          </a:p>
          <a:p>
            <a:pPr lvl="1"/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443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82" y="336271"/>
            <a:ext cx="5105540" cy="4395136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1184862" y="2693642"/>
            <a:ext cx="418563" cy="618189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4524964" y="1635987"/>
            <a:ext cx="310259" cy="302959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24567" y="321969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4.45 K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91702" y="135662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4.45 K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10712" y="47484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/>
              <a:t>1.9 K</a:t>
            </a:r>
            <a:endParaRPr kumimoji="1" lang="ja-JP" altLang="en-US" b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8871" y="-142925"/>
            <a:ext cx="7920000" cy="720000"/>
          </a:xfrm>
        </p:spPr>
        <p:txBody>
          <a:bodyPr/>
          <a:lstStyle/>
          <a:p>
            <a:r>
              <a:rPr lang="en-GB" smtClean="0"/>
              <a:t>Quench start location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637665"/>
              </p:ext>
            </p:extLst>
          </p:nvPr>
        </p:nvGraphicFramePr>
        <p:xfrm>
          <a:off x="1870366" y="5043167"/>
          <a:ext cx="558140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234"/>
                <a:gridCol w="930234"/>
                <a:gridCol w="930234"/>
                <a:gridCol w="930234"/>
                <a:gridCol w="930234"/>
                <a:gridCol w="93023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CB1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CB2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CB3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CB4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Splice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Top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00FD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Bottom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8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B79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mtClean="0"/>
                        <a:t>Both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2247587" y="4713557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Number of quenches starting at </a:t>
            </a:r>
            <a:r>
              <a:rPr kumimoji="1" lang="en-US" altLang="ja-JP" smtClean="0"/>
              <a:t>each location</a:t>
            </a:r>
            <a:endParaRPr kumimoji="1" lang="ja-JP" altLang="en-US" dirty="0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5637786" y="2486421"/>
            <a:ext cx="3409014" cy="1945673"/>
            <a:chOff x="9345917" y="15638731"/>
            <a:chExt cx="4451999" cy="2540950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301442" y="14683206"/>
              <a:ext cx="2540950" cy="4451999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9451755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CB1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1129710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smtClean="0">
                  <a:latin typeface="Arial"/>
                  <a:cs typeface="Arial"/>
                </a:rPr>
                <a:t>CB2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800477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CB3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2494489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CB4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  <p:grpSp>
        <p:nvGrpSpPr>
          <p:cNvPr id="25" name="図形グループ 24"/>
          <p:cNvGrpSpPr/>
          <p:nvPr/>
        </p:nvGrpSpPr>
        <p:grpSpPr>
          <a:xfrm>
            <a:off x="6475940" y="686221"/>
            <a:ext cx="2066804" cy="1856694"/>
            <a:chOff x="1022523" y="739716"/>
            <a:chExt cx="2743825" cy="2464889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2523" y="739716"/>
              <a:ext cx="2743825" cy="2464889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1344557" y="762477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CB4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950820" y="1059675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CB3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447192" y="1537653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CB2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778489" y="2302417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CB1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91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372" y="3929522"/>
            <a:ext cx="6038891" cy="121919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antennas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92917" y="5884114"/>
            <a:ext cx="6548400" cy="82127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One set </a:t>
            </a:r>
            <a:r>
              <a:rPr lang="en-GB" sz="2000" smtClean="0"/>
              <a:t>of QAs: Normal </a:t>
            </a:r>
            <a:r>
              <a:rPr lang="en-GB" sz="2000" dirty="0" smtClean="0"/>
              <a:t>and skew </a:t>
            </a:r>
            <a:r>
              <a:rPr lang="en-GB" sz="2000" dirty="0" err="1" smtClean="0"/>
              <a:t>sextupole</a:t>
            </a:r>
            <a:r>
              <a:rPr lang="en-GB" sz="2000" dirty="0" smtClean="0"/>
              <a:t>, </a:t>
            </a:r>
            <a:r>
              <a:rPr lang="en-GB" sz="2000" dirty="0" err="1" smtClean="0"/>
              <a:t>octupole</a:t>
            </a:r>
            <a:endParaRPr lang="en-GB" sz="2000" dirty="0" smtClean="0"/>
          </a:p>
          <a:p>
            <a:r>
              <a:rPr lang="en-GB" sz="2000" dirty="0" smtClean="0"/>
              <a:t>Three sets of QAs cover each coil end.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コンテンツ プレースホルダ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029" y="915366"/>
            <a:ext cx="2930918" cy="21981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7" t="17786" r="5127" b="15667"/>
          <a:stretch/>
        </p:blipFill>
        <p:spPr>
          <a:xfrm>
            <a:off x="60853" y="921203"/>
            <a:ext cx="3023617" cy="173486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8075" y="2652258"/>
            <a:ext cx="191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Quench antenna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for </a:t>
            </a:r>
            <a:r>
              <a:rPr lang="en-US" altLang="ja-JP" dirty="0" err="1" smtClean="0">
                <a:solidFill>
                  <a:schemeClr val="accent5"/>
                </a:solidFill>
              </a:rPr>
              <a:t>octupole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 rot="5400000">
            <a:off x="6626422" y="1405051"/>
            <a:ext cx="1565469" cy="1565466"/>
            <a:chOff x="1152712" y="5270493"/>
            <a:chExt cx="1080002" cy="1080000"/>
          </a:xfrm>
        </p:grpSpPr>
        <p:sp>
          <p:nvSpPr>
            <p:cNvPr id="10" name="八角形 9"/>
            <p:cNvSpPr/>
            <p:nvPr/>
          </p:nvSpPr>
          <p:spPr>
            <a:xfrm>
              <a:off x="1193119" y="5320634"/>
              <a:ext cx="996668" cy="994146"/>
            </a:xfrm>
            <a:prstGeom prst="octagon">
              <a:avLst>
                <a:gd name="adj" fmla="val 29167"/>
              </a:avLst>
            </a:prstGeom>
            <a:noFill/>
            <a:ln>
              <a:solidFill>
                <a:srgbClr val="7030A0"/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六角形 10"/>
            <p:cNvSpPr/>
            <p:nvPr/>
          </p:nvSpPr>
          <p:spPr>
            <a:xfrm>
              <a:off x="1152712" y="5340060"/>
              <a:ext cx="1080001" cy="941352"/>
            </a:xfrm>
            <a:prstGeom prst="hexagon">
              <a:avLst>
                <a:gd name="adj" fmla="val 28411"/>
                <a:gd name="vf" fmla="val 115470"/>
              </a:avLst>
            </a:prstGeom>
            <a:noFill/>
            <a:ln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 flipH="1">
              <a:off x="1152714" y="5810493"/>
              <a:ext cx="1080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 flipH="1">
              <a:off x="1152713" y="5810493"/>
              <a:ext cx="1080000" cy="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六角形 13"/>
            <p:cNvSpPr/>
            <p:nvPr/>
          </p:nvSpPr>
          <p:spPr>
            <a:xfrm rot="1800000">
              <a:off x="1152712" y="5339817"/>
              <a:ext cx="1080001" cy="941352"/>
            </a:xfrm>
            <a:prstGeom prst="hexagon">
              <a:avLst>
                <a:gd name="adj" fmla="val 28411"/>
                <a:gd name="vf" fmla="val 115470"/>
              </a:avLst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八角形 14"/>
            <p:cNvSpPr/>
            <p:nvPr/>
          </p:nvSpPr>
          <p:spPr>
            <a:xfrm rot="1320000">
              <a:off x="1193119" y="5313420"/>
              <a:ext cx="996668" cy="994146"/>
            </a:xfrm>
            <a:prstGeom prst="octagon">
              <a:avLst>
                <a:gd name="adj" fmla="val 29167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図形グループ 15"/>
          <p:cNvGrpSpPr/>
          <p:nvPr/>
        </p:nvGrpSpPr>
        <p:grpSpPr>
          <a:xfrm rot="5400000">
            <a:off x="6327750" y="1117795"/>
            <a:ext cx="2162812" cy="2139978"/>
            <a:chOff x="4103557" y="4352231"/>
            <a:chExt cx="1620622" cy="1603514"/>
          </a:xfrm>
        </p:grpSpPr>
        <p:sp>
          <p:nvSpPr>
            <p:cNvPr id="17" name="円弧 16"/>
            <p:cNvSpPr/>
            <p:nvPr/>
          </p:nvSpPr>
          <p:spPr>
            <a:xfrm rot="16200000">
              <a:off x="4103558" y="4352230"/>
              <a:ext cx="1603512" cy="1603513"/>
            </a:xfrm>
            <a:prstGeom prst="arc">
              <a:avLst>
                <a:gd name="adj1" fmla="val 10866101"/>
                <a:gd name="adj2" fmla="val 0"/>
              </a:avLst>
            </a:prstGeom>
            <a:ln w="254000">
              <a:solidFill>
                <a:srgbClr val="AB794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弧 17"/>
            <p:cNvSpPr/>
            <p:nvPr/>
          </p:nvSpPr>
          <p:spPr>
            <a:xfrm rot="5400000">
              <a:off x="4120665" y="4352232"/>
              <a:ext cx="1603513" cy="1603514"/>
            </a:xfrm>
            <a:prstGeom prst="arc">
              <a:avLst>
                <a:gd name="adj1" fmla="val 10866101"/>
                <a:gd name="adj2" fmla="val 0"/>
              </a:avLst>
            </a:prstGeom>
            <a:ln w="254000">
              <a:solidFill>
                <a:srgbClr val="AB794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6953439" y="929475"/>
            <a:ext cx="987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Top coil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94565" y="3033492"/>
            <a:ext cx="1431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mtClean="0"/>
              <a:t>Bottom</a:t>
            </a:r>
            <a:r>
              <a:rPr kumimoji="1" lang="en-US" altLang="ja-JP" smtClean="0"/>
              <a:t> coil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601385" y="1440990"/>
            <a:ext cx="4507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6S</a:t>
            </a:r>
            <a:endParaRPr kumimoji="1" lang="en-US" altLang="ja-JP" dirty="0">
              <a:solidFill>
                <a:srgbClr val="00B05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6N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00B0F0"/>
                </a:solidFill>
              </a:rPr>
              <a:t>8N</a:t>
            </a:r>
          </a:p>
          <a:p>
            <a:r>
              <a:rPr lang="en-US" altLang="ja-JP" dirty="0">
                <a:solidFill>
                  <a:srgbClr val="7030A0"/>
                </a:solidFill>
              </a:rPr>
              <a:t>8S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804624" y="3352520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>
                <a:solidFill>
                  <a:schemeClr val="accent5"/>
                </a:solidFill>
              </a:rPr>
              <a:t>Azimuthal arrangement </a:t>
            </a:r>
            <a:r>
              <a:rPr lang="en-US" altLang="ja-JP" dirty="0" smtClean="0">
                <a:solidFill>
                  <a:schemeClr val="accent5"/>
                </a:solidFill>
              </a:rPr>
              <a:t>of QAs</a:t>
            </a:r>
          </a:p>
          <a:p>
            <a:r>
              <a:rPr lang="en-US" altLang="ja-JP" dirty="0" err="1" smtClean="0">
                <a:solidFill>
                  <a:schemeClr val="accent5"/>
                </a:solidFill>
              </a:rPr>
              <a:t>wrt</a:t>
            </a:r>
            <a:r>
              <a:rPr lang="en-US" altLang="ja-JP" dirty="0" smtClean="0">
                <a:solidFill>
                  <a:schemeClr val="accent5"/>
                </a:solidFill>
              </a:rPr>
              <a:t> the coils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91320" y="3047861"/>
            <a:ext cx="2159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QAs wound around</a:t>
            </a:r>
          </a:p>
          <a:p>
            <a:r>
              <a:rPr lang="en-US" altLang="ja-JP" dirty="0" smtClean="0">
                <a:solidFill>
                  <a:schemeClr val="accent5"/>
                </a:solidFill>
              </a:rPr>
              <a:t>the bore tube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192835" y="2494648"/>
            <a:ext cx="2578188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 flipV="1">
            <a:off x="2833068" y="1129209"/>
            <a:ext cx="48398" cy="128859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287967" y="24255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363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772530" y="151387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180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12539" y="5100708"/>
            <a:ext cx="78972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QA1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541993" y="5100708"/>
            <a:ext cx="78972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QA2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139149" y="5100708"/>
            <a:ext cx="78972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QA3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660155" y="5100708"/>
            <a:ext cx="78972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QA4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289609" y="5100708"/>
            <a:ext cx="78972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QA5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99607" y="5100708"/>
            <a:ext cx="78972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QA6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186194" y="4371500"/>
            <a:ext cx="570355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LE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398700" y="4318946"/>
            <a:ext cx="617363" cy="451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R</a:t>
            </a:r>
            <a:r>
              <a:rPr kumimoji="1" lang="en-US" altLang="ja-JP" dirty="0" smtClean="0">
                <a:solidFill>
                  <a:srgbClr val="FF0000"/>
                </a:solidFill>
              </a:rPr>
              <a:t>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341917" y="5326343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accent5"/>
                </a:solidFill>
              </a:rPr>
              <a:t>Longitudinal arrangement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5414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Quench start location in CB2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3" name="Espace réservé du contenu 2"/>
          <p:cNvSpPr txBox="1">
            <a:spLocks/>
          </p:cNvSpPr>
          <p:nvPr/>
        </p:nvSpPr>
        <p:spPr>
          <a:xfrm>
            <a:off x="1999510" y="5577831"/>
            <a:ext cx="5425300" cy="895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400" dirty="0" smtClean="0">
                <a:solidFill>
                  <a:srgbClr val="0432FF"/>
                </a:solidFill>
              </a:rPr>
              <a:t>Top coil: </a:t>
            </a:r>
            <a:r>
              <a:rPr kumimoji="1" lang="en-US" altLang="ja-JP" sz="2400" dirty="0" smtClean="0"/>
              <a:t>Both sides</a:t>
            </a:r>
            <a:endParaRPr kumimoji="1" lang="en-US" altLang="ja-JP" sz="2400" dirty="0" smtClean="0">
              <a:sym typeface="Wingdings"/>
            </a:endParaRPr>
          </a:p>
          <a:p>
            <a:r>
              <a:rPr kumimoji="1" lang="en-US" altLang="ja-JP" sz="2400" dirty="0" smtClean="0">
                <a:solidFill>
                  <a:srgbClr val="FF0000"/>
                </a:solidFill>
                <a:sym typeface="Wingdings"/>
              </a:rPr>
              <a:t>Bottom coil: </a:t>
            </a:r>
            <a:r>
              <a:rPr kumimoji="1" lang="en-US" altLang="ja-JP" sz="2400" dirty="0" smtClean="0">
                <a:sym typeface="Wingdings"/>
              </a:rPr>
              <a:t>Most quench in LE side</a:t>
            </a:r>
            <a:endParaRPr kumimoji="1" lang="en-US" altLang="ja-JP" sz="2400" dirty="0" smtClean="0"/>
          </a:p>
        </p:txBody>
      </p:sp>
      <p:grpSp>
        <p:nvGrpSpPr>
          <p:cNvPr id="18" name="図形グループ 17"/>
          <p:cNvGrpSpPr/>
          <p:nvPr/>
        </p:nvGrpSpPr>
        <p:grpSpPr>
          <a:xfrm>
            <a:off x="4477006" y="3383005"/>
            <a:ext cx="4287908" cy="2037155"/>
            <a:chOff x="5520335" y="777487"/>
            <a:chExt cx="3648164" cy="1733216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1601" y="1480050"/>
              <a:ext cx="3379446" cy="682279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5520335" y="1184761"/>
              <a:ext cx="549900" cy="314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/>
                <a:t>QA1</a:t>
              </a:r>
              <a:endParaRPr kumimoji="1" lang="ja-JP" altLang="en-US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045795" y="1184761"/>
              <a:ext cx="549900" cy="314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/>
                <a:t>QA2</a:t>
              </a:r>
              <a:endParaRPr kumimoji="1" lang="ja-JP" altLang="en-US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560535" y="1184761"/>
              <a:ext cx="549900" cy="314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QA3</a:t>
              </a:r>
              <a:endParaRPr kumimoji="1" lang="ja-JP" altLang="en-US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581697" y="1184761"/>
              <a:ext cx="549900" cy="314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QA4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8108110" y="1184761"/>
              <a:ext cx="549900" cy="314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QA5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618599" y="1184761"/>
              <a:ext cx="549900" cy="314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QA6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321285" y="777487"/>
              <a:ext cx="811757" cy="314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LE side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482005" y="777487"/>
              <a:ext cx="844489" cy="314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RE side</a:t>
              </a:r>
              <a:endParaRPr kumimoji="1" lang="ja-JP" altLang="en-US" dirty="0"/>
            </a:p>
          </p:txBody>
        </p:sp>
        <p:cxnSp>
          <p:nvCxnSpPr>
            <p:cNvPr id="19" name="直線矢印コネクタ 18"/>
            <p:cNvCxnSpPr/>
            <p:nvPr/>
          </p:nvCxnSpPr>
          <p:spPr>
            <a:xfrm flipV="1">
              <a:off x="6006411" y="1844844"/>
              <a:ext cx="0" cy="375125"/>
            </a:xfrm>
            <a:prstGeom prst="straightConnector1">
              <a:avLst/>
            </a:prstGeom>
            <a:ln>
              <a:solidFill>
                <a:srgbClr val="008F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V="1">
              <a:off x="8570345" y="1844844"/>
              <a:ext cx="0" cy="375125"/>
            </a:xfrm>
            <a:prstGeom prst="straightConnector1">
              <a:avLst/>
            </a:prstGeom>
            <a:ln>
              <a:solidFill>
                <a:srgbClr val="008F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5720400" y="2141371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8F00"/>
                  </a:solidFill>
                </a:rPr>
                <a:t>CB2</a:t>
              </a:r>
              <a:endParaRPr kumimoji="1" lang="ja-JP" altLang="en-US" dirty="0">
                <a:solidFill>
                  <a:srgbClr val="008F00"/>
                </a:solidFill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8264326" y="2141371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8F00"/>
                  </a:solidFill>
                </a:rPr>
                <a:t>CB2</a:t>
              </a:r>
              <a:endParaRPr kumimoji="1" lang="ja-JP" altLang="en-US" dirty="0">
                <a:solidFill>
                  <a:srgbClr val="008F00"/>
                </a:solidFill>
              </a:endParaRPr>
            </a:p>
          </p:txBody>
        </p:sp>
      </p:grpSp>
      <p:graphicFrame>
        <p:nvGraphicFramePr>
          <p:cNvPr id="27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1353208"/>
              </p:ext>
            </p:extLst>
          </p:nvPr>
        </p:nvGraphicFramePr>
        <p:xfrm>
          <a:off x="100637" y="938199"/>
          <a:ext cx="4084320" cy="411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9417"/>
                <a:gridCol w="790893"/>
                <a:gridCol w="1367155"/>
                <a:gridCol w="732155"/>
                <a:gridCol w="774700"/>
              </a:tblGrid>
              <a:tr h="5472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No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/>
                        <a:t>Iq</a:t>
                      </a:r>
                      <a:r>
                        <a:rPr kumimoji="1" lang="en-US" altLang="ja-JP" sz="1200" baseline="0" dirty="0" smtClean="0"/>
                        <a:t> (kA)</a:t>
                      </a:r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Quench</a:t>
                      </a:r>
                      <a:r>
                        <a:rPr kumimoji="1" lang="en-US" altLang="ja-JP" sz="1200" baseline="0" dirty="0" smtClean="0"/>
                        <a:t> start coil</a:t>
                      </a:r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LE side</a:t>
                      </a:r>
                      <a:endParaRPr kumimoji="1" lang="ja-JP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RE side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6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10.373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11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11.539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432FF"/>
                          </a:solidFill>
                        </a:rPr>
                        <a:t>Top</a:t>
                      </a: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0432FF"/>
                          </a:solidFill>
                        </a:rPr>
                        <a:t>◯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13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11.253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16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11.770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Bottom(CB2, 3)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19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12.602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432FF"/>
                          </a:solidFill>
                        </a:rPr>
                        <a:t>Top (CB2, 3)</a:t>
                      </a: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0432FF"/>
                          </a:solidFill>
                        </a:rPr>
                        <a:t>◯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12.497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432FF"/>
                          </a:solidFill>
                        </a:rPr>
                        <a:t>Top</a:t>
                      </a: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0432FF"/>
                          </a:solidFill>
                        </a:rPr>
                        <a:t>◯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22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12.054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24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12.303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432FF"/>
                          </a:solidFill>
                        </a:rPr>
                        <a:t>Top</a:t>
                      </a: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0432FF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25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11.958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26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11.631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27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10.480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28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(10.471)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Bottom (CB2, 3)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29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(10.624)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rgbClr val="0432FF"/>
                          </a:solidFill>
                        </a:rPr>
                        <a:t>Top</a:t>
                      </a: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0432FF"/>
                          </a:solidFill>
                        </a:rPr>
                        <a:t>◯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>
                        <a:solidFill>
                          <a:srgbClr val="0432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直線コネクタ 5"/>
          <p:cNvCxnSpPr/>
          <p:nvPr/>
        </p:nvCxnSpPr>
        <p:spPr>
          <a:xfrm>
            <a:off x="6587042" y="3551991"/>
            <a:ext cx="0" cy="2114740"/>
          </a:xfrm>
          <a:prstGeom prst="line">
            <a:avLst/>
          </a:prstGeom>
          <a:ln w="1905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4513" y="5051559"/>
            <a:ext cx="1696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No. 28, 29 (4.45 K)</a:t>
            </a:r>
            <a:endParaRPr kumimoji="1" lang="ja-JP" altLang="en-US" sz="1400" dirty="0"/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4227348" y="1097215"/>
            <a:ext cx="4861843" cy="17692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/>
              <a:t>Detailed quench start location </a:t>
            </a:r>
            <a:r>
              <a:rPr kumimoji="1" lang="en-US" altLang="ja-JP" sz="2000" dirty="0" smtClean="0"/>
              <a:t>has </a:t>
            </a:r>
            <a:r>
              <a:rPr kumimoji="1" lang="en-US" altLang="ja-JP" sz="2000" dirty="0"/>
              <a:t>not been able to be </a:t>
            </a:r>
            <a:r>
              <a:rPr kumimoji="1" lang="en-US" altLang="ja-JP" sz="2000" dirty="0" smtClean="0"/>
              <a:t>identified yet. </a:t>
            </a:r>
            <a:r>
              <a:rPr kumimoji="1" lang="en-US" altLang="ja-JP" sz="2000" dirty="0"/>
              <a:t>The cases in which either LE or RE side could be clearly determined are only listed. </a:t>
            </a:r>
            <a:endParaRPr kumimoji="1" lang="en-US" altLang="ja-JP" sz="2000" dirty="0" smtClean="0"/>
          </a:p>
          <a:p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6990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32" y="813329"/>
            <a:ext cx="5289532" cy="462981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at CB2 (Typical case)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946800" y="5409227"/>
            <a:ext cx="7920000" cy="999878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In most of quenches, large voltage spike was first observed and then normal transition occurred</a:t>
            </a:r>
            <a:r>
              <a:rPr kumimoji="1" lang="en-US" altLang="ja-JP" sz="2000" dirty="0" smtClean="0"/>
              <a:t>.</a:t>
            </a:r>
          </a:p>
          <a:p>
            <a:pPr marL="0" indent="0">
              <a:buNone/>
            </a:pPr>
            <a:r>
              <a:rPr kumimoji="1" lang="en-US" altLang="ja-JP" sz="2000" dirty="0" smtClean="0">
                <a:sym typeface="Wingdings"/>
              </a:rPr>
              <a:t> 	</a:t>
            </a:r>
            <a:r>
              <a:rPr lang="en-US" altLang="ja-JP" sz="2000" dirty="0">
                <a:sym typeface="Wingdings"/>
              </a:rPr>
              <a:t>Quenches would be caused by wire motion</a:t>
            </a:r>
            <a:r>
              <a:rPr lang="en-US" altLang="ja-JP" sz="2000" dirty="0" smtClean="0">
                <a:sym typeface="Wingdings"/>
              </a:rPr>
              <a:t>.</a:t>
            </a:r>
            <a:endParaRPr kumimoji="1" lang="en-US" altLang="ja-JP" sz="2000" dirty="0"/>
          </a:p>
        </p:txBody>
      </p:sp>
      <p:grpSp>
        <p:nvGrpSpPr>
          <p:cNvPr id="26" name="図形グループ 25"/>
          <p:cNvGrpSpPr/>
          <p:nvPr/>
        </p:nvGrpSpPr>
        <p:grpSpPr>
          <a:xfrm>
            <a:off x="5637786" y="2486421"/>
            <a:ext cx="3409014" cy="1945673"/>
            <a:chOff x="9345917" y="15638731"/>
            <a:chExt cx="4451999" cy="2540950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301442" y="14683206"/>
              <a:ext cx="2540950" cy="4451999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9451755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CB1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1129710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CB2</a:t>
              </a:r>
              <a:endParaRPr kumimoji="1" lang="ja-JP" altLang="en-US" sz="18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1800477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CB3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2494489" y="16703992"/>
              <a:ext cx="827328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CB4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  <p:grpSp>
        <p:nvGrpSpPr>
          <p:cNvPr id="32" name="図形グループ 31"/>
          <p:cNvGrpSpPr/>
          <p:nvPr/>
        </p:nvGrpSpPr>
        <p:grpSpPr>
          <a:xfrm>
            <a:off x="6475940" y="686221"/>
            <a:ext cx="2066804" cy="1856694"/>
            <a:chOff x="1022523" y="739716"/>
            <a:chExt cx="2743825" cy="2464889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2523" y="739716"/>
              <a:ext cx="2743825" cy="2464889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1344557" y="762477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CB4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950820" y="1059675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CB3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447192" y="1537653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CB2</a:t>
              </a:r>
              <a:endParaRPr kumimoji="1" lang="ja-JP" altLang="en-US" sz="18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778489" y="2302417"/>
              <a:ext cx="841024" cy="49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smtClean="0">
                  <a:latin typeface="Arial"/>
                  <a:cs typeface="Arial"/>
                </a:rPr>
                <a:t>CB1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46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prstDash val="dash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4153</TotalTime>
  <Words>1270</Words>
  <Application>Microsoft Macintosh PowerPoint</Application>
  <PresentationFormat>画面に合わせる (4:3)</PresentationFormat>
  <Paragraphs>352</Paragraphs>
  <Slides>18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5" baseType="lpstr">
      <vt:lpstr>Calibri</vt:lpstr>
      <vt:lpstr>Cambria Math</vt:lpstr>
      <vt:lpstr>ＭＳ Ｐゴシック</vt:lpstr>
      <vt:lpstr>Symbol</vt:lpstr>
      <vt:lpstr>Wingdings</vt:lpstr>
      <vt:lpstr>Arial</vt:lpstr>
      <vt:lpstr>Thème Office</vt:lpstr>
      <vt:lpstr>Quench performance</vt:lpstr>
      <vt:lpstr>Outline</vt:lpstr>
      <vt:lpstr>Cold test of the 1st 2m model of D1</vt:lpstr>
      <vt:lpstr>Training quench tests</vt:lpstr>
      <vt:lpstr>Training plot</vt:lpstr>
      <vt:lpstr>Quench start location</vt:lpstr>
      <vt:lpstr>Quench antennas</vt:lpstr>
      <vt:lpstr>Quench start location in CB2</vt:lpstr>
      <vt:lpstr>Quench at CB2 (Typical case)</vt:lpstr>
      <vt:lpstr>Position of collar plates with strain gauges</vt:lpstr>
      <vt:lpstr>Stress variation at collar pole during excitation</vt:lpstr>
      <vt:lpstr>Correlation btw maximum Ds and pre-stress</vt:lpstr>
      <vt:lpstr>How much pre-stress should we add ?</vt:lpstr>
      <vt:lpstr>Possible causes of quench at CB2</vt:lpstr>
      <vt:lpstr>Summary</vt:lpstr>
      <vt:lpstr>Analysis of signals from quench antennas</vt:lpstr>
      <vt:lpstr>PowerPoint プレゼンテーション</vt:lpstr>
      <vt:lpstr>PowerPoint プレゼンテーション</vt:lpstr>
    </vt:vector>
  </TitlesOfParts>
  <Company>APO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ユーザー</cp:lastModifiedBy>
  <cp:revision>192</cp:revision>
  <cp:lastPrinted>2016-06-15T03:11:06Z</cp:lastPrinted>
  <dcterms:created xsi:type="dcterms:W3CDTF">2016-01-11T14:38:10Z</dcterms:created>
  <dcterms:modified xsi:type="dcterms:W3CDTF">2016-06-29T08:08:33Z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