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87" r:id="rId7"/>
    <p:sldId id="286" r:id="rId8"/>
    <p:sldId id="292" r:id="rId9"/>
    <p:sldId id="293" r:id="rId10"/>
    <p:sldId id="294" r:id="rId11"/>
    <p:sldId id="295" r:id="rId12"/>
    <p:sldId id="296" r:id="rId13"/>
    <p:sldId id="300" r:id="rId14"/>
    <p:sldId id="297" r:id="rId15"/>
    <p:sldId id="298" r:id="rId16"/>
    <p:sldId id="291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  <a:srgbClr val="009051"/>
    <a:srgbClr val="D0EDA5"/>
    <a:srgbClr val="00FDFF"/>
    <a:srgbClr val="AB7942"/>
    <a:srgbClr val="F7F6B6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96"/>
    <p:restoredTop sz="95447"/>
  </p:normalViewPr>
  <p:slideViewPr>
    <p:cSldViewPr snapToGrid="0" snapToObjects="1" showGuides="1">
      <p:cViewPr>
        <p:scale>
          <a:sx n="88" d="100"/>
          <a:sy n="88" d="100"/>
        </p:scale>
        <p:origin x="135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023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36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37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79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Relationship Id="rId3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Heater quench study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Michinaka Sugano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D1 magnet review, KEK, 30 June – 1 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図形グループ 36"/>
          <p:cNvGrpSpPr/>
          <p:nvPr/>
        </p:nvGrpSpPr>
        <p:grpSpPr>
          <a:xfrm>
            <a:off x="120722" y="3787757"/>
            <a:ext cx="2274135" cy="2270246"/>
            <a:chOff x="-4828766" y="2718435"/>
            <a:chExt cx="3292909" cy="3287279"/>
          </a:xfrm>
        </p:grpSpPr>
        <p:grpSp>
          <p:nvGrpSpPr>
            <p:cNvPr id="23" name="図形グループ 22"/>
            <p:cNvGrpSpPr/>
            <p:nvPr/>
          </p:nvGrpSpPr>
          <p:grpSpPr>
            <a:xfrm>
              <a:off x="-4828766" y="2718435"/>
              <a:ext cx="3292909" cy="3287279"/>
              <a:chOff x="6741148" y="165038"/>
              <a:chExt cx="1982889" cy="1979499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42789" y="230380"/>
                <a:ext cx="1940450" cy="1893275"/>
              </a:xfrm>
              <a:prstGeom prst="rect">
                <a:avLst/>
              </a:prstGeom>
            </p:spPr>
          </p:pic>
          <p:sp>
            <p:nvSpPr>
              <p:cNvPr id="11" name="正方形/長方形 10"/>
              <p:cNvSpPr/>
              <p:nvPr/>
            </p:nvSpPr>
            <p:spPr>
              <a:xfrm rot="18454654">
                <a:off x="6661875" y="402219"/>
                <a:ext cx="392523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 rot="2888318" flipH="1">
                <a:off x="8362844" y="407159"/>
                <a:ext cx="416047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 rot="2263823" flipH="1">
                <a:off x="8136895" y="190512"/>
                <a:ext cx="416047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 rot="19336177">
                <a:off x="6832545" y="215214"/>
                <a:ext cx="416047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図形グループ 16"/>
              <p:cNvGrpSpPr/>
              <p:nvPr/>
            </p:nvGrpSpPr>
            <p:grpSpPr>
              <a:xfrm flipV="1">
                <a:off x="6742789" y="1644282"/>
                <a:ext cx="507444" cy="500255"/>
                <a:chOff x="6893548" y="367614"/>
                <a:chExt cx="507444" cy="500255"/>
              </a:xfrm>
            </p:grpSpPr>
            <p:sp>
              <p:nvSpPr>
                <p:cNvPr id="15" name="正方形/長方形 14"/>
                <p:cNvSpPr/>
                <p:nvPr/>
              </p:nvSpPr>
              <p:spPr>
                <a:xfrm rot="18454654">
                  <a:off x="6814275" y="554619"/>
                  <a:ext cx="392523" cy="2339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>
                <a:xfrm rot="19336177">
                  <a:off x="6984945" y="367614"/>
                  <a:ext cx="416047" cy="2339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正方形/長方形 17"/>
              <p:cNvSpPr/>
              <p:nvPr/>
            </p:nvSpPr>
            <p:spPr>
              <a:xfrm rot="18711682" flipH="1" flipV="1">
                <a:off x="8399025" y="1676248"/>
                <a:ext cx="416047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19336177" flipH="1" flipV="1">
                <a:off x="8173076" y="1901815"/>
                <a:ext cx="416047" cy="233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7556073" y="165038"/>
                <a:ext cx="307767" cy="2810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7560815" y="1852527"/>
                <a:ext cx="307767" cy="2810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 31"/>
            <p:cNvSpPr/>
            <p:nvPr/>
          </p:nvSpPr>
          <p:spPr>
            <a:xfrm>
              <a:off x="-1752600" y="3860800"/>
              <a:ext cx="88900" cy="283633"/>
            </a:xfrm>
            <a:custGeom>
              <a:avLst/>
              <a:gdLst>
                <a:gd name="connsiteX0" fmla="*/ 0 w 88900"/>
                <a:gd name="connsiteY0" fmla="*/ 0 h 283633"/>
                <a:gd name="connsiteX1" fmla="*/ 55033 w 88900"/>
                <a:gd name="connsiteY1" fmla="*/ 139700 h 283633"/>
                <a:gd name="connsiteX2" fmla="*/ 88900 w 88900"/>
                <a:gd name="connsiteY2" fmla="*/ 283633 h 28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" h="283633">
                  <a:moveTo>
                    <a:pt x="0" y="0"/>
                  </a:moveTo>
                  <a:cubicBezTo>
                    <a:pt x="20108" y="46214"/>
                    <a:pt x="40216" y="92428"/>
                    <a:pt x="55033" y="139700"/>
                  </a:cubicBezTo>
                  <a:cubicBezTo>
                    <a:pt x="69850" y="186972"/>
                    <a:pt x="88900" y="283633"/>
                    <a:pt x="88900" y="283633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>
            <a:xfrm flipH="1">
              <a:off x="-4797909" y="3850199"/>
              <a:ext cx="88900" cy="283633"/>
            </a:xfrm>
            <a:custGeom>
              <a:avLst/>
              <a:gdLst>
                <a:gd name="connsiteX0" fmla="*/ 0 w 88900"/>
                <a:gd name="connsiteY0" fmla="*/ 0 h 283633"/>
                <a:gd name="connsiteX1" fmla="*/ 55033 w 88900"/>
                <a:gd name="connsiteY1" fmla="*/ 139700 h 283633"/>
                <a:gd name="connsiteX2" fmla="*/ 88900 w 88900"/>
                <a:gd name="connsiteY2" fmla="*/ 283633 h 28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" h="283633">
                  <a:moveTo>
                    <a:pt x="0" y="0"/>
                  </a:moveTo>
                  <a:cubicBezTo>
                    <a:pt x="20108" y="46214"/>
                    <a:pt x="40216" y="92428"/>
                    <a:pt x="55033" y="139700"/>
                  </a:cubicBezTo>
                  <a:cubicBezTo>
                    <a:pt x="69850" y="186972"/>
                    <a:pt x="88900" y="283633"/>
                    <a:pt x="88900" y="283633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>
            <a:xfrm flipV="1">
              <a:off x="-1752600" y="4668406"/>
              <a:ext cx="88900" cy="283633"/>
            </a:xfrm>
            <a:custGeom>
              <a:avLst/>
              <a:gdLst>
                <a:gd name="connsiteX0" fmla="*/ 0 w 88900"/>
                <a:gd name="connsiteY0" fmla="*/ 0 h 283633"/>
                <a:gd name="connsiteX1" fmla="*/ 55033 w 88900"/>
                <a:gd name="connsiteY1" fmla="*/ 139700 h 283633"/>
                <a:gd name="connsiteX2" fmla="*/ 88900 w 88900"/>
                <a:gd name="connsiteY2" fmla="*/ 283633 h 28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" h="283633">
                  <a:moveTo>
                    <a:pt x="0" y="0"/>
                  </a:moveTo>
                  <a:cubicBezTo>
                    <a:pt x="20108" y="46214"/>
                    <a:pt x="40216" y="92428"/>
                    <a:pt x="55033" y="139700"/>
                  </a:cubicBezTo>
                  <a:cubicBezTo>
                    <a:pt x="69850" y="186972"/>
                    <a:pt x="88900" y="283633"/>
                    <a:pt x="88900" y="283633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>
            <a:xfrm flipH="1" flipV="1">
              <a:off x="-4779371" y="4678131"/>
              <a:ext cx="88900" cy="283633"/>
            </a:xfrm>
            <a:custGeom>
              <a:avLst/>
              <a:gdLst>
                <a:gd name="connsiteX0" fmla="*/ 0 w 88900"/>
                <a:gd name="connsiteY0" fmla="*/ 0 h 283633"/>
                <a:gd name="connsiteX1" fmla="*/ 55033 w 88900"/>
                <a:gd name="connsiteY1" fmla="*/ 139700 h 283633"/>
                <a:gd name="connsiteX2" fmla="*/ 88900 w 88900"/>
                <a:gd name="connsiteY2" fmla="*/ 283633 h 28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" h="283633">
                  <a:moveTo>
                    <a:pt x="0" y="0"/>
                  </a:moveTo>
                  <a:cubicBezTo>
                    <a:pt x="20108" y="46214"/>
                    <a:pt x="40216" y="92428"/>
                    <a:pt x="55033" y="139700"/>
                  </a:cubicBezTo>
                  <a:cubicBezTo>
                    <a:pt x="69850" y="186972"/>
                    <a:pt x="88900" y="283633"/>
                    <a:pt x="88900" y="283633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722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Comparison of QPH1-4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7091" y="1017290"/>
            <a:ext cx="4745813" cy="1951416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Test at 9.5 kA</a:t>
            </a:r>
          </a:p>
          <a:p>
            <a:r>
              <a:rPr kumimoji="1" lang="en-US" altLang="ja-JP" sz="2000" dirty="0" smtClean="0"/>
              <a:t>Very good agreement of delay time among all QPHs</a:t>
            </a:r>
          </a:p>
          <a:p>
            <a:r>
              <a:rPr kumimoji="1" lang="en-US" altLang="ja-JP" sz="2000" dirty="0" smtClean="0"/>
              <a:t>Subsequent tests were performed for QPH1.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コンテンツ プレースホルダ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80" y="636517"/>
            <a:ext cx="3864111" cy="3259987"/>
          </a:xfrm>
          <a:prstGeom prst="rect">
            <a:avLst/>
          </a:prstGeom>
        </p:spPr>
      </p:pic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971804"/>
              </p:ext>
            </p:extLst>
          </p:nvPr>
        </p:nvGraphicFramePr>
        <p:xfrm>
          <a:off x="2485971" y="3911828"/>
          <a:ext cx="6621165" cy="2864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530"/>
                <a:gridCol w="2065459"/>
                <a:gridCol w="1141602"/>
                <a:gridCol w="1294125"/>
                <a:gridCol w="1248449"/>
              </a:tblGrid>
              <a:tr h="568679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Position</a:t>
                      </a:r>
                      <a:r>
                        <a:rPr kumimoji="1" lang="en-US" altLang="ja-JP" sz="1600" baseline="0" dirty="0" smtClean="0"/>
                        <a:t> of QPH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Ppeak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(W/mm</a:t>
                      </a:r>
                      <a:r>
                        <a:rPr kumimoji="1" lang="en-US" altLang="ja-JP" sz="1600" baseline="30000" dirty="0" smtClean="0"/>
                        <a:t>2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Eeff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(J/mm</a:t>
                      </a:r>
                      <a:r>
                        <a:rPr kumimoji="1" lang="en-US" altLang="ja-JP" sz="1600" baseline="30000" dirty="0" smtClean="0"/>
                        <a:t>2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Delay time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(</a:t>
                      </a:r>
                      <a:r>
                        <a:rPr kumimoji="1" lang="en-US" altLang="ja-JP" sz="1600" dirty="0" err="1" smtClean="0"/>
                        <a:t>msec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686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QPH1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/>
                        <a:t>Top, ramp side</a:t>
                      </a:r>
                      <a:endParaRPr kumimoji="1" lang="ja-JP" altLang="en-US" sz="1600" baseline="0" dirty="0"/>
                    </a:p>
                  </a:txBody>
                  <a:tcPr marL="90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0.73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0.017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31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686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QPH2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/>
                        <a:t>Top, non-ramp side</a:t>
                      </a:r>
                      <a:endParaRPr kumimoji="1" lang="ja-JP" altLang="en-US" sz="160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0.71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/>
                        <a:t>0.016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31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686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QPH3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/>
                        <a:t>Bottom, ramp side</a:t>
                      </a:r>
                      <a:endParaRPr kumimoji="1" lang="ja-JP" altLang="en-US" sz="160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/>
                        <a:t>0.70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/>
                        <a:t>0.016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32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686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QPH4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/>
                        <a:t>Bottom, non-ramp side</a:t>
                      </a:r>
                      <a:endParaRPr kumimoji="1" lang="ja-JP" altLang="en-US" sz="160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/>
                        <a:t>0.71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/>
                        <a:t>0.016</a:t>
                      </a:r>
                      <a:endParaRPr kumimoji="1" lang="ja-JP" altLang="en-US" sz="1800" baseline="30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31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542962" y="1510145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I = 9.5 kA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219191" y="43806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88578" y="444600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-88578" y="50773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219191" y="50991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4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21999" y="6041838"/>
            <a:ext cx="1552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View from 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0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3183"/>
            <a:ext cx="9144000" cy="404859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 and energy dependence of delay time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612000" y="4997317"/>
            <a:ext cx="7920000" cy="999864"/>
          </a:xfrm>
        </p:spPr>
        <p:txBody>
          <a:bodyPr>
            <a:normAutofit/>
          </a:bodyPr>
          <a:lstStyle/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281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0576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Current dependence of delay time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798921" y="5265728"/>
            <a:ext cx="7660462" cy="1405543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At injection current, quench did not occur at </a:t>
            </a:r>
            <a:r>
              <a:rPr kumimoji="1" lang="en-US" altLang="ja-JP" sz="2000" dirty="0" err="1" smtClean="0"/>
              <a:t>P</a:t>
            </a:r>
            <a:r>
              <a:rPr kumimoji="1" lang="en-US" altLang="ja-JP" sz="2000" baseline="-25000" dirty="0" err="1" smtClean="0"/>
              <a:t>peak</a:t>
            </a:r>
            <a:r>
              <a:rPr kumimoji="1" lang="en-US" altLang="ja-JP" sz="2000" dirty="0" smtClean="0"/>
              <a:t>=0.25 W/mm</a:t>
            </a:r>
            <a:r>
              <a:rPr kumimoji="1" lang="en-US" altLang="ja-JP" sz="2000" baseline="30000" dirty="0" smtClean="0"/>
              <a:t>2</a:t>
            </a:r>
            <a:r>
              <a:rPr kumimoji="1" lang="en-US" altLang="ja-JP" sz="2000" dirty="0" smtClean="0"/>
              <a:t>.</a:t>
            </a:r>
          </a:p>
          <a:p>
            <a:r>
              <a:rPr kumimoji="1" lang="en-US" altLang="ja-JP" sz="2000" dirty="0" smtClean="0">
                <a:solidFill>
                  <a:srgbClr val="0432FF"/>
                </a:solidFill>
              </a:rPr>
              <a:t>Required power density to induce quench above injection current &gt; 0.35 W/mm</a:t>
            </a:r>
            <a:r>
              <a:rPr kumimoji="1" lang="en-US" altLang="ja-JP" sz="2000" baseline="30000" dirty="0" smtClean="0">
                <a:solidFill>
                  <a:srgbClr val="0432FF"/>
                </a:solidFill>
              </a:rPr>
              <a:t>2</a:t>
            </a:r>
            <a:endParaRPr kumimoji="1" lang="ja-JP" altLang="en-US" sz="2000" baseline="30000" dirty="0">
              <a:solidFill>
                <a:srgbClr val="0432FF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43548"/>
            <a:ext cx="4955784" cy="4779317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 flipV="1">
            <a:off x="6429375" y="1179390"/>
            <a:ext cx="0" cy="346403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 flipV="1">
            <a:off x="2895600" y="1136526"/>
            <a:ext cx="4763" cy="354976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図形グループ 17"/>
          <p:cNvGrpSpPr/>
          <p:nvPr/>
        </p:nvGrpSpPr>
        <p:grpSpPr>
          <a:xfrm>
            <a:off x="2838868" y="4099847"/>
            <a:ext cx="3682669" cy="340756"/>
            <a:chOff x="2838868" y="4385607"/>
            <a:chExt cx="3682669" cy="340756"/>
          </a:xfrm>
        </p:grpSpPr>
        <p:sp>
          <p:nvSpPr>
            <p:cNvPr id="16" name="正方形/長方形 15"/>
            <p:cNvSpPr/>
            <p:nvPr/>
          </p:nvSpPr>
          <p:spPr>
            <a:xfrm>
              <a:off x="2838868" y="4385607"/>
              <a:ext cx="184324" cy="340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337213" y="4385607"/>
              <a:ext cx="184324" cy="340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644679" y="409426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Injection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67396" y="40942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Nominal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2895599" y="2557453"/>
            <a:ext cx="3848103" cy="2128837"/>
          </a:xfrm>
          <a:prstGeom prst="rect">
            <a:avLst/>
          </a:prstGeom>
          <a:solidFill>
            <a:schemeClr val="accent4">
              <a:lumMod val="20000"/>
              <a:lumOff val="80000"/>
              <a:alpha val="4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2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32385"/>
            <a:ext cx="7920000" cy="72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7300" y="474213"/>
            <a:ext cx="7920000" cy="6057214"/>
          </a:xfrm>
        </p:spPr>
        <p:txBody>
          <a:bodyPr>
            <a:normAutofit fontScale="92500"/>
          </a:bodyPr>
          <a:lstStyle/>
          <a:p>
            <a:r>
              <a:rPr lang="en-GB" sz="2400" dirty="0" smtClean="0"/>
              <a:t>Spot heater and QPH tests were carried out up to 9.5 kA.</a:t>
            </a:r>
          </a:p>
          <a:p>
            <a:endParaRPr lang="en-GB" sz="2400" dirty="0"/>
          </a:p>
          <a:p>
            <a:r>
              <a:rPr lang="en-GB" sz="2400" dirty="0" smtClean="0"/>
              <a:t>Detection time for quench starting at low and high field regions could be experimentally determined.</a:t>
            </a:r>
          </a:p>
          <a:p>
            <a:endParaRPr lang="en-GB" sz="2400" dirty="0" smtClean="0"/>
          </a:p>
          <a:p>
            <a:r>
              <a:rPr lang="en-GB" sz="2400" dirty="0" smtClean="0"/>
              <a:t>Homogeneous performance was confirmed for four QPHs.</a:t>
            </a:r>
          </a:p>
          <a:p>
            <a:endParaRPr lang="en-GB" sz="2400" dirty="0" smtClean="0"/>
          </a:p>
          <a:p>
            <a:r>
              <a:rPr lang="en-GB" sz="2400" dirty="0" smtClean="0"/>
              <a:t>From the current dependence of delay time, minimum required power density to induce quench could be evaluated. </a:t>
            </a:r>
          </a:p>
          <a:p>
            <a:endParaRPr lang="en-GB" sz="2400" dirty="0"/>
          </a:p>
          <a:p>
            <a:r>
              <a:rPr lang="en-GB" sz="2400" dirty="0" smtClean="0"/>
              <a:t>In MBXFS02, the design of the QPH will be changed so that heater strips cover high field region as well as low field one.</a:t>
            </a:r>
          </a:p>
          <a:p>
            <a:endParaRPr lang="en-GB" sz="2400" dirty="0"/>
          </a:p>
          <a:p>
            <a:r>
              <a:rPr lang="en-GB" sz="2400" dirty="0"/>
              <a:t>W</a:t>
            </a:r>
            <a:r>
              <a:rPr lang="en-GB" sz="2400" dirty="0" smtClean="0"/>
              <a:t>e need to perform evaluation of current decay as well as </a:t>
            </a:r>
            <a:r>
              <a:rPr lang="en-GB" altLang="ja-JP" sz="2400" dirty="0"/>
              <a:t>the same spot heater and QPH test at higher current </a:t>
            </a:r>
            <a:r>
              <a:rPr lang="en-GB" sz="2400" dirty="0" smtClean="0"/>
              <a:t>. 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3156" y="971440"/>
            <a:ext cx="8317688" cy="5137149"/>
          </a:xfrm>
        </p:spPr>
        <p:txBody>
          <a:bodyPr>
            <a:normAutofit/>
          </a:bodyPr>
          <a:lstStyle/>
          <a:p>
            <a:r>
              <a:rPr lang="en-GB" dirty="0" smtClean="0"/>
              <a:t>Spot heater test</a:t>
            </a:r>
          </a:p>
          <a:p>
            <a:pPr lvl="1"/>
            <a:r>
              <a:rPr lang="en-GB" dirty="0" smtClean="0"/>
              <a:t>Current dependence of </a:t>
            </a:r>
            <a:r>
              <a:rPr lang="en-GB" dirty="0" smtClean="0">
                <a:solidFill>
                  <a:srgbClr val="FF0000"/>
                </a:solidFill>
              </a:rPr>
              <a:t>detection time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Quench propagation speed</a:t>
            </a:r>
          </a:p>
          <a:p>
            <a:r>
              <a:rPr lang="en-GB" dirty="0" smtClean="0"/>
              <a:t>QPH test</a:t>
            </a:r>
          </a:p>
          <a:p>
            <a:pPr lvl="1"/>
            <a:r>
              <a:rPr lang="en-GB" dirty="0" smtClean="0"/>
              <a:t>Current and power (energy) density dependence of </a:t>
            </a:r>
            <a:r>
              <a:rPr lang="en-GB" dirty="0" smtClean="0">
                <a:solidFill>
                  <a:srgbClr val="FF0000"/>
                </a:solidFill>
              </a:rPr>
              <a:t>delay time</a:t>
            </a:r>
          </a:p>
          <a:p>
            <a:pPr lvl="1"/>
            <a:r>
              <a:rPr lang="en-GB" dirty="0" smtClean="0"/>
              <a:t>Comparison between four QPHs</a:t>
            </a:r>
          </a:p>
          <a:p>
            <a:endParaRPr lang="en-GB" dirty="0"/>
          </a:p>
          <a:p>
            <a:r>
              <a:rPr lang="en-GB" sz="2000" dirty="0" smtClean="0"/>
              <a:t>All tests were carried out under </a:t>
            </a:r>
            <a:r>
              <a:rPr lang="en-GB" sz="2000" dirty="0" smtClean="0">
                <a:solidFill>
                  <a:srgbClr val="0432FF"/>
                </a:solidFill>
              </a:rPr>
              <a:t>energy extraction with 73 </a:t>
            </a:r>
            <a:r>
              <a:rPr lang="en-GB" sz="2000" dirty="0" err="1" smtClean="0">
                <a:solidFill>
                  <a:srgbClr val="0432FF"/>
                </a:solidFill>
              </a:rPr>
              <a:t>m</a:t>
            </a:r>
            <a:r>
              <a:rPr lang="en-GB" sz="2000" dirty="0" err="1" smtClean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W</a:t>
            </a:r>
            <a:r>
              <a:rPr lang="en-GB" sz="2000" dirty="0" smtClean="0">
                <a:solidFill>
                  <a:srgbClr val="0432FF"/>
                </a:solidFill>
              </a:rPr>
              <a:t> dump resistor</a:t>
            </a:r>
            <a:r>
              <a:rPr lang="en-GB" sz="2000" dirty="0" smtClean="0"/>
              <a:t>.  Current decay was not included in the test items.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Michinaka </a:t>
            </a:r>
            <a:r>
              <a:rPr lang="fr-FR" noProof="0" dirty="0" err="1" smtClean="0"/>
              <a:t>Sugano</a:t>
            </a:r>
            <a:r>
              <a:rPr lang="fr-FR" noProof="0" dirty="0" smtClean="0"/>
              <a:t>, D1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, 30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- 1 July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24802"/>
            <a:ext cx="7920000" cy="720000"/>
          </a:xfrm>
        </p:spPr>
        <p:txBody>
          <a:bodyPr/>
          <a:lstStyle/>
          <a:p>
            <a:r>
              <a:rPr lang="en-GB" dirty="0" smtClean="0"/>
              <a:t>Spot heater test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766800" y="595198"/>
            <a:ext cx="7920000" cy="2605202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Two spot heaters for each coil (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high field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smtClean="0">
                <a:solidFill>
                  <a:srgbClr val="0432FF"/>
                </a:solidFill>
              </a:rPr>
              <a:t>low field </a:t>
            </a:r>
            <a:r>
              <a:rPr kumimoji="1" lang="en-US" altLang="ja-JP" sz="2000" dirty="0" smtClean="0"/>
              <a:t>regions)</a:t>
            </a:r>
          </a:p>
          <a:p>
            <a:r>
              <a:rPr kumimoji="1" lang="en-US" altLang="ja-JP" sz="2000" dirty="0" smtClean="0"/>
              <a:t>At each magnet current, </a:t>
            </a:r>
            <a:r>
              <a:rPr kumimoji="1" lang="en-US" altLang="ja-JP" sz="2000" dirty="0" smtClean="0"/>
              <a:t>amplitude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and </a:t>
            </a:r>
            <a:r>
              <a:rPr kumimoji="1" lang="en-US" altLang="ja-JP" sz="2000" dirty="0" smtClean="0"/>
              <a:t>duration of pulsed current </a:t>
            </a:r>
            <a:r>
              <a:rPr kumimoji="1" lang="en-US" altLang="ja-JP" sz="2000" dirty="0" smtClean="0"/>
              <a:t>to a SPH were adjusted until quench occurred.</a:t>
            </a:r>
          </a:p>
          <a:p>
            <a:r>
              <a:rPr kumimoji="1" lang="en-US" altLang="ja-JP" sz="2000" dirty="0" smtClean="0"/>
              <a:t>Maximum current to the magnet was limited to 9.5 kA.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Detection time </a:t>
            </a:r>
            <a:r>
              <a:rPr kumimoji="1" lang="en-US" altLang="ja-JP" sz="2000" dirty="0" smtClean="0"/>
              <a:t>was evaluated from balanced voltage rise.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Quench propagation speed </a:t>
            </a:r>
            <a:r>
              <a:rPr kumimoji="1" lang="en-US" altLang="ja-JP" sz="2000" dirty="0" smtClean="0"/>
              <a:t>was estimated from voltage signals using voltage taps .</a:t>
            </a:r>
          </a:p>
          <a:p>
            <a:endParaRPr kumimoji="1" lang="en-US" altLang="ja-JP" sz="2000" dirty="0" smtClean="0"/>
          </a:p>
          <a:p>
            <a:endParaRPr kumimoji="1" lang="en-US" altLang="ja-JP" sz="2000" dirty="0" smtClean="0"/>
          </a:p>
        </p:txBody>
      </p:sp>
      <p:grpSp>
        <p:nvGrpSpPr>
          <p:cNvPr id="10" name="図形グループ 9"/>
          <p:cNvGrpSpPr/>
          <p:nvPr/>
        </p:nvGrpSpPr>
        <p:grpSpPr>
          <a:xfrm>
            <a:off x="4889616" y="3148170"/>
            <a:ext cx="3244700" cy="1561898"/>
            <a:chOff x="2799383" y="3705396"/>
            <a:chExt cx="6334784" cy="3049368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9383" y="3705396"/>
              <a:ext cx="6334784" cy="304936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</p:pic>
        <p:sp>
          <p:nvSpPr>
            <p:cNvPr id="12" name="正方形/長方形 11"/>
            <p:cNvSpPr/>
            <p:nvPr/>
          </p:nvSpPr>
          <p:spPr>
            <a:xfrm>
              <a:off x="3527464" y="4631985"/>
              <a:ext cx="344572" cy="10728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6808312" y="2992575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Return end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grpSp>
        <p:nvGrpSpPr>
          <p:cNvPr id="14" name="図形グループ 13"/>
          <p:cNvGrpSpPr/>
          <p:nvPr/>
        </p:nvGrpSpPr>
        <p:grpSpPr>
          <a:xfrm>
            <a:off x="1100240" y="3148170"/>
            <a:ext cx="3491069" cy="1599581"/>
            <a:chOff x="26784" y="549275"/>
            <a:chExt cx="6655215" cy="3049368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4"/>
            <a:srcRect r="27218"/>
            <a:stretch/>
          </p:blipFill>
          <p:spPr>
            <a:xfrm>
              <a:off x="26784" y="549275"/>
              <a:ext cx="6655215" cy="3049368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981635" y="3267523"/>
              <a:ext cx="344572" cy="10728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18091" y="4789759"/>
            <a:ext cx="2066198" cy="154965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5134233" y="6311791"/>
            <a:ext cx="3233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Spot heater at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igh field </a:t>
            </a:r>
            <a:r>
              <a:rPr kumimoji="1" lang="en-US" altLang="ja-JP" sz="1600" b="1" dirty="0" smtClean="0"/>
              <a:t>region</a:t>
            </a:r>
            <a:endParaRPr kumimoji="1" lang="ja-JP" altLang="en-US" sz="16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208633" y="302858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Lead end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54959" y="4792058"/>
            <a:ext cx="2063135" cy="1547351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1" name="テキスト ボックス 20"/>
          <p:cNvSpPr txBox="1"/>
          <p:nvPr/>
        </p:nvSpPr>
        <p:spPr>
          <a:xfrm>
            <a:off x="1312592" y="6311791"/>
            <a:ext cx="3147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Spot heater at </a:t>
            </a:r>
            <a:r>
              <a:rPr lang="en-US" altLang="ja-JP" sz="1600" b="1" dirty="0" smtClean="0">
                <a:solidFill>
                  <a:srgbClr val="0432FF"/>
                </a:solidFill>
              </a:rPr>
              <a:t>l</a:t>
            </a:r>
            <a:r>
              <a:rPr kumimoji="1" lang="en-US" altLang="ja-JP" sz="1600" b="1" dirty="0" smtClean="0">
                <a:solidFill>
                  <a:srgbClr val="0432FF"/>
                </a:solidFill>
              </a:rPr>
              <a:t>ow field </a:t>
            </a:r>
            <a:r>
              <a:rPr kumimoji="1" lang="en-US" altLang="ja-JP" sz="1600" b="1" dirty="0" smtClean="0"/>
              <a:t>region</a:t>
            </a:r>
            <a:endParaRPr kumimoji="1" lang="ja-JP" altLang="en-US" sz="1600" b="1" dirty="0"/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1719242" y="4669976"/>
            <a:ext cx="213507" cy="291984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5350787" y="3706589"/>
            <a:ext cx="461511" cy="1083170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円/楕円 28"/>
          <p:cNvSpPr/>
          <p:nvPr/>
        </p:nvSpPr>
        <p:spPr>
          <a:xfrm>
            <a:off x="5943600" y="5153891"/>
            <a:ext cx="1840689" cy="831273"/>
          </a:xfrm>
          <a:prstGeom prst="ellipse">
            <a:avLst/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2258824" y="5775890"/>
            <a:ext cx="1066270" cy="569490"/>
          </a:xfrm>
          <a:prstGeom prst="ellipse">
            <a:avLst/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8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4046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Evaluation of </a:t>
            </a:r>
            <a:r>
              <a:rPr kumimoji="1" lang="en-US" altLang="ja-JP" dirty="0"/>
              <a:t>d</a:t>
            </a:r>
            <a:r>
              <a:rPr kumimoji="1" lang="en-US" altLang="ja-JP" dirty="0" smtClean="0"/>
              <a:t>etection time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1270605" y="5175489"/>
            <a:ext cx="3516779" cy="1537038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Spot </a:t>
            </a:r>
            <a:r>
              <a:rPr kumimoji="1" lang="en-US" altLang="ja-JP" sz="2000" smtClean="0"/>
              <a:t>heater (20 V, 40W</a:t>
            </a:r>
            <a:r>
              <a:rPr kumimoji="1" lang="en-US" altLang="ja-JP" sz="2000" dirty="0" smtClean="0"/>
              <a:t>)</a:t>
            </a:r>
          </a:p>
          <a:p>
            <a:r>
              <a:rPr kumimoji="1" lang="en-US" altLang="ja-JP" sz="2000" dirty="0" smtClean="0"/>
              <a:t>Current: 2 - 9.5 kA</a:t>
            </a:r>
          </a:p>
          <a:p>
            <a:r>
              <a:rPr kumimoji="1" lang="en-US" altLang="ja-JP" sz="2000" dirty="0" smtClean="0"/>
              <a:t>Voltage threshold: 0.1 V</a:t>
            </a:r>
          </a:p>
          <a:p>
            <a:r>
              <a:rPr kumimoji="1" lang="en-US" altLang="ja-JP" sz="2000" dirty="0" smtClean="0"/>
              <a:t>Validation time: 10 </a:t>
            </a:r>
            <a:r>
              <a:rPr kumimoji="1" lang="en-US" altLang="ja-JP" sz="2000" dirty="0" err="1" smtClean="0"/>
              <a:t>msec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grpSp>
        <p:nvGrpSpPr>
          <p:cNvPr id="27" name="図形グループ 26"/>
          <p:cNvGrpSpPr/>
          <p:nvPr/>
        </p:nvGrpSpPr>
        <p:grpSpPr>
          <a:xfrm>
            <a:off x="1519989" y="991654"/>
            <a:ext cx="6617156" cy="4133917"/>
            <a:chOff x="1914844" y="862451"/>
            <a:chExt cx="5983911" cy="3738312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4844" y="862451"/>
              <a:ext cx="5983911" cy="3738312"/>
            </a:xfrm>
            <a:prstGeom prst="rect">
              <a:avLst/>
            </a:prstGeom>
          </p:spPr>
        </p:pic>
        <p:cxnSp>
          <p:nvCxnSpPr>
            <p:cNvPr id="14" name="直線コネクタ 13"/>
            <p:cNvCxnSpPr/>
            <p:nvPr/>
          </p:nvCxnSpPr>
          <p:spPr>
            <a:xfrm>
              <a:off x="2673927" y="3071148"/>
              <a:ext cx="4184073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5469492" y="3036506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V</a:t>
              </a:r>
              <a:r>
                <a:rPr kumimoji="1" lang="en-US" altLang="ja-JP" baseline="-25000" dirty="0" err="1" smtClean="0"/>
                <a:t>bal</a:t>
              </a:r>
              <a:r>
                <a:rPr kumimoji="1" lang="en-US" altLang="ja-JP" dirty="0" smtClean="0"/>
                <a:t>=0.1 V</a:t>
              </a:r>
              <a:endParaRPr kumimoji="1" lang="ja-JP" altLang="en-US" dirty="0"/>
            </a:p>
          </p:txBody>
        </p:sp>
        <p:cxnSp>
          <p:nvCxnSpPr>
            <p:cNvPr id="17" name="直線コネクタ 16"/>
            <p:cNvCxnSpPr/>
            <p:nvPr/>
          </p:nvCxnSpPr>
          <p:spPr>
            <a:xfrm>
              <a:off x="6552566" y="1007520"/>
              <a:ext cx="0" cy="3106926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6697151" y="1007520"/>
              <a:ext cx="0" cy="3106926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5510906" y="973379"/>
              <a:ext cx="0" cy="3144982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3425532" y="2292446"/>
            <a:ext cx="1146468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FF0000"/>
                </a:solidFill>
              </a:rPr>
              <a:t>Balanced</a:t>
            </a:r>
          </a:p>
          <a:p>
            <a:pPr>
              <a:lnSpc>
                <a:spcPts val="1700"/>
              </a:lnSpc>
            </a:pPr>
            <a:r>
              <a:rPr lang="en-US" altLang="ja-JP" dirty="0" smtClean="0">
                <a:solidFill>
                  <a:srgbClr val="FF0000"/>
                </a:solidFill>
              </a:rPr>
              <a:t>voltage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688168" y="3899692"/>
            <a:ext cx="928459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008F00"/>
                </a:solidFill>
              </a:rPr>
              <a:t>Heater</a:t>
            </a:r>
          </a:p>
          <a:p>
            <a:pPr>
              <a:lnSpc>
                <a:spcPts val="1700"/>
              </a:lnSpc>
            </a:pPr>
            <a:r>
              <a:rPr lang="en-US" altLang="ja-JP" dirty="0" smtClean="0">
                <a:solidFill>
                  <a:srgbClr val="008F00"/>
                </a:solidFill>
              </a:rPr>
              <a:t>voltage</a:t>
            </a:r>
            <a:endParaRPr kumimoji="1" lang="ja-JP" altLang="en-US" dirty="0">
              <a:solidFill>
                <a:srgbClr val="008F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23860" y="1572928"/>
            <a:ext cx="954107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0432FF"/>
                </a:solidFill>
              </a:rPr>
              <a:t>Heater</a:t>
            </a:r>
          </a:p>
          <a:p>
            <a:pPr>
              <a:lnSpc>
                <a:spcPts val="1700"/>
              </a:lnSpc>
            </a:pPr>
            <a:r>
              <a:rPr lang="en-US" altLang="ja-JP" dirty="0" smtClean="0">
                <a:solidFill>
                  <a:srgbClr val="0432FF"/>
                </a:solidFill>
              </a:rPr>
              <a:t>Current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5496603" y="1727908"/>
            <a:ext cx="1145120" cy="0"/>
          </a:xfrm>
          <a:prstGeom prst="line">
            <a:avLst/>
          </a:prstGeom>
          <a:ln w="28575">
            <a:solidFill>
              <a:schemeClr val="accent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161492" y="1143422"/>
            <a:ext cx="1356462" cy="52835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/>
              <a:t>Time to</a:t>
            </a:r>
          </a:p>
          <a:p>
            <a:pPr>
              <a:lnSpc>
                <a:spcPts val="1700"/>
              </a:lnSpc>
            </a:pPr>
            <a:r>
              <a:rPr kumimoji="1" lang="en-US" altLang="ja-JP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dirty="0" err="1" smtClean="0"/>
              <a:t>V</a:t>
            </a:r>
            <a:r>
              <a:rPr kumimoji="1" lang="en-US" altLang="ja-JP" baseline="-25000" dirty="0" err="1" smtClean="0"/>
              <a:t>bal</a:t>
            </a:r>
            <a:r>
              <a:rPr kumimoji="1" lang="en-US" altLang="ja-JP" dirty="0" smtClean="0"/>
              <a:t>=0.1 V</a:t>
            </a:r>
            <a:endParaRPr kumimoji="1" lang="ja-JP" altLang="en-US" dirty="0"/>
          </a:p>
        </p:txBody>
      </p:sp>
      <p:cxnSp>
        <p:nvCxnSpPr>
          <p:cNvPr id="34" name="直線矢印コネクタ 33"/>
          <p:cNvCxnSpPr/>
          <p:nvPr/>
        </p:nvCxnSpPr>
        <p:spPr>
          <a:xfrm>
            <a:off x="6357094" y="960326"/>
            <a:ext cx="291402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H="1">
            <a:off x="6801595" y="960326"/>
            <a:ext cx="291402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5954399" y="575331"/>
            <a:ext cx="168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Validation time</a:t>
            </a:r>
            <a:endParaRPr kumimoji="1" lang="ja-JP" altLang="en-US" dirty="0"/>
          </a:p>
        </p:txBody>
      </p:sp>
      <p:cxnSp>
        <p:nvCxnSpPr>
          <p:cNvPr id="38" name="直線コネクタ 37"/>
          <p:cNvCxnSpPr/>
          <p:nvPr/>
        </p:nvCxnSpPr>
        <p:spPr>
          <a:xfrm flipV="1">
            <a:off x="6648496" y="867882"/>
            <a:ext cx="0" cy="246439"/>
          </a:xfrm>
          <a:prstGeom prst="line">
            <a:avLst/>
          </a:prstGeom>
          <a:ln w="1905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V="1">
            <a:off x="6808382" y="867882"/>
            <a:ext cx="0" cy="246439"/>
          </a:xfrm>
          <a:prstGeom prst="line">
            <a:avLst/>
          </a:prstGeom>
          <a:ln w="1905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5496603" y="2080420"/>
            <a:ext cx="1305006" cy="0"/>
          </a:xfrm>
          <a:prstGeom prst="line">
            <a:avLst/>
          </a:prstGeom>
          <a:ln w="28575">
            <a:solidFill>
              <a:srgbClr val="FFC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11724" y="2166248"/>
            <a:ext cx="1474763" cy="276999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mtClean="0"/>
              <a:t>Detection time</a:t>
            </a:r>
            <a:endParaRPr kumimoji="1" lang="ja-JP" altLang="en-US" dirty="0"/>
          </a:p>
        </p:txBody>
      </p:sp>
      <p:sp>
        <p:nvSpPr>
          <p:cNvPr id="44" name="コンテンツ プレースホルダー 7"/>
          <p:cNvSpPr txBox="1">
            <a:spLocks/>
          </p:cNvSpPr>
          <p:nvPr/>
        </p:nvSpPr>
        <p:spPr>
          <a:xfrm>
            <a:off x="4530468" y="5552646"/>
            <a:ext cx="4509622" cy="721396"/>
          </a:xfrm>
          <a:prstGeom prst="rect">
            <a:avLst/>
          </a:prstGeom>
          <a:solidFill>
            <a:srgbClr val="FFC000"/>
          </a:solidFill>
        </p:spPr>
        <p:txBody>
          <a:bodyPr vert="horz" lIns="72000" tIns="36000" rIns="0" bIns="3600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dirty="0" smtClean="0">
                <a:solidFill>
                  <a:srgbClr val="FF0000"/>
                </a:solidFill>
              </a:rPr>
              <a:t>Detection time </a:t>
            </a:r>
            <a:r>
              <a:rPr kumimoji="1" lang="en-US" altLang="ja-JP" sz="2000" dirty="0" smtClean="0"/>
              <a:t>=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dirty="0" smtClean="0"/>
              <a:t>Time to </a:t>
            </a:r>
            <a:r>
              <a:rPr kumimoji="1" lang="en-US" altLang="ja-JP" sz="20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bal</a:t>
            </a:r>
            <a:r>
              <a:rPr kumimoji="1" lang="en-US" altLang="ja-JP" sz="2000" dirty="0" smtClean="0"/>
              <a:t>=0.1 V + Validation time </a:t>
            </a:r>
          </a:p>
        </p:txBody>
      </p:sp>
    </p:spTree>
    <p:extLst>
      <p:ext uri="{BB962C8B-B14F-4D97-AF65-F5344CB8AC3E}">
        <p14:creationId xmlns:p14="http://schemas.microsoft.com/office/powerpoint/2010/main" val="141496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69383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Current dependence of balanced voltage rise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28554" y="4876337"/>
            <a:ext cx="7056491" cy="1087581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Faster voltage rise at higher current and field</a:t>
            </a:r>
          </a:p>
          <a:p>
            <a:r>
              <a:rPr kumimoji="1" lang="en-US" altLang="ja-JP" sz="2400" dirty="0" smtClean="0"/>
              <a:t>Change of slope due to transversal propagation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" t="20401" r="6875" b="25824"/>
          <a:stretch/>
        </p:blipFill>
        <p:spPr>
          <a:xfrm>
            <a:off x="46573" y="764769"/>
            <a:ext cx="9097427" cy="406908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397343" y="2349730"/>
            <a:ext cx="1043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V</a:t>
            </a:r>
            <a:r>
              <a:rPr kumimoji="1" lang="en-US" altLang="ja-JP" sz="1600" baseline="-25000" dirty="0" err="1" smtClean="0"/>
              <a:t>bal</a:t>
            </a:r>
            <a:r>
              <a:rPr kumimoji="1" lang="en-US" altLang="ja-JP" sz="1600" dirty="0" smtClean="0"/>
              <a:t>=0.1V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52223" y="2349730"/>
            <a:ext cx="1043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V</a:t>
            </a:r>
            <a:r>
              <a:rPr kumimoji="1" lang="en-US" altLang="ja-JP" sz="1600" baseline="-25000" dirty="0" err="1" smtClean="0"/>
              <a:t>bal</a:t>
            </a:r>
            <a:r>
              <a:rPr kumimoji="1" lang="en-US" altLang="ja-JP" sz="1600" dirty="0" smtClean="0"/>
              <a:t>=0.1V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5320" y="59889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High field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57873" y="56489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432FF"/>
                </a:solidFill>
              </a:rPr>
              <a:t>Low</a:t>
            </a:r>
            <a:r>
              <a:rPr kumimoji="1" lang="en-US" altLang="ja-JP" dirty="0" smtClean="0">
                <a:solidFill>
                  <a:srgbClr val="0432FF"/>
                </a:solidFill>
              </a:rPr>
              <a:t> field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7460342" y="3684681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8077198" y="3348906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8635998" y="2732052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6270169" y="3327137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5950855" y="2688507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3396337" y="3312624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2423881" y="3762558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1509478" y="3501306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V="1">
            <a:off x="1328051" y="2594163"/>
            <a:ext cx="0" cy="2777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9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184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Current dependence of detection time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9400" y="4564539"/>
            <a:ext cx="7920000" cy="16305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Longer measured detection time than calculation under adiabatic condition is reasonable.</a:t>
            </a:r>
          </a:p>
          <a:p>
            <a:r>
              <a:rPr kumimoji="1" lang="en-US" altLang="ja-JP" sz="2400" dirty="0" smtClean="0"/>
              <a:t>Data of </a:t>
            </a:r>
            <a:r>
              <a:rPr kumimoji="1" lang="en-US" altLang="ja-JP" sz="2400" dirty="0" smtClean="0">
                <a:solidFill>
                  <a:srgbClr val="0432FF"/>
                </a:solidFill>
              </a:rPr>
              <a:t>I</a:t>
            </a:r>
            <a:r>
              <a:rPr kumimoji="1" lang="en-US" altLang="ja-JP" sz="2400" baseline="30000" dirty="0" smtClean="0">
                <a:solidFill>
                  <a:srgbClr val="0432FF"/>
                </a:solidFill>
              </a:rPr>
              <a:t>2</a:t>
            </a:r>
            <a:r>
              <a:rPr kumimoji="1" lang="en-US" altLang="ja-JP" sz="2400" dirty="0" smtClean="0">
                <a:solidFill>
                  <a:srgbClr val="0432FF"/>
                </a:solidFill>
              </a:rPr>
              <a:t> integral over detection time </a:t>
            </a:r>
            <a:r>
              <a:rPr kumimoji="1" lang="en-US" altLang="ja-JP" sz="2400" dirty="0" smtClean="0"/>
              <a:t>can be obtained, which will be used to discuss quench protection.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54" y="729071"/>
            <a:ext cx="4204546" cy="37757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733" y="765280"/>
            <a:ext cx="4306067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103" y="544169"/>
            <a:ext cx="3519326" cy="234394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9432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Quench propagation velocity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28854" y="2806604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High field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43853" y="5980370"/>
            <a:ext cx="119776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rgbClr val="0432FF"/>
                </a:solidFill>
              </a:rPr>
              <a:t>Low field</a:t>
            </a:r>
            <a:endParaRPr kumimoji="1" lang="ja-JP" altLang="en-US" sz="2000" dirty="0">
              <a:solidFill>
                <a:srgbClr val="0432FF"/>
              </a:solidFill>
            </a:endParaRPr>
          </a:p>
        </p:txBody>
      </p:sp>
      <p:grpSp>
        <p:nvGrpSpPr>
          <p:cNvPr id="26" name="図形グループ 25"/>
          <p:cNvGrpSpPr/>
          <p:nvPr/>
        </p:nvGrpSpPr>
        <p:grpSpPr>
          <a:xfrm>
            <a:off x="209104" y="1352715"/>
            <a:ext cx="4660076" cy="4098878"/>
            <a:chOff x="209104" y="1352715"/>
            <a:chExt cx="4660076" cy="4098878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104" y="1352715"/>
              <a:ext cx="4660076" cy="4098878"/>
            </a:xfrm>
            <a:prstGeom prst="rect">
              <a:avLst/>
            </a:prstGeom>
          </p:spPr>
        </p:pic>
        <p:cxnSp>
          <p:nvCxnSpPr>
            <p:cNvPr id="20" name="直線矢印コネクタ 19"/>
            <p:cNvCxnSpPr/>
            <p:nvPr/>
          </p:nvCxnSpPr>
          <p:spPr>
            <a:xfrm>
              <a:off x="2657180" y="1999923"/>
              <a:ext cx="164743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/>
            <p:nvPr/>
          </p:nvCxnSpPr>
          <p:spPr>
            <a:xfrm>
              <a:off x="2657180" y="2200768"/>
              <a:ext cx="164743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>
              <a:off x="2657180" y="1782929"/>
              <a:ext cx="164743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>
              <a:off x="2608732" y="2400603"/>
              <a:ext cx="164743" cy="0"/>
            </a:xfrm>
            <a:prstGeom prst="straightConnector1">
              <a:avLst/>
            </a:prstGeom>
            <a:ln w="19050"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2614788" y="2601448"/>
              <a:ext cx="164743" cy="0"/>
            </a:xfrm>
            <a:prstGeom prst="straightConnector1">
              <a:avLst/>
            </a:prstGeom>
            <a:ln w="19050"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図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777" y="3246121"/>
            <a:ext cx="4336034" cy="2828563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5354363" y="617740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SPH1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 flipV="1">
            <a:off x="5761915" y="6021935"/>
            <a:ext cx="0" cy="215444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7067430" y="150107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SPH3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7652457" y="1095012"/>
            <a:ext cx="159935" cy="44992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79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718" y="5852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QPH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778523"/>
            <a:ext cx="7920000" cy="2774146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Energy deposition test at different charged energy of a PS</a:t>
            </a:r>
          </a:p>
          <a:p>
            <a:r>
              <a:rPr kumimoji="1" lang="en-US" altLang="ja-JP" sz="2000" dirty="0" smtClean="0"/>
              <a:t>PSs from CERN with C=7.05 mF and maximum charged voltage of 800 V were utilized to fire QPHs.</a:t>
            </a:r>
          </a:p>
          <a:p>
            <a:r>
              <a:rPr kumimoji="1" lang="en-US" altLang="ja-JP" sz="2000" dirty="0">
                <a:solidFill>
                  <a:srgbClr val="0432FF"/>
                </a:solidFill>
              </a:rPr>
              <a:t>Only one QPH </a:t>
            </a:r>
            <a:r>
              <a:rPr kumimoji="1" lang="en-US" altLang="ja-JP" sz="2000" dirty="0"/>
              <a:t>was connected with a 3 </a:t>
            </a:r>
            <a:r>
              <a:rPr kumimoji="1" lang="en-US" altLang="ja-JP" sz="2000" dirty="0">
                <a:latin typeface="Symbol" charset="2"/>
                <a:ea typeface="Symbol" charset="2"/>
                <a:cs typeface="Symbol" charset="2"/>
              </a:rPr>
              <a:t>W</a:t>
            </a:r>
            <a:r>
              <a:rPr kumimoji="1" lang="en-US" altLang="ja-JP" sz="2000" dirty="0"/>
              <a:t> dummy resistor in series for each test to evaluate </a:t>
            </a:r>
            <a:r>
              <a:rPr kumimoji="1" lang="en-US" altLang="ja-JP" sz="2000" dirty="0">
                <a:solidFill>
                  <a:srgbClr val="FF0000"/>
                </a:solidFill>
              </a:rPr>
              <a:t>delay time</a:t>
            </a:r>
            <a:r>
              <a:rPr kumimoji="1" lang="en-US" altLang="ja-JP" sz="2000" dirty="0" smtClean="0"/>
              <a:t>.</a:t>
            </a:r>
          </a:p>
          <a:p>
            <a:r>
              <a:rPr kumimoji="1" lang="en-US" altLang="ja-JP" sz="2000" dirty="0" smtClean="0"/>
              <a:t>Maximum current to the magnet was limited to 9.5 kA.</a:t>
            </a:r>
          </a:p>
          <a:p>
            <a:r>
              <a:rPr kumimoji="1" lang="en-US" altLang="ja-JP" sz="2000" dirty="0" smtClean="0"/>
              <a:t>A SUS strip in a QPH with t25 </a:t>
            </a:r>
            <a:r>
              <a:rPr kumimoji="1" lang="en-US" altLang="ja-JP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kumimoji="1" lang="en-US" altLang="ja-JP" sz="2000" dirty="0" smtClean="0"/>
              <a:t>m x w15 mm x l2 m without Cu </a:t>
            </a:r>
            <a:r>
              <a:rPr kumimoji="1" lang="en-US" altLang="ja-JP" sz="2000" dirty="0" err="1" smtClean="0"/>
              <a:t>ilands</a:t>
            </a:r>
            <a:r>
              <a:rPr kumimoji="1" lang="en-US" altLang="ja-JP" sz="2000" dirty="0" smtClean="0"/>
              <a:t> covers 9 turns in CB1 (low field)</a:t>
            </a:r>
          </a:p>
          <a:p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" t="25656" b="37576"/>
          <a:stretch/>
        </p:blipFill>
        <p:spPr>
          <a:xfrm>
            <a:off x="112037" y="4084693"/>
            <a:ext cx="6757046" cy="1996963"/>
          </a:xfrm>
          <a:prstGeom prst="rect">
            <a:avLst/>
          </a:prstGeom>
        </p:spPr>
      </p:pic>
      <p:grpSp>
        <p:nvGrpSpPr>
          <p:cNvPr id="7" name="図形グループ 6"/>
          <p:cNvGrpSpPr/>
          <p:nvPr/>
        </p:nvGrpSpPr>
        <p:grpSpPr>
          <a:xfrm>
            <a:off x="6869083" y="4023057"/>
            <a:ext cx="1648635" cy="2120233"/>
            <a:chOff x="10335459" y="-327488"/>
            <a:chExt cx="2258507" cy="2904561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35459" y="-327488"/>
              <a:ext cx="2023670" cy="2904561"/>
            </a:xfrm>
            <a:prstGeom prst="rect">
              <a:avLst/>
            </a:prstGeom>
          </p:spPr>
        </p:pic>
        <p:sp>
          <p:nvSpPr>
            <p:cNvPr id="9" name="フリーフォーム 8"/>
            <p:cNvSpPr/>
            <p:nvPr/>
          </p:nvSpPr>
          <p:spPr>
            <a:xfrm>
              <a:off x="11338309" y="-160491"/>
              <a:ext cx="330194" cy="1286933"/>
            </a:xfrm>
            <a:custGeom>
              <a:avLst/>
              <a:gdLst>
                <a:gd name="connsiteX0" fmla="*/ 0 w 330194"/>
                <a:gd name="connsiteY0" fmla="*/ 0 h 1286933"/>
                <a:gd name="connsiteX1" fmla="*/ 143931 w 330194"/>
                <a:gd name="connsiteY1" fmla="*/ 440266 h 1286933"/>
                <a:gd name="connsiteX2" fmla="*/ 287862 w 330194"/>
                <a:gd name="connsiteY2" fmla="*/ 1016000 h 1286933"/>
                <a:gd name="connsiteX3" fmla="*/ 330194 w 330194"/>
                <a:gd name="connsiteY3" fmla="*/ 1286933 h 128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194" h="1286933">
                  <a:moveTo>
                    <a:pt x="0" y="0"/>
                  </a:moveTo>
                  <a:cubicBezTo>
                    <a:pt x="47977" y="135466"/>
                    <a:pt x="95954" y="270933"/>
                    <a:pt x="143931" y="440266"/>
                  </a:cubicBezTo>
                  <a:cubicBezTo>
                    <a:pt x="191908" y="609599"/>
                    <a:pt x="256818" y="874889"/>
                    <a:pt x="287862" y="1016000"/>
                  </a:cubicBezTo>
                  <a:cubicBezTo>
                    <a:pt x="318906" y="1157111"/>
                    <a:pt x="330194" y="1286933"/>
                    <a:pt x="330194" y="1286933"/>
                  </a:cubicBez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1716466" y="-276225"/>
              <a:ext cx="877500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Heater</a:t>
              </a:r>
            </a:p>
            <a:p>
              <a:pPr>
                <a:lnSpc>
                  <a:spcPct val="80000"/>
                </a:lnSpc>
              </a:pPr>
              <a:r>
                <a:rPr kumimoji="1" lang="en-US" altLang="ja-JP" sz="1800" dirty="0" smtClean="0">
                  <a:latin typeface="Arial"/>
                  <a:cs typeface="Arial"/>
                </a:rPr>
                <a:t>strip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91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1095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Evaluation of delay time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109" y="492360"/>
            <a:ext cx="5369214" cy="4120027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5163233" y="2505296"/>
            <a:ext cx="2044800" cy="3114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4860833" y="1352880"/>
            <a:ext cx="1857600" cy="0"/>
          </a:xfrm>
          <a:prstGeom prst="line">
            <a:avLst/>
          </a:prstGeom>
          <a:ln w="28575">
            <a:solidFill>
              <a:srgbClr val="FFC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236754" y="1010260"/>
            <a:ext cx="1090042" cy="276999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mtClean="0"/>
              <a:t>Delay time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03965" y="2683683"/>
            <a:ext cx="1146468" cy="587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FF0000"/>
                </a:solidFill>
              </a:rPr>
              <a:t>Balanced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voltage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96933" y="1848414"/>
            <a:ext cx="928459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0432FF"/>
                </a:solidFill>
              </a:rPr>
              <a:t>QPH</a:t>
            </a:r>
          </a:p>
          <a:p>
            <a:pPr>
              <a:lnSpc>
                <a:spcPts val="1700"/>
              </a:lnSpc>
            </a:pPr>
            <a:r>
              <a:rPr kumimoji="1" lang="en-US" altLang="ja-JP" dirty="0" smtClean="0">
                <a:solidFill>
                  <a:srgbClr val="0432FF"/>
                </a:solidFill>
              </a:rPr>
              <a:t>voltage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sp>
        <p:nvSpPr>
          <p:cNvPr id="16" name="コンテンツ プレースホルダー 7"/>
          <p:cNvSpPr>
            <a:spLocks noGrp="1"/>
          </p:cNvSpPr>
          <p:nvPr>
            <p:ph idx="1"/>
          </p:nvPr>
        </p:nvSpPr>
        <p:spPr>
          <a:xfrm>
            <a:off x="79114" y="4587197"/>
            <a:ext cx="4534450" cy="96999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kumimoji="1" lang="en-US" altLang="ja-JP" sz="2000" dirty="0" smtClean="0"/>
              <a:t>Current: 688 A (Injection) - 9.5 kA</a:t>
            </a:r>
          </a:p>
          <a:p>
            <a:r>
              <a:rPr kumimoji="1" lang="en-US" altLang="ja-JP" sz="2000" dirty="0" smtClean="0"/>
              <a:t>QPH was fired at 100%, 50%, 25% (37.5%) of stored energy of a PS</a:t>
            </a:r>
          </a:p>
        </p:txBody>
      </p:sp>
      <p:sp>
        <p:nvSpPr>
          <p:cNvPr id="17" name="コンテンツ プレースホルダー 7"/>
          <p:cNvSpPr txBox="1">
            <a:spLocks/>
          </p:cNvSpPr>
          <p:nvPr/>
        </p:nvSpPr>
        <p:spPr>
          <a:xfrm>
            <a:off x="4507200" y="4631706"/>
            <a:ext cx="4179600" cy="710564"/>
          </a:xfrm>
          <a:prstGeom prst="rect">
            <a:avLst/>
          </a:prstGeom>
          <a:solidFill>
            <a:srgbClr val="FFC000"/>
          </a:solidFill>
        </p:spPr>
        <p:txBody>
          <a:bodyPr vert="horz" lIns="36000" tIns="36000" rIns="36000" bIns="3600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000" dirty="0" smtClean="0">
                <a:solidFill>
                  <a:srgbClr val="FF0000"/>
                </a:solidFill>
              </a:rPr>
              <a:t>Delay time</a:t>
            </a:r>
            <a:r>
              <a:rPr kumimoji="1" lang="en-US" altLang="ja-JP" sz="2000" dirty="0" smtClean="0"/>
              <a:t>: Time difference between QPH firing and the onset of balanced voltage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93960" y="676197"/>
            <a:ext cx="3337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</a:t>
            </a:r>
            <a:r>
              <a:rPr kumimoji="1" lang="en-US" altLang="ja-JP" baseline="-25000" dirty="0"/>
              <a:t>0</a:t>
            </a:r>
            <a:endParaRPr kumimoji="1" lang="ja-JP" altLang="en-US" baseline="-25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08908" y="676197"/>
            <a:ext cx="4175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t</a:t>
            </a:r>
            <a:r>
              <a:rPr kumimoji="1" lang="en-US" altLang="ja-JP" baseline="-25000" dirty="0" err="1" smtClean="0"/>
              <a:t>eff</a:t>
            </a:r>
            <a:endParaRPr kumimoji="1" lang="ja-JP" alt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コンテンツ プレースホルダー 7"/>
              <p:cNvSpPr txBox="1">
                <a:spLocks/>
              </p:cNvSpPr>
              <p:nvPr/>
            </p:nvSpPr>
            <p:spPr>
              <a:xfrm>
                <a:off x="85892" y="5506411"/>
                <a:ext cx="7464832" cy="13062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0" tIns="0" rIns="0" bIns="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2000" dirty="0"/>
                  <a:t>Delay time was evaluated as a function </a:t>
                </a:r>
                <a:r>
                  <a:rPr kumimoji="1" lang="en-US" altLang="ja-JP" sz="2000" dirty="0" smtClean="0"/>
                  <a:t>of</a:t>
                </a:r>
                <a:endParaRPr kumimoji="1" lang="en-US" altLang="ja-JP" sz="2000" dirty="0"/>
              </a:p>
              <a:p>
                <a:pPr marL="0" indent="0">
                  <a:buNone/>
                </a:pPr>
                <a:r>
                  <a:rPr kumimoji="1" lang="en-US" altLang="ja-JP" sz="2000" dirty="0" smtClean="0"/>
                  <a:t>     </a:t>
                </a:r>
                <a:r>
                  <a:rPr kumimoji="1" lang="en-US" altLang="ja-JP" sz="2000" dirty="0" err="1" smtClean="0">
                    <a:solidFill>
                      <a:srgbClr val="0432FF"/>
                    </a:solidFill>
                  </a:rPr>
                  <a:t>P</a:t>
                </a:r>
                <a:r>
                  <a:rPr kumimoji="1" lang="en-US" altLang="ja-JP" sz="2000" baseline="-25000" dirty="0" err="1" smtClean="0">
                    <a:solidFill>
                      <a:srgbClr val="0432FF"/>
                    </a:solidFill>
                  </a:rPr>
                  <a:t>peak</a:t>
                </a:r>
                <a:r>
                  <a:rPr kumimoji="1" lang="en-US" altLang="ja-JP" sz="2000" dirty="0"/>
                  <a:t>: Peak power </a:t>
                </a:r>
                <a:r>
                  <a:rPr kumimoji="1" lang="en-US" altLang="ja-JP" sz="2000" dirty="0" smtClean="0"/>
                  <a:t>density (=V</a:t>
                </a:r>
                <a:r>
                  <a:rPr kumimoji="1" lang="en-US" altLang="ja-JP" sz="2000" baseline="-25000" dirty="0" smtClean="0"/>
                  <a:t>QPH,max</a:t>
                </a:r>
                <a:r>
                  <a:rPr kumimoji="1" lang="en-US" altLang="ja-JP" sz="2000" baseline="30000" dirty="0" smtClean="0"/>
                  <a:t>2</a:t>
                </a:r>
                <a:r>
                  <a:rPr kumimoji="1" lang="en-US" altLang="ja-JP" sz="2000" dirty="0" smtClean="0"/>
                  <a:t>/R</a:t>
                </a:r>
                <a:r>
                  <a:rPr kumimoji="1" lang="en-US" altLang="ja-JP" sz="2000" baseline="-25000" dirty="0" smtClean="0"/>
                  <a:t>QPH</a:t>
                </a:r>
                <a:r>
                  <a:rPr kumimoji="1" lang="en-US" altLang="ja-JP" sz="2000" dirty="0" smtClean="0"/>
                  <a:t>/S, S=</a:t>
                </a:r>
                <a:r>
                  <a:rPr kumimoji="1" lang="en-US" altLang="ja-JP" sz="2000" dirty="0"/>
                  <a:t>A</a:t>
                </a:r>
                <a:r>
                  <a:rPr kumimoji="1" lang="en-US" altLang="ja-JP" sz="2000" dirty="0" smtClean="0"/>
                  <a:t>rea of QPH)</a:t>
                </a:r>
              </a:p>
              <a:p>
                <a:pPr marL="0" indent="0">
                  <a:buNone/>
                </a:pPr>
                <a:r>
                  <a:rPr kumimoji="1" lang="en-US" altLang="ja-JP" sz="2000" dirty="0" smtClean="0"/>
                  <a:t>     </a:t>
                </a:r>
                <a:r>
                  <a:rPr kumimoji="1" lang="en-US" altLang="ja-JP" sz="2000" dirty="0" err="1" smtClean="0">
                    <a:solidFill>
                      <a:srgbClr val="0432FF"/>
                    </a:solidFill>
                  </a:rPr>
                  <a:t>E</a:t>
                </a:r>
                <a:r>
                  <a:rPr kumimoji="1" lang="en-US" altLang="ja-JP" sz="2000" baseline="-25000" dirty="0" err="1" smtClean="0">
                    <a:solidFill>
                      <a:srgbClr val="0432FF"/>
                    </a:solidFill>
                  </a:rPr>
                  <a:t>eff</a:t>
                </a:r>
                <a:r>
                  <a:rPr kumimoji="1" lang="en-US" altLang="ja-JP" sz="2000" dirty="0" smtClean="0"/>
                  <a:t>: Effective energy density (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is-IS" altLang="ja-JP" sz="2000" i="1">
                            <a:latin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ja-JP" sz="2000" i="1">
                            <a:latin typeface="Cambria Math" charset="0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charset="0"/>
                          </a:rPr>
                          <m:t>0</m:t>
                        </m:r>
                      </m:sub>
                      <m:sup>
                        <m:r>
                          <a:rPr lang="en-US" altLang="ja-JP" sz="2000" i="1">
                            <a:latin typeface="Cambria Math" charset="0"/>
                          </a:rPr>
                          <m:t>𝑡𝑒𝑓𝑓</m:t>
                        </m:r>
                      </m:sup>
                      <m:e>
                        <m:d>
                          <m:dPr>
                            <m:ctrlPr>
                              <a:rPr lang="is-IS" altLang="ja-JP" sz="2000" i="1">
                                <a:latin typeface="Cambria Math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altLang="ja-JP" sz="20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latin typeface="Cambria Math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latin typeface="Cambria Math" charset="0"/>
                                      </a:rPr>
                                      <m:t>𝑄𝑃𝐻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altLang="ja-JP" sz="2000" i="1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000" i="1">
                                <a:latin typeface="Cambria Math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altLang="ja-JP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charset="0"/>
                                  </a:rPr>
                                  <m:t>𝑄𝑃𝐻</m:t>
                                </m:r>
                              </m:sub>
                            </m:sSub>
                          </m:e>
                        </m:d>
                        <m:r>
                          <a:rPr lang="en-US" altLang="ja-JP" sz="2000" i="1">
                            <a:latin typeface="Cambria Math" charset="0"/>
                          </a:rPr>
                          <m:t>𝑑𝑡</m:t>
                        </m:r>
                        <m:r>
                          <a:rPr lang="en-US" altLang="ja-JP" sz="2000" i="1">
                            <a:latin typeface="Cambria Math" charset="0"/>
                          </a:rPr>
                          <m:t>/</m:t>
                        </m:r>
                        <m:r>
                          <a:rPr lang="en-US" altLang="ja-JP" sz="2000" i="1">
                            <a:latin typeface="Cambria Math" charset="0"/>
                          </a:rPr>
                          <m:t>𝑆</m:t>
                        </m:r>
                      </m:e>
                    </m:nary>
                  </m:oMath>
                </a14:m>
                <a:r>
                  <a:rPr kumimoji="1" lang="en-US" altLang="ja-JP" sz="2000" dirty="0" smtClean="0"/>
                  <a:t>)</a:t>
                </a:r>
                <a:endParaRPr kumimoji="1" lang="en-US" altLang="ja-JP" sz="2000" dirty="0"/>
              </a:p>
            </p:txBody>
          </p:sp>
        </mc:Choice>
        <mc:Fallback xmlns="">
          <p:sp>
            <p:nvSpPr>
              <p:cNvPr id="21" name="コンテンツ プレースホルダー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2" y="5506411"/>
                <a:ext cx="7464832" cy="1306280"/>
              </a:xfrm>
              <a:prstGeom prst="rect">
                <a:avLst/>
              </a:prstGeom>
              <a:blipFill rotWithShape="0">
                <a:blip r:embed="rId3"/>
                <a:stretch>
                  <a:fillRect l="-1959" t="-5581" r="-9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図形グループ 21"/>
          <p:cNvGrpSpPr/>
          <p:nvPr/>
        </p:nvGrpSpPr>
        <p:grpSpPr>
          <a:xfrm>
            <a:off x="2430592" y="2368433"/>
            <a:ext cx="1267313" cy="252800"/>
            <a:chOff x="5092428" y="3025600"/>
            <a:chExt cx="2044533" cy="407837"/>
          </a:xfrm>
        </p:grpSpPr>
        <p:sp>
          <p:nvSpPr>
            <p:cNvPr id="76" name="フリーフォーム 75"/>
            <p:cNvSpPr/>
            <p:nvPr/>
          </p:nvSpPr>
          <p:spPr>
            <a:xfrm>
              <a:off x="5582495" y="3025600"/>
              <a:ext cx="953925" cy="407837"/>
            </a:xfrm>
            <a:custGeom>
              <a:avLst/>
              <a:gdLst>
                <a:gd name="connsiteX0" fmla="*/ 0 w 3733350"/>
                <a:gd name="connsiteY0" fmla="*/ 800776 h 1596142"/>
                <a:gd name="connsiteX1" fmla="*/ 313818 w 3733350"/>
                <a:gd name="connsiteY1" fmla="*/ 5411 h 1596142"/>
                <a:gd name="connsiteX2" fmla="*/ 936043 w 3733350"/>
                <a:gd name="connsiteY2" fmla="*/ 1596142 h 1596142"/>
                <a:gd name="connsiteX3" fmla="*/ 1558268 w 3733350"/>
                <a:gd name="connsiteY3" fmla="*/ 0 h 1596142"/>
                <a:gd name="connsiteX4" fmla="*/ 2175082 w 3733350"/>
                <a:gd name="connsiteY4" fmla="*/ 1596142 h 1596142"/>
                <a:gd name="connsiteX5" fmla="*/ 2802718 w 3733350"/>
                <a:gd name="connsiteY5" fmla="*/ 5411 h 1596142"/>
                <a:gd name="connsiteX6" fmla="*/ 3424942 w 3733350"/>
                <a:gd name="connsiteY6" fmla="*/ 1596142 h 1596142"/>
                <a:gd name="connsiteX7" fmla="*/ 3733350 w 3733350"/>
                <a:gd name="connsiteY7" fmla="*/ 811598 h 159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350" h="1596142">
                  <a:moveTo>
                    <a:pt x="0" y="800776"/>
                  </a:moveTo>
                  <a:lnTo>
                    <a:pt x="313818" y="5411"/>
                  </a:lnTo>
                  <a:lnTo>
                    <a:pt x="936043" y="1596142"/>
                  </a:lnTo>
                  <a:lnTo>
                    <a:pt x="1558268" y="0"/>
                  </a:lnTo>
                  <a:lnTo>
                    <a:pt x="2175082" y="1596142"/>
                  </a:lnTo>
                  <a:lnTo>
                    <a:pt x="2802718" y="5411"/>
                  </a:lnTo>
                  <a:lnTo>
                    <a:pt x="3424942" y="1596142"/>
                  </a:lnTo>
                  <a:lnTo>
                    <a:pt x="3733350" y="811598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cxnSp>
          <p:nvCxnSpPr>
            <p:cNvPr id="77" name="直線コネクタ 76"/>
            <p:cNvCxnSpPr/>
            <p:nvPr/>
          </p:nvCxnSpPr>
          <p:spPr>
            <a:xfrm>
              <a:off x="6536420" y="3232975"/>
              <a:ext cx="6005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>
              <a:off x="5092428" y="3229518"/>
              <a:ext cx="4900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直線コネクタ 22"/>
          <p:cNvCxnSpPr/>
          <p:nvPr/>
        </p:nvCxnSpPr>
        <p:spPr>
          <a:xfrm>
            <a:off x="626339" y="1446176"/>
            <a:ext cx="0" cy="16680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682911" y="2484847"/>
            <a:ext cx="0" cy="13429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26494" y="3838614"/>
            <a:ext cx="16187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1839286" y="3827801"/>
            <a:ext cx="8702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580128" y="1489537"/>
            <a:ext cx="941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 </a:t>
            </a:r>
            <a:r>
              <a:rPr kumimoji="1" lang="en-US" altLang="ja-JP" dirty="0" smtClean="0">
                <a:latin typeface="Symbol" charset="2"/>
                <a:ea typeface="Symbol" charset="2"/>
                <a:cs typeface="Symbol" charset="2"/>
              </a:rPr>
              <a:t>W</a:t>
            </a:r>
            <a:endParaRPr kumimoji="1" lang="en-US" altLang="ja-JP" dirty="0"/>
          </a:p>
          <a:p>
            <a:r>
              <a:rPr kumimoji="1" lang="en-US" altLang="ja-JP" dirty="0" smtClean="0"/>
              <a:t>dummy</a:t>
            </a:r>
          </a:p>
          <a:p>
            <a:r>
              <a:rPr kumimoji="1" lang="en-US" altLang="ja-JP" dirty="0" smtClean="0"/>
              <a:t>resistor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51192" y="916037"/>
            <a:ext cx="525246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QPH</a:t>
            </a:r>
            <a:endParaRPr kumimoji="1" lang="ja-JP" altLang="en-US" baseline="-25000" dirty="0"/>
          </a:p>
        </p:txBody>
      </p:sp>
      <p:cxnSp>
        <p:nvCxnSpPr>
          <p:cNvPr id="29" name="直線コネクタ 28"/>
          <p:cNvCxnSpPr/>
          <p:nvPr/>
        </p:nvCxnSpPr>
        <p:spPr>
          <a:xfrm>
            <a:off x="1745258" y="3692145"/>
            <a:ext cx="0" cy="271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839286" y="3692145"/>
            <a:ext cx="0" cy="271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967351" y="3827801"/>
            <a:ext cx="7155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2709493" y="3829097"/>
            <a:ext cx="205148" cy="917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図形グループ 32"/>
          <p:cNvGrpSpPr/>
          <p:nvPr/>
        </p:nvGrpSpPr>
        <p:grpSpPr>
          <a:xfrm>
            <a:off x="1097216" y="1792082"/>
            <a:ext cx="872550" cy="1431674"/>
            <a:chOff x="3422384" y="2188623"/>
            <a:chExt cx="1116307" cy="1831628"/>
          </a:xfrm>
        </p:grpSpPr>
        <p:sp>
          <p:nvSpPr>
            <p:cNvPr id="56" name="フリーフォーム 55"/>
            <p:cNvSpPr/>
            <p:nvPr/>
          </p:nvSpPr>
          <p:spPr>
            <a:xfrm>
              <a:off x="3654329" y="2705733"/>
              <a:ext cx="655611" cy="280297"/>
            </a:xfrm>
            <a:custGeom>
              <a:avLst/>
              <a:gdLst>
                <a:gd name="connsiteX0" fmla="*/ 0 w 3733350"/>
                <a:gd name="connsiteY0" fmla="*/ 800776 h 1596142"/>
                <a:gd name="connsiteX1" fmla="*/ 313818 w 3733350"/>
                <a:gd name="connsiteY1" fmla="*/ 5411 h 1596142"/>
                <a:gd name="connsiteX2" fmla="*/ 936043 w 3733350"/>
                <a:gd name="connsiteY2" fmla="*/ 1596142 h 1596142"/>
                <a:gd name="connsiteX3" fmla="*/ 1558268 w 3733350"/>
                <a:gd name="connsiteY3" fmla="*/ 0 h 1596142"/>
                <a:gd name="connsiteX4" fmla="*/ 2175082 w 3733350"/>
                <a:gd name="connsiteY4" fmla="*/ 1596142 h 1596142"/>
                <a:gd name="connsiteX5" fmla="*/ 2802718 w 3733350"/>
                <a:gd name="connsiteY5" fmla="*/ 5411 h 1596142"/>
                <a:gd name="connsiteX6" fmla="*/ 3424942 w 3733350"/>
                <a:gd name="connsiteY6" fmla="*/ 1596142 h 1596142"/>
                <a:gd name="connsiteX7" fmla="*/ 3733350 w 3733350"/>
                <a:gd name="connsiteY7" fmla="*/ 811598 h 159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350" h="1596142">
                  <a:moveTo>
                    <a:pt x="0" y="800776"/>
                  </a:moveTo>
                  <a:lnTo>
                    <a:pt x="313818" y="5411"/>
                  </a:lnTo>
                  <a:lnTo>
                    <a:pt x="936043" y="1596142"/>
                  </a:lnTo>
                  <a:lnTo>
                    <a:pt x="1558268" y="0"/>
                  </a:lnTo>
                  <a:lnTo>
                    <a:pt x="2175082" y="1596142"/>
                  </a:lnTo>
                  <a:lnTo>
                    <a:pt x="2802718" y="5411"/>
                  </a:lnTo>
                  <a:lnTo>
                    <a:pt x="3424942" y="1596142"/>
                  </a:lnTo>
                  <a:lnTo>
                    <a:pt x="3733350" y="811598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/>
            <p:cNvCxnSpPr/>
            <p:nvPr/>
          </p:nvCxnSpPr>
          <p:spPr>
            <a:xfrm>
              <a:off x="3460413" y="285102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>
              <a:off x="4309940" y="285102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円/楕円 58"/>
            <p:cNvSpPr/>
            <p:nvPr/>
          </p:nvSpPr>
          <p:spPr>
            <a:xfrm>
              <a:off x="4480231" y="282179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3422384" y="282179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/>
            <p:cNvSpPr/>
            <p:nvPr/>
          </p:nvSpPr>
          <p:spPr>
            <a:xfrm>
              <a:off x="3654329" y="3222843"/>
              <a:ext cx="655611" cy="280297"/>
            </a:xfrm>
            <a:custGeom>
              <a:avLst/>
              <a:gdLst>
                <a:gd name="connsiteX0" fmla="*/ 0 w 3733350"/>
                <a:gd name="connsiteY0" fmla="*/ 800776 h 1596142"/>
                <a:gd name="connsiteX1" fmla="*/ 313818 w 3733350"/>
                <a:gd name="connsiteY1" fmla="*/ 5411 h 1596142"/>
                <a:gd name="connsiteX2" fmla="*/ 936043 w 3733350"/>
                <a:gd name="connsiteY2" fmla="*/ 1596142 h 1596142"/>
                <a:gd name="connsiteX3" fmla="*/ 1558268 w 3733350"/>
                <a:gd name="connsiteY3" fmla="*/ 0 h 1596142"/>
                <a:gd name="connsiteX4" fmla="*/ 2175082 w 3733350"/>
                <a:gd name="connsiteY4" fmla="*/ 1596142 h 1596142"/>
                <a:gd name="connsiteX5" fmla="*/ 2802718 w 3733350"/>
                <a:gd name="connsiteY5" fmla="*/ 5411 h 1596142"/>
                <a:gd name="connsiteX6" fmla="*/ 3424942 w 3733350"/>
                <a:gd name="connsiteY6" fmla="*/ 1596142 h 1596142"/>
                <a:gd name="connsiteX7" fmla="*/ 3733350 w 3733350"/>
                <a:gd name="connsiteY7" fmla="*/ 811598 h 159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350" h="1596142">
                  <a:moveTo>
                    <a:pt x="0" y="800776"/>
                  </a:moveTo>
                  <a:lnTo>
                    <a:pt x="313818" y="5411"/>
                  </a:lnTo>
                  <a:lnTo>
                    <a:pt x="936043" y="1596142"/>
                  </a:lnTo>
                  <a:lnTo>
                    <a:pt x="1558268" y="0"/>
                  </a:lnTo>
                  <a:lnTo>
                    <a:pt x="2175082" y="1596142"/>
                  </a:lnTo>
                  <a:lnTo>
                    <a:pt x="2802718" y="5411"/>
                  </a:lnTo>
                  <a:lnTo>
                    <a:pt x="3424942" y="1596142"/>
                  </a:lnTo>
                  <a:lnTo>
                    <a:pt x="3733350" y="811598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2" name="直線コネクタ 61"/>
            <p:cNvCxnSpPr/>
            <p:nvPr/>
          </p:nvCxnSpPr>
          <p:spPr>
            <a:xfrm>
              <a:off x="3460413" y="336813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4309940" y="336813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円/楕円 63"/>
            <p:cNvSpPr/>
            <p:nvPr/>
          </p:nvSpPr>
          <p:spPr>
            <a:xfrm>
              <a:off x="4480231" y="333890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3422384" y="333890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/>
            <p:cNvSpPr/>
            <p:nvPr/>
          </p:nvSpPr>
          <p:spPr>
            <a:xfrm>
              <a:off x="3654329" y="2188623"/>
              <a:ext cx="655611" cy="280297"/>
            </a:xfrm>
            <a:custGeom>
              <a:avLst/>
              <a:gdLst>
                <a:gd name="connsiteX0" fmla="*/ 0 w 3733350"/>
                <a:gd name="connsiteY0" fmla="*/ 800776 h 1596142"/>
                <a:gd name="connsiteX1" fmla="*/ 313818 w 3733350"/>
                <a:gd name="connsiteY1" fmla="*/ 5411 h 1596142"/>
                <a:gd name="connsiteX2" fmla="*/ 936043 w 3733350"/>
                <a:gd name="connsiteY2" fmla="*/ 1596142 h 1596142"/>
                <a:gd name="connsiteX3" fmla="*/ 1558268 w 3733350"/>
                <a:gd name="connsiteY3" fmla="*/ 0 h 1596142"/>
                <a:gd name="connsiteX4" fmla="*/ 2175082 w 3733350"/>
                <a:gd name="connsiteY4" fmla="*/ 1596142 h 1596142"/>
                <a:gd name="connsiteX5" fmla="*/ 2802718 w 3733350"/>
                <a:gd name="connsiteY5" fmla="*/ 5411 h 1596142"/>
                <a:gd name="connsiteX6" fmla="*/ 3424942 w 3733350"/>
                <a:gd name="connsiteY6" fmla="*/ 1596142 h 1596142"/>
                <a:gd name="connsiteX7" fmla="*/ 3733350 w 3733350"/>
                <a:gd name="connsiteY7" fmla="*/ 811598 h 159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350" h="1596142">
                  <a:moveTo>
                    <a:pt x="0" y="800776"/>
                  </a:moveTo>
                  <a:lnTo>
                    <a:pt x="313818" y="5411"/>
                  </a:lnTo>
                  <a:lnTo>
                    <a:pt x="936043" y="1596142"/>
                  </a:lnTo>
                  <a:lnTo>
                    <a:pt x="1558268" y="0"/>
                  </a:lnTo>
                  <a:lnTo>
                    <a:pt x="2175082" y="1596142"/>
                  </a:lnTo>
                  <a:lnTo>
                    <a:pt x="2802718" y="5411"/>
                  </a:lnTo>
                  <a:lnTo>
                    <a:pt x="3424942" y="1596142"/>
                  </a:lnTo>
                  <a:lnTo>
                    <a:pt x="3733350" y="811598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3460413" y="233391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/>
            <p:nvPr/>
          </p:nvCxnSpPr>
          <p:spPr>
            <a:xfrm>
              <a:off x="4309940" y="2333913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円/楕円 68"/>
            <p:cNvSpPr/>
            <p:nvPr/>
          </p:nvSpPr>
          <p:spPr>
            <a:xfrm>
              <a:off x="4480231" y="230468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3422384" y="2304683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 70"/>
            <p:cNvSpPr/>
            <p:nvPr/>
          </p:nvSpPr>
          <p:spPr>
            <a:xfrm>
              <a:off x="3654329" y="3739954"/>
              <a:ext cx="655611" cy="280297"/>
            </a:xfrm>
            <a:custGeom>
              <a:avLst/>
              <a:gdLst>
                <a:gd name="connsiteX0" fmla="*/ 0 w 3733350"/>
                <a:gd name="connsiteY0" fmla="*/ 800776 h 1596142"/>
                <a:gd name="connsiteX1" fmla="*/ 313818 w 3733350"/>
                <a:gd name="connsiteY1" fmla="*/ 5411 h 1596142"/>
                <a:gd name="connsiteX2" fmla="*/ 936043 w 3733350"/>
                <a:gd name="connsiteY2" fmla="*/ 1596142 h 1596142"/>
                <a:gd name="connsiteX3" fmla="*/ 1558268 w 3733350"/>
                <a:gd name="connsiteY3" fmla="*/ 0 h 1596142"/>
                <a:gd name="connsiteX4" fmla="*/ 2175082 w 3733350"/>
                <a:gd name="connsiteY4" fmla="*/ 1596142 h 1596142"/>
                <a:gd name="connsiteX5" fmla="*/ 2802718 w 3733350"/>
                <a:gd name="connsiteY5" fmla="*/ 5411 h 1596142"/>
                <a:gd name="connsiteX6" fmla="*/ 3424942 w 3733350"/>
                <a:gd name="connsiteY6" fmla="*/ 1596142 h 1596142"/>
                <a:gd name="connsiteX7" fmla="*/ 3733350 w 3733350"/>
                <a:gd name="connsiteY7" fmla="*/ 811598 h 159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350" h="1596142">
                  <a:moveTo>
                    <a:pt x="0" y="800776"/>
                  </a:moveTo>
                  <a:lnTo>
                    <a:pt x="313818" y="5411"/>
                  </a:lnTo>
                  <a:lnTo>
                    <a:pt x="936043" y="1596142"/>
                  </a:lnTo>
                  <a:lnTo>
                    <a:pt x="1558268" y="0"/>
                  </a:lnTo>
                  <a:lnTo>
                    <a:pt x="2175082" y="1596142"/>
                  </a:lnTo>
                  <a:lnTo>
                    <a:pt x="2802718" y="5411"/>
                  </a:lnTo>
                  <a:lnTo>
                    <a:pt x="3424942" y="1596142"/>
                  </a:lnTo>
                  <a:lnTo>
                    <a:pt x="3733350" y="811598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" name="直線コネクタ 71"/>
            <p:cNvCxnSpPr/>
            <p:nvPr/>
          </p:nvCxnSpPr>
          <p:spPr>
            <a:xfrm>
              <a:off x="3460413" y="3885244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>
              <a:off x="4309940" y="3885244"/>
              <a:ext cx="1975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円/楕円 73"/>
            <p:cNvSpPr/>
            <p:nvPr/>
          </p:nvSpPr>
          <p:spPr>
            <a:xfrm>
              <a:off x="4480231" y="3856014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3422384" y="3856014"/>
              <a:ext cx="58460" cy="5846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4" name="直線コネクタ 33"/>
          <p:cNvCxnSpPr/>
          <p:nvPr/>
        </p:nvCxnSpPr>
        <p:spPr>
          <a:xfrm>
            <a:off x="2431683" y="1444881"/>
            <a:ext cx="0" cy="16661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112278" y="2507915"/>
            <a:ext cx="5140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126494" y="2507173"/>
            <a:ext cx="0" cy="13314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フリーフォーム 37"/>
          <p:cNvSpPr/>
          <p:nvPr/>
        </p:nvSpPr>
        <p:spPr>
          <a:xfrm>
            <a:off x="627727" y="1813385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/>
          <p:cNvSpPr/>
          <p:nvPr/>
        </p:nvSpPr>
        <p:spPr>
          <a:xfrm>
            <a:off x="631905" y="2209354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/>
          <p:cNvSpPr/>
          <p:nvPr/>
        </p:nvSpPr>
        <p:spPr>
          <a:xfrm>
            <a:off x="637523" y="2616087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627788" y="3011584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/>
          <p:cNvSpPr/>
          <p:nvPr/>
        </p:nvSpPr>
        <p:spPr>
          <a:xfrm flipH="1">
            <a:off x="1975658" y="1803670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/>
          <p:cNvSpPr/>
          <p:nvPr/>
        </p:nvSpPr>
        <p:spPr>
          <a:xfrm flipH="1">
            <a:off x="1975658" y="2214870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/>
          <p:cNvSpPr/>
          <p:nvPr/>
        </p:nvSpPr>
        <p:spPr>
          <a:xfrm flipH="1">
            <a:off x="1975658" y="2619890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/>
          <p:cNvSpPr/>
          <p:nvPr/>
        </p:nvSpPr>
        <p:spPr>
          <a:xfrm flipH="1">
            <a:off x="1975658" y="3014571"/>
            <a:ext cx="456025" cy="96467"/>
          </a:xfrm>
          <a:custGeom>
            <a:avLst/>
            <a:gdLst>
              <a:gd name="connsiteX0" fmla="*/ 0 w 583421"/>
              <a:gd name="connsiteY0" fmla="*/ 123416 h 123416"/>
              <a:gd name="connsiteX1" fmla="*/ 370248 w 583421"/>
              <a:gd name="connsiteY1" fmla="*/ 123416 h 123416"/>
              <a:gd name="connsiteX2" fmla="*/ 583421 w 583421"/>
              <a:gd name="connsiteY2" fmla="*/ 0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421" h="123416">
                <a:moveTo>
                  <a:pt x="0" y="123416"/>
                </a:moveTo>
                <a:lnTo>
                  <a:pt x="370248" y="123416"/>
                </a:lnTo>
                <a:lnTo>
                  <a:pt x="583421" y="0"/>
                </a:ln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61441" y="1498970"/>
            <a:ext cx="635507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QPH1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161441" y="1913618"/>
            <a:ext cx="635507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QPH2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61441" y="2302956"/>
            <a:ext cx="635507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QPH3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161441" y="2725583"/>
            <a:ext cx="635507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QPH4</a:t>
            </a:r>
            <a:endParaRPr kumimoji="1" lang="ja-JP" altLang="en-US" dirty="0"/>
          </a:p>
        </p:txBody>
      </p:sp>
      <p:cxnSp>
        <p:nvCxnSpPr>
          <p:cNvPr id="50" name="直線コネクタ 49"/>
          <p:cNvCxnSpPr/>
          <p:nvPr/>
        </p:nvCxnSpPr>
        <p:spPr>
          <a:xfrm>
            <a:off x="616806" y="1446176"/>
            <a:ext cx="7476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図形グループ 50"/>
          <p:cNvGrpSpPr/>
          <p:nvPr/>
        </p:nvGrpSpPr>
        <p:grpSpPr>
          <a:xfrm>
            <a:off x="1368829" y="1255051"/>
            <a:ext cx="316858" cy="328888"/>
            <a:chOff x="3766892" y="1609270"/>
            <a:chExt cx="405376" cy="420766"/>
          </a:xfrm>
        </p:grpSpPr>
        <p:sp>
          <p:nvSpPr>
            <p:cNvPr id="54" name="円/楕円 53"/>
            <p:cNvSpPr/>
            <p:nvPr/>
          </p:nvSpPr>
          <p:spPr>
            <a:xfrm>
              <a:off x="3776780" y="1634548"/>
              <a:ext cx="395488" cy="3954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3766892" y="1609270"/>
              <a:ext cx="33855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/>
                <a:t>V</a:t>
              </a:r>
              <a:endParaRPr kumimoji="1" lang="ja-JP" altLang="en-US" dirty="0"/>
            </a:p>
          </p:txBody>
        </p:sp>
      </p:grpSp>
      <p:cxnSp>
        <p:nvCxnSpPr>
          <p:cNvPr id="52" name="直線コネクタ 51"/>
          <p:cNvCxnSpPr/>
          <p:nvPr/>
        </p:nvCxnSpPr>
        <p:spPr>
          <a:xfrm>
            <a:off x="1689925" y="1446176"/>
            <a:ext cx="7476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1397759" y="3927561"/>
            <a:ext cx="805911" cy="28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7.05 mF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41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5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4319</TotalTime>
  <Words>866</Words>
  <Application>Microsoft Macintosh PowerPoint</Application>
  <PresentationFormat>画面に合わせる (4:3)</PresentationFormat>
  <Paragraphs>170</Paragraphs>
  <Slides>13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Calibri</vt:lpstr>
      <vt:lpstr>Cambria Math</vt:lpstr>
      <vt:lpstr>ＭＳ Ｐゴシック</vt:lpstr>
      <vt:lpstr>Symbol</vt:lpstr>
      <vt:lpstr>Wingdings</vt:lpstr>
      <vt:lpstr>Arial</vt:lpstr>
      <vt:lpstr>Thème Office</vt:lpstr>
      <vt:lpstr>Heater quench study</vt:lpstr>
      <vt:lpstr>Outline</vt:lpstr>
      <vt:lpstr>Spot heater test</vt:lpstr>
      <vt:lpstr>Evaluation of detection time</vt:lpstr>
      <vt:lpstr>Current dependence of balanced voltage rise</vt:lpstr>
      <vt:lpstr>Current dependence of detection time</vt:lpstr>
      <vt:lpstr>Quench propagation velocity</vt:lpstr>
      <vt:lpstr>QPH test</vt:lpstr>
      <vt:lpstr>Evaluation of delay time</vt:lpstr>
      <vt:lpstr>Comparison of QPH1-4</vt:lpstr>
      <vt:lpstr>Power and energy dependence of delay time</vt:lpstr>
      <vt:lpstr>Current dependence of delay time</vt:lpstr>
      <vt:lpstr>Summary</vt:lpstr>
    </vt:vector>
  </TitlesOfParts>
  <Company>APO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ユーザー</cp:lastModifiedBy>
  <cp:revision>201</cp:revision>
  <cp:lastPrinted>2016-06-15T03:11:06Z</cp:lastPrinted>
  <dcterms:created xsi:type="dcterms:W3CDTF">2016-01-11T14:38:10Z</dcterms:created>
  <dcterms:modified xsi:type="dcterms:W3CDTF">2016-06-29T05:59:31Z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