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37"/>
  </p:notesMasterIdLst>
  <p:handoutMasterIdLst>
    <p:handoutMasterId r:id="rId38"/>
  </p:handoutMasterIdLst>
  <p:sldIdLst>
    <p:sldId id="256" r:id="rId5"/>
    <p:sldId id="257" r:id="rId6"/>
    <p:sldId id="324" r:id="rId7"/>
    <p:sldId id="287" r:id="rId8"/>
    <p:sldId id="325" r:id="rId9"/>
    <p:sldId id="297" r:id="rId10"/>
    <p:sldId id="323" r:id="rId11"/>
    <p:sldId id="300" r:id="rId12"/>
    <p:sldId id="304" r:id="rId13"/>
    <p:sldId id="326" r:id="rId14"/>
    <p:sldId id="305" r:id="rId15"/>
    <p:sldId id="327" r:id="rId16"/>
    <p:sldId id="302" r:id="rId17"/>
    <p:sldId id="328" r:id="rId18"/>
    <p:sldId id="307" r:id="rId19"/>
    <p:sldId id="317" r:id="rId20"/>
    <p:sldId id="329" r:id="rId21"/>
    <p:sldId id="306" r:id="rId22"/>
    <p:sldId id="309" r:id="rId23"/>
    <p:sldId id="310" r:id="rId24"/>
    <p:sldId id="316" r:id="rId25"/>
    <p:sldId id="311" r:id="rId26"/>
    <p:sldId id="312" r:id="rId27"/>
    <p:sldId id="330" r:id="rId28"/>
    <p:sldId id="318" r:id="rId29"/>
    <p:sldId id="313" r:id="rId30"/>
    <p:sldId id="314" r:id="rId31"/>
    <p:sldId id="319" r:id="rId32"/>
    <p:sldId id="320" r:id="rId33"/>
    <p:sldId id="321" r:id="rId34"/>
    <p:sldId id="301" r:id="rId35"/>
    <p:sldId id="331" r:id="rId36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D92A"/>
    <a:srgbClr val="0432FF"/>
    <a:srgbClr val="AB7942"/>
    <a:srgbClr val="008F00"/>
    <a:srgbClr val="F0EDB8"/>
    <a:srgbClr val="F5F2D1"/>
    <a:srgbClr val="D0EDA5"/>
    <a:srgbClr val="00FA00"/>
    <a:srgbClr val="00FDFF"/>
    <a:srgbClr val="FF8A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35"/>
    <p:restoredTop sz="97003"/>
  </p:normalViewPr>
  <p:slideViewPr>
    <p:cSldViewPr snapToGrid="0" snapToObjects="1" showGuides="1">
      <p:cViewPr>
        <p:scale>
          <a:sx n="66" d="100"/>
          <a:sy n="66" d="100"/>
        </p:scale>
        <p:origin x="2496" y="8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1036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9" Type="http://schemas.openxmlformats.org/officeDocument/2006/relationships/slide" Target="slides/slide5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slide" Target="slides/slide31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37" Type="http://schemas.openxmlformats.org/officeDocument/2006/relationships/notesMaster" Target="notesMasters/notesMaster1.xml"/><Relationship Id="rId38" Type="http://schemas.openxmlformats.org/officeDocument/2006/relationships/handoutMaster" Target="handoutMasters/handoutMaster1.xml"/><Relationship Id="rId39" Type="http://schemas.openxmlformats.org/officeDocument/2006/relationships/presProps" Target="presProps.xml"/><Relationship Id="rId40" Type="http://schemas.openxmlformats.org/officeDocument/2006/relationships/viewProps" Target="viewProps.xml"/><Relationship Id="rId41" Type="http://schemas.openxmlformats.org/officeDocument/2006/relationships/theme" Target="theme/theme1.xml"/><Relationship Id="rId4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29/06/2016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60862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29/06/2016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080120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87369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11546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31551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035495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64102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371786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958120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368387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430666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280252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4871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996068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378616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842065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774255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248836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47113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43718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49024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92785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9298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39138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96776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00506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4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eg"/><Relationship Id="rId3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4" Type="http://schemas.openxmlformats.org/officeDocument/2006/relationships/image" Target="../media/image23.jpeg"/><Relationship Id="rId5" Type="http://schemas.openxmlformats.org/officeDocument/2006/relationships/image" Target="../media/image24.jpeg"/><Relationship Id="rId6" Type="http://schemas.openxmlformats.org/officeDocument/2006/relationships/image" Target="../media/image25.jpeg"/><Relationship Id="rId7" Type="http://schemas.openxmlformats.org/officeDocument/2006/relationships/image" Target="../media/image26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4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4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tiff"/><Relationship Id="rId4" Type="http://schemas.openxmlformats.org/officeDocument/2006/relationships/image" Target="../media/image32.tiff"/><Relationship Id="rId5" Type="http://schemas.openxmlformats.org/officeDocument/2006/relationships/image" Target="../media/image33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tiff"/><Relationship Id="rId4" Type="http://schemas.openxmlformats.org/officeDocument/2006/relationships/image" Target="../media/image35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tiff"/><Relationship Id="rId4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4" Type="http://schemas.openxmlformats.org/officeDocument/2006/relationships/image" Target="../media/image40.jpeg"/><Relationship Id="rId5" Type="http://schemas.openxmlformats.org/officeDocument/2006/relationships/image" Target="../media/image41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tiff"/><Relationship Id="rId4" Type="http://schemas.openxmlformats.org/officeDocument/2006/relationships/image" Target="../media/image43.tiff"/><Relationship Id="rId5" Type="http://schemas.openxmlformats.org/officeDocument/2006/relationships/image" Target="../media/image44.tiff"/><Relationship Id="rId6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tif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tiff"/><Relationship Id="rId4" Type="http://schemas.openxmlformats.org/officeDocument/2006/relationships/image" Target="../media/image48.tiff"/><Relationship Id="rId5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png"/><Relationship Id="rId5" Type="http://schemas.openxmlformats.org/officeDocument/2006/relationships/image" Target="../media/image6.jpeg"/><Relationship Id="rId6" Type="http://schemas.openxmlformats.org/officeDocument/2006/relationships/image" Target="../media/image7.tiff"/><Relationship Id="rId7" Type="http://schemas.openxmlformats.org/officeDocument/2006/relationships/image" Target="../media/image8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jpeg"/><Relationship Id="rId6" Type="http://schemas.openxmlformats.org/officeDocument/2006/relationships/image" Target="../media/image13.png"/><Relationship Id="rId7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f"/><Relationship Id="rId4" Type="http://schemas.openxmlformats.org/officeDocument/2006/relationships/image" Target="../media/image16.png"/><Relationship Id="rId5" Type="http://schemas.openxmlformats.org/officeDocument/2006/relationships/image" Target="../media/image17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Measurement during the assembly and</a:t>
            </a:r>
            <a:br>
              <a:rPr lang="en-GB" dirty="0" smtClean="0"/>
            </a:br>
            <a:r>
              <a:rPr lang="en-GB" dirty="0" smtClean="0"/>
              <a:t>ELQA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Michinaka Sugano</a:t>
            </a:r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D1 magnet review, KEK, 30 June – 1 July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7583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22986" y="1219200"/>
            <a:ext cx="7920000" cy="4906963"/>
          </a:xfrm>
        </p:spPr>
        <p:txBody>
          <a:bodyPr/>
          <a:lstStyle/>
          <a:p>
            <a:r>
              <a:rPr lang="en-GB" dirty="0" smtClean="0"/>
              <a:t>Coil winding</a:t>
            </a:r>
          </a:p>
          <a:p>
            <a:r>
              <a:rPr lang="en-GB" dirty="0" smtClean="0"/>
              <a:t>Curing</a:t>
            </a:r>
          </a:p>
          <a:p>
            <a:r>
              <a:rPr lang="en-GB" dirty="0" smtClean="0"/>
              <a:t>Coil size measurement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Instrumentation</a:t>
            </a:r>
          </a:p>
          <a:p>
            <a:r>
              <a:rPr lang="en-GB" dirty="0" smtClean="0"/>
              <a:t>QPH, Insulations</a:t>
            </a:r>
          </a:p>
          <a:p>
            <a:r>
              <a:rPr lang="en-GB" dirty="0" smtClean="0"/>
              <a:t>Collaring</a:t>
            </a:r>
          </a:p>
          <a:p>
            <a:r>
              <a:rPr lang="en-GB" dirty="0" smtClean="0"/>
              <a:t>Yoking</a:t>
            </a:r>
          </a:p>
          <a:p>
            <a:r>
              <a:rPr lang="en-GB" dirty="0" smtClean="0"/>
              <a:t>Shell, end ring welding and splice work 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106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-95606"/>
            <a:ext cx="7920000" cy="720000"/>
          </a:xfrm>
        </p:spPr>
        <p:txBody>
          <a:bodyPr/>
          <a:lstStyle/>
          <a:p>
            <a:r>
              <a:rPr lang="en-GB" dirty="0" smtClean="0"/>
              <a:t>Instrumentation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>
          <a:xfrm>
            <a:off x="743403" y="476477"/>
            <a:ext cx="7920000" cy="2642511"/>
          </a:xfrm>
        </p:spPr>
        <p:txBody>
          <a:bodyPr>
            <a:noAutofit/>
          </a:bodyPr>
          <a:lstStyle/>
          <a:p>
            <a:r>
              <a:rPr kumimoji="1" lang="en-US" altLang="ja-JP" sz="2000" dirty="0" smtClean="0"/>
              <a:t>Soldering the voltage taps</a:t>
            </a:r>
          </a:p>
          <a:p>
            <a:r>
              <a:rPr kumimoji="1" lang="en-US" altLang="ja-JP" sz="2000" dirty="0" smtClean="0"/>
              <a:t>Attachment of spot heaters</a:t>
            </a:r>
          </a:p>
          <a:p>
            <a:endParaRPr kumimoji="1" lang="en-US" altLang="ja-JP" sz="2000" dirty="0" smtClean="0"/>
          </a:p>
          <a:p>
            <a:pPr marL="0" indent="0">
              <a:buNone/>
            </a:pPr>
            <a:r>
              <a:rPr kumimoji="1" lang="en-US" altLang="ja-JP" sz="2000" b="1" dirty="0" smtClean="0"/>
              <a:t>After instrumentation work</a:t>
            </a:r>
          </a:p>
          <a:p>
            <a:r>
              <a:rPr kumimoji="1" lang="en-US" altLang="ja-JP" sz="2000" dirty="0" smtClean="0"/>
              <a:t>Coil resistance </a:t>
            </a:r>
            <a:r>
              <a:rPr kumimoji="1" lang="en-US" altLang="ja-JP" sz="2000" dirty="0" smtClean="0">
                <a:sym typeface="Wingdings"/>
              </a:rPr>
              <a:t> No change</a:t>
            </a:r>
            <a:endParaRPr kumimoji="1" lang="en-US" altLang="ja-JP" sz="2000" dirty="0" smtClean="0"/>
          </a:p>
          <a:p>
            <a:r>
              <a:rPr kumimoji="1" lang="en-US" altLang="ja-JP" sz="2000" dirty="0" smtClean="0"/>
              <a:t>Coil inductance </a:t>
            </a:r>
            <a:r>
              <a:rPr kumimoji="1" lang="en-US" altLang="ja-JP" sz="2000" dirty="0" smtClean="0">
                <a:sym typeface="Wingdings"/>
              </a:rPr>
              <a:t> No change</a:t>
            </a:r>
            <a:endParaRPr kumimoji="1" lang="en-US" altLang="ja-JP" sz="2000" dirty="0" smtClean="0"/>
          </a:p>
          <a:p>
            <a:r>
              <a:rPr kumimoji="1" lang="en-US" altLang="ja-JP" sz="2000" dirty="0" smtClean="0"/>
              <a:t>Surge test </a:t>
            </a:r>
            <a:r>
              <a:rPr kumimoji="1" lang="en-US" altLang="ja-JP" sz="2000" dirty="0" smtClean="0">
                <a:sym typeface="Wingdings"/>
              </a:rPr>
              <a:t> Normal waveform up to 3 kV</a:t>
            </a:r>
            <a:endParaRPr kumimoji="1" lang="en-US" altLang="ja-JP" sz="2000" dirty="0" smtClean="0"/>
          </a:p>
          <a:p>
            <a:r>
              <a:rPr kumimoji="1" lang="en-US" altLang="ja-JP" sz="2000" dirty="0" smtClean="0"/>
              <a:t>Check of insulation between a coil and spot heaters with a tester </a:t>
            </a:r>
          </a:p>
          <a:p>
            <a:pPr marL="0" indent="0">
              <a:buNone/>
            </a:pPr>
            <a:r>
              <a:rPr kumimoji="1" lang="en-US" altLang="ja-JP" sz="2000" dirty="0" smtClean="0">
                <a:sym typeface="Wingdings"/>
              </a:rPr>
              <a:t>      OK</a:t>
            </a:r>
            <a:endParaRPr kumimoji="1" lang="ja-JP" altLang="en-US" sz="2000" dirty="0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047" y="3680693"/>
            <a:ext cx="5273228" cy="2604655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79258" y="3680693"/>
            <a:ext cx="3567542" cy="2675657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67373" y="3639128"/>
            <a:ext cx="15956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smtClean="0">
                <a:solidFill>
                  <a:schemeClr val="bg1"/>
                </a:solidFill>
              </a:rPr>
              <a:t>Voltage taps</a:t>
            </a:r>
            <a:endParaRPr kumimoji="1" lang="ja-JP" altLang="en-US" sz="2000" dirty="0">
              <a:solidFill>
                <a:schemeClr val="bg1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634428" y="3639128"/>
            <a:ext cx="15087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chemeClr val="bg1"/>
                </a:solidFill>
              </a:rPr>
              <a:t>Spot heater</a:t>
            </a:r>
            <a:endParaRPr kumimoji="1" lang="ja-JP" alt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5956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22986" y="1219200"/>
            <a:ext cx="7920000" cy="4906963"/>
          </a:xfrm>
        </p:spPr>
        <p:txBody>
          <a:bodyPr/>
          <a:lstStyle/>
          <a:p>
            <a:r>
              <a:rPr lang="en-GB" dirty="0" smtClean="0"/>
              <a:t>Coil winding</a:t>
            </a:r>
          </a:p>
          <a:p>
            <a:r>
              <a:rPr lang="en-GB" dirty="0" smtClean="0"/>
              <a:t>Curing</a:t>
            </a:r>
          </a:p>
          <a:p>
            <a:r>
              <a:rPr lang="en-GB" dirty="0" smtClean="0"/>
              <a:t>Coil size measurement</a:t>
            </a:r>
          </a:p>
          <a:p>
            <a:r>
              <a:rPr lang="en-GB" dirty="0" smtClean="0"/>
              <a:t>Instrumentation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QPH, Insulations</a:t>
            </a:r>
          </a:p>
          <a:p>
            <a:r>
              <a:rPr lang="en-GB" dirty="0" smtClean="0"/>
              <a:t>Collaring</a:t>
            </a:r>
          </a:p>
          <a:p>
            <a:r>
              <a:rPr lang="en-GB" dirty="0" smtClean="0"/>
              <a:t>Yoking</a:t>
            </a:r>
          </a:p>
          <a:p>
            <a:r>
              <a:rPr lang="en-GB" dirty="0" smtClean="0"/>
              <a:t>Shell, end ring welding and splice work 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0868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12000" y="-114468"/>
            <a:ext cx="7920000" cy="720000"/>
          </a:xfrm>
        </p:spPr>
        <p:txBody>
          <a:bodyPr/>
          <a:lstStyle/>
          <a:p>
            <a:r>
              <a:rPr kumimoji="1" lang="en-US" altLang="ja-JP" dirty="0" smtClean="0"/>
              <a:t>QPH test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12000" y="497047"/>
            <a:ext cx="8315024" cy="3351360"/>
          </a:xfrm>
        </p:spPr>
        <p:txBody>
          <a:bodyPr>
            <a:noAutofit/>
          </a:bodyPr>
          <a:lstStyle/>
          <a:p>
            <a:r>
              <a:rPr kumimoji="1" lang="en-US" altLang="ja-JP" sz="2000" dirty="0" smtClean="0"/>
              <a:t>Before starting cold mass assembly, energy deposition test was performed for the two of four QPH strips.</a:t>
            </a:r>
          </a:p>
          <a:p>
            <a:r>
              <a:rPr kumimoji="1" lang="en-US" altLang="ja-JP" sz="2000" dirty="0" smtClean="0"/>
              <a:t>A SUS strip was clamped with Al bars to avoid excessive heating-up.</a:t>
            </a:r>
          </a:p>
          <a:p>
            <a:r>
              <a:rPr kumimoji="1" lang="en-US" altLang="ja-JP" sz="2000" dirty="0" smtClean="0"/>
              <a:t>Almost same energy corresponding to full charging voltage of the PS (800 V) was deposited to one heater strip and a 3 </a:t>
            </a:r>
            <a:r>
              <a:rPr kumimoji="1" lang="en-US" altLang="ja-JP" sz="2000" dirty="0" smtClean="0">
                <a:latin typeface="Symbol" charset="2"/>
                <a:ea typeface="Symbol" charset="2"/>
                <a:cs typeface="Symbol" charset="2"/>
              </a:rPr>
              <a:t>W</a:t>
            </a:r>
            <a:r>
              <a:rPr kumimoji="1" lang="en-US" altLang="ja-JP" sz="2000" dirty="0" smtClean="0"/>
              <a:t> dummy resistor.</a:t>
            </a:r>
          </a:p>
          <a:p>
            <a:r>
              <a:rPr kumimoji="1" lang="en-US" altLang="ja-JP" sz="2000" dirty="0" smtClean="0"/>
              <a:t>Reasonable decay constant of QPH voltage expected from C</a:t>
            </a:r>
            <a:r>
              <a:rPr kumimoji="1" lang="en-US" altLang="ja-JP" sz="2000" baseline="-25000" dirty="0" smtClean="0"/>
              <a:t>PS </a:t>
            </a:r>
            <a:r>
              <a:rPr kumimoji="1" lang="en-US" altLang="ja-JP" sz="2000" dirty="0" smtClean="0"/>
              <a:t>= 7.05 mF and the circuit resistance was confirmed.</a:t>
            </a:r>
          </a:p>
          <a:p>
            <a:r>
              <a:rPr kumimoji="1" lang="en-US" altLang="ja-JP" sz="2000" dirty="0" smtClean="0"/>
              <a:t>Wrinkles were observed after test, but we confirmed no change of the strip resistance.</a:t>
            </a:r>
            <a:r>
              <a:rPr kumimoji="1" lang="en-US" altLang="ja-JP" sz="2000" dirty="0" smtClean="0">
                <a:sym typeface="Wingdings"/>
              </a:rPr>
              <a:t> We decided to use them for the 2m model.</a:t>
            </a:r>
          </a:p>
          <a:p>
            <a:r>
              <a:rPr kumimoji="1" lang="en-US" altLang="ja-JP" sz="2000" dirty="0" smtClean="0">
                <a:sym typeface="Wingdings"/>
              </a:rPr>
              <a:t>Additional QPH test was carried out after yoking as well.</a:t>
            </a:r>
            <a:endParaRPr kumimoji="1" lang="ja-JP" altLang="en-US" sz="2000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915" y="3956894"/>
            <a:ext cx="3820983" cy="2865737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5070028" y="2830851"/>
            <a:ext cx="2865735" cy="5117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195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22986" y="1219200"/>
            <a:ext cx="7920000" cy="4906963"/>
          </a:xfrm>
        </p:spPr>
        <p:txBody>
          <a:bodyPr/>
          <a:lstStyle/>
          <a:p>
            <a:r>
              <a:rPr lang="en-GB" dirty="0" smtClean="0"/>
              <a:t>Coil winding</a:t>
            </a:r>
          </a:p>
          <a:p>
            <a:r>
              <a:rPr lang="en-GB" dirty="0" smtClean="0"/>
              <a:t>Curing</a:t>
            </a:r>
          </a:p>
          <a:p>
            <a:r>
              <a:rPr lang="en-GB" dirty="0" smtClean="0"/>
              <a:t>Coil size measurement</a:t>
            </a:r>
          </a:p>
          <a:p>
            <a:r>
              <a:rPr lang="en-GB" dirty="0" smtClean="0"/>
              <a:t>Instrumentation</a:t>
            </a:r>
          </a:p>
          <a:p>
            <a:r>
              <a:rPr lang="en-GB" dirty="0" smtClean="0"/>
              <a:t>QPH, Insulations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Collaring</a:t>
            </a:r>
          </a:p>
          <a:p>
            <a:r>
              <a:rPr lang="en-GB" dirty="0" smtClean="0"/>
              <a:t>Yoking</a:t>
            </a:r>
          </a:p>
          <a:p>
            <a:r>
              <a:rPr lang="en-GB" dirty="0" smtClean="0"/>
              <a:t>Shell, end ring welding and splice work 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764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Collar strain gauges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>
          <a:xfrm>
            <a:off x="526273" y="900000"/>
            <a:ext cx="8434800" cy="158602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4 strain gauges at each position (full bridge), 3 longitudinal positions in the </a:t>
            </a:r>
            <a:r>
              <a:rPr lang="en-GB" sz="2000" smtClean="0"/>
              <a:t>straight section</a:t>
            </a:r>
            <a:endParaRPr lang="en-GB" sz="2000" dirty="0" smtClean="0"/>
          </a:p>
          <a:p>
            <a:r>
              <a:rPr lang="en-GB" sz="2000" dirty="0" smtClean="0"/>
              <a:t>Relationship between applied load and strain was calibrated using a tensile testing machine and the dedicated jigs at RT and 77 K.</a:t>
            </a:r>
          </a:p>
          <a:p>
            <a:r>
              <a:rPr lang="en-GB" sz="2000" dirty="0" smtClean="0"/>
              <a:t>Apparent strain was also measured between RT and 77 K.</a:t>
            </a:r>
          </a:p>
          <a:p>
            <a:pPr lvl="1"/>
            <a:endParaRPr lang="en-GB" sz="2000" dirty="0"/>
          </a:p>
        </p:txBody>
      </p:sp>
      <p:sp>
        <p:nvSpPr>
          <p:cNvPr id="8" name="Espace réservé du pied de page 3"/>
          <p:cNvSpPr txBox="1">
            <a:spLocks/>
          </p:cNvSpPr>
          <p:nvPr/>
        </p:nvSpPr>
        <p:spPr>
          <a:xfrm>
            <a:off x="1964677" y="6027738"/>
            <a:ext cx="6627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mtClean="0"/>
              <a:t>Michinaka Sugano, D1 magnet review, 30 June 2016</a:t>
            </a:r>
            <a:endParaRPr lang="en-GB"/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2077" y="2929613"/>
            <a:ext cx="4050356" cy="1718262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180114" y="2895707"/>
            <a:ext cx="158248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/>
              <a:t>Collar gauge</a:t>
            </a:r>
            <a:endParaRPr kumimoji="1" lang="ja-JP" altLang="en-US" b="1" dirty="0"/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21929" y="2916654"/>
            <a:ext cx="1221008" cy="901367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12" name="円/楕円 11"/>
          <p:cNvSpPr/>
          <p:nvPr/>
        </p:nvSpPr>
        <p:spPr>
          <a:xfrm>
            <a:off x="2387542" y="3770644"/>
            <a:ext cx="380683" cy="380683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" name="円/楕円 12"/>
          <p:cNvSpPr/>
          <p:nvPr/>
        </p:nvSpPr>
        <p:spPr>
          <a:xfrm>
            <a:off x="1780818" y="3819526"/>
            <a:ext cx="380683" cy="380683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4" name="図 1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2228" y="2880413"/>
            <a:ext cx="2287051" cy="3049401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57109" y="3121559"/>
            <a:ext cx="1789691" cy="2153506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16" name="下矢印 15"/>
          <p:cNvSpPr/>
          <p:nvPr/>
        </p:nvSpPr>
        <p:spPr>
          <a:xfrm flipV="1">
            <a:off x="7786758" y="4399482"/>
            <a:ext cx="297366" cy="348932"/>
          </a:xfrm>
          <a:prstGeom prst="downArrow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432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348052" y="5902104"/>
            <a:ext cx="1697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Calibration jigs</a:t>
            </a:r>
            <a:endParaRPr kumimoji="1" lang="ja-JP" altLang="en-US" dirty="0"/>
          </a:p>
        </p:txBody>
      </p:sp>
      <p:sp>
        <p:nvSpPr>
          <p:cNvPr id="18" name="円/楕円 17"/>
          <p:cNvSpPr/>
          <p:nvPr/>
        </p:nvSpPr>
        <p:spPr>
          <a:xfrm>
            <a:off x="5641221" y="4378404"/>
            <a:ext cx="442738" cy="490071"/>
          </a:xfrm>
          <a:prstGeom prst="ellipse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cxnSp>
        <p:nvCxnSpPr>
          <p:cNvPr id="19" name="直線コネクタ 18"/>
          <p:cNvCxnSpPr>
            <a:stCxn id="22" idx="0"/>
          </p:cNvCxnSpPr>
          <p:nvPr/>
        </p:nvCxnSpPr>
        <p:spPr>
          <a:xfrm flipV="1">
            <a:off x="5862590" y="3121559"/>
            <a:ext cx="1394519" cy="1256845"/>
          </a:xfrm>
          <a:prstGeom prst="line">
            <a:avLst/>
          </a:prstGeom>
          <a:ln w="12700">
            <a:solidFill>
              <a:srgbClr val="FF0000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/>
          <p:cNvCxnSpPr>
            <a:stCxn id="22" idx="4"/>
          </p:cNvCxnSpPr>
          <p:nvPr/>
        </p:nvCxnSpPr>
        <p:spPr>
          <a:xfrm>
            <a:off x="5862590" y="4868475"/>
            <a:ext cx="1394519" cy="406590"/>
          </a:xfrm>
          <a:prstGeom prst="line">
            <a:avLst/>
          </a:prstGeom>
          <a:ln w="12700">
            <a:solidFill>
              <a:srgbClr val="FF0000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図 20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3335" y="4659052"/>
            <a:ext cx="1831235" cy="1870336"/>
          </a:xfrm>
          <a:prstGeom prst="rect">
            <a:avLst/>
          </a:prstGeom>
        </p:spPr>
      </p:pic>
      <p:sp>
        <p:nvSpPr>
          <p:cNvPr id="22" name="円/楕円 21"/>
          <p:cNvSpPr/>
          <p:nvPr/>
        </p:nvSpPr>
        <p:spPr>
          <a:xfrm>
            <a:off x="3035682" y="4939363"/>
            <a:ext cx="76855" cy="100122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3" name="円/楕円 22"/>
          <p:cNvSpPr/>
          <p:nvPr/>
        </p:nvSpPr>
        <p:spPr>
          <a:xfrm>
            <a:off x="3233999" y="4939363"/>
            <a:ext cx="76855" cy="100122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4" name="円/楕円 23"/>
          <p:cNvSpPr/>
          <p:nvPr/>
        </p:nvSpPr>
        <p:spPr>
          <a:xfrm>
            <a:off x="3035681" y="6157677"/>
            <a:ext cx="76855" cy="100122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5" name="円/楕円 24"/>
          <p:cNvSpPr/>
          <p:nvPr/>
        </p:nvSpPr>
        <p:spPr>
          <a:xfrm>
            <a:off x="3241682" y="6157677"/>
            <a:ext cx="76855" cy="100122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4959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-41818"/>
            <a:ext cx="7920000" cy="720000"/>
          </a:xfrm>
        </p:spPr>
        <p:txBody>
          <a:bodyPr/>
          <a:lstStyle/>
          <a:p>
            <a:r>
              <a:rPr lang="en-GB" dirty="0" smtClean="0"/>
              <a:t>Collaring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4864" y="526372"/>
            <a:ext cx="8434800" cy="188981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b="1" dirty="0" smtClean="0"/>
              <a:t>During collaring </a:t>
            </a:r>
            <a:r>
              <a:rPr lang="en-US" sz="2000" b="1" dirty="0" smtClean="0"/>
              <a:t>(for each </a:t>
            </a:r>
            <a:r>
              <a:rPr lang="en-GB" sz="2000" b="1" dirty="0" smtClean="0"/>
              <a:t>collar sub-stack assembly)</a:t>
            </a:r>
          </a:p>
          <a:p>
            <a:r>
              <a:rPr lang="en-GB" sz="2000" dirty="0" smtClean="0"/>
              <a:t>Coil resistance </a:t>
            </a:r>
            <a:r>
              <a:rPr lang="en-GB" sz="2000" dirty="0" smtClean="0">
                <a:sym typeface="Wingdings"/>
              </a:rPr>
              <a:t> </a:t>
            </a:r>
            <a:r>
              <a:rPr lang="en-GB" sz="2000" dirty="0" smtClean="0"/>
              <a:t> No change</a:t>
            </a:r>
          </a:p>
          <a:p>
            <a:r>
              <a:rPr lang="en-GB" sz="2000" dirty="0" smtClean="0"/>
              <a:t>Check of ground fault with a tester</a:t>
            </a:r>
          </a:p>
          <a:p>
            <a:pPr lvl="1"/>
            <a:r>
              <a:rPr lang="en-GB" sz="2000" dirty="0" smtClean="0"/>
              <a:t>Coil-to-coil, coil-to-ground, coil-to-spot heater, coil-to-QPH</a:t>
            </a:r>
          </a:p>
          <a:p>
            <a:pPr marL="457200" lvl="1" indent="0">
              <a:buNone/>
            </a:pPr>
            <a:r>
              <a:rPr lang="en-GB" sz="2000" dirty="0" smtClean="0">
                <a:sym typeface="Wingdings"/>
              </a:rPr>
              <a:t> No ground fault</a:t>
            </a:r>
            <a:endParaRPr lang="en-GB" sz="2000" dirty="0" smtClean="0"/>
          </a:p>
          <a:p>
            <a:endParaRPr lang="en-GB" sz="2000" dirty="0" smtClean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523515" y="6242050"/>
            <a:ext cx="36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25" name="Espace réservé du contenu 2"/>
          <p:cNvSpPr txBox="1">
            <a:spLocks/>
          </p:cNvSpPr>
          <p:nvPr/>
        </p:nvSpPr>
        <p:spPr>
          <a:xfrm>
            <a:off x="474864" y="2318359"/>
            <a:ext cx="8434800" cy="4325833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n-GB" altLang="ja-JP" sz="2000" b="1" dirty="0" smtClean="0"/>
              <a:t>After collaring</a:t>
            </a:r>
          </a:p>
          <a:p>
            <a:r>
              <a:rPr lang="en-GB" altLang="ja-JP" sz="2000" dirty="0" smtClean="0"/>
              <a:t>Position of each collar sub-stack</a:t>
            </a:r>
          </a:p>
          <a:p>
            <a:r>
              <a:rPr lang="en-GB" altLang="ja-JP" sz="2000" dirty="0" smtClean="0"/>
              <a:t>Diameter of collared coil</a:t>
            </a:r>
          </a:p>
          <a:p>
            <a:r>
              <a:rPr lang="en-GB" altLang="ja-JP" sz="2000" dirty="0"/>
              <a:t>Monitoring of collar pole strain </a:t>
            </a:r>
            <a:r>
              <a:rPr lang="en-GB" altLang="ja-JP" sz="2000" dirty="0">
                <a:sym typeface="Wingdings"/>
              </a:rPr>
              <a:t> No additional </a:t>
            </a:r>
            <a:r>
              <a:rPr lang="en-GB" altLang="ja-JP" sz="2000" dirty="0" smtClean="0">
                <a:sym typeface="Wingdings"/>
              </a:rPr>
              <a:t>strain</a:t>
            </a:r>
            <a:endParaRPr lang="en-GB" altLang="ja-JP" sz="2000" dirty="0" smtClean="0"/>
          </a:p>
          <a:p>
            <a:r>
              <a:rPr lang="en-GB" altLang="ja-JP" sz="2000" dirty="0" smtClean="0"/>
              <a:t>Coil resistance </a:t>
            </a:r>
            <a:r>
              <a:rPr lang="en-GB" altLang="ja-JP" sz="2000" dirty="0" smtClean="0">
                <a:sym typeface="Wingdings"/>
              </a:rPr>
              <a:t> No change</a:t>
            </a:r>
            <a:endParaRPr lang="en-GB" altLang="ja-JP" sz="2000" dirty="0" smtClean="0"/>
          </a:p>
          <a:p>
            <a:r>
              <a:rPr lang="en-GB" altLang="ja-JP" sz="2000" dirty="0" smtClean="0"/>
              <a:t>Cable resistance between voltage taps </a:t>
            </a:r>
            <a:r>
              <a:rPr lang="en-GB" altLang="ja-JP" sz="2000" dirty="0" smtClean="0">
                <a:sym typeface="Wingdings"/>
              </a:rPr>
              <a:t> No change</a:t>
            </a:r>
            <a:endParaRPr lang="en-GB" altLang="ja-JP" sz="2000" dirty="0" smtClean="0"/>
          </a:p>
          <a:p>
            <a:r>
              <a:rPr lang="en-GB" altLang="ja-JP" sz="2000" dirty="0" smtClean="0"/>
              <a:t>QPH and spot heater resistance </a:t>
            </a:r>
            <a:r>
              <a:rPr lang="en-GB" altLang="ja-JP" sz="2000" dirty="0" smtClean="0">
                <a:sym typeface="Wingdings"/>
              </a:rPr>
              <a:t> No change</a:t>
            </a:r>
            <a:endParaRPr lang="en-GB" altLang="ja-JP" sz="2000" dirty="0" smtClean="0"/>
          </a:p>
          <a:p>
            <a:r>
              <a:rPr lang="en-GB" altLang="ja-JP" sz="2000" dirty="0" smtClean="0"/>
              <a:t>Coil inductance at 100 Hz</a:t>
            </a:r>
          </a:p>
          <a:p>
            <a:pPr marL="0" indent="0">
              <a:buFont typeface="Wingdings" charset="2"/>
              <a:buNone/>
            </a:pPr>
            <a:r>
              <a:rPr lang="en-GB" altLang="ja-JP" sz="2000" dirty="0" smtClean="0">
                <a:sym typeface="Wingdings"/>
              </a:rPr>
              <a:t>    </a:t>
            </a:r>
            <a:r>
              <a:rPr lang="en-GB" altLang="ja-JP" sz="2000" dirty="0" smtClean="0"/>
              <a:t>Top (2.67 </a:t>
            </a:r>
            <a:r>
              <a:rPr lang="en-GB" altLang="ja-JP" sz="2000" dirty="0" err="1" smtClean="0"/>
              <a:t>mH</a:t>
            </a:r>
            <a:r>
              <a:rPr lang="en-GB" altLang="ja-JP" sz="2000" dirty="0" smtClean="0"/>
              <a:t>), Bottom (2.67 </a:t>
            </a:r>
            <a:r>
              <a:rPr lang="en-GB" altLang="ja-JP" sz="2000" dirty="0" err="1" smtClean="0"/>
              <a:t>mH</a:t>
            </a:r>
            <a:r>
              <a:rPr lang="en-GB" altLang="ja-JP" sz="2000" dirty="0" smtClean="0"/>
              <a:t>)</a:t>
            </a:r>
          </a:p>
          <a:p>
            <a:r>
              <a:rPr lang="en-GB" altLang="ja-JP" sz="2000" dirty="0" smtClean="0"/>
              <a:t>Surge test </a:t>
            </a:r>
            <a:r>
              <a:rPr lang="en-GB" altLang="ja-JP" sz="2000" dirty="0" smtClean="0">
                <a:sym typeface="Wingdings"/>
              </a:rPr>
              <a:t> Normal waveform</a:t>
            </a:r>
            <a:endParaRPr lang="en-GB" altLang="ja-JP" sz="2000" dirty="0" smtClean="0"/>
          </a:p>
          <a:p>
            <a:r>
              <a:rPr lang="en-GB" altLang="ja-JP" sz="2000" dirty="0" smtClean="0"/>
              <a:t>Hi-pot test to 5 kV for 1 min for coils, QPHs</a:t>
            </a:r>
          </a:p>
          <a:p>
            <a:pPr marL="0" indent="0">
              <a:buNone/>
            </a:pPr>
            <a:r>
              <a:rPr lang="en-GB" altLang="ja-JP" sz="2000" dirty="0" smtClean="0">
                <a:sym typeface="Wingdings"/>
              </a:rPr>
              <a:t>      Insulation resistance &gt; 100 G</a:t>
            </a:r>
            <a:r>
              <a:rPr lang="en-GB" altLang="ja-JP" sz="2000" dirty="0" smtClean="0">
                <a:latin typeface="Symbol" charset="2"/>
                <a:ea typeface="Symbol" charset="2"/>
                <a:cs typeface="Symbol" charset="2"/>
                <a:sym typeface="Wingdings"/>
              </a:rPr>
              <a:t>W</a:t>
            </a:r>
            <a:endParaRPr lang="en-GB" altLang="ja-JP" sz="2000" dirty="0" smtClean="0">
              <a:latin typeface="Symbol" charset="2"/>
              <a:ea typeface="Symbol" charset="2"/>
              <a:cs typeface="Symbol" charset="2"/>
            </a:endParaRPr>
          </a:p>
          <a:p>
            <a:endParaRPr lang="en-GB" altLang="ja-JP" sz="2000" dirty="0" smtClean="0"/>
          </a:p>
          <a:p>
            <a:endParaRPr lang="en-GB" sz="2000" dirty="0" smtClean="0"/>
          </a:p>
          <a:p>
            <a:endParaRPr lang="en-GB" sz="2000" dirty="0" smtClean="0"/>
          </a:p>
        </p:txBody>
      </p:sp>
      <p:grpSp>
        <p:nvGrpSpPr>
          <p:cNvPr id="7" name="図形グループ 6"/>
          <p:cNvGrpSpPr/>
          <p:nvPr/>
        </p:nvGrpSpPr>
        <p:grpSpPr>
          <a:xfrm>
            <a:off x="5823935" y="4710872"/>
            <a:ext cx="2364394" cy="2119781"/>
            <a:chOff x="143161" y="306124"/>
            <a:chExt cx="3886192" cy="3484146"/>
          </a:xfrm>
        </p:grpSpPr>
        <p:grpSp>
          <p:nvGrpSpPr>
            <p:cNvPr id="8" name="図形グループ 7"/>
            <p:cNvGrpSpPr/>
            <p:nvPr/>
          </p:nvGrpSpPr>
          <p:grpSpPr>
            <a:xfrm>
              <a:off x="3220344" y="515983"/>
              <a:ext cx="686040" cy="70969"/>
              <a:chOff x="4515727" y="3052690"/>
              <a:chExt cx="815929" cy="84406"/>
            </a:xfrm>
            <a:solidFill>
              <a:srgbClr val="D0EDA5"/>
            </a:solidFill>
          </p:grpSpPr>
          <p:cxnSp>
            <p:nvCxnSpPr>
              <p:cNvPr id="58" name="直線コネクタ 57"/>
              <p:cNvCxnSpPr/>
              <p:nvPr/>
            </p:nvCxnSpPr>
            <p:spPr>
              <a:xfrm>
                <a:off x="4515727" y="3094893"/>
                <a:ext cx="731523" cy="0"/>
              </a:xfrm>
              <a:prstGeom prst="line">
                <a:avLst/>
              </a:prstGeom>
              <a:grpFill/>
              <a:ln>
                <a:solidFill>
                  <a:srgbClr val="D0EDA5"/>
                </a:solidFill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円/楕円 58"/>
              <p:cNvSpPr/>
              <p:nvPr/>
            </p:nvSpPr>
            <p:spPr>
              <a:xfrm>
                <a:off x="5247250" y="3052690"/>
                <a:ext cx="84406" cy="84406"/>
              </a:xfrm>
              <a:prstGeom prst="ellipse">
                <a:avLst/>
              </a:prstGeom>
              <a:grpFill/>
              <a:ln>
                <a:solidFill>
                  <a:srgbClr val="D0EDA5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 sz="1200"/>
              </a:p>
            </p:txBody>
          </p:sp>
        </p:grpSp>
        <p:sp>
          <p:nvSpPr>
            <p:cNvPr id="9" name="正方形/長方形 8"/>
            <p:cNvSpPr/>
            <p:nvPr/>
          </p:nvSpPr>
          <p:spPr>
            <a:xfrm>
              <a:off x="584777" y="541818"/>
              <a:ext cx="3081593" cy="3248452"/>
            </a:xfrm>
            <a:prstGeom prst="rect">
              <a:avLst/>
            </a:prstGeom>
            <a:noFill/>
            <a:ln w="38100">
              <a:solidFill>
                <a:srgbClr val="008F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200"/>
            </a:p>
          </p:txBody>
        </p:sp>
        <p:grpSp>
          <p:nvGrpSpPr>
            <p:cNvPr id="10" name="図形グループ 9"/>
            <p:cNvGrpSpPr/>
            <p:nvPr/>
          </p:nvGrpSpPr>
          <p:grpSpPr>
            <a:xfrm flipH="1">
              <a:off x="143161" y="1961991"/>
              <a:ext cx="686041" cy="70969"/>
              <a:chOff x="4590787" y="3052690"/>
              <a:chExt cx="815930" cy="84406"/>
            </a:xfrm>
            <a:solidFill>
              <a:schemeClr val="accent6">
                <a:lumMod val="60000"/>
                <a:lumOff val="40000"/>
              </a:schemeClr>
            </a:solidFill>
          </p:grpSpPr>
          <p:cxnSp>
            <p:nvCxnSpPr>
              <p:cNvPr id="56" name="直線コネクタ 55"/>
              <p:cNvCxnSpPr/>
              <p:nvPr/>
            </p:nvCxnSpPr>
            <p:spPr>
              <a:xfrm>
                <a:off x="4590787" y="3094893"/>
                <a:ext cx="731522" cy="0"/>
              </a:xfrm>
              <a:prstGeom prst="line">
                <a:avLst/>
              </a:prstGeom>
              <a:grpFill/>
              <a:ln>
                <a:solidFill>
                  <a:schemeClr val="accent6">
                    <a:lumMod val="60000"/>
                    <a:lumOff val="40000"/>
                  </a:schemeClr>
                </a:solidFill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円/楕円 56"/>
              <p:cNvSpPr/>
              <p:nvPr/>
            </p:nvSpPr>
            <p:spPr>
              <a:xfrm>
                <a:off x="5322312" y="3052690"/>
                <a:ext cx="84405" cy="84406"/>
              </a:xfrm>
              <a:prstGeom prst="ellipse">
                <a:avLst/>
              </a:prstGeom>
              <a:grpFill/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 sz="1200"/>
              </a:p>
            </p:txBody>
          </p:sp>
        </p:grpSp>
        <p:grpSp>
          <p:nvGrpSpPr>
            <p:cNvPr id="11" name="図形グループ 10"/>
            <p:cNvGrpSpPr/>
            <p:nvPr/>
          </p:nvGrpSpPr>
          <p:grpSpPr>
            <a:xfrm flipH="1">
              <a:off x="143161" y="2231935"/>
              <a:ext cx="686041" cy="70969"/>
              <a:chOff x="4590787" y="3052690"/>
              <a:chExt cx="815930" cy="84406"/>
            </a:xfrm>
            <a:solidFill>
              <a:schemeClr val="accent6">
                <a:lumMod val="60000"/>
                <a:lumOff val="40000"/>
              </a:schemeClr>
            </a:solidFill>
          </p:grpSpPr>
          <p:cxnSp>
            <p:nvCxnSpPr>
              <p:cNvPr id="54" name="直線コネクタ 53"/>
              <p:cNvCxnSpPr/>
              <p:nvPr/>
            </p:nvCxnSpPr>
            <p:spPr>
              <a:xfrm>
                <a:off x="4590787" y="3094893"/>
                <a:ext cx="731522" cy="0"/>
              </a:xfrm>
              <a:prstGeom prst="line">
                <a:avLst/>
              </a:prstGeom>
              <a:grpFill/>
              <a:ln>
                <a:solidFill>
                  <a:schemeClr val="accent6">
                    <a:lumMod val="60000"/>
                    <a:lumOff val="40000"/>
                  </a:schemeClr>
                </a:solidFill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円/楕円 54"/>
              <p:cNvSpPr/>
              <p:nvPr/>
            </p:nvSpPr>
            <p:spPr>
              <a:xfrm>
                <a:off x="5322312" y="3052690"/>
                <a:ext cx="84405" cy="84406"/>
              </a:xfrm>
              <a:prstGeom prst="ellipse">
                <a:avLst/>
              </a:prstGeom>
              <a:grpFill/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 sz="1200"/>
              </a:p>
            </p:txBody>
          </p:sp>
        </p:grpSp>
        <p:sp>
          <p:nvSpPr>
            <p:cNvPr id="12" name="正方形/長方形 11"/>
            <p:cNvSpPr/>
            <p:nvPr/>
          </p:nvSpPr>
          <p:spPr>
            <a:xfrm>
              <a:off x="607268" y="1944433"/>
              <a:ext cx="355363" cy="106085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13" name="正方形/長方形 12"/>
            <p:cNvSpPr/>
            <p:nvPr/>
          </p:nvSpPr>
          <p:spPr>
            <a:xfrm flipV="1">
              <a:off x="607268" y="2214377"/>
              <a:ext cx="355363" cy="106085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822847" y="1769834"/>
              <a:ext cx="1425926" cy="45528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kumimoji="1" lang="en-US" altLang="ja-JP" sz="1200" dirty="0" smtClean="0"/>
                <a:t>SPH1(LF)</a:t>
              </a:r>
              <a:endParaRPr kumimoji="1" lang="ja-JP" altLang="en-US" sz="1200" dirty="0"/>
            </a:p>
          </p:txBody>
        </p:sp>
        <p:sp>
          <p:nvSpPr>
            <p:cNvPr id="15" name="テキスト ボックス 14"/>
            <p:cNvSpPr txBox="1"/>
            <p:nvPr/>
          </p:nvSpPr>
          <p:spPr>
            <a:xfrm>
              <a:off x="813187" y="2039778"/>
              <a:ext cx="1425926" cy="45528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kumimoji="1" lang="en-US" altLang="ja-JP" sz="1200" dirty="0" smtClean="0"/>
                <a:t>SPH2(LF)</a:t>
              </a:r>
              <a:endParaRPr kumimoji="1" lang="ja-JP" altLang="en-US" sz="1200" dirty="0"/>
            </a:p>
          </p:txBody>
        </p:sp>
        <p:sp>
          <p:nvSpPr>
            <p:cNvPr id="16" name="テキスト ボックス 15"/>
            <p:cNvSpPr txBox="1"/>
            <p:nvPr/>
          </p:nvSpPr>
          <p:spPr>
            <a:xfrm>
              <a:off x="1955444" y="1769834"/>
              <a:ext cx="1468082" cy="45528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kumimoji="1" lang="en-US" altLang="ja-JP" sz="1200" dirty="0" smtClean="0"/>
                <a:t>SPH3(HF)</a:t>
              </a:r>
              <a:endParaRPr kumimoji="1" lang="ja-JP" altLang="en-US" sz="1200" dirty="0"/>
            </a:p>
          </p:txBody>
        </p:sp>
        <p:sp>
          <p:nvSpPr>
            <p:cNvPr id="17" name="テキスト ボックス 16"/>
            <p:cNvSpPr txBox="1"/>
            <p:nvPr/>
          </p:nvSpPr>
          <p:spPr>
            <a:xfrm>
              <a:off x="1945781" y="2039778"/>
              <a:ext cx="1468082" cy="45528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kumimoji="1" lang="en-US" altLang="ja-JP" sz="1200" dirty="0" smtClean="0"/>
                <a:t>SPH4(HF)</a:t>
              </a:r>
              <a:endParaRPr kumimoji="1" lang="ja-JP" altLang="en-US" sz="1200" dirty="0"/>
            </a:p>
          </p:txBody>
        </p:sp>
        <p:cxnSp>
          <p:nvCxnSpPr>
            <p:cNvPr id="18" name="直線コネクタ 17"/>
            <p:cNvCxnSpPr/>
            <p:nvPr/>
          </p:nvCxnSpPr>
          <p:spPr>
            <a:xfrm>
              <a:off x="3051246" y="816081"/>
              <a:ext cx="784170" cy="0"/>
            </a:xfrm>
            <a:prstGeom prst="line">
              <a:avLst/>
            </a:prstGeom>
            <a:ln>
              <a:solidFill>
                <a:schemeClr val="accent1">
                  <a:lumMod val="20000"/>
                  <a:lumOff val="80000"/>
                </a:schemeClr>
              </a:solidFill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円/楕円 18"/>
            <p:cNvSpPr/>
            <p:nvPr/>
          </p:nvSpPr>
          <p:spPr>
            <a:xfrm>
              <a:off x="3835415" y="780596"/>
              <a:ext cx="70969" cy="70969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20000"/>
                  <a:lumOff val="8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200"/>
            </a:p>
          </p:txBody>
        </p:sp>
        <p:cxnSp>
          <p:nvCxnSpPr>
            <p:cNvPr id="20" name="直線コネクタ 19"/>
            <p:cNvCxnSpPr/>
            <p:nvPr/>
          </p:nvCxnSpPr>
          <p:spPr>
            <a:xfrm>
              <a:off x="3051246" y="1015191"/>
              <a:ext cx="784169" cy="0"/>
            </a:xfrm>
            <a:prstGeom prst="line">
              <a:avLst/>
            </a:prstGeom>
            <a:ln>
              <a:solidFill>
                <a:schemeClr val="accent1">
                  <a:lumMod val="20000"/>
                  <a:lumOff val="80000"/>
                </a:schemeClr>
              </a:solidFill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円/楕円 20"/>
            <p:cNvSpPr/>
            <p:nvPr/>
          </p:nvSpPr>
          <p:spPr>
            <a:xfrm>
              <a:off x="3835415" y="979706"/>
              <a:ext cx="70969" cy="70969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20000"/>
                  <a:lumOff val="8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200"/>
            </a:p>
          </p:txBody>
        </p:sp>
        <p:cxnSp>
          <p:nvCxnSpPr>
            <p:cNvPr id="22" name="直線コネクタ 21"/>
            <p:cNvCxnSpPr/>
            <p:nvPr/>
          </p:nvCxnSpPr>
          <p:spPr>
            <a:xfrm>
              <a:off x="3051246" y="3274697"/>
              <a:ext cx="784169" cy="0"/>
            </a:xfrm>
            <a:prstGeom prst="line">
              <a:avLst/>
            </a:prstGeom>
            <a:ln>
              <a:solidFill>
                <a:schemeClr val="accent1">
                  <a:lumMod val="20000"/>
                  <a:lumOff val="80000"/>
                </a:schemeClr>
              </a:solidFill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円/楕円 22"/>
            <p:cNvSpPr/>
            <p:nvPr/>
          </p:nvSpPr>
          <p:spPr>
            <a:xfrm>
              <a:off x="3835415" y="3239212"/>
              <a:ext cx="70969" cy="70969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20000"/>
                  <a:lumOff val="8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200"/>
            </a:p>
          </p:txBody>
        </p:sp>
        <p:cxnSp>
          <p:nvCxnSpPr>
            <p:cNvPr id="24" name="直線コネクタ 23"/>
            <p:cNvCxnSpPr/>
            <p:nvPr/>
          </p:nvCxnSpPr>
          <p:spPr>
            <a:xfrm>
              <a:off x="3051246" y="3483797"/>
              <a:ext cx="784169" cy="0"/>
            </a:xfrm>
            <a:prstGeom prst="line">
              <a:avLst/>
            </a:prstGeom>
            <a:ln>
              <a:solidFill>
                <a:schemeClr val="accent1">
                  <a:lumMod val="20000"/>
                  <a:lumOff val="80000"/>
                </a:schemeClr>
              </a:solidFill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円/楕円 25"/>
            <p:cNvSpPr/>
            <p:nvPr/>
          </p:nvSpPr>
          <p:spPr>
            <a:xfrm>
              <a:off x="3835415" y="3448312"/>
              <a:ext cx="70969" cy="70969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20000"/>
                  <a:lumOff val="8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200"/>
            </a:p>
          </p:txBody>
        </p:sp>
        <p:grpSp>
          <p:nvGrpSpPr>
            <p:cNvPr id="27" name="図形グループ 26"/>
            <p:cNvGrpSpPr/>
            <p:nvPr/>
          </p:nvGrpSpPr>
          <p:grpSpPr>
            <a:xfrm>
              <a:off x="3343312" y="1961991"/>
              <a:ext cx="686041" cy="70969"/>
              <a:chOff x="4661977" y="3052690"/>
              <a:chExt cx="815930" cy="84406"/>
            </a:xfrm>
            <a:solidFill>
              <a:schemeClr val="accent6">
                <a:lumMod val="60000"/>
                <a:lumOff val="40000"/>
              </a:schemeClr>
            </a:solidFill>
          </p:grpSpPr>
          <p:cxnSp>
            <p:nvCxnSpPr>
              <p:cNvPr id="52" name="直線コネクタ 51"/>
              <p:cNvCxnSpPr/>
              <p:nvPr/>
            </p:nvCxnSpPr>
            <p:spPr>
              <a:xfrm>
                <a:off x="4661977" y="3094893"/>
                <a:ext cx="731522" cy="0"/>
              </a:xfrm>
              <a:prstGeom prst="line">
                <a:avLst/>
              </a:prstGeom>
              <a:grpFill/>
              <a:ln>
                <a:solidFill>
                  <a:schemeClr val="accent6">
                    <a:lumMod val="60000"/>
                    <a:lumOff val="40000"/>
                  </a:schemeClr>
                </a:solidFill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" name="円/楕円 52"/>
              <p:cNvSpPr/>
              <p:nvPr/>
            </p:nvSpPr>
            <p:spPr>
              <a:xfrm>
                <a:off x="5393502" y="3052690"/>
                <a:ext cx="84405" cy="84406"/>
              </a:xfrm>
              <a:prstGeom prst="ellipse">
                <a:avLst/>
              </a:prstGeom>
              <a:grpFill/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 sz="1200"/>
              </a:p>
            </p:txBody>
          </p:sp>
        </p:grpSp>
        <p:grpSp>
          <p:nvGrpSpPr>
            <p:cNvPr id="28" name="図形グループ 27"/>
            <p:cNvGrpSpPr/>
            <p:nvPr/>
          </p:nvGrpSpPr>
          <p:grpSpPr>
            <a:xfrm>
              <a:off x="3343312" y="2231935"/>
              <a:ext cx="686041" cy="70969"/>
              <a:chOff x="4661977" y="3052690"/>
              <a:chExt cx="815930" cy="84406"/>
            </a:xfrm>
            <a:solidFill>
              <a:schemeClr val="accent6">
                <a:lumMod val="60000"/>
                <a:lumOff val="40000"/>
              </a:schemeClr>
            </a:solidFill>
          </p:grpSpPr>
          <p:cxnSp>
            <p:nvCxnSpPr>
              <p:cNvPr id="50" name="直線コネクタ 49"/>
              <p:cNvCxnSpPr/>
              <p:nvPr/>
            </p:nvCxnSpPr>
            <p:spPr>
              <a:xfrm>
                <a:off x="4661977" y="3094893"/>
                <a:ext cx="731522" cy="0"/>
              </a:xfrm>
              <a:prstGeom prst="line">
                <a:avLst/>
              </a:prstGeom>
              <a:grpFill/>
              <a:ln>
                <a:solidFill>
                  <a:schemeClr val="accent6">
                    <a:lumMod val="60000"/>
                    <a:lumOff val="40000"/>
                  </a:schemeClr>
                </a:solidFill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円/楕円 50"/>
              <p:cNvSpPr/>
              <p:nvPr/>
            </p:nvSpPr>
            <p:spPr>
              <a:xfrm>
                <a:off x="5393502" y="3052690"/>
                <a:ext cx="84405" cy="84406"/>
              </a:xfrm>
              <a:prstGeom prst="ellipse">
                <a:avLst/>
              </a:prstGeom>
              <a:grpFill/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 sz="1200"/>
              </a:p>
            </p:txBody>
          </p:sp>
        </p:grpSp>
        <p:grpSp>
          <p:nvGrpSpPr>
            <p:cNvPr id="29" name="図形グループ 28"/>
            <p:cNvGrpSpPr/>
            <p:nvPr/>
          </p:nvGrpSpPr>
          <p:grpSpPr>
            <a:xfrm>
              <a:off x="3220344" y="1529415"/>
              <a:ext cx="686040" cy="70969"/>
              <a:chOff x="4515727" y="3052690"/>
              <a:chExt cx="815929" cy="84406"/>
            </a:xfrm>
            <a:solidFill>
              <a:schemeClr val="accent4">
                <a:lumMod val="20000"/>
                <a:lumOff val="80000"/>
              </a:schemeClr>
            </a:solidFill>
          </p:grpSpPr>
          <p:cxnSp>
            <p:nvCxnSpPr>
              <p:cNvPr id="48" name="直線コネクタ 47"/>
              <p:cNvCxnSpPr/>
              <p:nvPr/>
            </p:nvCxnSpPr>
            <p:spPr>
              <a:xfrm>
                <a:off x="4515727" y="3094893"/>
                <a:ext cx="731523" cy="0"/>
              </a:xfrm>
              <a:prstGeom prst="line">
                <a:avLst/>
              </a:prstGeom>
              <a:grpFill/>
              <a:ln>
                <a:solidFill>
                  <a:schemeClr val="accent4">
                    <a:lumMod val="20000"/>
                    <a:lumOff val="80000"/>
                  </a:schemeClr>
                </a:solidFill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円/楕円 48"/>
              <p:cNvSpPr/>
              <p:nvPr/>
            </p:nvSpPr>
            <p:spPr>
              <a:xfrm>
                <a:off x="5247250" y="3052690"/>
                <a:ext cx="84406" cy="84406"/>
              </a:xfrm>
              <a:prstGeom prst="ellipse">
                <a:avLst/>
              </a:prstGeom>
              <a:grpFill/>
              <a:ln>
                <a:solidFill>
                  <a:schemeClr val="accent4">
                    <a:lumMod val="20000"/>
                    <a:lumOff val="8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 sz="1200"/>
              </a:p>
            </p:txBody>
          </p:sp>
        </p:grpSp>
        <p:grpSp>
          <p:nvGrpSpPr>
            <p:cNvPr id="30" name="図形グループ 29"/>
            <p:cNvGrpSpPr/>
            <p:nvPr/>
          </p:nvGrpSpPr>
          <p:grpSpPr>
            <a:xfrm>
              <a:off x="3220344" y="2737437"/>
              <a:ext cx="686040" cy="70969"/>
              <a:chOff x="4515727" y="3052690"/>
              <a:chExt cx="815929" cy="84406"/>
            </a:xfrm>
            <a:solidFill>
              <a:schemeClr val="accent4">
                <a:lumMod val="20000"/>
                <a:lumOff val="80000"/>
              </a:schemeClr>
            </a:solidFill>
          </p:grpSpPr>
          <p:cxnSp>
            <p:nvCxnSpPr>
              <p:cNvPr id="46" name="直線コネクタ 45"/>
              <p:cNvCxnSpPr/>
              <p:nvPr/>
            </p:nvCxnSpPr>
            <p:spPr>
              <a:xfrm>
                <a:off x="4515727" y="3094893"/>
                <a:ext cx="731523" cy="0"/>
              </a:xfrm>
              <a:prstGeom prst="line">
                <a:avLst/>
              </a:prstGeom>
              <a:grpFill/>
              <a:ln>
                <a:solidFill>
                  <a:schemeClr val="accent4">
                    <a:lumMod val="20000"/>
                    <a:lumOff val="80000"/>
                  </a:schemeClr>
                </a:solidFill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" name="円/楕円 46"/>
              <p:cNvSpPr/>
              <p:nvPr/>
            </p:nvSpPr>
            <p:spPr>
              <a:xfrm>
                <a:off x="5247250" y="3052690"/>
                <a:ext cx="84406" cy="84406"/>
              </a:xfrm>
              <a:prstGeom prst="ellipse">
                <a:avLst/>
              </a:prstGeom>
              <a:grpFill/>
              <a:ln>
                <a:solidFill>
                  <a:schemeClr val="accent4">
                    <a:lumMod val="20000"/>
                    <a:lumOff val="8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 sz="1200"/>
              </a:p>
            </p:txBody>
          </p:sp>
        </p:grpSp>
        <p:sp>
          <p:nvSpPr>
            <p:cNvPr id="31" name="正方形/長方形 30"/>
            <p:cNvSpPr/>
            <p:nvPr/>
          </p:nvSpPr>
          <p:spPr>
            <a:xfrm>
              <a:off x="668977" y="1191780"/>
              <a:ext cx="2913192" cy="697497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32" name="テキスト ボックス 31"/>
            <p:cNvSpPr txBox="1"/>
            <p:nvPr/>
          </p:nvSpPr>
          <p:spPr>
            <a:xfrm>
              <a:off x="1546403" y="1312886"/>
              <a:ext cx="1158343" cy="45528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kumimoji="1" lang="en-US" altLang="ja-JP" sz="1200" dirty="0" smtClean="0"/>
                <a:t>Top coil</a:t>
              </a:r>
              <a:endParaRPr kumimoji="1" lang="ja-JP" altLang="en-US" sz="1200" dirty="0"/>
            </a:p>
          </p:txBody>
        </p:sp>
        <p:sp>
          <p:nvSpPr>
            <p:cNvPr id="33" name="正方形/長方形 32"/>
            <p:cNvSpPr/>
            <p:nvPr/>
          </p:nvSpPr>
          <p:spPr>
            <a:xfrm flipV="1">
              <a:off x="668977" y="2386588"/>
              <a:ext cx="2913192" cy="697497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34" name="テキスト ボックス 33"/>
            <p:cNvSpPr txBox="1"/>
            <p:nvPr/>
          </p:nvSpPr>
          <p:spPr>
            <a:xfrm>
              <a:off x="1349378" y="2507695"/>
              <a:ext cx="1552394" cy="45528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kumimoji="1" lang="en-US" altLang="ja-JP" sz="1200" dirty="0" smtClean="0"/>
                <a:t>Bottom coil</a:t>
              </a:r>
              <a:endParaRPr kumimoji="1" lang="ja-JP" altLang="en-US" sz="1200" dirty="0"/>
            </a:p>
          </p:txBody>
        </p:sp>
        <p:sp>
          <p:nvSpPr>
            <p:cNvPr id="35" name="テキスト ボックス 34"/>
            <p:cNvSpPr txBox="1"/>
            <p:nvPr/>
          </p:nvSpPr>
          <p:spPr>
            <a:xfrm>
              <a:off x="1564394" y="306124"/>
              <a:ext cx="1149686" cy="45528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200" smtClean="0">
                  <a:solidFill>
                    <a:srgbClr val="008F00"/>
                  </a:solidFill>
                </a:rPr>
                <a:t>Collar</a:t>
              </a:r>
              <a:endParaRPr kumimoji="1" lang="ja-JP" altLang="en-US" sz="1200" dirty="0">
                <a:solidFill>
                  <a:srgbClr val="008F00"/>
                </a:solidFill>
              </a:endParaRPr>
            </a:p>
          </p:txBody>
        </p:sp>
        <p:sp>
          <p:nvSpPr>
            <p:cNvPr id="36" name="正方形/長方形 35"/>
            <p:cNvSpPr/>
            <p:nvPr/>
          </p:nvSpPr>
          <p:spPr>
            <a:xfrm>
              <a:off x="1050604" y="932149"/>
              <a:ext cx="2152740" cy="16646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37" name="テキスト ボックス 36"/>
            <p:cNvSpPr txBox="1"/>
            <p:nvPr/>
          </p:nvSpPr>
          <p:spPr>
            <a:xfrm>
              <a:off x="1629977" y="790827"/>
              <a:ext cx="991193" cy="4552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/>
                <a:t>QPH2</a:t>
              </a:r>
              <a:endParaRPr kumimoji="1" lang="ja-JP" altLang="en-US" sz="1200" dirty="0"/>
            </a:p>
          </p:txBody>
        </p:sp>
        <p:sp>
          <p:nvSpPr>
            <p:cNvPr id="38" name="正方形/長方形 37"/>
            <p:cNvSpPr/>
            <p:nvPr/>
          </p:nvSpPr>
          <p:spPr>
            <a:xfrm>
              <a:off x="1050604" y="717267"/>
              <a:ext cx="2152740" cy="16646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39" name="テキスト ボックス 38"/>
            <p:cNvSpPr txBox="1"/>
            <p:nvPr/>
          </p:nvSpPr>
          <p:spPr>
            <a:xfrm>
              <a:off x="1629977" y="575580"/>
              <a:ext cx="991193" cy="4552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/>
                <a:t>QPH1</a:t>
              </a:r>
              <a:endParaRPr kumimoji="1" lang="ja-JP" altLang="en-US" sz="1200" dirty="0"/>
            </a:p>
          </p:txBody>
        </p:sp>
        <p:sp>
          <p:nvSpPr>
            <p:cNvPr id="40" name="正方形/長方形 39"/>
            <p:cNvSpPr/>
            <p:nvPr/>
          </p:nvSpPr>
          <p:spPr>
            <a:xfrm flipV="1">
              <a:off x="1050604" y="3177254"/>
              <a:ext cx="2152740" cy="16646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41" name="テキスト ボックス 40"/>
            <p:cNvSpPr txBox="1"/>
            <p:nvPr/>
          </p:nvSpPr>
          <p:spPr>
            <a:xfrm>
              <a:off x="1629977" y="3030855"/>
              <a:ext cx="991193" cy="4552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/>
                <a:t>QPH3</a:t>
              </a:r>
              <a:endParaRPr kumimoji="1" lang="ja-JP" altLang="en-US" sz="1200" dirty="0"/>
            </a:p>
          </p:txBody>
        </p:sp>
        <p:sp>
          <p:nvSpPr>
            <p:cNvPr id="42" name="正方形/長方形 41"/>
            <p:cNvSpPr/>
            <p:nvPr/>
          </p:nvSpPr>
          <p:spPr>
            <a:xfrm flipV="1">
              <a:off x="1050604" y="3400019"/>
              <a:ext cx="2152740" cy="16646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43" name="テキスト ボックス 42"/>
            <p:cNvSpPr txBox="1"/>
            <p:nvPr/>
          </p:nvSpPr>
          <p:spPr>
            <a:xfrm>
              <a:off x="1629977" y="3249386"/>
              <a:ext cx="991193" cy="4552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/>
                <a:t>QPH4</a:t>
              </a:r>
              <a:endParaRPr kumimoji="1" lang="ja-JP" altLang="en-US" sz="1200" dirty="0"/>
            </a:p>
          </p:txBody>
        </p:sp>
        <p:sp>
          <p:nvSpPr>
            <p:cNvPr id="44" name="正方形/長方形 43"/>
            <p:cNvSpPr/>
            <p:nvPr/>
          </p:nvSpPr>
          <p:spPr>
            <a:xfrm>
              <a:off x="3268241" y="1944433"/>
              <a:ext cx="355363" cy="106085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45" name="正方形/長方形 44"/>
            <p:cNvSpPr/>
            <p:nvPr/>
          </p:nvSpPr>
          <p:spPr>
            <a:xfrm flipV="1">
              <a:off x="3268241" y="2214377"/>
              <a:ext cx="355363" cy="106085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</p:spTree>
    <p:extLst>
      <p:ext uri="{BB962C8B-B14F-4D97-AF65-F5344CB8AC3E}">
        <p14:creationId xmlns:p14="http://schemas.microsoft.com/office/powerpoint/2010/main" val="752572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22986" y="1219200"/>
            <a:ext cx="7920000" cy="4906963"/>
          </a:xfrm>
        </p:spPr>
        <p:txBody>
          <a:bodyPr/>
          <a:lstStyle/>
          <a:p>
            <a:r>
              <a:rPr lang="en-GB" dirty="0" smtClean="0"/>
              <a:t>Coil winding</a:t>
            </a:r>
          </a:p>
          <a:p>
            <a:r>
              <a:rPr lang="en-GB" dirty="0" smtClean="0"/>
              <a:t>Curing</a:t>
            </a:r>
          </a:p>
          <a:p>
            <a:r>
              <a:rPr lang="en-GB" dirty="0" smtClean="0"/>
              <a:t>Coil size measurement</a:t>
            </a:r>
          </a:p>
          <a:p>
            <a:r>
              <a:rPr lang="en-GB" dirty="0" smtClean="0"/>
              <a:t>Instrumentation</a:t>
            </a:r>
          </a:p>
          <a:p>
            <a:r>
              <a:rPr lang="en-GB" dirty="0" smtClean="0"/>
              <a:t>QPH, Insulations</a:t>
            </a:r>
          </a:p>
          <a:p>
            <a:r>
              <a:rPr lang="en-GB" dirty="0" smtClean="0"/>
              <a:t>Collaring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Yoking</a:t>
            </a:r>
          </a:p>
          <a:p>
            <a:r>
              <a:rPr lang="en-GB" dirty="0" smtClean="0"/>
              <a:t>Shell, end ring welding and splice work 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539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Yoke gauge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>
          <a:xfrm>
            <a:off x="627407" y="1249466"/>
            <a:ext cx="8434800" cy="126293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Strain gauges were attached at the tip of the tapers at the yoke MP to monitor contact between upper and lower  yokes.</a:t>
            </a:r>
          </a:p>
          <a:p>
            <a:r>
              <a:rPr lang="en-GB" sz="2000" dirty="0" smtClean="0"/>
              <a:t>Apparent strain was measured between RT and 77 K.</a:t>
            </a:r>
            <a:endParaRPr lang="en-GB" sz="2000" dirty="0"/>
          </a:p>
        </p:txBody>
      </p:sp>
      <p:pic>
        <p:nvPicPr>
          <p:cNvPr id="16" name="図 1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29949" y="3402163"/>
            <a:ext cx="2030730" cy="1760229"/>
          </a:xfrm>
          <a:prstGeom prst="rect">
            <a:avLst/>
          </a:prstGeom>
          <a:ln w="28575">
            <a:solidFill>
              <a:srgbClr val="0432FF"/>
            </a:solidFill>
          </a:ln>
        </p:spPr>
      </p:pic>
      <p:grpSp>
        <p:nvGrpSpPr>
          <p:cNvPr id="3" name="図形グループ 2"/>
          <p:cNvGrpSpPr/>
          <p:nvPr/>
        </p:nvGrpSpPr>
        <p:grpSpPr>
          <a:xfrm>
            <a:off x="913009" y="2512400"/>
            <a:ext cx="4771659" cy="2759603"/>
            <a:chOff x="70786" y="2339935"/>
            <a:chExt cx="3523065" cy="2037501"/>
          </a:xfrm>
        </p:grpSpPr>
        <p:pic>
          <p:nvPicPr>
            <p:cNvPr id="14" name="図 13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0786" y="2339935"/>
              <a:ext cx="3523065" cy="2037501"/>
            </a:xfrm>
            <a:prstGeom prst="rect">
              <a:avLst/>
            </a:prstGeom>
          </p:spPr>
        </p:pic>
        <p:sp>
          <p:nvSpPr>
            <p:cNvPr id="17" name="円/楕円 16"/>
            <p:cNvSpPr/>
            <p:nvPr/>
          </p:nvSpPr>
          <p:spPr>
            <a:xfrm>
              <a:off x="2514870" y="3632314"/>
              <a:ext cx="241514" cy="241514"/>
            </a:xfrm>
            <a:prstGeom prst="ellipse">
              <a:avLst/>
            </a:prstGeom>
            <a:noFill/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8" name="円/楕円 17"/>
            <p:cNvSpPr/>
            <p:nvPr/>
          </p:nvSpPr>
          <p:spPr>
            <a:xfrm>
              <a:off x="1097264" y="3646691"/>
              <a:ext cx="241514" cy="241514"/>
            </a:xfrm>
            <a:prstGeom prst="ellipse">
              <a:avLst/>
            </a:prstGeom>
            <a:noFill/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35611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contenu 2"/>
          <p:cNvSpPr txBox="1">
            <a:spLocks/>
          </p:cNvSpPr>
          <p:nvPr/>
        </p:nvSpPr>
        <p:spPr>
          <a:xfrm>
            <a:off x="95118" y="373477"/>
            <a:ext cx="8951682" cy="6518643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b="1" dirty="0" smtClean="0"/>
              <a:t>Before yoking</a:t>
            </a:r>
          </a:p>
          <a:p>
            <a:r>
              <a:rPr kumimoji="1" lang="en-US" altLang="ja-JP" sz="2000" dirty="0" smtClean="0"/>
              <a:t>All yoke </a:t>
            </a:r>
            <a:r>
              <a:rPr kumimoji="1" lang="en-US" altLang="ja-JP" sz="2000" dirty="0"/>
              <a:t>plates were weighted and categorized </a:t>
            </a:r>
            <a:r>
              <a:rPr kumimoji="1" lang="en-US" altLang="ja-JP" sz="2000" dirty="0" smtClean="0"/>
              <a:t>to </a:t>
            </a:r>
            <a:r>
              <a:rPr kumimoji="1" lang="en-US" altLang="ja-JP" sz="2000" dirty="0"/>
              <a:t>6 groups.</a:t>
            </a:r>
          </a:p>
          <a:p>
            <a:r>
              <a:rPr kumimoji="1" lang="en-US" altLang="ja-JP" sz="2000" dirty="0"/>
              <a:t>Yoke plates were picked up evenly from each group so that total length of each yoke sub-stack can be homogenized</a:t>
            </a:r>
            <a:r>
              <a:rPr kumimoji="1" lang="en-US" altLang="ja-JP" sz="2000" dirty="0" smtClean="0"/>
              <a:t>.</a:t>
            </a:r>
            <a:endParaRPr lang="en-GB" sz="2000" dirty="0"/>
          </a:p>
          <a:p>
            <a:pPr marL="0" indent="0">
              <a:buNone/>
            </a:pPr>
            <a:r>
              <a:rPr lang="en-GB" sz="2000" b="1" dirty="0" smtClean="0"/>
              <a:t>Yoking trial</a:t>
            </a:r>
          </a:p>
          <a:p>
            <a:r>
              <a:rPr lang="en-GB" sz="2000" dirty="0" smtClean="0"/>
              <a:t>Check of pre-stress to the ramp boxes at the GFRP collars with Fuji paper</a:t>
            </a:r>
          </a:p>
          <a:p>
            <a:pPr marL="0" indent="0">
              <a:buNone/>
            </a:pPr>
            <a:r>
              <a:rPr lang="en-GB" sz="2000" dirty="0" smtClean="0">
                <a:sym typeface="Wingdings"/>
              </a:rPr>
              <a:t>      ~ 30 MPa (Target value: 40 MPa)</a:t>
            </a:r>
          </a:p>
          <a:p>
            <a:r>
              <a:rPr lang="en-GB" sz="2000" dirty="0" smtClean="0">
                <a:sym typeface="Wingdings"/>
              </a:rPr>
              <a:t>Polyimide shims were inserted</a:t>
            </a:r>
          </a:p>
          <a:p>
            <a:pPr marL="0" indent="0">
              <a:buNone/>
            </a:pPr>
            <a:r>
              <a:rPr lang="en-GB" sz="2000" dirty="0" smtClean="0">
                <a:sym typeface="Wingdings"/>
              </a:rPr>
              <a:t>     instead of Fuji papers.</a:t>
            </a:r>
          </a:p>
          <a:p>
            <a:pPr marL="0" indent="0">
              <a:buNone/>
            </a:pPr>
            <a:r>
              <a:rPr lang="en-GB" sz="2000" dirty="0" smtClean="0">
                <a:sym typeface="Wingdings"/>
              </a:rPr>
              <a:t>    (Total thickness of 0.4 mm</a:t>
            </a:r>
          </a:p>
          <a:p>
            <a:pPr marL="0" indent="0">
              <a:buNone/>
            </a:pPr>
            <a:r>
              <a:rPr lang="en-GB" sz="2000" dirty="0" smtClean="0">
                <a:sym typeface="Wingdings"/>
              </a:rPr>
              <a:t>      comparable to Fuji papers)</a:t>
            </a:r>
          </a:p>
          <a:p>
            <a:pPr marL="0" indent="0">
              <a:buNone/>
            </a:pPr>
            <a:r>
              <a:rPr lang="en-GB" sz="2000" b="1" dirty="0" smtClean="0">
                <a:sym typeface="Wingdings"/>
              </a:rPr>
              <a:t>During yoking</a:t>
            </a:r>
            <a:endParaRPr lang="en-GB" sz="2000" b="1" dirty="0" smtClean="0"/>
          </a:p>
          <a:p>
            <a:r>
              <a:rPr lang="en-GB" sz="2000" dirty="0" smtClean="0"/>
              <a:t>Coil resistance </a:t>
            </a:r>
            <a:r>
              <a:rPr lang="en-GB" sz="2000" dirty="0" smtClean="0">
                <a:sym typeface="Wingdings"/>
              </a:rPr>
              <a:t> No change</a:t>
            </a:r>
            <a:endParaRPr lang="en-GB" sz="2000" dirty="0" smtClean="0"/>
          </a:p>
          <a:p>
            <a:r>
              <a:rPr lang="en-GB" sz="2000" dirty="0" smtClean="0"/>
              <a:t>Check of ground fault with a tester </a:t>
            </a:r>
          </a:p>
          <a:p>
            <a:pPr marL="0" indent="0">
              <a:buNone/>
            </a:pPr>
            <a:r>
              <a:rPr lang="en-US" sz="2000" dirty="0">
                <a:sym typeface="Wingdings"/>
              </a:rPr>
              <a:t> </a:t>
            </a:r>
            <a:r>
              <a:rPr lang="en-US" sz="2000" dirty="0" smtClean="0">
                <a:sym typeface="Wingdings"/>
              </a:rPr>
              <a:t>    </a:t>
            </a:r>
            <a:r>
              <a:rPr lang="en-GB" sz="2000" dirty="0" smtClean="0">
                <a:sym typeface="Wingdings"/>
              </a:rPr>
              <a:t> No ground fault</a:t>
            </a:r>
            <a:endParaRPr lang="en-GB" sz="2000" dirty="0" smtClean="0"/>
          </a:p>
          <a:p>
            <a:r>
              <a:rPr lang="en-GB" sz="2000" dirty="0" smtClean="0"/>
              <a:t>Monitoring of  collar pole</a:t>
            </a:r>
          </a:p>
          <a:p>
            <a:pPr marL="0" indent="0">
              <a:buNone/>
            </a:pPr>
            <a:r>
              <a:rPr lang="en-GB" sz="2000" dirty="0" smtClean="0"/>
              <a:t>     and yoke strain</a:t>
            </a:r>
          </a:p>
          <a:p>
            <a:pPr marL="0" indent="0">
              <a:buNone/>
            </a:pPr>
            <a:r>
              <a:rPr lang="en-GB" sz="2000" dirty="0" smtClean="0">
                <a:sym typeface="Wingdings"/>
              </a:rPr>
              <a:t>      Next slide</a:t>
            </a:r>
          </a:p>
          <a:p>
            <a:endParaRPr lang="en-GB" sz="2000" dirty="0" smtClean="0">
              <a:sym typeface="Wingdings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-106722"/>
            <a:ext cx="7920000" cy="720000"/>
          </a:xfrm>
        </p:spPr>
        <p:txBody>
          <a:bodyPr/>
          <a:lstStyle/>
          <a:p>
            <a:r>
              <a:rPr lang="en-GB" dirty="0" smtClean="0"/>
              <a:t>Yoking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grpSp>
        <p:nvGrpSpPr>
          <p:cNvPr id="20" name="図形グループ 19"/>
          <p:cNvGrpSpPr/>
          <p:nvPr/>
        </p:nvGrpSpPr>
        <p:grpSpPr>
          <a:xfrm>
            <a:off x="4668081" y="2962060"/>
            <a:ext cx="3309712" cy="3574290"/>
            <a:chOff x="174167" y="583116"/>
            <a:chExt cx="3222114" cy="3479689"/>
          </a:xfrm>
        </p:grpSpPr>
        <p:pic>
          <p:nvPicPr>
            <p:cNvPr id="21" name="図 20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74167" y="583116"/>
              <a:ext cx="3222114" cy="3479689"/>
            </a:xfrm>
            <a:prstGeom prst="rect">
              <a:avLst/>
            </a:prstGeom>
          </p:spPr>
        </p:pic>
        <p:cxnSp>
          <p:nvCxnSpPr>
            <p:cNvPr id="22" name="直線矢印コネクタ 21"/>
            <p:cNvCxnSpPr/>
            <p:nvPr/>
          </p:nvCxnSpPr>
          <p:spPr>
            <a:xfrm>
              <a:off x="1581823" y="2274934"/>
              <a:ext cx="184731" cy="177824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線矢印コネクタ 22"/>
            <p:cNvCxnSpPr/>
            <p:nvPr/>
          </p:nvCxnSpPr>
          <p:spPr>
            <a:xfrm flipH="1">
              <a:off x="1798194" y="2208429"/>
              <a:ext cx="127340" cy="244329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線矢印コネクタ 23"/>
            <p:cNvCxnSpPr/>
            <p:nvPr/>
          </p:nvCxnSpPr>
          <p:spPr>
            <a:xfrm>
              <a:off x="1134912" y="2696466"/>
              <a:ext cx="213033" cy="621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線矢印コネクタ 24"/>
            <p:cNvCxnSpPr/>
            <p:nvPr/>
          </p:nvCxnSpPr>
          <p:spPr>
            <a:xfrm flipH="1">
              <a:off x="2039584" y="2655394"/>
              <a:ext cx="213033" cy="621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テキスト ボックス 25"/>
            <p:cNvSpPr txBox="1"/>
            <p:nvPr/>
          </p:nvSpPr>
          <p:spPr>
            <a:xfrm>
              <a:off x="1896633" y="1962643"/>
              <a:ext cx="12105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mtClean="0">
                  <a:solidFill>
                    <a:srgbClr val="FF0000"/>
                  </a:solidFill>
                </a:rPr>
                <a:t>Fuji paper</a:t>
              </a:r>
              <a:endParaRPr kumimoji="1" lang="ja-JP" altLang="en-US" dirty="0">
                <a:solidFill>
                  <a:srgbClr val="FF0000"/>
                </a:solidFill>
              </a:endParaRPr>
            </a:p>
          </p:txBody>
        </p:sp>
      </p:grpSp>
      <p:pic>
        <p:nvPicPr>
          <p:cNvPr id="27" name="図 2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6734668" y="4045704"/>
            <a:ext cx="3655654" cy="1087414"/>
          </a:xfrm>
          <a:prstGeom prst="rect">
            <a:avLst/>
          </a:prstGeom>
        </p:spPr>
      </p:pic>
      <p:cxnSp>
        <p:nvCxnSpPr>
          <p:cNvPr id="28" name="直線矢印コネクタ 27"/>
          <p:cNvCxnSpPr/>
          <p:nvPr/>
        </p:nvCxnSpPr>
        <p:spPr>
          <a:xfrm flipV="1">
            <a:off x="8562495" y="6342648"/>
            <a:ext cx="268024" cy="21864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直線矢印コネクタ 28"/>
          <p:cNvCxnSpPr/>
          <p:nvPr/>
        </p:nvCxnSpPr>
        <p:spPr>
          <a:xfrm flipH="1" flipV="1">
            <a:off x="8276281" y="6388418"/>
            <a:ext cx="296745" cy="1731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テキスト ボックス 29"/>
          <p:cNvSpPr txBox="1"/>
          <p:nvPr/>
        </p:nvSpPr>
        <p:spPr>
          <a:xfrm>
            <a:off x="8332648" y="6492096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MP</a:t>
            </a:r>
            <a:endParaRPr kumimoji="1" lang="ja-JP" altLang="en-US" dirty="0" smtClean="0"/>
          </a:p>
        </p:txBody>
      </p:sp>
      <p:sp>
        <p:nvSpPr>
          <p:cNvPr id="31" name="正方形/長方形 30"/>
          <p:cNvSpPr/>
          <p:nvPr/>
        </p:nvSpPr>
        <p:spPr>
          <a:xfrm>
            <a:off x="8326452" y="2772874"/>
            <a:ext cx="385935" cy="1395968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7913882" y="2432558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mtClean="0"/>
              <a:t>Ramp box</a:t>
            </a:r>
            <a:endParaRPr kumimoji="1"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044725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QA test results in the following fabrication steps</a:t>
            </a:r>
          </a:p>
          <a:p>
            <a:pPr lvl="1"/>
            <a:r>
              <a:rPr lang="en-GB" dirty="0" smtClean="0"/>
              <a:t>Coil winding</a:t>
            </a:r>
          </a:p>
          <a:p>
            <a:pPr lvl="1"/>
            <a:r>
              <a:rPr lang="en-GB" dirty="0" smtClean="0"/>
              <a:t>Curing</a:t>
            </a:r>
          </a:p>
          <a:p>
            <a:pPr lvl="1"/>
            <a:r>
              <a:rPr lang="en-GB" dirty="0" smtClean="0"/>
              <a:t>Coil size measurement</a:t>
            </a:r>
          </a:p>
          <a:p>
            <a:pPr lvl="1"/>
            <a:r>
              <a:rPr lang="en-GB" dirty="0" smtClean="0"/>
              <a:t>Instrumentation</a:t>
            </a:r>
          </a:p>
          <a:p>
            <a:pPr lvl="1"/>
            <a:r>
              <a:rPr lang="en-GB" dirty="0" smtClean="0"/>
              <a:t>QPH, Insulations</a:t>
            </a:r>
          </a:p>
          <a:p>
            <a:pPr lvl="1"/>
            <a:r>
              <a:rPr lang="en-GB" dirty="0" smtClean="0"/>
              <a:t>Collaring</a:t>
            </a:r>
          </a:p>
          <a:p>
            <a:pPr lvl="1"/>
            <a:r>
              <a:rPr lang="en-GB" dirty="0" smtClean="0"/>
              <a:t>Yoking</a:t>
            </a:r>
          </a:p>
          <a:p>
            <a:pPr lvl="1"/>
            <a:r>
              <a:rPr lang="en-GB" dirty="0" smtClean="0"/>
              <a:t>Shell, end ring welding and splice work 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8484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53" y="738390"/>
            <a:ext cx="4414748" cy="3801136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-117180"/>
            <a:ext cx="7920000" cy="720000"/>
          </a:xfrm>
        </p:spPr>
        <p:txBody>
          <a:bodyPr/>
          <a:lstStyle/>
          <a:p>
            <a:r>
              <a:rPr lang="en-GB" dirty="0" smtClean="0"/>
              <a:t>Strain and stress measurement during yoking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cxnSp>
        <p:nvCxnSpPr>
          <p:cNvPr id="32" name="直線矢印コネクタ 31"/>
          <p:cNvCxnSpPr/>
          <p:nvPr/>
        </p:nvCxnSpPr>
        <p:spPr>
          <a:xfrm rot="600000" flipH="1">
            <a:off x="1021765" y="2242494"/>
            <a:ext cx="330792" cy="122421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円/楕円 49"/>
          <p:cNvSpPr/>
          <p:nvPr/>
        </p:nvSpPr>
        <p:spPr>
          <a:xfrm>
            <a:off x="700259" y="3501532"/>
            <a:ext cx="316785" cy="69704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999016" y="3635570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A</a:t>
            </a:r>
            <a:endParaRPr kumimoji="1" lang="ja-JP" altLang="en-US" dirty="0" smtClean="0">
              <a:solidFill>
                <a:srgbClr val="FF0000"/>
              </a:solidFill>
            </a:endParaRPr>
          </a:p>
        </p:txBody>
      </p:sp>
      <p:sp>
        <p:nvSpPr>
          <p:cNvPr id="51" name="円/楕円 50"/>
          <p:cNvSpPr/>
          <p:nvPr/>
        </p:nvSpPr>
        <p:spPr>
          <a:xfrm>
            <a:off x="3820777" y="1360456"/>
            <a:ext cx="562650" cy="81330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3960552" y="2176627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C</a:t>
            </a:r>
            <a:endParaRPr kumimoji="1" lang="ja-JP" altLang="en-US" dirty="0" smtClean="0">
              <a:solidFill>
                <a:srgbClr val="FF0000"/>
              </a:solidFill>
            </a:endParaRPr>
          </a:p>
        </p:txBody>
      </p:sp>
      <p:sp>
        <p:nvSpPr>
          <p:cNvPr id="53" name="円/楕円 52"/>
          <p:cNvSpPr/>
          <p:nvPr/>
        </p:nvSpPr>
        <p:spPr>
          <a:xfrm>
            <a:off x="576417" y="1460870"/>
            <a:ext cx="304277" cy="107852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767295" y="2315307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D</a:t>
            </a:r>
            <a:endParaRPr kumimoji="1" lang="ja-JP" altLang="en-US" dirty="0" smtClean="0">
              <a:solidFill>
                <a:srgbClr val="FF0000"/>
              </a:solidFill>
            </a:endParaRPr>
          </a:p>
        </p:txBody>
      </p:sp>
      <p:pic>
        <p:nvPicPr>
          <p:cNvPr id="55" name="図 5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376" y="698492"/>
            <a:ext cx="4633395" cy="3837541"/>
          </a:xfrm>
          <a:prstGeom prst="rect">
            <a:avLst/>
          </a:prstGeom>
        </p:spPr>
      </p:pic>
      <p:cxnSp>
        <p:nvCxnSpPr>
          <p:cNvPr id="56" name="直線矢印コネクタ 55"/>
          <p:cNvCxnSpPr/>
          <p:nvPr/>
        </p:nvCxnSpPr>
        <p:spPr>
          <a:xfrm flipV="1">
            <a:off x="1214140" y="2915049"/>
            <a:ext cx="267686" cy="573516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矢印コネクタ 56"/>
          <p:cNvCxnSpPr/>
          <p:nvPr/>
        </p:nvCxnSpPr>
        <p:spPr>
          <a:xfrm flipV="1">
            <a:off x="2890515" y="1816052"/>
            <a:ext cx="722546" cy="31354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線矢印コネクタ 57"/>
          <p:cNvCxnSpPr/>
          <p:nvPr/>
        </p:nvCxnSpPr>
        <p:spPr>
          <a:xfrm flipH="1">
            <a:off x="2888716" y="2173763"/>
            <a:ext cx="722546" cy="31354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線矢印コネクタ 59"/>
          <p:cNvCxnSpPr/>
          <p:nvPr/>
        </p:nvCxnSpPr>
        <p:spPr>
          <a:xfrm flipV="1">
            <a:off x="7237338" y="3222364"/>
            <a:ext cx="442057" cy="229136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線矢印コネクタ 60"/>
          <p:cNvCxnSpPr/>
          <p:nvPr/>
        </p:nvCxnSpPr>
        <p:spPr>
          <a:xfrm flipV="1">
            <a:off x="8580322" y="2268109"/>
            <a:ext cx="684" cy="330501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線矢印コネクタ 61"/>
          <p:cNvCxnSpPr/>
          <p:nvPr/>
        </p:nvCxnSpPr>
        <p:spPr>
          <a:xfrm>
            <a:off x="5926330" y="3820298"/>
            <a:ext cx="452277" cy="7143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線矢印コネクタ 62"/>
          <p:cNvCxnSpPr/>
          <p:nvPr/>
        </p:nvCxnSpPr>
        <p:spPr>
          <a:xfrm flipH="1">
            <a:off x="6447257" y="2206459"/>
            <a:ext cx="506787" cy="99436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円/楕円 63"/>
          <p:cNvSpPr/>
          <p:nvPr/>
        </p:nvSpPr>
        <p:spPr>
          <a:xfrm>
            <a:off x="5175870" y="3820297"/>
            <a:ext cx="235597" cy="36964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5219797" y="3507011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A</a:t>
            </a:r>
            <a:endParaRPr kumimoji="1" lang="ja-JP" altLang="en-US" dirty="0" smtClean="0">
              <a:solidFill>
                <a:srgbClr val="FF0000"/>
              </a:solidFill>
            </a:endParaRPr>
          </a:p>
        </p:txBody>
      </p:sp>
      <p:sp>
        <p:nvSpPr>
          <p:cNvPr id="66" name="円/楕円 65"/>
          <p:cNvSpPr/>
          <p:nvPr/>
        </p:nvSpPr>
        <p:spPr>
          <a:xfrm>
            <a:off x="6888628" y="3709130"/>
            <a:ext cx="283294" cy="43732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6806800" y="3388456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B</a:t>
            </a:r>
            <a:endParaRPr kumimoji="1" lang="ja-JP" altLang="en-US" dirty="0" smtClean="0">
              <a:solidFill>
                <a:srgbClr val="FF0000"/>
              </a:solidFill>
            </a:endParaRPr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15513342" y="2555803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A</a:t>
            </a:r>
            <a:endParaRPr kumimoji="1" lang="ja-JP" altLang="en-US" dirty="0" smtClean="0">
              <a:solidFill>
                <a:srgbClr val="FF0000"/>
              </a:solidFill>
            </a:endParaRPr>
          </a:p>
        </p:txBody>
      </p:sp>
      <p:sp>
        <p:nvSpPr>
          <p:cNvPr id="69" name="円/楕円 68"/>
          <p:cNvSpPr/>
          <p:nvPr/>
        </p:nvSpPr>
        <p:spPr>
          <a:xfrm>
            <a:off x="8405475" y="1548581"/>
            <a:ext cx="562650" cy="133224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8136026" y="2165961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C</a:t>
            </a:r>
            <a:endParaRPr kumimoji="1" lang="ja-JP" altLang="en-US" dirty="0" smtClean="0">
              <a:solidFill>
                <a:srgbClr val="FF0000"/>
              </a:solidFill>
            </a:endParaRPr>
          </a:p>
        </p:txBody>
      </p:sp>
      <p:sp>
        <p:nvSpPr>
          <p:cNvPr id="71" name="円/楕円 70"/>
          <p:cNvSpPr/>
          <p:nvPr/>
        </p:nvSpPr>
        <p:spPr>
          <a:xfrm>
            <a:off x="5179930" y="1925589"/>
            <a:ext cx="246527" cy="79265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" name="テキスト ボックス 71"/>
          <p:cNvSpPr txBox="1"/>
          <p:nvPr/>
        </p:nvSpPr>
        <p:spPr>
          <a:xfrm>
            <a:off x="5355818" y="2569109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D</a:t>
            </a:r>
            <a:endParaRPr kumimoji="1" lang="ja-JP" altLang="en-US" dirty="0" smtClean="0">
              <a:solidFill>
                <a:srgbClr val="FF0000"/>
              </a:solidFill>
            </a:endParaRPr>
          </a:p>
        </p:txBody>
      </p:sp>
      <p:sp>
        <p:nvSpPr>
          <p:cNvPr id="73" name="円/楕円 72"/>
          <p:cNvSpPr/>
          <p:nvPr/>
        </p:nvSpPr>
        <p:spPr>
          <a:xfrm>
            <a:off x="2455480" y="1425075"/>
            <a:ext cx="211099" cy="81330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2397427" y="2222543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B</a:t>
            </a:r>
            <a:endParaRPr kumimoji="1" lang="ja-JP" altLang="en-US" dirty="0" smtClean="0">
              <a:solidFill>
                <a:srgbClr val="FF0000"/>
              </a:solidFill>
            </a:endParaRPr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1673186" y="407166"/>
            <a:ext cx="16594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smtClean="0"/>
              <a:t>Collar pole</a:t>
            </a:r>
            <a:endParaRPr kumimoji="1" lang="ja-JP" altLang="en-US" sz="2400" dirty="0"/>
          </a:p>
        </p:txBody>
      </p:sp>
      <p:sp>
        <p:nvSpPr>
          <p:cNvPr id="77" name="テキスト ボックス 76"/>
          <p:cNvSpPr txBox="1"/>
          <p:nvPr/>
        </p:nvSpPr>
        <p:spPr>
          <a:xfrm>
            <a:off x="6599605" y="407166"/>
            <a:ext cx="858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smtClean="0"/>
              <a:t>Yoke</a:t>
            </a:r>
            <a:endParaRPr kumimoji="1" lang="ja-JP" altLang="en-US" sz="2400" dirty="0"/>
          </a:p>
        </p:txBody>
      </p:sp>
      <p:sp>
        <p:nvSpPr>
          <p:cNvPr id="78" name="Espace réservé du contenu 2"/>
          <p:cNvSpPr txBox="1">
            <a:spLocks/>
          </p:cNvSpPr>
          <p:nvPr/>
        </p:nvSpPr>
        <p:spPr>
          <a:xfrm>
            <a:off x="3827127" y="4681969"/>
            <a:ext cx="5333075" cy="189160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A: Before yoking</a:t>
            </a:r>
          </a:p>
          <a:p>
            <a:r>
              <a:rPr lang="en-GB" sz="2000" dirty="0" smtClean="0">
                <a:sym typeface="Wingdings"/>
              </a:rPr>
              <a:t>B: Contact between upper and lower yoke</a:t>
            </a:r>
          </a:p>
          <a:p>
            <a:r>
              <a:rPr lang="en-GB" sz="2000" dirty="0" smtClean="0">
                <a:sym typeface="Wingdings"/>
              </a:rPr>
              <a:t>C: Key insertion</a:t>
            </a:r>
          </a:p>
          <a:p>
            <a:r>
              <a:rPr lang="en-GB" sz="2000" dirty="0" smtClean="0">
                <a:sym typeface="Wingdings"/>
              </a:rPr>
              <a:t>D: After releasing load to yoke shoulder</a:t>
            </a:r>
          </a:p>
          <a:p>
            <a:pPr marL="0" indent="0">
              <a:buNone/>
            </a:pPr>
            <a:r>
              <a:rPr lang="en-GB" sz="2000" dirty="0" smtClean="0">
                <a:sym typeface="Wingdings"/>
              </a:rPr>
              <a:t>    (After yoking)</a:t>
            </a:r>
          </a:p>
          <a:p>
            <a:endParaRPr lang="en-GB" sz="2000" dirty="0" smtClean="0">
              <a:sym typeface="Wingdings"/>
            </a:endParaRPr>
          </a:p>
        </p:txBody>
      </p:sp>
      <p:pic>
        <p:nvPicPr>
          <p:cNvPr id="59" name="図 58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V="1">
            <a:off x="189926" y="4811146"/>
            <a:ext cx="3401371" cy="2588574"/>
          </a:xfrm>
          <a:prstGeom prst="rect">
            <a:avLst/>
          </a:prstGeom>
        </p:spPr>
      </p:pic>
      <p:sp>
        <p:nvSpPr>
          <p:cNvPr id="75" name="テキスト ボックス 74"/>
          <p:cNvSpPr txBox="1"/>
          <p:nvPr/>
        </p:nvSpPr>
        <p:spPr>
          <a:xfrm>
            <a:off x="2368210" y="4945249"/>
            <a:ext cx="1005340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CG-T-Ra</a:t>
            </a:r>
            <a:endParaRPr kumimoji="1" lang="ja-JP" altLang="en-US" sz="1600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9" name="テキスト ボックス 78"/>
          <p:cNvSpPr txBox="1"/>
          <p:nvPr/>
        </p:nvSpPr>
        <p:spPr>
          <a:xfrm>
            <a:off x="343710" y="4945249"/>
            <a:ext cx="1005340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solidFill>
                  <a:srgbClr val="0432FF"/>
                </a:solidFill>
                <a:latin typeface="Arial" charset="0"/>
                <a:ea typeface="Arial" charset="0"/>
                <a:cs typeface="Arial" charset="0"/>
              </a:rPr>
              <a:t>CG-T-</a:t>
            </a:r>
            <a:r>
              <a:rPr kumimoji="1" lang="en-US" altLang="ja-JP" sz="1600" dirty="0" err="1" smtClean="0">
                <a:solidFill>
                  <a:srgbClr val="0432FF"/>
                </a:solidFill>
                <a:latin typeface="Arial" charset="0"/>
                <a:ea typeface="Arial" charset="0"/>
                <a:cs typeface="Arial" charset="0"/>
              </a:rPr>
              <a:t>Rb</a:t>
            </a:r>
            <a:endParaRPr kumimoji="1" lang="ja-JP" altLang="en-US" sz="1600" dirty="0">
              <a:solidFill>
                <a:srgbClr val="0432F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312417" y="6478770"/>
            <a:ext cx="1027845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600" dirty="0" smtClean="0">
                <a:solidFill>
                  <a:srgbClr val="008F00"/>
                </a:solidFill>
                <a:latin typeface="Arial" charset="0"/>
                <a:ea typeface="Arial" charset="0"/>
                <a:cs typeface="Arial" charset="0"/>
              </a:rPr>
              <a:t>CG-B</a:t>
            </a:r>
            <a:r>
              <a:rPr kumimoji="1" lang="en-US" altLang="ja-JP" sz="1600" dirty="0" smtClean="0">
                <a:solidFill>
                  <a:srgbClr val="008F00"/>
                </a:solidFill>
                <a:latin typeface="Arial" charset="0"/>
                <a:ea typeface="Arial" charset="0"/>
                <a:cs typeface="Arial" charset="0"/>
              </a:rPr>
              <a:t>-Ra</a:t>
            </a:r>
            <a:endParaRPr kumimoji="1" lang="ja-JP" altLang="en-US" sz="1600" dirty="0">
              <a:solidFill>
                <a:srgbClr val="008F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1" name="テキスト ボックス 80"/>
          <p:cNvSpPr txBox="1"/>
          <p:nvPr/>
        </p:nvSpPr>
        <p:spPr>
          <a:xfrm>
            <a:off x="2392484" y="6506860"/>
            <a:ext cx="1027845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600" dirty="0" smtClean="0">
                <a:solidFill>
                  <a:srgbClr val="AB7942"/>
                </a:solidFill>
                <a:latin typeface="Arial" charset="0"/>
                <a:ea typeface="Arial" charset="0"/>
                <a:cs typeface="Arial" charset="0"/>
              </a:rPr>
              <a:t>CG-B</a:t>
            </a:r>
            <a:r>
              <a:rPr kumimoji="1" lang="en-US" altLang="ja-JP" sz="1600" dirty="0" smtClean="0">
                <a:solidFill>
                  <a:srgbClr val="AB7942"/>
                </a:solidFill>
                <a:latin typeface="Arial" charset="0"/>
                <a:ea typeface="Arial" charset="0"/>
                <a:cs typeface="Arial" charset="0"/>
              </a:rPr>
              <a:t>-</a:t>
            </a:r>
            <a:r>
              <a:rPr kumimoji="1" lang="en-US" altLang="ja-JP" sz="1600" dirty="0" err="1" smtClean="0">
                <a:solidFill>
                  <a:srgbClr val="AB7942"/>
                </a:solidFill>
                <a:latin typeface="Arial" charset="0"/>
                <a:ea typeface="Arial" charset="0"/>
                <a:cs typeface="Arial" charset="0"/>
              </a:rPr>
              <a:t>Rb</a:t>
            </a:r>
            <a:endParaRPr kumimoji="1" lang="ja-JP" altLang="en-US" sz="1600" dirty="0">
              <a:solidFill>
                <a:srgbClr val="AB7942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82" name="直線矢印コネクタ 81"/>
          <p:cNvCxnSpPr/>
          <p:nvPr/>
        </p:nvCxnSpPr>
        <p:spPr>
          <a:xfrm>
            <a:off x="1389830" y="5146047"/>
            <a:ext cx="396915" cy="121497"/>
          </a:xfrm>
          <a:prstGeom prst="straightConnector1">
            <a:avLst/>
          </a:prstGeom>
          <a:ln w="28575">
            <a:solidFill>
              <a:srgbClr val="0432FF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直線矢印コネクタ 82"/>
          <p:cNvCxnSpPr/>
          <p:nvPr/>
        </p:nvCxnSpPr>
        <p:spPr>
          <a:xfrm flipH="1">
            <a:off x="1978668" y="5127015"/>
            <a:ext cx="472765" cy="140529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線矢印コネクタ 83"/>
          <p:cNvCxnSpPr/>
          <p:nvPr/>
        </p:nvCxnSpPr>
        <p:spPr>
          <a:xfrm flipH="1" flipV="1">
            <a:off x="1963777" y="6452146"/>
            <a:ext cx="472765" cy="140529"/>
          </a:xfrm>
          <a:prstGeom prst="straightConnector1">
            <a:avLst/>
          </a:prstGeom>
          <a:ln w="28575">
            <a:solidFill>
              <a:srgbClr val="AB794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直線矢印コネクタ 84"/>
          <p:cNvCxnSpPr/>
          <p:nvPr/>
        </p:nvCxnSpPr>
        <p:spPr>
          <a:xfrm flipV="1">
            <a:off x="1307348" y="6453768"/>
            <a:ext cx="472765" cy="140529"/>
          </a:xfrm>
          <a:prstGeom prst="straightConnector1">
            <a:avLst/>
          </a:prstGeom>
          <a:ln w="28575">
            <a:solidFill>
              <a:srgbClr val="008F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テキスト ボックス 85"/>
          <p:cNvSpPr txBox="1"/>
          <p:nvPr/>
        </p:nvSpPr>
        <p:spPr>
          <a:xfrm>
            <a:off x="115944" y="4566491"/>
            <a:ext cx="1283178" cy="310118"/>
          </a:xfrm>
          <a:prstGeom prst="rect">
            <a:avLst/>
          </a:prstGeom>
          <a:solidFill>
            <a:srgbClr val="F8D92A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smtClean="0">
                <a:latin typeface="Arial" charset="0"/>
                <a:ea typeface="Arial" charset="0"/>
                <a:cs typeface="Arial" charset="0"/>
              </a:rPr>
              <a:t>View from LE</a:t>
            </a:r>
            <a:endParaRPr kumimoji="1" lang="ja-JP" altLang="en-US" sz="16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9" name="テキスト ボックス 88"/>
          <p:cNvSpPr txBox="1"/>
          <p:nvPr/>
        </p:nvSpPr>
        <p:spPr>
          <a:xfrm>
            <a:off x="2706691" y="6095213"/>
            <a:ext cx="1016625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600" dirty="0" smtClean="0">
                <a:solidFill>
                  <a:srgbClr val="AB7942"/>
                </a:solidFill>
                <a:latin typeface="Arial" charset="0"/>
                <a:ea typeface="Arial" charset="0"/>
                <a:cs typeface="Arial" charset="0"/>
              </a:rPr>
              <a:t>YG-B</a:t>
            </a:r>
            <a:r>
              <a:rPr kumimoji="1" lang="en-US" altLang="ja-JP" sz="1600" dirty="0" smtClean="0">
                <a:solidFill>
                  <a:srgbClr val="AB7942"/>
                </a:solidFill>
                <a:latin typeface="Arial" charset="0"/>
                <a:ea typeface="Arial" charset="0"/>
                <a:cs typeface="Arial" charset="0"/>
              </a:rPr>
              <a:t>-</a:t>
            </a:r>
            <a:r>
              <a:rPr kumimoji="1" lang="en-US" altLang="ja-JP" sz="1600" dirty="0" err="1" smtClean="0">
                <a:solidFill>
                  <a:srgbClr val="AB7942"/>
                </a:solidFill>
                <a:latin typeface="Arial" charset="0"/>
                <a:ea typeface="Arial" charset="0"/>
                <a:cs typeface="Arial" charset="0"/>
              </a:rPr>
              <a:t>Rb</a:t>
            </a:r>
            <a:endParaRPr kumimoji="1" lang="ja-JP" altLang="en-US" sz="1600" dirty="0">
              <a:solidFill>
                <a:srgbClr val="AB7942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0" name="テキスト ボックス 89"/>
          <p:cNvSpPr txBox="1"/>
          <p:nvPr/>
        </p:nvSpPr>
        <p:spPr>
          <a:xfrm>
            <a:off x="125685" y="6077797"/>
            <a:ext cx="1016625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600" dirty="0" smtClean="0">
                <a:solidFill>
                  <a:srgbClr val="008F00"/>
                </a:solidFill>
                <a:latin typeface="Arial" charset="0"/>
                <a:ea typeface="Arial" charset="0"/>
                <a:cs typeface="Arial" charset="0"/>
              </a:rPr>
              <a:t>YG-B</a:t>
            </a:r>
            <a:r>
              <a:rPr kumimoji="1" lang="en-US" altLang="ja-JP" sz="1600" dirty="0" smtClean="0">
                <a:solidFill>
                  <a:srgbClr val="008F00"/>
                </a:solidFill>
                <a:latin typeface="Arial" charset="0"/>
                <a:ea typeface="Arial" charset="0"/>
                <a:cs typeface="Arial" charset="0"/>
              </a:rPr>
              <a:t>-Ra</a:t>
            </a:r>
            <a:endParaRPr kumimoji="1" lang="ja-JP" altLang="en-US" sz="1600" dirty="0">
              <a:solidFill>
                <a:srgbClr val="008F00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87" name="直線矢印コネクタ 86"/>
          <p:cNvCxnSpPr/>
          <p:nvPr/>
        </p:nvCxnSpPr>
        <p:spPr>
          <a:xfrm flipV="1">
            <a:off x="756291" y="5909858"/>
            <a:ext cx="209650" cy="243765"/>
          </a:xfrm>
          <a:prstGeom prst="straightConnector1">
            <a:avLst/>
          </a:prstGeom>
          <a:ln w="28575">
            <a:solidFill>
              <a:srgbClr val="008F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直線矢印コネクタ 87"/>
          <p:cNvCxnSpPr/>
          <p:nvPr/>
        </p:nvCxnSpPr>
        <p:spPr>
          <a:xfrm flipH="1" flipV="1">
            <a:off x="2799213" y="5891211"/>
            <a:ext cx="203368" cy="254667"/>
          </a:xfrm>
          <a:prstGeom prst="straightConnector1">
            <a:avLst/>
          </a:prstGeom>
          <a:ln w="28575">
            <a:solidFill>
              <a:srgbClr val="AB794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68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56263" y="5022371"/>
            <a:ext cx="6701898" cy="1638568"/>
          </a:xfrm>
        </p:spPr>
        <p:txBody>
          <a:bodyPr>
            <a:normAutofit/>
          </a:bodyPr>
          <a:lstStyle/>
          <a:p>
            <a:r>
              <a:rPr kumimoji="1" lang="en-US" altLang="ja-JP" sz="2400" smtClean="0"/>
              <a:t>Measured in three </a:t>
            </a:r>
            <a:r>
              <a:rPr kumimoji="1" lang="en-US" altLang="ja-JP" sz="2400" dirty="0" smtClean="0"/>
              <a:t>longitudinal positions in SS</a:t>
            </a:r>
          </a:p>
          <a:p>
            <a:r>
              <a:rPr kumimoji="1" lang="en-US" altLang="ja-JP" sz="2400" dirty="0" smtClean="0"/>
              <a:t>Average pre-stress: 64.6±9.6 MPa</a:t>
            </a:r>
          </a:p>
          <a:p>
            <a:r>
              <a:rPr kumimoji="1" lang="en-US" altLang="ja-JP" sz="2400" dirty="0" smtClean="0"/>
              <a:t>Measured pre-stress is lower than the target value of 80 MPa.</a:t>
            </a:r>
            <a:endParaRPr kumimoji="1" lang="ja-JP" altLang="en-US" sz="2400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602" y="410419"/>
            <a:ext cx="4605865" cy="4619676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2084462" y="4437743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smtClean="0"/>
              <a:t>L</a:t>
            </a:r>
            <a:endParaRPr kumimoji="1" lang="ja-JP" altLang="en-US" sz="20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283737" y="4437743"/>
            <a:ext cx="3978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M</a:t>
            </a:r>
            <a:endParaRPr kumimoji="1" lang="ja-JP" altLang="en-US" sz="20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607212" y="4437743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R</a:t>
            </a:r>
            <a:endParaRPr kumimoji="1" lang="ja-JP" altLang="en-US" sz="2000" dirty="0"/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V="1">
            <a:off x="5878422" y="965246"/>
            <a:ext cx="1474873" cy="1810800"/>
          </a:xfrm>
          <a:prstGeom prst="rect">
            <a:avLst/>
          </a:prstGeom>
        </p:spPr>
      </p:pic>
      <p:sp>
        <p:nvSpPr>
          <p:cNvPr id="12" name="テキスト ボックス 11"/>
          <p:cNvSpPr txBox="1"/>
          <p:nvPr/>
        </p:nvSpPr>
        <p:spPr>
          <a:xfrm>
            <a:off x="7029735" y="1150149"/>
            <a:ext cx="414877" cy="2919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T-a</a:t>
            </a:r>
            <a:endParaRPr kumimoji="1" lang="ja-JP" altLang="en-US" sz="1600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811634" y="1137008"/>
            <a:ext cx="414877" cy="2919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smtClean="0">
                <a:solidFill>
                  <a:srgbClr val="0432FF"/>
                </a:solidFill>
                <a:latin typeface="Arial" charset="0"/>
                <a:ea typeface="Arial" charset="0"/>
                <a:cs typeface="Arial" charset="0"/>
              </a:rPr>
              <a:t>T-b</a:t>
            </a:r>
            <a:endParaRPr kumimoji="1" lang="ja-JP" altLang="en-US" sz="1600" dirty="0">
              <a:solidFill>
                <a:srgbClr val="0432F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730306" y="2427894"/>
            <a:ext cx="434284" cy="2919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smtClean="0">
                <a:solidFill>
                  <a:schemeClr val="accent6">
                    <a:lumMod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B</a:t>
            </a:r>
            <a:r>
              <a:rPr kumimoji="1" lang="en-US" altLang="ja-JP" sz="1600" smtClean="0">
                <a:solidFill>
                  <a:schemeClr val="accent6">
                    <a:lumMod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-a</a:t>
            </a:r>
            <a:endParaRPr kumimoji="1" lang="ja-JP" altLang="en-US" sz="1600" dirty="0">
              <a:solidFill>
                <a:schemeClr val="accent6">
                  <a:lumMod val="50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7046799" y="2444717"/>
            <a:ext cx="434284" cy="2919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>
                <a:solidFill>
                  <a:schemeClr val="accent4">
                    <a:lumMod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B</a:t>
            </a:r>
            <a:r>
              <a:rPr kumimoji="1" lang="en-US" altLang="ja-JP" sz="1600" dirty="0" smtClean="0">
                <a:solidFill>
                  <a:schemeClr val="accent4">
                    <a:lumMod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-b</a:t>
            </a:r>
            <a:endParaRPr kumimoji="1" lang="ja-JP" altLang="en-US" sz="1600" dirty="0">
              <a:solidFill>
                <a:schemeClr val="accent4">
                  <a:lumMod val="50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16" name="直線矢印コネクタ 15"/>
          <p:cNvCxnSpPr/>
          <p:nvPr/>
        </p:nvCxnSpPr>
        <p:spPr>
          <a:xfrm>
            <a:off x="6204788" y="1360609"/>
            <a:ext cx="342240" cy="104761"/>
          </a:xfrm>
          <a:prstGeom prst="straightConnector1">
            <a:avLst/>
          </a:prstGeom>
          <a:ln w="28575">
            <a:solidFill>
              <a:srgbClr val="0432FF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/>
          <p:nvPr/>
        </p:nvCxnSpPr>
        <p:spPr>
          <a:xfrm flipH="1">
            <a:off x="6712513" y="1344198"/>
            <a:ext cx="407641" cy="121171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/>
          <p:cNvCxnSpPr/>
          <p:nvPr/>
        </p:nvCxnSpPr>
        <p:spPr>
          <a:xfrm flipH="1" flipV="1">
            <a:off x="6699674" y="2479916"/>
            <a:ext cx="407641" cy="121171"/>
          </a:xfrm>
          <a:prstGeom prst="straightConnector1">
            <a:avLst/>
          </a:prstGeom>
          <a:ln w="28575">
            <a:solidFill>
              <a:schemeClr val="accent4">
                <a:lumMod val="50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/>
          <p:nvPr/>
        </p:nvCxnSpPr>
        <p:spPr>
          <a:xfrm flipV="1">
            <a:off x="6133668" y="2481315"/>
            <a:ext cx="407641" cy="121171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/>
          <p:cNvSpPr txBox="1"/>
          <p:nvPr/>
        </p:nvSpPr>
        <p:spPr>
          <a:xfrm>
            <a:off x="5898581" y="848088"/>
            <a:ext cx="1434553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>
                <a:latin typeface="Arial" charset="0"/>
                <a:ea typeface="Arial" charset="0"/>
                <a:cs typeface="Arial" charset="0"/>
              </a:rPr>
              <a:t>View from LE</a:t>
            </a:r>
            <a:endParaRPr kumimoji="1" lang="ja-JP" altLang="en-US" sz="16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878422" y="2922233"/>
            <a:ext cx="260520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L: LE side</a:t>
            </a:r>
          </a:p>
          <a:p>
            <a:r>
              <a:rPr kumimoji="1" lang="en-US" altLang="ja-JP" sz="2000" dirty="0" smtClean="0"/>
              <a:t>M: Middle</a:t>
            </a:r>
          </a:p>
          <a:p>
            <a:r>
              <a:rPr kumimoji="1" lang="en-US" altLang="ja-JP" sz="2000" dirty="0" smtClean="0"/>
              <a:t>R: RE side</a:t>
            </a:r>
          </a:p>
          <a:p>
            <a:r>
              <a:rPr kumimoji="1" lang="en-US" altLang="ja-JP" sz="2000" dirty="0" smtClean="0"/>
              <a:t>in the straight section</a:t>
            </a:r>
            <a:endParaRPr kumimoji="1" lang="ja-JP" altLang="en-US" sz="2000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12000" y="-147547"/>
            <a:ext cx="7920000" cy="720000"/>
          </a:xfrm>
        </p:spPr>
        <p:txBody>
          <a:bodyPr/>
          <a:lstStyle/>
          <a:p>
            <a:r>
              <a:rPr kumimoji="1" lang="en-US" altLang="ja-JP" dirty="0" smtClean="0"/>
              <a:t>Pre-stress after yoking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26994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297616"/>
            <a:ext cx="7920000" cy="720000"/>
          </a:xfrm>
        </p:spPr>
        <p:txBody>
          <a:bodyPr/>
          <a:lstStyle/>
          <a:p>
            <a:r>
              <a:rPr lang="en-GB" dirty="0" smtClean="0"/>
              <a:t>After yoking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>
          <a:xfrm>
            <a:off x="612000" y="1314626"/>
            <a:ext cx="8434800" cy="339356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altLang="ja-JP" sz="2000" dirty="0" smtClean="0"/>
              <a:t>Outer diameter of yoked magnet </a:t>
            </a:r>
            <a:r>
              <a:rPr lang="en-GB" altLang="ja-JP" sz="2000" dirty="0" smtClean="0">
                <a:sym typeface="Wingdings"/>
              </a:rPr>
              <a:t> Next slide</a:t>
            </a:r>
            <a:endParaRPr lang="en-GB" altLang="ja-JP" sz="2000" dirty="0" smtClean="0"/>
          </a:p>
          <a:p>
            <a:r>
              <a:rPr lang="en-GB" altLang="ja-JP" sz="2000" dirty="0" smtClean="0"/>
              <a:t>Coil resistance </a:t>
            </a:r>
            <a:r>
              <a:rPr lang="en-GB" altLang="ja-JP" sz="2000" dirty="0" smtClean="0">
                <a:sym typeface="Wingdings"/>
              </a:rPr>
              <a:t> No change</a:t>
            </a:r>
            <a:endParaRPr lang="en-GB" altLang="ja-JP" sz="2000" dirty="0" smtClean="0"/>
          </a:p>
          <a:p>
            <a:r>
              <a:rPr lang="en-GB" altLang="ja-JP" sz="2000" dirty="0" smtClean="0"/>
              <a:t>Cable resistance between voltage taps </a:t>
            </a:r>
            <a:r>
              <a:rPr lang="en-GB" altLang="ja-JP" sz="2000" dirty="0" smtClean="0">
                <a:sym typeface="Wingdings"/>
              </a:rPr>
              <a:t> No change</a:t>
            </a:r>
            <a:endParaRPr lang="en-GB" altLang="ja-JP" sz="2000" dirty="0" smtClean="0"/>
          </a:p>
          <a:p>
            <a:r>
              <a:rPr lang="en-GB" altLang="ja-JP" sz="2000" dirty="0" smtClean="0"/>
              <a:t>QPH and spot heater resistance </a:t>
            </a:r>
            <a:r>
              <a:rPr lang="en-GB" altLang="ja-JP" sz="2000" dirty="0" smtClean="0">
                <a:sym typeface="Wingdings"/>
              </a:rPr>
              <a:t> No change</a:t>
            </a:r>
            <a:endParaRPr lang="en-GB" altLang="ja-JP" sz="2000" dirty="0" smtClean="0"/>
          </a:p>
          <a:p>
            <a:r>
              <a:rPr lang="en-GB" altLang="ja-JP" sz="2000" dirty="0" smtClean="0"/>
              <a:t>Coil inductance at 100 Hz</a:t>
            </a:r>
          </a:p>
          <a:p>
            <a:pPr marL="0" indent="0">
              <a:buFont typeface="Wingdings" charset="2"/>
              <a:buNone/>
            </a:pPr>
            <a:r>
              <a:rPr lang="en-GB" altLang="ja-JP" sz="2000" dirty="0" smtClean="0">
                <a:sym typeface="Wingdings"/>
              </a:rPr>
              <a:t>    </a:t>
            </a:r>
            <a:r>
              <a:rPr lang="en-GB" altLang="ja-JP" sz="2000" dirty="0" smtClean="0"/>
              <a:t>Top (2.80 </a:t>
            </a:r>
            <a:r>
              <a:rPr lang="en-GB" altLang="ja-JP" sz="2000" dirty="0" err="1" smtClean="0"/>
              <a:t>mH</a:t>
            </a:r>
            <a:r>
              <a:rPr lang="en-GB" altLang="ja-JP" sz="2000" dirty="0" smtClean="0"/>
              <a:t>), Bottom (2.80 </a:t>
            </a:r>
            <a:r>
              <a:rPr lang="en-GB" altLang="ja-JP" sz="2000" dirty="0" err="1" smtClean="0"/>
              <a:t>mH</a:t>
            </a:r>
            <a:r>
              <a:rPr lang="en-GB" altLang="ja-JP" sz="2000" dirty="0" smtClean="0"/>
              <a:t>)</a:t>
            </a:r>
          </a:p>
          <a:p>
            <a:r>
              <a:rPr lang="en-GB" altLang="ja-JP" sz="2000" dirty="0" smtClean="0"/>
              <a:t>Surge test </a:t>
            </a:r>
            <a:r>
              <a:rPr lang="en-GB" altLang="ja-JP" sz="2000" dirty="0" smtClean="0">
                <a:sym typeface="Wingdings"/>
              </a:rPr>
              <a:t> Normal waveform</a:t>
            </a:r>
          </a:p>
          <a:p>
            <a:r>
              <a:rPr lang="en-GB" altLang="ja-JP" sz="2000" dirty="0" smtClean="0">
                <a:sym typeface="Wingdings"/>
              </a:rPr>
              <a:t>QPH test at a half energy  Similar voltage waveform for all QPHs</a:t>
            </a:r>
            <a:endParaRPr lang="en-GB" altLang="ja-JP" sz="2000" dirty="0" smtClean="0"/>
          </a:p>
          <a:p>
            <a:r>
              <a:rPr lang="en-GB" altLang="ja-JP" sz="2000" dirty="0" smtClean="0"/>
              <a:t>Hi-pot test </a:t>
            </a:r>
            <a:r>
              <a:rPr lang="en-GB" altLang="ja-JP" sz="2000" dirty="0" smtClean="0">
                <a:sym typeface="Wingdings"/>
              </a:rPr>
              <a:t> Insulation resistance &gt; 100 G</a:t>
            </a:r>
            <a:r>
              <a:rPr lang="en-GB" altLang="ja-JP" sz="2000" dirty="0" smtClean="0">
                <a:latin typeface="Symbol" charset="2"/>
                <a:ea typeface="Symbol" charset="2"/>
                <a:cs typeface="Symbol" charset="2"/>
                <a:sym typeface="Wingdings"/>
              </a:rPr>
              <a:t>W</a:t>
            </a:r>
            <a:r>
              <a:rPr lang="en-GB" altLang="ja-JP" sz="2000" dirty="0" smtClean="0">
                <a:sym typeface="Wingdings"/>
              </a:rPr>
              <a:t> for coils and QPHs </a:t>
            </a:r>
            <a:endParaRPr lang="en-GB" altLang="ja-JP" sz="2000" dirty="0" smtClean="0"/>
          </a:p>
          <a:p>
            <a:endParaRPr lang="en-GB" altLang="ja-JP" sz="2000" dirty="0" smtClean="0"/>
          </a:p>
          <a:p>
            <a:endParaRPr lang="en-GB" sz="2000" dirty="0" smtClean="0"/>
          </a:p>
          <a:p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val="334633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Outer diameter of yoked magnet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603063" y="4549513"/>
            <a:ext cx="5263737" cy="1746143"/>
          </a:xfrm>
        </p:spPr>
        <p:txBody>
          <a:bodyPr>
            <a:normAutofit/>
          </a:bodyPr>
          <a:lstStyle/>
          <a:p>
            <a:r>
              <a:rPr lang="en-GB" sz="2000" dirty="0" smtClean="0"/>
              <a:t>Oval deformation of yoked magnet is observed.</a:t>
            </a:r>
          </a:p>
          <a:p>
            <a:r>
              <a:rPr lang="en-GB" sz="2000" dirty="0" smtClean="0"/>
              <a:t>OD in the vertical direction is 0.19 mm larger than OD in the horizontal direction,</a:t>
            </a:r>
            <a:r>
              <a:rPr lang="en-GB" sz="2000" dirty="0"/>
              <a:t> </a:t>
            </a:r>
            <a:r>
              <a:rPr lang="en-GB" sz="2000" dirty="0" smtClean="0"/>
              <a:t>which is comparable to ANSYS calculation.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grpSp>
        <p:nvGrpSpPr>
          <p:cNvPr id="49" name="図形グループ 48"/>
          <p:cNvGrpSpPr/>
          <p:nvPr/>
        </p:nvGrpSpPr>
        <p:grpSpPr>
          <a:xfrm>
            <a:off x="58365" y="758555"/>
            <a:ext cx="3685349" cy="3610910"/>
            <a:chOff x="209048" y="750840"/>
            <a:chExt cx="4720107" cy="4624767"/>
          </a:xfrm>
        </p:grpSpPr>
        <p:pic>
          <p:nvPicPr>
            <p:cNvPr id="6" name="図 5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7290" y="1458032"/>
              <a:ext cx="3656078" cy="3595221"/>
            </a:xfrm>
            <a:prstGeom prst="rect">
              <a:avLst/>
            </a:prstGeom>
          </p:spPr>
        </p:pic>
        <p:cxnSp>
          <p:nvCxnSpPr>
            <p:cNvPr id="8" name="直線矢印コネクタ 7"/>
            <p:cNvCxnSpPr/>
            <p:nvPr/>
          </p:nvCxnSpPr>
          <p:spPr>
            <a:xfrm flipH="1">
              <a:off x="2467468" y="1151638"/>
              <a:ext cx="25142" cy="351655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矢印コネクタ 14"/>
            <p:cNvCxnSpPr/>
            <p:nvPr/>
          </p:nvCxnSpPr>
          <p:spPr>
            <a:xfrm>
              <a:off x="2228882" y="1151639"/>
              <a:ext cx="25141" cy="351655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線矢印コネクタ 15"/>
            <p:cNvCxnSpPr/>
            <p:nvPr/>
          </p:nvCxnSpPr>
          <p:spPr>
            <a:xfrm flipH="1" flipV="1">
              <a:off x="2468209" y="5023952"/>
              <a:ext cx="25141" cy="351655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線矢印コネクタ 16"/>
            <p:cNvCxnSpPr/>
            <p:nvPr/>
          </p:nvCxnSpPr>
          <p:spPr>
            <a:xfrm flipV="1">
              <a:off x="2241453" y="5023952"/>
              <a:ext cx="25141" cy="351655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線コネクタ 20"/>
            <p:cNvCxnSpPr/>
            <p:nvPr/>
          </p:nvCxnSpPr>
          <p:spPr>
            <a:xfrm>
              <a:off x="2254023" y="1509459"/>
              <a:ext cx="214186" cy="3523202"/>
            </a:xfrm>
            <a:prstGeom prst="line">
              <a:avLst/>
            </a:prstGeom>
            <a:ln w="9525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線コネクタ 28"/>
            <p:cNvCxnSpPr/>
            <p:nvPr/>
          </p:nvCxnSpPr>
          <p:spPr>
            <a:xfrm flipH="1">
              <a:off x="2266593" y="1509459"/>
              <a:ext cx="201616" cy="3523202"/>
            </a:xfrm>
            <a:prstGeom prst="line">
              <a:avLst/>
            </a:prstGeom>
            <a:ln w="9525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線コネクタ 33"/>
            <p:cNvCxnSpPr/>
            <p:nvPr/>
          </p:nvCxnSpPr>
          <p:spPr>
            <a:xfrm>
              <a:off x="627984" y="2939231"/>
              <a:ext cx="3457303" cy="659346"/>
            </a:xfrm>
            <a:prstGeom prst="line">
              <a:avLst/>
            </a:prstGeom>
            <a:ln w="9525">
              <a:solidFill>
                <a:srgbClr val="0432FF"/>
              </a:solidFill>
              <a:prstDash val="solid"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線コネクタ 37"/>
            <p:cNvCxnSpPr/>
            <p:nvPr/>
          </p:nvCxnSpPr>
          <p:spPr>
            <a:xfrm flipV="1">
              <a:off x="626677" y="2937378"/>
              <a:ext cx="3457303" cy="659346"/>
            </a:xfrm>
            <a:prstGeom prst="line">
              <a:avLst/>
            </a:prstGeom>
            <a:ln w="9525">
              <a:solidFill>
                <a:srgbClr val="0432FF"/>
              </a:solidFill>
              <a:prstDash val="solid"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線矢印コネクタ 38"/>
            <p:cNvCxnSpPr/>
            <p:nvPr/>
          </p:nvCxnSpPr>
          <p:spPr>
            <a:xfrm flipH="1">
              <a:off x="4083980" y="2852548"/>
              <a:ext cx="416322" cy="84830"/>
            </a:xfrm>
            <a:prstGeom prst="straightConnector1">
              <a:avLst/>
            </a:prstGeom>
            <a:ln>
              <a:solidFill>
                <a:srgbClr val="0432FF"/>
              </a:solidFill>
              <a:headEnd type="none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線矢印コネクタ 40"/>
            <p:cNvCxnSpPr/>
            <p:nvPr/>
          </p:nvCxnSpPr>
          <p:spPr>
            <a:xfrm flipH="1" flipV="1">
              <a:off x="4083980" y="3596724"/>
              <a:ext cx="416322" cy="84830"/>
            </a:xfrm>
            <a:prstGeom prst="straightConnector1">
              <a:avLst/>
            </a:prstGeom>
            <a:ln>
              <a:solidFill>
                <a:srgbClr val="0432FF"/>
              </a:solidFill>
              <a:headEnd type="none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線矢印コネクタ 41"/>
            <p:cNvCxnSpPr/>
            <p:nvPr/>
          </p:nvCxnSpPr>
          <p:spPr>
            <a:xfrm>
              <a:off x="209048" y="2852548"/>
              <a:ext cx="416322" cy="84830"/>
            </a:xfrm>
            <a:prstGeom prst="straightConnector1">
              <a:avLst/>
            </a:prstGeom>
            <a:ln>
              <a:solidFill>
                <a:srgbClr val="0432FF"/>
              </a:solidFill>
              <a:headEnd type="none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線矢印コネクタ 42"/>
            <p:cNvCxnSpPr/>
            <p:nvPr/>
          </p:nvCxnSpPr>
          <p:spPr>
            <a:xfrm flipV="1">
              <a:off x="209048" y="3607650"/>
              <a:ext cx="416322" cy="84830"/>
            </a:xfrm>
            <a:prstGeom prst="straightConnector1">
              <a:avLst/>
            </a:prstGeom>
            <a:ln>
              <a:solidFill>
                <a:srgbClr val="0432FF"/>
              </a:solidFill>
              <a:headEnd type="none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テキスト ボックス 43"/>
            <p:cNvSpPr txBox="1"/>
            <p:nvPr/>
          </p:nvSpPr>
          <p:spPr>
            <a:xfrm>
              <a:off x="1581059" y="750840"/>
              <a:ext cx="911982" cy="5124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smtClean="0"/>
                <a:t>OD1</a:t>
              </a:r>
              <a:endParaRPr kumimoji="1" lang="ja-JP" altLang="en-US" sz="2000" dirty="0"/>
            </a:p>
          </p:txBody>
        </p:sp>
        <p:sp>
          <p:nvSpPr>
            <p:cNvPr id="45" name="テキスト ボックス 44"/>
            <p:cNvSpPr txBox="1"/>
            <p:nvPr/>
          </p:nvSpPr>
          <p:spPr>
            <a:xfrm>
              <a:off x="2346410" y="750840"/>
              <a:ext cx="911982" cy="5124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smtClean="0"/>
                <a:t>OD2</a:t>
              </a:r>
              <a:endParaRPr kumimoji="1" lang="ja-JP" altLang="en-US" sz="2000" dirty="0"/>
            </a:p>
          </p:txBody>
        </p:sp>
        <p:sp>
          <p:nvSpPr>
            <p:cNvPr id="46" name="テキスト ボックス 45"/>
            <p:cNvSpPr txBox="1"/>
            <p:nvPr/>
          </p:nvSpPr>
          <p:spPr>
            <a:xfrm>
              <a:off x="4017173" y="2395934"/>
              <a:ext cx="911982" cy="5124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smtClean="0"/>
                <a:t>OD3</a:t>
              </a:r>
              <a:endParaRPr kumimoji="1" lang="ja-JP" altLang="en-US" sz="2000" dirty="0"/>
            </a:p>
          </p:txBody>
        </p:sp>
        <p:sp>
          <p:nvSpPr>
            <p:cNvPr id="47" name="テキスト ボックス 46"/>
            <p:cNvSpPr txBox="1"/>
            <p:nvPr/>
          </p:nvSpPr>
          <p:spPr>
            <a:xfrm>
              <a:off x="4017173" y="3614404"/>
              <a:ext cx="911982" cy="5124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smtClean="0"/>
                <a:t>OD4</a:t>
              </a:r>
              <a:endParaRPr kumimoji="1" lang="ja-JP" altLang="en-US" sz="2000" dirty="0"/>
            </a:p>
          </p:txBody>
        </p:sp>
      </p:grpSp>
      <p:graphicFrame>
        <p:nvGraphicFramePr>
          <p:cNvPr id="48" name="表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2662878"/>
              </p:ext>
            </p:extLst>
          </p:nvPr>
        </p:nvGraphicFramePr>
        <p:xfrm>
          <a:off x="3685349" y="1088130"/>
          <a:ext cx="5350934" cy="316745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3734"/>
                <a:gridCol w="1066800"/>
                <a:gridCol w="1066800"/>
                <a:gridCol w="1066800"/>
                <a:gridCol w="1066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Long. position</a:t>
                      </a:r>
                    </a:p>
                    <a:p>
                      <a:pPr algn="ctr"/>
                      <a:r>
                        <a:rPr kumimoji="1" lang="en-US" altLang="ja-JP" dirty="0" smtClean="0"/>
                        <a:t>from LE</a:t>
                      </a:r>
                      <a:endParaRPr kumimoji="1" lang="ja-JP" altLang="en-US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OD1</a:t>
                      </a:r>
                      <a:endParaRPr kumimoji="1" lang="ja-JP" altLang="en-US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OD2</a:t>
                      </a:r>
                      <a:endParaRPr kumimoji="1" lang="ja-JP" altLang="en-US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OD3</a:t>
                      </a:r>
                      <a:endParaRPr kumimoji="1" lang="ja-JP" altLang="en-US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OD4</a:t>
                      </a:r>
                      <a:endParaRPr kumimoji="1" lang="ja-JP" altLang="en-US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39885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50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550.079</a:t>
                      </a:r>
                      <a:endParaRPr kumimoji="1" lang="ja-JP" altLang="en-US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550.070</a:t>
                      </a:r>
                      <a:endParaRPr kumimoji="1" lang="ja-JP" altLang="en-US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549.909</a:t>
                      </a:r>
                      <a:endParaRPr kumimoji="1" lang="ja-JP" altLang="en-US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549.905</a:t>
                      </a:r>
                      <a:endParaRPr kumimoji="1" lang="ja-JP" altLang="en-US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700</a:t>
                      </a:r>
                      <a:endParaRPr kumimoji="1" lang="ja-JP" altLang="en-US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550.030</a:t>
                      </a:r>
                      <a:endParaRPr kumimoji="1" lang="ja-JP" altLang="en-US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550.040</a:t>
                      </a:r>
                      <a:endParaRPr kumimoji="1" lang="ja-JP" altLang="en-US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549.882</a:t>
                      </a:r>
                      <a:endParaRPr kumimoji="1" lang="ja-JP" altLang="en-US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549.860</a:t>
                      </a:r>
                      <a:endParaRPr kumimoji="1" lang="ja-JP" altLang="en-US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1000</a:t>
                      </a:r>
                      <a:endParaRPr kumimoji="1" lang="ja-JP" altLang="en-US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550.075</a:t>
                      </a:r>
                      <a:endParaRPr kumimoji="1" lang="ja-JP" altLang="en-US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550.070</a:t>
                      </a:r>
                      <a:endParaRPr kumimoji="1" lang="ja-JP" altLang="en-US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549.853</a:t>
                      </a:r>
                      <a:endParaRPr kumimoji="1" lang="ja-JP" altLang="en-US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549.851</a:t>
                      </a:r>
                      <a:endParaRPr kumimoji="1" lang="ja-JP" altLang="en-US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1300</a:t>
                      </a:r>
                      <a:endParaRPr kumimoji="1" lang="ja-JP" altLang="en-US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550.030</a:t>
                      </a:r>
                      <a:endParaRPr kumimoji="1" lang="ja-JP" altLang="en-US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550.043</a:t>
                      </a:r>
                      <a:endParaRPr kumimoji="1" lang="ja-JP" altLang="en-US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549.858</a:t>
                      </a:r>
                      <a:endParaRPr kumimoji="1" lang="ja-JP" altLang="en-US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549.860</a:t>
                      </a:r>
                      <a:endParaRPr kumimoji="1" lang="ja-JP" altLang="en-US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1968</a:t>
                      </a:r>
                      <a:endParaRPr kumimoji="1" lang="ja-JP" altLang="en-US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550.039</a:t>
                      </a:r>
                      <a:endParaRPr kumimoji="1" lang="ja-JP" altLang="en-US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550.053</a:t>
                      </a:r>
                      <a:endParaRPr kumimoji="1" lang="ja-JP" altLang="en-US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549.840</a:t>
                      </a:r>
                      <a:endParaRPr kumimoji="1" lang="ja-JP" altLang="en-US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549.829</a:t>
                      </a:r>
                      <a:endParaRPr kumimoji="1" lang="ja-JP" altLang="en-US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Ave.</a:t>
                      </a:r>
                      <a:endParaRPr kumimoji="1" lang="ja-JP" altLang="en-US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solidFill>
                            <a:srgbClr val="FF0000"/>
                          </a:solidFill>
                        </a:rPr>
                        <a:t>550.051</a:t>
                      </a:r>
                      <a:endParaRPr kumimoji="1"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solidFill>
                            <a:srgbClr val="FF0000"/>
                          </a:solidFill>
                        </a:rPr>
                        <a:t>550.053</a:t>
                      </a:r>
                      <a:endParaRPr kumimoji="1"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solidFill>
                            <a:srgbClr val="0432FF"/>
                          </a:solidFill>
                        </a:rPr>
                        <a:t>549.868</a:t>
                      </a:r>
                      <a:endParaRPr kumimoji="1" lang="ja-JP" altLang="en-US" dirty="0">
                        <a:solidFill>
                          <a:srgbClr val="0432FF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solidFill>
                            <a:srgbClr val="0432FF"/>
                          </a:solidFill>
                        </a:rPr>
                        <a:t>549.861</a:t>
                      </a:r>
                      <a:endParaRPr kumimoji="1" lang="ja-JP" altLang="en-US" dirty="0">
                        <a:solidFill>
                          <a:srgbClr val="0432FF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pSp>
        <p:nvGrpSpPr>
          <p:cNvPr id="9" name="図形グループ 8"/>
          <p:cNvGrpSpPr/>
          <p:nvPr/>
        </p:nvGrpSpPr>
        <p:grpSpPr>
          <a:xfrm>
            <a:off x="0" y="4514517"/>
            <a:ext cx="2955810" cy="2343483"/>
            <a:chOff x="-3423374" y="583033"/>
            <a:chExt cx="2955810" cy="2343483"/>
          </a:xfrm>
        </p:grpSpPr>
        <p:pic>
          <p:nvPicPr>
            <p:cNvPr id="26" name="Picture 16" descr="Yoke-Usum-2.5.jpg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3340078" y="583033"/>
              <a:ext cx="2872514" cy="2342313"/>
            </a:xfrm>
            <a:prstGeom prst="rect">
              <a:avLst/>
            </a:prstGeom>
          </p:spPr>
        </p:pic>
        <p:sp>
          <p:nvSpPr>
            <p:cNvPr id="27" name="TextBox 19"/>
            <p:cNvSpPr txBox="1"/>
            <p:nvPr/>
          </p:nvSpPr>
          <p:spPr>
            <a:xfrm>
              <a:off x="-3307643" y="1879029"/>
              <a:ext cx="266996" cy="3830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kumimoji="1" lang="en-US" sz="1600" dirty="0">
                  <a:solidFill>
                    <a:prstClr val="black"/>
                  </a:solidFill>
                  <a:latin typeface="Arial"/>
                  <a:cs typeface="Arial"/>
                </a:rPr>
                <a:t>A</a:t>
              </a:r>
            </a:p>
          </p:txBody>
        </p:sp>
        <p:sp>
          <p:nvSpPr>
            <p:cNvPr id="28" name="TextBox 23"/>
            <p:cNvSpPr txBox="1"/>
            <p:nvPr/>
          </p:nvSpPr>
          <p:spPr>
            <a:xfrm>
              <a:off x="-2332544" y="2543472"/>
              <a:ext cx="266996" cy="3830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kumimoji="1" lang="en-US" sz="1600" dirty="0" smtClean="0">
                  <a:solidFill>
                    <a:prstClr val="black"/>
                  </a:solidFill>
                  <a:latin typeface="Arial"/>
                  <a:cs typeface="Arial"/>
                </a:rPr>
                <a:t>B</a:t>
              </a:r>
              <a:endParaRPr kumimoji="1" lang="en-US" sz="1600" dirty="0">
                <a:solidFill>
                  <a:prstClr val="black"/>
                </a:solidFill>
                <a:latin typeface="Arial"/>
                <a:cs typeface="Arial"/>
              </a:endParaRPr>
            </a:p>
          </p:txBody>
        </p:sp>
        <p:cxnSp>
          <p:nvCxnSpPr>
            <p:cNvPr id="35" name="直線矢印コネクタ 34"/>
            <p:cNvCxnSpPr/>
            <p:nvPr/>
          </p:nvCxnSpPr>
          <p:spPr>
            <a:xfrm flipH="1">
              <a:off x="-2741014" y="2755997"/>
              <a:ext cx="361334" cy="0"/>
            </a:xfrm>
            <a:prstGeom prst="straightConnector1">
              <a:avLst/>
            </a:prstGeom>
            <a:ln w="19050" cmpd="sng">
              <a:solidFill>
                <a:schemeClr val="accent3">
                  <a:lumMod val="50000"/>
                </a:schemeClr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線矢印コネクタ 35"/>
            <p:cNvCxnSpPr/>
            <p:nvPr/>
          </p:nvCxnSpPr>
          <p:spPr>
            <a:xfrm rot="5400000" flipH="1">
              <a:off x="-2500443" y="2531298"/>
              <a:ext cx="361334" cy="0"/>
            </a:xfrm>
            <a:prstGeom prst="straightConnector1">
              <a:avLst/>
            </a:prstGeom>
            <a:ln w="19050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円/楕円 36"/>
            <p:cNvSpPr/>
            <p:nvPr/>
          </p:nvSpPr>
          <p:spPr>
            <a:xfrm>
              <a:off x="-2372534" y="2707725"/>
              <a:ext cx="88580" cy="8858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600" dirty="0"/>
            </a:p>
          </p:txBody>
        </p:sp>
        <p:sp>
          <p:nvSpPr>
            <p:cNvPr id="40" name="テキスト ボックス 39"/>
            <p:cNvSpPr txBox="1"/>
            <p:nvPr/>
          </p:nvSpPr>
          <p:spPr>
            <a:xfrm>
              <a:off x="-3423374" y="2528128"/>
              <a:ext cx="794290" cy="3830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>
                  <a:solidFill>
                    <a:schemeClr val="accent3">
                      <a:lumMod val="50000"/>
                    </a:schemeClr>
                  </a:solidFill>
                  <a:latin typeface="Arial"/>
                  <a:cs typeface="Arial"/>
                </a:rPr>
                <a:t>55</a:t>
              </a:r>
              <a:r>
                <a:rPr kumimoji="1" lang="en-US" altLang="ja-JP" sz="1600" dirty="0" smtClean="0">
                  <a:solidFill>
                    <a:schemeClr val="accent3">
                      <a:lumMod val="50000"/>
                    </a:schemeClr>
                  </a:solidFill>
                  <a:latin typeface="Symbol" charset="2"/>
                  <a:cs typeface="Symbol" charset="2"/>
                </a:rPr>
                <a:t>m</a:t>
              </a:r>
              <a:r>
                <a:rPr kumimoji="1" lang="en-US" altLang="ja-JP" sz="1600" dirty="0" smtClean="0">
                  <a:solidFill>
                    <a:schemeClr val="accent3">
                      <a:lumMod val="50000"/>
                    </a:schemeClr>
                  </a:solidFill>
                  <a:latin typeface="Arial"/>
                  <a:cs typeface="Arial"/>
                </a:rPr>
                <a:t>m</a:t>
              </a:r>
              <a:endParaRPr kumimoji="1" lang="ja-JP" altLang="en-US" sz="1600" dirty="0">
                <a:solidFill>
                  <a:schemeClr val="accent3">
                    <a:lumMod val="50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50" name="テキスト ボックス 49"/>
            <p:cNvSpPr txBox="1"/>
            <p:nvPr/>
          </p:nvSpPr>
          <p:spPr>
            <a:xfrm>
              <a:off x="-2372533" y="2199171"/>
              <a:ext cx="794290" cy="3830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 smtClean="0">
                  <a:solidFill>
                    <a:srgbClr val="FF0000"/>
                  </a:solidFill>
                  <a:latin typeface="Arial"/>
                  <a:cs typeface="Arial"/>
                </a:rPr>
                <a:t>12</a:t>
              </a:r>
              <a:r>
                <a:rPr kumimoji="1" lang="en-US" altLang="ja-JP" sz="1600" dirty="0" smtClean="0">
                  <a:solidFill>
                    <a:srgbClr val="FF0000"/>
                  </a:solidFill>
                  <a:latin typeface="Symbol" charset="2"/>
                  <a:cs typeface="Symbol" charset="2"/>
                </a:rPr>
                <a:t>m</a:t>
              </a:r>
              <a:r>
                <a:rPr kumimoji="1" lang="en-US" altLang="ja-JP" sz="1600" dirty="0" smtClean="0">
                  <a:solidFill>
                    <a:srgbClr val="FF0000"/>
                  </a:solidFill>
                  <a:latin typeface="Arial"/>
                  <a:cs typeface="Arial"/>
                </a:rPr>
                <a:t>m</a:t>
              </a:r>
              <a:endParaRPr kumimoji="1" lang="ja-JP" altLang="en-US" sz="1600" dirty="0">
                <a:solidFill>
                  <a:srgbClr val="FF0000"/>
                </a:solidFill>
                <a:latin typeface="Arial"/>
                <a:cs typeface="Arial"/>
              </a:endParaRPr>
            </a:p>
          </p:txBody>
        </p:sp>
        <p:sp>
          <p:nvSpPr>
            <p:cNvPr id="51" name="テキスト ボックス 50"/>
            <p:cNvSpPr txBox="1"/>
            <p:nvPr/>
          </p:nvSpPr>
          <p:spPr>
            <a:xfrm>
              <a:off x="-3377268" y="1235263"/>
              <a:ext cx="794290" cy="3830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 smtClean="0">
                  <a:solidFill>
                    <a:srgbClr val="FF0000"/>
                  </a:solidFill>
                  <a:latin typeface="Arial"/>
                  <a:cs typeface="Arial"/>
                </a:rPr>
                <a:t>33</a:t>
              </a:r>
              <a:r>
                <a:rPr kumimoji="1" lang="en-US" altLang="ja-JP" sz="1600" dirty="0" smtClean="0">
                  <a:solidFill>
                    <a:srgbClr val="FF0000"/>
                  </a:solidFill>
                  <a:latin typeface="Symbol" charset="2"/>
                  <a:cs typeface="Symbol" charset="2"/>
                </a:rPr>
                <a:t>m</a:t>
              </a:r>
              <a:r>
                <a:rPr kumimoji="1" lang="en-US" altLang="ja-JP" sz="1600" dirty="0" smtClean="0">
                  <a:solidFill>
                    <a:srgbClr val="FF0000"/>
                  </a:solidFill>
                  <a:latin typeface="Arial"/>
                  <a:cs typeface="Arial"/>
                </a:rPr>
                <a:t>m</a:t>
              </a:r>
              <a:endParaRPr kumimoji="1" lang="ja-JP" altLang="en-US" sz="1600" dirty="0">
                <a:solidFill>
                  <a:srgbClr val="FF0000"/>
                </a:solidFill>
                <a:latin typeface="Arial"/>
                <a:cs typeface="Arial"/>
              </a:endParaRPr>
            </a:p>
          </p:txBody>
        </p:sp>
        <p:cxnSp>
          <p:nvCxnSpPr>
            <p:cNvPr id="52" name="直線矢印コネクタ 51"/>
            <p:cNvCxnSpPr/>
            <p:nvPr/>
          </p:nvCxnSpPr>
          <p:spPr>
            <a:xfrm rot="5400000" flipH="1">
              <a:off x="-3322279" y="1698361"/>
              <a:ext cx="361334" cy="0"/>
            </a:xfrm>
            <a:prstGeom prst="straightConnector1">
              <a:avLst/>
            </a:prstGeom>
            <a:ln w="19050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円/楕円 52"/>
            <p:cNvSpPr/>
            <p:nvPr/>
          </p:nvSpPr>
          <p:spPr>
            <a:xfrm>
              <a:off x="-3181031" y="1863579"/>
              <a:ext cx="88580" cy="8858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600" dirty="0"/>
            </a:p>
          </p:txBody>
        </p:sp>
      </p:grpSp>
      <p:sp>
        <p:nvSpPr>
          <p:cNvPr id="7" name="テキスト ボックス 6"/>
          <p:cNvSpPr txBox="1"/>
          <p:nvPr/>
        </p:nvSpPr>
        <p:spPr>
          <a:xfrm>
            <a:off x="1462160" y="4536791"/>
            <a:ext cx="1787156" cy="553998"/>
          </a:xfrm>
          <a:prstGeom prst="rect">
            <a:avLst/>
          </a:prstGeom>
          <a:solidFill>
            <a:srgbClr val="F8D92A"/>
          </a:solidFill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dirty="0" smtClean="0"/>
              <a:t>Yoke deformation</a:t>
            </a:r>
          </a:p>
          <a:p>
            <a:r>
              <a:rPr kumimoji="1" lang="en-US" altLang="ja-JP" dirty="0" smtClean="0"/>
              <a:t>calc. with ANSYS</a:t>
            </a:r>
          </a:p>
        </p:txBody>
      </p:sp>
    </p:spTree>
    <p:extLst>
      <p:ext uri="{BB962C8B-B14F-4D97-AF65-F5344CB8AC3E}">
        <p14:creationId xmlns:p14="http://schemas.microsoft.com/office/powerpoint/2010/main" val="347603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22986" y="1219200"/>
            <a:ext cx="7920000" cy="4906963"/>
          </a:xfrm>
        </p:spPr>
        <p:txBody>
          <a:bodyPr/>
          <a:lstStyle/>
          <a:p>
            <a:r>
              <a:rPr lang="en-GB" dirty="0" smtClean="0"/>
              <a:t>Coil winding</a:t>
            </a:r>
          </a:p>
          <a:p>
            <a:r>
              <a:rPr lang="en-GB" dirty="0" smtClean="0"/>
              <a:t>Curing</a:t>
            </a:r>
          </a:p>
          <a:p>
            <a:r>
              <a:rPr lang="en-GB" dirty="0" smtClean="0"/>
              <a:t>Coil size measurement</a:t>
            </a:r>
          </a:p>
          <a:p>
            <a:r>
              <a:rPr lang="en-GB" dirty="0" smtClean="0"/>
              <a:t>Instrumentation</a:t>
            </a:r>
          </a:p>
          <a:p>
            <a:r>
              <a:rPr lang="en-GB" dirty="0" smtClean="0"/>
              <a:t>QPH, Insulations</a:t>
            </a:r>
          </a:p>
          <a:p>
            <a:r>
              <a:rPr lang="en-GB" dirty="0" smtClean="0"/>
              <a:t>Collaring</a:t>
            </a:r>
          </a:p>
          <a:p>
            <a:r>
              <a:rPr lang="en-GB" dirty="0" smtClean="0"/>
              <a:t>Yoking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Shell, end ring welding and splice work 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0163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12000" y="48160"/>
            <a:ext cx="7920000" cy="720000"/>
          </a:xfrm>
        </p:spPr>
        <p:txBody>
          <a:bodyPr/>
          <a:lstStyle/>
          <a:p>
            <a:r>
              <a:rPr kumimoji="1" lang="en-US" altLang="ja-JP" dirty="0" smtClean="0"/>
              <a:t>Shell welding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>
          <a:xfrm>
            <a:off x="612000" y="749744"/>
            <a:ext cx="8434800" cy="254909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altLang="ja-JP" sz="2000" dirty="0" smtClean="0"/>
              <a:t>Temperature (Shell surface at strain gauges and a coil end)</a:t>
            </a:r>
          </a:p>
          <a:p>
            <a:pPr marL="342900" lvl="1" indent="-342900"/>
            <a:r>
              <a:rPr lang="en-GB" altLang="ja-JP" sz="2000" dirty="0" smtClean="0"/>
              <a:t>Strain of collar pole, yoke and shell</a:t>
            </a:r>
          </a:p>
          <a:p>
            <a:pPr marL="0" indent="0">
              <a:buNone/>
            </a:pPr>
            <a:r>
              <a:rPr lang="en-GB" altLang="ja-JP" sz="2000" b="1" dirty="0"/>
              <a:t>After each welding </a:t>
            </a:r>
            <a:r>
              <a:rPr lang="en-GB" altLang="ja-JP" sz="2000" b="1" dirty="0" smtClean="0"/>
              <a:t>pass</a:t>
            </a:r>
            <a:endParaRPr lang="en-GB" altLang="ja-JP" sz="2000" dirty="0" smtClean="0"/>
          </a:p>
          <a:p>
            <a:r>
              <a:rPr lang="en-GB" sz="2000" dirty="0" smtClean="0"/>
              <a:t>Measurement of Shell deformation</a:t>
            </a:r>
          </a:p>
          <a:p>
            <a:pPr lvl="1"/>
            <a:r>
              <a:rPr lang="en-GB" sz="2000" dirty="0" smtClean="0"/>
              <a:t>Gap between upper and lower shell</a:t>
            </a:r>
          </a:p>
          <a:p>
            <a:pPr lvl="1"/>
            <a:r>
              <a:rPr lang="en-GB" sz="2000" dirty="0" smtClean="0"/>
              <a:t>Gap between shell and yoke</a:t>
            </a: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1" y="3411944"/>
            <a:ext cx="3024801" cy="2268600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0" y="5680544"/>
            <a:ext cx="31085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chemeClr val="accent5"/>
                </a:solidFill>
              </a:rPr>
              <a:t>Gap btw two halves of shells</a:t>
            </a:r>
          </a:p>
          <a:p>
            <a:r>
              <a:rPr kumimoji="1" lang="en-US" altLang="ja-JP" dirty="0" smtClean="0">
                <a:solidFill>
                  <a:schemeClr val="accent5"/>
                </a:solidFill>
              </a:rPr>
              <a:t>with a caliper</a:t>
            </a:r>
            <a:endParaRPr kumimoji="1" lang="ja-JP" altLang="en-US" dirty="0">
              <a:solidFill>
                <a:schemeClr val="accent5"/>
              </a:solidFill>
            </a:endParaRPr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26655" y="3411944"/>
            <a:ext cx="3024799" cy="2268600"/>
          </a:xfrm>
          <a:prstGeom prst="rect">
            <a:avLst/>
          </a:prstGeom>
        </p:spPr>
      </p:pic>
      <p:sp>
        <p:nvSpPr>
          <p:cNvPr id="14" name="テキスト ボックス 13"/>
          <p:cNvSpPr txBox="1"/>
          <p:nvPr/>
        </p:nvSpPr>
        <p:spPr>
          <a:xfrm>
            <a:off x="3090271" y="5680544"/>
            <a:ext cx="3057247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accent5"/>
                </a:solidFill>
              </a:rPr>
              <a:t>Gap btw shell and yoke with</a:t>
            </a:r>
          </a:p>
          <a:p>
            <a:r>
              <a:rPr kumimoji="1" lang="en-US" altLang="ja-JP" dirty="0" smtClean="0">
                <a:solidFill>
                  <a:schemeClr val="accent5"/>
                </a:solidFill>
              </a:rPr>
              <a:t>thickness gauges</a:t>
            </a:r>
          </a:p>
        </p:txBody>
      </p:sp>
      <p:pic>
        <p:nvPicPr>
          <p:cNvPr id="15" name="図 1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51458" y="3411944"/>
            <a:ext cx="2765001" cy="2281126"/>
          </a:xfrm>
          <a:prstGeom prst="rect">
            <a:avLst/>
          </a:prstGeom>
        </p:spPr>
      </p:pic>
      <p:sp>
        <p:nvSpPr>
          <p:cNvPr id="16" name="円/楕円 15"/>
          <p:cNvSpPr/>
          <p:nvPr/>
        </p:nvSpPr>
        <p:spPr>
          <a:xfrm>
            <a:off x="7836283" y="3952641"/>
            <a:ext cx="238861" cy="238861"/>
          </a:xfrm>
          <a:prstGeom prst="ellipse">
            <a:avLst/>
          </a:prstGeom>
          <a:noFill/>
          <a:ln>
            <a:solidFill>
              <a:srgbClr val="0432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円/楕円 16"/>
          <p:cNvSpPr/>
          <p:nvPr/>
        </p:nvSpPr>
        <p:spPr>
          <a:xfrm>
            <a:off x="7044052" y="3924771"/>
            <a:ext cx="238861" cy="238861"/>
          </a:xfrm>
          <a:prstGeom prst="ellipse">
            <a:avLst/>
          </a:prstGeom>
          <a:noFill/>
          <a:ln>
            <a:solidFill>
              <a:srgbClr val="0432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円/楕円 17"/>
          <p:cNvSpPr/>
          <p:nvPr/>
        </p:nvSpPr>
        <p:spPr>
          <a:xfrm>
            <a:off x="6860921" y="3932731"/>
            <a:ext cx="238861" cy="23886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円/楕円 18"/>
          <p:cNvSpPr/>
          <p:nvPr/>
        </p:nvSpPr>
        <p:spPr>
          <a:xfrm>
            <a:off x="7657129" y="3964576"/>
            <a:ext cx="238861" cy="23886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0" name="直線矢印コネクタ 19"/>
          <p:cNvCxnSpPr/>
          <p:nvPr/>
        </p:nvCxnSpPr>
        <p:spPr>
          <a:xfrm flipH="1">
            <a:off x="6849843" y="3675452"/>
            <a:ext cx="66306" cy="332328"/>
          </a:xfrm>
          <a:prstGeom prst="straightConnector1">
            <a:avLst/>
          </a:prstGeom>
          <a:ln w="19050">
            <a:solidFill>
              <a:schemeClr val="bg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5933986" y="3542117"/>
            <a:ext cx="851146" cy="3087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640 mm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6825762" y="3452576"/>
            <a:ext cx="422358" cy="3087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mtClean="0"/>
              <a:t>RE</a:t>
            </a:r>
            <a:endParaRPr kumimoji="1" lang="ja-JP" altLang="en-US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6551544" y="5406650"/>
            <a:ext cx="390198" cy="3087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L</a:t>
            </a:r>
            <a:r>
              <a:rPr kumimoji="1" lang="en-US" altLang="ja-JP" dirty="0" smtClean="0"/>
              <a:t>E</a:t>
            </a:r>
            <a:endParaRPr kumimoji="1" lang="ja-JP" altLang="en-US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6314479" y="5727397"/>
            <a:ext cx="2372322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chemeClr val="accent5"/>
                </a:solidFill>
              </a:rPr>
              <a:t>Shell strain gauges</a:t>
            </a:r>
          </a:p>
          <a:p>
            <a:r>
              <a:rPr kumimoji="1" lang="en-US" altLang="ja-JP" dirty="0" smtClean="0">
                <a:solidFill>
                  <a:schemeClr val="accent5"/>
                </a:solidFill>
              </a:rPr>
              <a:t>(azimuthal and axial)</a:t>
            </a:r>
            <a:endParaRPr kumimoji="1" lang="ja-JP" altLang="en-US" dirty="0">
              <a:solidFill>
                <a:schemeClr val="accent5"/>
              </a:solidFill>
            </a:endParaRPr>
          </a:p>
        </p:txBody>
      </p:sp>
      <p:grpSp>
        <p:nvGrpSpPr>
          <p:cNvPr id="25" name="図形グループ 24"/>
          <p:cNvGrpSpPr/>
          <p:nvPr/>
        </p:nvGrpSpPr>
        <p:grpSpPr>
          <a:xfrm>
            <a:off x="6856819" y="1416122"/>
            <a:ext cx="1948141" cy="1944854"/>
            <a:chOff x="7637408" y="3437846"/>
            <a:chExt cx="2923437" cy="2918504"/>
          </a:xfrm>
        </p:grpSpPr>
        <p:pic>
          <p:nvPicPr>
            <p:cNvPr id="26" name="図 25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V="1">
              <a:off x="7637408" y="3437846"/>
              <a:ext cx="2923437" cy="2918504"/>
            </a:xfrm>
            <a:prstGeom prst="rect">
              <a:avLst/>
            </a:prstGeom>
          </p:spPr>
        </p:pic>
        <p:sp>
          <p:nvSpPr>
            <p:cNvPr id="27" name="円/楕円 26"/>
            <p:cNvSpPr/>
            <p:nvPr/>
          </p:nvSpPr>
          <p:spPr>
            <a:xfrm>
              <a:off x="10218289" y="4093841"/>
              <a:ext cx="29500" cy="29500"/>
            </a:xfrm>
            <a:prstGeom prst="ellipse">
              <a:avLst/>
            </a:prstGeom>
            <a:solidFill>
              <a:srgbClr val="0432FF"/>
            </a:solidFill>
            <a:ln>
              <a:solidFill>
                <a:srgbClr val="0432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円/楕円 27"/>
            <p:cNvSpPr/>
            <p:nvPr/>
          </p:nvSpPr>
          <p:spPr>
            <a:xfrm>
              <a:off x="7727974" y="4880746"/>
              <a:ext cx="29500" cy="295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円/楕円 28"/>
            <p:cNvSpPr/>
            <p:nvPr/>
          </p:nvSpPr>
          <p:spPr>
            <a:xfrm>
              <a:off x="10458096" y="4878253"/>
              <a:ext cx="29500" cy="295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円/楕円 29"/>
            <p:cNvSpPr/>
            <p:nvPr/>
          </p:nvSpPr>
          <p:spPr>
            <a:xfrm>
              <a:off x="7970398" y="5644730"/>
              <a:ext cx="29500" cy="29500"/>
            </a:xfrm>
            <a:prstGeom prst="ellipse">
              <a:avLst/>
            </a:prstGeom>
            <a:solidFill>
              <a:srgbClr val="0432FF"/>
            </a:solidFill>
            <a:ln>
              <a:solidFill>
                <a:srgbClr val="0432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テキスト ボックス 30"/>
            <p:cNvSpPr txBox="1"/>
            <p:nvPr/>
          </p:nvSpPr>
          <p:spPr>
            <a:xfrm>
              <a:off x="9659803" y="4699930"/>
              <a:ext cx="813043" cy="3744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2160"/>
                </a:lnSpc>
              </a:pPr>
              <a:r>
                <a:rPr lang="en-US" altLang="ja-JP" smtClean="0">
                  <a:solidFill>
                    <a:srgbClr val="FF0000"/>
                  </a:solidFill>
                </a:rPr>
                <a:t>Active</a:t>
              </a:r>
              <a:endParaRPr lang="en-US" altLang="ja-JP" dirty="0" smtClean="0">
                <a:solidFill>
                  <a:srgbClr val="FF0000"/>
                </a:solidFill>
              </a:endParaRPr>
            </a:p>
          </p:txBody>
        </p:sp>
        <p:sp>
          <p:nvSpPr>
            <p:cNvPr id="32" name="テキスト ボックス 31"/>
            <p:cNvSpPr txBox="1"/>
            <p:nvPr/>
          </p:nvSpPr>
          <p:spPr>
            <a:xfrm>
              <a:off x="8005315" y="5458549"/>
              <a:ext cx="979755" cy="3744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2160"/>
                </a:lnSpc>
              </a:pPr>
              <a:r>
                <a:rPr lang="en-US" altLang="ja-JP" smtClean="0">
                  <a:solidFill>
                    <a:srgbClr val="0432FF"/>
                  </a:solidFill>
                </a:rPr>
                <a:t>Dummy</a:t>
              </a:r>
              <a:endParaRPr lang="en-US" altLang="ja-JP" dirty="0" smtClean="0">
                <a:solidFill>
                  <a:srgbClr val="0432FF"/>
                </a:solidFill>
              </a:endParaRPr>
            </a:p>
          </p:txBody>
        </p:sp>
        <p:sp>
          <p:nvSpPr>
            <p:cNvPr id="33" name="テキスト ボックス 32"/>
            <p:cNvSpPr txBox="1"/>
            <p:nvPr/>
          </p:nvSpPr>
          <p:spPr>
            <a:xfrm>
              <a:off x="9268034" y="3898043"/>
              <a:ext cx="979755" cy="3744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2160"/>
                </a:lnSpc>
              </a:pPr>
              <a:r>
                <a:rPr lang="en-US" altLang="ja-JP" dirty="0" smtClean="0">
                  <a:solidFill>
                    <a:srgbClr val="0432FF"/>
                  </a:solidFill>
                </a:rPr>
                <a:t>Dummy</a:t>
              </a:r>
            </a:p>
          </p:txBody>
        </p:sp>
        <p:sp>
          <p:nvSpPr>
            <p:cNvPr id="34" name="テキスト ボックス 33"/>
            <p:cNvSpPr txBox="1"/>
            <p:nvPr/>
          </p:nvSpPr>
          <p:spPr>
            <a:xfrm>
              <a:off x="7742724" y="4699931"/>
              <a:ext cx="813043" cy="3744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2160"/>
                </a:lnSpc>
              </a:pPr>
              <a:r>
                <a:rPr lang="en-US" altLang="ja-JP" dirty="0" smtClean="0">
                  <a:solidFill>
                    <a:srgbClr val="FF0000"/>
                  </a:solidFill>
                </a:rPr>
                <a:t>Active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12940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-82396"/>
            <a:ext cx="7920000" cy="720000"/>
          </a:xfrm>
        </p:spPr>
        <p:txBody>
          <a:bodyPr/>
          <a:lstStyle/>
          <a:p>
            <a:r>
              <a:rPr lang="en-GB" smtClean="0"/>
              <a:t>Shell deformation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688886" y="3935843"/>
            <a:ext cx="5434330" cy="256886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dirty="0" smtClean="0"/>
              <a:t>    </a:t>
            </a:r>
            <a:r>
              <a:rPr lang="en-GB" sz="2000" b="1" dirty="0" smtClean="0"/>
              <a:t>Deformation in the azimuthal direction</a:t>
            </a:r>
          </a:p>
          <a:p>
            <a:r>
              <a:rPr lang="en-GB" sz="2000" dirty="0" smtClean="0"/>
              <a:t>1-2 pass: Bending deformation is dominant</a:t>
            </a:r>
          </a:p>
          <a:p>
            <a:r>
              <a:rPr lang="en-GB" sz="2000" dirty="0" smtClean="0"/>
              <a:t>3-9 pass: Tensile strain developed</a:t>
            </a:r>
          </a:p>
          <a:p>
            <a:r>
              <a:rPr lang="en-GB" sz="2000" dirty="0" smtClean="0"/>
              <a:t>10-11 pass: No additional strain</a:t>
            </a:r>
          </a:p>
          <a:p>
            <a:endParaRPr lang="en-GB" sz="2000" dirty="0"/>
          </a:p>
          <a:p>
            <a:r>
              <a:rPr lang="en-GB" sz="2000" dirty="0" smtClean="0"/>
              <a:t>Shell strain: 0.09 - 0.1% (azimuthal)</a:t>
            </a:r>
          </a:p>
          <a:p>
            <a:pPr marL="0" indent="0">
              <a:buNone/>
            </a:pPr>
            <a:r>
              <a:rPr lang="en-GB" sz="2000" dirty="0"/>
              <a:t> </a:t>
            </a:r>
            <a:r>
              <a:rPr lang="en-GB" sz="2000" dirty="0" smtClean="0"/>
              <a:t>                        -0.05% (longitudinal) </a:t>
            </a:r>
            <a:endParaRPr lang="en-GB" sz="20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808" y="3470085"/>
            <a:ext cx="3616384" cy="3313737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808" y="522636"/>
            <a:ext cx="3616384" cy="2976682"/>
          </a:xfrm>
          <a:prstGeom prst="rect">
            <a:avLst/>
          </a:prstGeom>
        </p:spPr>
      </p:pic>
      <p:pic>
        <p:nvPicPr>
          <p:cNvPr id="26" name="図 2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8755" y="798285"/>
            <a:ext cx="5248560" cy="3018441"/>
          </a:xfrm>
          <a:prstGeom prst="rect">
            <a:avLst/>
          </a:prstGeom>
        </p:spPr>
      </p:pic>
      <p:sp>
        <p:nvSpPr>
          <p:cNvPr id="27" name="テキスト ボックス 26"/>
          <p:cNvSpPr txBox="1"/>
          <p:nvPr/>
        </p:nvSpPr>
        <p:spPr>
          <a:xfrm>
            <a:off x="4237781" y="500200"/>
            <a:ext cx="98935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altLang="ja-JP" dirty="0" smtClean="0">
                <a:solidFill>
                  <a:schemeClr val="accent6"/>
                </a:solidFill>
              </a:rPr>
              <a:t>Pass</a:t>
            </a:r>
          </a:p>
          <a:p>
            <a:pPr>
              <a:lnSpc>
                <a:spcPts val="1500"/>
              </a:lnSpc>
            </a:pPr>
            <a:r>
              <a:rPr lang="en-US" altLang="ja-JP" dirty="0" smtClean="0">
                <a:solidFill>
                  <a:schemeClr val="accent6"/>
                </a:solidFill>
              </a:rPr>
              <a:t>number</a:t>
            </a:r>
            <a:endParaRPr kumimoji="1" lang="ja-JP" altLang="en-US" dirty="0">
              <a:solidFill>
                <a:schemeClr val="accent6"/>
              </a:solidFill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4498188" y="870301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mtClean="0">
                <a:solidFill>
                  <a:schemeClr val="accent6"/>
                </a:solidFill>
              </a:rPr>
              <a:t>1</a:t>
            </a:r>
            <a:endParaRPr kumimoji="1" lang="ja-JP" altLang="en-US" dirty="0">
              <a:solidFill>
                <a:schemeClr val="accent6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5081640" y="870301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accent6"/>
                </a:solidFill>
              </a:rPr>
              <a:t>2</a:t>
            </a:r>
            <a:endParaRPr kumimoji="1" lang="ja-JP" altLang="en-US" dirty="0">
              <a:solidFill>
                <a:schemeClr val="accent6"/>
              </a:solidFill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5341310" y="870301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accent6"/>
                </a:solidFill>
              </a:rPr>
              <a:t>3</a:t>
            </a:r>
            <a:endParaRPr kumimoji="1" lang="ja-JP" altLang="en-US" dirty="0">
              <a:solidFill>
                <a:schemeClr val="accent6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5612028" y="870301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chemeClr val="accent6"/>
                </a:solidFill>
              </a:rPr>
              <a:t>4</a:t>
            </a:r>
            <a:endParaRPr kumimoji="1" lang="ja-JP" altLang="en-US" dirty="0">
              <a:solidFill>
                <a:schemeClr val="accent6"/>
              </a:solidFill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5933945" y="870301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chemeClr val="accent6"/>
                </a:solidFill>
              </a:rPr>
              <a:t>5</a:t>
            </a:r>
            <a:endParaRPr kumimoji="1" lang="ja-JP" altLang="en-US" dirty="0">
              <a:solidFill>
                <a:schemeClr val="accent6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6850324" y="870301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chemeClr val="accent6"/>
                </a:solidFill>
              </a:rPr>
              <a:t>6</a:t>
            </a:r>
            <a:endParaRPr kumimoji="1" lang="ja-JP" altLang="en-US" dirty="0">
              <a:solidFill>
                <a:schemeClr val="accent6"/>
              </a:solidFill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7143187" y="870301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chemeClr val="accent6"/>
                </a:solidFill>
              </a:rPr>
              <a:t>7</a:t>
            </a:r>
            <a:endParaRPr kumimoji="1" lang="ja-JP" altLang="en-US" dirty="0">
              <a:solidFill>
                <a:schemeClr val="accent6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7379862" y="870301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chemeClr val="accent6"/>
                </a:solidFill>
              </a:rPr>
              <a:t>8</a:t>
            </a:r>
            <a:endParaRPr kumimoji="1" lang="ja-JP" altLang="en-US" dirty="0">
              <a:solidFill>
                <a:schemeClr val="accent6"/>
              </a:solidFill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7839851" y="870301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chemeClr val="accent6"/>
                </a:solidFill>
              </a:rPr>
              <a:t>9</a:t>
            </a:r>
            <a:endParaRPr kumimoji="1" lang="ja-JP" altLang="en-US" dirty="0">
              <a:solidFill>
                <a:schemeClr val="accent6"/>
              </a:solidFill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8033221" y="870301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mtClean="0">
                <a:solidFill>
                  <a:schemeClr val="accent6"/>
                </a:solidFill>
              </a:rPr>
              <a:t>10</a:t>
            </a:r>
            <a:endParaRPr kumimoji="1" lang="ja-JP" altLang="en-US" dirty="0">
              <a:solidFill>
                <a:schemeClr val="accent6"/>
              </a:solidFill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8302849" y="870301"/>
            <a:ext cx="4240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chemeClr val="accent6"/>
                </a:solidFill>
              </a:rPr>
              <a:t>11</a:t>
            </a:r>
            <a:endParaRPr kumimoji="1" lang="ja-JP" altLang="en-US" dirty="0">
              <a:solidFill>
                <a:schemeClr val="accent6"/>
              </a:solidFill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7694807" y="1641645"/>
            <a:ext cx="119776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mtClean="0">
                <a:solidFill>
                  <a:srgbClr val="0432FF"/>
                </a:solidFill>
              </a:rPr>
              <a:t>Azimuthal</a:t>
            </a:r>
            <a:endParaRPr kumimoji="1" lang="ja-JP" altLang="en-US" dirty="0">
              <a:solidFill>
                <a:srgbClr val="0432FF"/>
              </a:solidFill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8141869" y="2385768"/>
            <a:ext cx="68480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mtClean="0">
                <a:solidFill>
                  <a:srgbClr val="FF0000"/>
                </a:solidFill>
              </a:rPr>
              <a:t>Axial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grpSp>
        <p:nvGrpSpPr>
          <p:cNvPr id="41" name="図形グループ 40"/>
          <p:cNvGrpSpPr/>
          <p:nvPr/>
        </p:nvGrpSpPr>
        <p:grpSpPr>
          <a:xfrm>
            <a:off x="2229938" y="1886073"/>
            <a:ext cx="1339911" cy="1022915"/>
            <a:chOff x="5325227" y="64921"/>
            <a:chExt cx="3698049" cy="2823166"/>
          </a:xfrm>
        </p:grpSpPr>
        <p:pic>
          <p:nvPicPr>
            <p:cNvPr id="42" name="図 41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25227" y="64921"/>
              <a:ext cx="3698049" cy="2773537"/>
            </a:xfrm>
            <a:prstGeom prst="rect">
              <a:avLst/>
            </a:prstGeom>
          </p:spPr>
        </p:pic>
        <p:sp>
          <p:nvSpPr>
            <p:cNvPr id="43" name="テキスト ボックス 42"/>
            <p:cNvSpPr txBox="1"/>
            <p:nvPr/>
          </p:nvSpPr>
          <p:spPr>
            <a:xfrm>
              <a:off x="5873408" y="724992"/>
              <a:ext cx="841478" cy="84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smtClean="0">
                  <a:solidFill>
                    <a:srgbClr val="FF0000"/>
                  </a:solidFill>
                </a:rPr>
                <a:t>A</a:t>
              </a:r>
              <a:endParaRPr kumimoji="1" lang="ja-JP" altLang="en-US" sz="1400" dirty="0">
                <a:solidFill>
                  <a:srgbClr val="FF0000"/>
                </a:solidFill>
              </a:endParaRPr>
            </a:p>
          </p:txBody>
        </p:sp>
        <p:sp>
          <p:nvSpPr>
            <p:cNvPr id="44" name="テキスト ボックス 43"/>
            <p:cNvSpPr txBox="1"/>
            <p:nvPr/>
          </p:nvSpPr>
          <p:spPr>
            <a:xfrm>
              <a:off x="6383384" y="126390"/>
              <a:ext cx="841478" cy="84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 smtClean="0">
                  <a:solidFill>
                    <a:srgbClr val="FF0000"/>
                  </a:solidFill>
                </a:rPr>
                <a:t>B</a:t>
              </a:r>
              <a:endParaRPr kumimoji="1" lang="ja-JP" altLang="en-US" sz="1400" dirty="0">
                <a:solidFill>
                  <a:srgbClr val="FF0000"/>
                </a:solidFill>
              </a:endParaRPr>
            </a:p>
          </p:txBody>
        </p:sp>
        <p:sp>
          <p:nvSpPr>
            <p:cNvPr id="45" name="テキスト ボックス 44"/>
            <p:cNvSpPr txBox="1"/>
            <p:nvPr/>
          </p:nvSpPr>
          <p:spPr>
            <a:xfrm>
              <a:off x="7295148" y="123556"/>
              <a:ext cx="868023" cy="84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smtClean="0">
                  <a:solidFill>
                    <a:srgbClr val="FF0000"/>
                  </a:solidFill>
                </a:rPr>
                <a:t>C</a:t>
              </a:r>
              <a:endParaRPr kumimoji="1" lang="ja-JP" altLang="en-US" sz="1400" dirty="0">
                <a:solidFill>
                  <a:srgbClr val="FF0000"/>
                </a:solidFill>
              </a:endParaRPr>
            </a:p>
          </p:txBody>
        </p:sp>
        <p:sp>
          <p:nvSpPr>
            <p:cNvPr id="46" name="テキスト ボックス 45"/>
            <p:cNvSpPr txBox="1"/>
            <p:nvPr/>
          </p:nvSpPr>
          <p:spPr>
            <a:xfrm>
              <a:off x="7928484" y="717943"/>
              <a:ext cx="868023" cy="84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 smtClean="0">
                  <a:solidFill>
                    <a:srgbClr val="FF0000"/>
                  </a:solidFill>
                </a:rPr>
                <a:t>D</a:t>
              </a:r>
              <a:endParaRPr kumimoji="1" lang="ja-JP" altLang="en-US" sz="1400" dirty="0">
                <a:solidFill>
                  <a:srgbClr val="FF0000"/>
                </a:solidFill>
              </a:endParaRPr>
            </a:p>
          </p:txBody>
        </p:sp>
        <p:sp>
          <p:nvSpPr>
            <p:cNvPr id="47" name="テキスト ボックス 46"/>
            <p:cNvSpPr txBox="1"/>
            <p:nvPr/>
          </p:nvSpPr>
          <p:spPr>
            <a:xfrm>
              <a:off x="7885272" y="1418293"/>
              <a:ext cx="841478" cy="84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 smtClean="0">
                  <a:solidFill>
                    <a:srgbClr val="FF0000"/>
                  </a:solidFill>
                </a:rPr>
                <a:t>E</a:t>
              </a:r>
              <a:endParaRPr kumimoji="1" lang="ja-JP" altLang="en-US" sz="1400" dirty="0">
                <a:solidFill>
                  <a:srgbClr val="FF0000"/>
                </a:solidFill>
              </a:endParaRPr>
            </a:p>
          </p:txBody>
        </p:sp>
        <p:sp>
          <p:nvSpPr>
            <p:cNvPr id="48" name="テキスト ボックス 47"/>
            <p:cNvSpPr txBox="1"/>
            <p:nvPr/>
          </p:nvSpPr>
          <p:spPr>
            <a:xfrm>
              <a:off x="7323907" y="2038646"/>
              <a:ext cx="810506" cy="84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 smtClean="0">
                  <a:solidFill>
                    <a:srgbClr val="FF0000"/>
                  </a:solidFill>
                </a:rPr>
                <a:t>F</a:t>
              </a:r>
              <a:endParaRPr kumimoji="1" lang="ja-JP" altLang="en-US" sz="1400" dirty="0">
                <a:solidFill>
                  <a:srgbClr val="FF0000"/>
                </a:solidFill>
              </a:endParaRPr>
            </a:p>
          </p:txBody>
        </p:sp>
        <p:sp>
          <p:nvSpPr>
            <p:cNvPr id="49" name="テキスト ボックス 48"/>
            <p:cNvSpPr txBox="1"/>
            <p:nvPr/>
          </p:nvSpPr>
          <p:spPr>
            <a:xfrm>
              <a:off x="6475769" y="2020682"/>
              <a:ext cx="894568" cy="84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 smtClean="0">
                  <a:solidFill>
                    <a:srgbClr val="FF0000"/>
                  </a:solidFill>
                </a:rPr>
                <a:t>G</a:t>
              </a:r>
              <a:endParaRPr kumimoji="1" lang="ja-JP" altLang="en-US" sz="1400" dirty="0">
                <a:solidFill>
                  <a:srgbClr val="FF0000"/>
                </a:solidFill>
              </a:endParaRPr>
            </a:p>
          </p:txBody>
        </p:sp>
        <p:sp>
          <p:nvSpPr>
            <p:cNvPr id="50" name="テキスト ボックス 49"/>
            <p:cNvSpPr txBox="1"/>
            <p:nvPr/>
          </p:nvSpPr>
          <p:spPr>
            <a:xfrm>
              <a:off x="5900673" y="1418296"/>
              <a:ext cx="868023" cy="84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 smtClean="0">
                  <a:solidFill>
                    <a:srgbClr val="FF0000"/>
                  </a:solidFill>
                </a:rPr>
                <a:t>H</a:t>
              </a:r>
              <a:endParaRPr kumimoji="1" lang="ja-JP" altLang="en-US" sz="140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7521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12000" y="668709"/>
            <a:ext cx="7920000" cy="720000"/>
          </a:xfrm>
        </p:spPr>
        <p:txBody>
          <a:bodyPr/>
          <a:lstStyle/>
          <a:p>
            <a:r>
              <a:rPr kumimoji="1" lang="en-US" altLang="ja-JP" dirty="0" smtClean="0"/>
              <a:t>After shell welding, end ring welding,</a:t>
            </a:r>
            <a:br>
              <a:rPr kumimoji="1" lang="en-US" altLang="ja-JP" dirty="0" smtClean="0"/>
            </a:br>
            <a:r>
              <a:rPr kumimoji="1" lang="en-US" altLang="ja-JP" dirty="0" smtClean="0"/>
              <a:t>ramp lead slice work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>
          <a:xfrm>
            <a:off x="612000" y="1672608"/>
            <a:ext cx="8434800" cy="264647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altLang="ja-JP" sz="2000" dirty="0" smtClean="0"/>
              <a:t>Coil resistance </a:t>
            </a:r>
            <a:r>
              <a:rPr lang="en-GB" altLang="ja-JP" sz="2000" dirty="0" smtClean="0">
                <a:sym typeface="Wingdings"/>
              </a:rPr>
              <a:t> No change</a:t>
            </a:r>
            <a:endParaRPr lang="en-GB" altLang="ja-JP" sz="2000" dirty="0" smtClean="0"/>
          </a:p>
          <a:p>
            <a:r>
              <a:rPr lang="en-GB" altLang="ja-JP" sz="2000" dirty="0" smtClean="0"/>
              <a:t>Cable resistance between voltage taps </a:t>
            </a:r>
            <a:r>
              <a:rPr lang="en-GB" altLang="ja-JP" sz="2000" dirty="0" smtClean="0">
                <a:sym typeface="Wingdings"/>
              </a:rPr>
              <a:t> No change</a:t>
            </a:r>
            <a:endParaRPr lang="en-GB" altLang="ja-JP" sz="2000" dirty="0" smtClean="0"/>
          </a:p>
          <a:p>
            <a:r>
              <a:rPr lang="en-GB" altLang="ja-JP" sz="2000" dirty="0" smtClean="0"/>
              <a:t>QPH and spot heater resistance </a:t>
            </a:r>
            <a:r>
              <a:rPr lang="en-GB" altLang="ja-JP" sz="2000" dirty="0" smtClean="0">
                <a:sym typeface="Wingdings"/>
              </a:rPr>
              <a:t> No change</a:t>
            </a:r>
            <a:endParaRPr lang="en-GB" altLang="ja-JP" sz="2000" dirty="0" smtClean="0"/>
          </a:p>
          <a:p>
            <a:r>
              <a:rPr lang="en-GB" altLang="ja-JP" sz="2000" dirty="0" smtClean="0"/>
              <a:t>Coil inductance at 100 Hz</a:t>
            </a:r>
          </a:p>
          <a:p>
            <a:pPr marL="0" indent="0">
              <a:buFont typeface="Wingdings" charset="2"/>
              <a:buNone/>
            </a:pPr>
            <a:r>
              <a:rPr lang="en-GB" altLang="ja-JP" sz="2000" dirty="0" smtClean="0">
                <a:sym typeface="Wingdings"/>
              </a:rPr>
              <a:t>    </a:t>
            </a:r>
            <a:r>
              <a:rPr lang="en-GB" altLang="ja-JP" sz="2000" dirty="0" smtClean="0"/>
              <a:t>Top (2.79 </a:t>
            </a:r>
            <a:r>
              <a:rPr lang="en-GB" altLang="ja-JP" sz="2000" dirty="0" err="1" smtClean="0"/>
              <a:t>mH</a:t>
            </a:r>
            <a:r>
              <a:rPr lang="en-GB" altLang="ja-JP" sz="2000" dirty="0" smtClean="0"/>
              <a:t>), Bottom (2.79 </a:t>
            </a:r>
            <a:r>
              <a:rPr lang="en-GB" altLang="ja-JP" sz="2000" dirty="0" err="1" smtClean="0"/>
              <a:t>mH</a:t>
            </a:r>
            <a:r>
              <a:rPr lang="en-GB" altLang="ja-JP" sz="2000" dirty="0" smtClean="0"/>
              <a:t>), 2 coils (8.10 </a:t>
            </a:r>
            <a:r>
              <a:rPr lang="en-GB" altLang="ja-JP" sz="2000" dirty="0" err="1" smtClean="0"/>
              <a:t>mH</a:t>
            </a:r>
            <a:r>
              <a:rPr lang="en-GB" altLang="ja-JP" sz="2000" dirty="0" smtClean="0"/>
              <a:t>)</a:t>
            </a:r>
          </a:p>
          <a:p>
            <a:r>
              <a:rPr lang="en-GB" altLang="ja-JP" sz="2000" dirty="0" smtClean="0"/>
              <a:t>Surge test </a:t>
            </a:r>
            <a:r>
              <a:rPr lang="en-GB" altLang="ja-JP" sz="2000" dirty="0" smtClean="0">
                <a:sym typeface="Wingdings"/>
              </a:rPr>
              <a:t> Normal waveform</a:t>
            </a:r>
          </a:p>
          <a:p>
            <a:r>
              <a:rPr lang="en-GB" altLang="ja-JP" sz="2000" dirty="0" smtClean="0"/>
              <a:t>Hi-pot test: 100 G</a:t>
            </a:r>
            <a:r>
              <a:rPr lang="en-GB" altLang="ja-JP" sz="2000" dirty="0" smtClean="0">
                <a:latin typeface="Symbol" charset="2"/>
                <a:ea typeface="Symbol" charset="2"/>
                <a:cs typeface="Symbol" charset="2"/>
              </a:rPr>
              <a:t>W</a:t>
            </a:r>
            <a:r>
              <a:rPr lang="en-GB" altLang="ja-JP" sz="2000" dirty="0" smtClean="0"/>
              <a:t> between 2 coils and ground (OK)</a:t>
            </a:r>
          </a:p>
          <a:p>
            <a:endParaRPr lang="en-GB" sz="2000" dirty="0" smtClean="0"/>
          </a:p>
          <a:p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val="337791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図 1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8626" y="955570"/>
            <a:ext cx="4822223" cy="4281761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66800" y="236075"/>
            <a:ext cx="7920000" cy="720000"/>
          </a:xfrm>
        </p:spPr>
        <p:txBody>
          <a:bodyPr/>
          <a:lstStyle/>
          <a:p>
            <a:r>
              <a:rPr kumimoji="1" lang="en-US" altLang="ja-JP" dirty="0" smtClean="0"/>
              <a:t>Variation of pre-stress during fabrication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/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>
          <a:xfrm>
            <a:off x="432000" y="5291119"/>
            <a:ext cx="8434800" cy="99799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altLang="ja-JP" sz="2000" dirty="0" smtClean="0"/>
              <a:t>Pre-stress after yoking was 15 MPa lower than the target value.</a:t>
            </a:r>
          </a:p>
          <a:p>
            <a:r>
              <a:rPr lang="en-GB" altLang="ja-JP" sz="2000" dirty="0" smtClean="0"/>
              <a:t>Absolute value of strain could not be measured at cold. This should be solved by the </a:t>
            </a:r>
            <a:r>
              <a:rPr lang="en-GB" altLang="ja-JP" sz="2000" smtClean="0"/>
              <a:t>next cold </a:t>
            </a:r>
            <a:r>
              <a:rPr lang="en-GB" altLang="ja-JP" sz="2000" dirty="0" smtClean="0"/>
              <a:t>test.</a:t>
            </a:r>
            <a:endParaRPr lang="en-GB" sz="2000" dirty="0" smtClean="0"/>
          </a:p>
          <a:p>
            <a:endParaRPr lang="en-GB" sz="2000" dirty="0" smtClean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860849" y="1230105"/>
            <a:ext cx="300595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Upper and lower limit of </a:t>
            </a:r>
          </a:p>
          <a:p>
            <a:r>
              <a:rPr kumimoji="1" lang="en-US" altLang="ja-JP" dirty="0" smtClean="0"/>
              <a:t>the error bars correspond</a:t>
            </a:r>
          </a:p>
          <a:p>
            <a:r>
              <a:rPr kumimoji="1" lang="en-US" altLang="ja-JP" dirty="0" smtClean="0"/>
              <a:t>to the max. and min. values</a:t>
            </a:r>
          </a:p>
          <a:p>
            <a:r>
              <a:rPr kumimoji="1" lang="en-US" altLang="ja-JP" dirty="0" smtClean="0"/>
              <a:t>among 12 collar gauges.</a:t>
            </a:r>
            <a:endParaRPr kumimoji="1" lang="ja-JP" altLang="en-US" dirty="0"/>
          </a:p>
        </p:txBody>
      </p:sp>
      <p:cxnSp>
        <p:nvCxnSpPr>
          <p:cNvPr id="10" name="直線コネクタ 9"/>
          <p:cNvCxnSpPr/>
          <p:nvPr/>
        </p:nvCxnSpPr>
        <p:spPr>
          <a:xfrm>
            <a:off x="1594496" y="1638259"/>
            <a:ext cx="4072906" cy="0"/>
          </a:xfrm>
          <a:prstGeom prst="line">
            <a:avLst/>
          </a:prstGeom>
          <a:ln>
            <a:solidFill>
              <a:srgbClr val="0432FF"/>
            </a:solidFill>
            <a:prstDash val="dash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/>
          <p:cNvSpPr txBox="1"/>
          <p:nvPr/>
        </p:nvSpPr>
        <p:spPr>
          <a:xfrm>
            <a:off x="2722509" y="1257703"/>
            <a:ext cx="2698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432FF"/>
                </a:solidFill>
              </a:rPr>
              <a:t>Target value </a:t>
            </a:r>
            <a:r>
              <a:rPr kumimoji="1" lang="en-US" altLang="ja-JP" smtClean="0">
                <a:solidFill>
                  <a:srgbClr val="0432FF"/>
                </a:solidFill>
              </a:rPr>
              <a:t>after yoking</a:t>
            </a:r>
            <a:endParaRPr kumimoji="1" lang="ja-JP" altLang="en-US" dirty="0">
              <a:solidFill>
                <a:srgbClr val="0432FF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516667" y="1027890"/>
            <a:ext cx="488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/>
              <a:t>RT</a:t>
            </a:r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702619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Summary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12000" y="900000"/>
            <a:ext cx="7920000" cy="4906963"/>
          </a:xfrm>
        </p:spPr>
        <p:txBody>
          <a:bodyPr>
            <a:normAutofit fontScale="92500"/>
          </a:bodyPr>
          <a:lstStyle/>
          <a:p>
            <a:r>
              <a:rPr kumimoji="1" lang="en-US" altLang="ja-JP" sz="2400" dirty="0" smtClean="0"/>
              <a:t>Cable angle at coil end is more inclined than the designed values even after optimization. Design of the end spacers should be modified.</a:t>
            </a:r>
          </a:p>
          <a:p>
            <a:endParaRPr kumimoji="1" lang="en-US" altLang="ja-JP" sz="2400" dirty="0"/>
          </a:p>
          <a:p>
            <a:r>
              <a:rPr kumimoji="1" lang="en-US" altLang="ja-JP" sz="2400" dirty="0" smtClean="0"/>
              <a:t>In coil size measurement, we confirmed that stress to the final size in the straight section was homogeneous, but the average value was 7 – 9 MPa lower than ANSYS calculation.</a:t>
            </a:r>
          </a:p>
          <a:p>
            <a:endParaRPr kumimoji="1" lang="en-US" altLang="ja-JP" sz="2400" dirty="0"/>
          </a:p>
          <a:p>
            <a:r>
              <a:rPr kumimoji="1" lang="en-US" altLang="ja-JP" sz="2400" dirty="0" smtClean="0"/>
              <a:t>Electrical soundness of the magnet and heaters was confirmed throughout the fabrication processes.</a:t>
            </a:r>
          </a:p>
          <a:p>
            <a:endParaRPr kumimoji="1" lang="en-US" altLang="ja-JP" sz="2400" dirty="0" smtClean="0"/>
          </a:p>
          <a:p>
            <a:r>
              <a:rPr kumimoji="1" lang="en-US" altLang="ja-JP" sz="2400" dirty="0" smtClean="0"/>
              <a:t>Pre-stress of the coils at pole after yoking was 15 MPa lower than the target value. </a:t>
            </a:r>
            <a:endParaRPr kumimoji="1" lang="ja-JP" altLang="en-US" sz="2400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742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22986" y="1219200"/>
            <a:ext cx="7920000" cy="4906963"/>
          </a:xfrm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Coil winding</a:t>
            </a:r>
          </a:p>
          <a:p>
            <a:r>
              <a:rPr lang="en-GB" dirty="0" smtClean="0"/>
              <a:t>Curing</a:t>
            </a:r>
          </a:p>
          <a:p>
            <a:r>
              <a:rPr lang="en-GB" dirty="0" smtClean="0"/>
              <a:t>Coil size measurement</a:t>
            </a:r>
          </a:p>
          <a:p>
            <a:r>
              <a:rPr lang="en-GB" dirty="0" smtClean="0"/>
              <a:t>Instrumentation</a:t>
            </a:r>
          </a:p>
          <a:p>
            <a:r>
              <a:rPr lang="en-GB" dirty="0" smtClean="0"/>
              <a:t>QPH, Insulations</a:t>
            </a:r>
          </a:p>
          <a:p>
            <a:r>
              <a:rPr lang="en-GB" dirty="0" smtClean="0"/>
              <a:t>Collaring</a:t>
            </a:r>
          </a:p>
          <a:p>
            <a:r>
              <a:rPr lang="en-GB" dirty="0" smtClean="0"/>
              <a:t>Yoking</a:t>
            </a:r>
          </a:p>
          <a:p>
            <a:r>
              <a:rPr lang="en-GB" dirty="0" smtClean="0"/>
              <a:t>Shell, end ring welding and splice work 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5218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Buckups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2526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055" y="594434"/>
            <a:ext cx="3868280" cy="3415779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-169622"/>
            <a:ext cx="7920000" cy="720000"/>
          </a:xfrm>
        </p:spPr>
        <p:txBody>
          <a:bodyPr/>
          <a:lstStyle/>
          <a:p>
            <a:r>
              <a:rPr lang="en-GB" dirty="0" smtClean="0"/>
              <a:t>Coil size measurement procedure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96774" y="4325753"/>
            <a:ext cx="8861486" cy="2282181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sz="2000" dirty="0" smtClean="0"/>
              <a:t>Measure the </a:t>
            </a:r>
            <a:r>
              <a:rPr lang="en-GB" sz="2000" dirty="0" smtClean="0">
                <a:solidFill>
                  <a:srgbClr val="0432FF"/>
                </a:solidFill>
              </a:rPr>
              <a:t>iron dummy coil </a:t>
            </a:r>
            <a:r>
              <a:rPr lang="en-GB" sz="2000" dirty="0" smtClean="0"/>
              <a:t>to estimate machine</a:t>
            </a:r>
          </a:p>
          <a:p>
            <a:pPr marL="0" indent="0">
              <a:buNone/>
            </a:pPr>
            <a:r>
              <a:rPr lang="en-GB" sz="2000" dirty="0" smtClean="0"/>
              <a:t>     deformation as a function of applied load</a:t>
            </a:r>
          </a:p>
          <a:p>
            <a:pPr marL="457200" indent="-457200">
              <a:buFont typeface="+mj-lt"/>
              <a:buAutoNum type="arabicPeriod" startAt="2"/>
            </a:pPr>
            <a:r>
              <a:rPr lang="en-GB" sz="2000" dirty="0" smtClean="0"/>
              <a:t>Compress a coil to the machine limit (Disp.=0 mm)</a:t>
            </a:r>
            <a:endParaRPr lang="en-GB" sz="2000" dirty="0" smtClean="0">
              <a:solidFill>
                <a:srgbClr val="0432FF"/>
              </a:solidFill>
            </a:endParaRPr>
          </a:p>
          <a:p>
            <a:pPr marL="457200" indent="-457200">
              <a:buFont typeface="+mj-lt"/>
              <a:buAutoNum type="arabicPeriod" startAt="3"/>
            </a:pPr>
            <a:r>
              <a:rPr lang="en-GB" sz="2000" dirty="0" smtClean="0"/>
              <a:t>Correct the value of </a:t>
            </a:r>
            <a:r>
              <a:rPr lang="en-GB" sz="2000" dirty="0" err="1" smtClean="0"/>
              <a:t>P</a:t>
            </a:r>
            <a:r>
              <a:rPr lang="en-GB" sz="2000" baseline="-25000" dirty="0" err="1" smtClean="0"/>
              <a:t>max</a:t>
            </a:r>
            <a:r>
              <a:rPr lang="en-GB" sz="2000" dirty="0" smtClean="0"/>
              <a:t> considering machine deformation</a:t>
            </a:r>
          </a:p>
          <a:p>
            <a:pPr lvl="1"/>
            <a:r>
              <a:rPr lang="en-GB" sz="1800" dirty="0" smtClean="0"/>
              <a:t>Ambiguity on machine deformation can influence on the result. We assumed the simplest case in which stress distribution in an iron dummy coil is neglected.</a:t>
            </a:r>
          </a:p>
          <a:p>
            <a:pPr marL="457200" lvl="1" indent="0">
              <a:buNone/>
            </a:pPr>
            <a:r>
              <a:rPr lang="en-GB" sz="1800" dirty="0" smtClean="0"/>
              <a:t>            (This assumption maximizes the </a:t>
            </a:r>
            <a:r>
              <a:rPr lang="en-GB" sz="1800" dirty="0" err="1" smtClean="0"/>
              <a:t>Pmax</a:t>
            </a:r>
            <a:r>
              <a:rPr lang="en-GB" sz="1800" dirty="0" smtClean="0"/>
              <a:t>. )</a:t>
            </a:r>
          </a:p>
          <a:p>
            <a:endParaRPr lang="en-GB" sz="20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31</a:t>
            </a:fld>
            <a:endParaRPr lang="fr-FR"/>
          </a:p>
        </p:txBody>
      </p:sp>
      <p:cxnSp>
        <p:nvCxnSpPr>
          <p:cNvPr id="7" name="直線矢印コネクタ 6"/>
          <p:cNvCxnSpPr/>
          <p:nvPr/>
        </p:nvCxnSpPr>
        <p:spPr>
          <a:xfrm flipV="1">
            <a:off x="2812655" y="2158489"/>
            <a:ext cx="333956" cy="426797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/>
          <p:cNvSpPr txBox="1"/>
          <p:nvPr/>
        </p:nvSpPr>
        <p:spPr>
          <a:xfrm>
            <a:off x="2052917" y="2023529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mtClean="0"/>
              <a:t>Loading</a:t>
            </a:r>
            <a:endParaRPr kumimoji="1" lang="ja-JP" altLang="en-US" dirty="0"/>
          </a:p>
        </p:txBody>
      </p:sp>
      <p:cxnSp>
        <p:nvCxnSpPr>
          <p:cNvPr id="10" name="直線矢印コネクタ 9"/>
          <p:cNvCxnSpPr/>
          <p:nvPr/>
        </p:nvCxnSpPr>
        <p:spPr>
          <a:xfrm flipH="1">
            <a:off x="3247444" y="2519205"/>
            <a:ext cx="333956" cy="426797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/>
          <p:cNvSpPr txBox="1"/>
          <p:nvPr/>
        </p:nvSpPr>
        <p:spPr>
          <a:xfrm>
            <a:off x="2849234" y="2991838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mtClean="0"/>
              <a:t>Unloading</a:t>
            </a:r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675291" y="285026"/>
            <a:ext cx="3352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mtClean="0"/>
              <a:t>Pressure – displacement curve</a:t>
            </a:r>
            <a:endParaRPr kumimoji="1" lang="ja-JP" altLang="en-US" dirty="0"/>
          </a:p>
        </p:txBody>
      </p:sp>
      <p:pic>
        <p:nvPicPr>
          <p:cNvPr id="14" name="図 1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5446" y="620959"/>
            <a:ext cx="3823774" cy="3389254"/>
          </a:xfrm>
          <a:prstGeom prst="rect">
            <a:avLst/>
          </a:prstGeom>
        </p:spPr>
      </p:pic>
      <p:cxnSp>
        <p:nvCxnSpPr>
          <p:cNvPr id="17" name="直線コネクタ 16"/>
          <p:cNvCxnSpPr/>
          <p:nvPr/>
        </p:nvCxnSpPr>
        <p:spPr>
          <a:xfrm flipV="1">
            <a:off x="8189259" y="457065"/>
            <a:ext cx="0" cy="257208"/>
          </a:xfrm>
          <a:prstGeom prst="line">
            <a:avLst/>
          </a:prstGeom>
          <a:ln>
            <a:solidFill>
              <a:srgbClr val="0432FF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/>
          <p:cNvCxnSpPr/>
          <p:nvPr/>
        </p:nvCxnSpPr>
        <p:spPr>
          <a:xfrm flipV="1">
            <a:off x="8381058" y="457065"/>
            <a:ext cx="0" cy="257208"/>
          </a:xfrm>
          <a:prstGeom prst="line">
            <a:avLst/>
          </a:prstGeom>
          <a:ln>
            <a:solidFill>
              <a:srgbClr val="0432FF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/>
          <p:cNvCxnSpPr/>
          <p:nvPr/>
        </p:nvCxnSpPr>
        <p:spPr>
          <a:xfrm>
            <a:off x="7879977" y="577272"/>
            <a:ext cx="295835" cy="0"/>
          </a:xfrm>
          <a:prstGeom prst="straightConnector1">
            <a:avLst/>
          </a:prstGeom>
          <a:ln>
            <a:solidFill>
              <a:srgbClr val="0432FF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線矢印コネクタ 23"/>
          <p:cNvCxnSpPr/>
          <p:nvPr/>
        </p:nvCxnSpPr>
        <p:spPr>
          <a:xfrm flipH="1">
            <a:off x="8381058" y="580803"/>
            <a:ext cx="295835" cy="0"/>
          </a:xfrm>
          <a:prstGeom prst="straightConnector1">
            <a:avLst/>
          </a:prstGeom>
          <a:ln>
            <a:solidFill>
              <a:srgbClr val="0432FF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テキスト ボックス 24"/>
          <p:cNvSpPr txBox="1"/>
          <p:nvPr/>
        </p:nvSpPr>
        <p:spPr>
          <a:xfrm>
            <a:off x="7599988" y="-80741"/>
            <a:ext cx="15440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mtClean="0">
                <a:solidFill>
                  <a:srgbClr val="0432FF"/>
                </a:solidFill>
              </a:rPr>
              <a:t>Machine</a:t>
            </a:r>
          </a:p>
          <a:p>
            <a:r>
              <a:rPr kumimoji="1" lang="en-US" altLang="ja-JP" dirty="0" smtClean="0">
                <a:solidFill>
                  <a:srgbClr val="0432FF"/>
                </a:solidFill>
              </a:rPr>
              <a:t>displacement</a:t>
            </a:r>
            <a:endParaRPr kumimoji="1" lang="ja-JP" altLang="en-US" dirty="0">
              <a:solidFill>
                <a:srgbClr val="0432FF"/>
              </a:solidFill>
            </a:endParaRPr>
          </a:p>
        </p:txBody>
      </p:sp>
      <p:sp>
        <p:nvSpPr>
          <p:cNvPr id="27" name="円/楕円 26"/>
          <p:cNvSpPr/>
          <p:nvPr/>
        </p:nvSpPr>
        <p:spPr>
          <a:xfrm>
            <a:off x="8366914" y="1051854"/>
            <a:ext cx="60707" cy="6070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8372451" y="882747"/>
            <a:ext cx="628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>
                <a:solidFill>
                  <a:srgbClr val="FF0000"/>
                </a:solidFill>
              </a:rPr>
              <a:t>P</a:t>
            </a:r>
            <a:r>
              <a:rPr kumimoji="1" lang="en-US" altLang="ja-JP" baseline="-25000" dirty="0" err="1" smtClean="0">
                <a:solidFill>
                  <a:srgbClr val="FF0000"/>
                </a:solidFill>
              </a:rPr>
              <a:t>max</a:t>
            </a:r>
            <a:endParaRPr kumimoji="1" lang="ja-JP" altLang="en-US" baseline="-25000" dirty="0">
              <a:solidFill>
                <a:srgbClr val="FF0000"/>
              </a:solidFill>
            </a:endParaRPr>
          </a:p>
        </p:txBody>
      </p:sp>
      <p:pic>
        <p:nvPicPr>
          <p:cNvPr id="23" name="図 2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89925" y="4010391"/>
            <a:ext cx="1989749" cy="1643287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7295316" y="5146016"/>
            <a:ext cx="1813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mtClean="0">
                <a:solidFill>
                  <a:schemeClr val="bg1"/>
                </a:solidFill>
              </a:rPr>
              <a:t>Iron dummy coil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cxnSp>
        <p:nvCxnSpPr>
          <p:cNvPr id="28" name="直線矢印コネクタ 27"/>
          <p:cNvCxnSpPr/>
          <p:nvPr/>
        </p:nvCxnSpPr>
        <p:spPr>
          <a:xfrm flipH="1" flipV="1">
            <a:off x="7879977" y="4947268"/>
            <a:ext cx="226333" cy="297689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直線矢印コネクタ 29"/>
          <p:cNvCxnSpPr/>
          <p:nvPr/>
        </p:nvCxnSpPr>
        <p:spPr>
          <a:xfrm flipV="1">
            <a:off x="8366914" y="4947269"/>
            <a:ext cx="154904" cy="297688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9574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12000" y="194235"/>
            <a:ext cx="7920000" cy="720000"/>
          </a:xfrm>
        </p:spPr>
        <p:txBody>
          <a:bodyPr/>
          <a:lstStyle/>
          <a:p>
            <a:r>
              <a:rPr kumimoji="1" lang="en-US" altLang="ja-JP" dirty="0" smtClean="0"/>
              <a:t>Summary of electrical test for coils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32</a:t>
            </a:fld>
            <a:endParaRPr lang="fr-FR"/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2776292"/>
              </p:ext>
            </p:extLst>
          </p:nvPr>
        </p:nvGraphicFramePr>
        <p:xfrm>
          <a:off x="58366" y="1030967"/>
          <a:ext cx="8933941" cy="451610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73555"/>
                <a:gridCol w="748030"/>
                <a:gridCol w="884555"/>
                <a:gridCol w="705674"/>
                <a:gridCol w="920243"/>
                <a:gridCol w="566928"/>
                <a:gridCol w="884555"/>
                <a:gridCol w="1119505"/>
                <a:gridCol w="1330896"/>
              </a:tblGrid>
              <a:tr h="611201"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Coil resistance</a:t>
                      </a:r>
                    </a:p>
                    <a:p>
                      <a:pPr algn="ctr"/>
                      <a:r>
                        <a:rPr kumimoji="1" lang="en-US" altLang="ja-JP" sz="1600" dirty="0" smtClean="0"/>
                        <a:t>at</a:t>
                      </a:r>
                      <a:r>
                        <a:rPr kumimoji="1" lang="en-US" altLang="ja-JP" sz="1600" baseline="0" dirty="0" smtClean="0"/>
                        <a:t> 20</a:t>
                      </a:r>
                      <a:r>
                        <a:rPr kumimoji="1" lang="en-US" altLang="ja-JP" sz="1600" baseline="30000" dirty="0" smtClean="0"/>
                        <a:t>o</a:t>
                      </a:r>
                      <a:r>
                        <a:rPr kumimoji="1" lang="en-US" altLang="ja-JP" sz="1600" baseline="0" dirty="0" smtClean="0"/>
                        <a:t>C (</a:t>
                      </a:r>
                      <a:r>
                        <a:rPr kumimoji="1" lang="en-US" altLang="ja-JP" sz="1600" baseline="0" dirty="0" smtClean="0">
                          <a:latin typeface="Symbol" charset="2"/>
                          <a:ea typeface="Symbol" charset="2"/>
                          <a:cs typeface="Symbol" charset="2"/>
                        </a:rPr>
                        <a:t>W</a:t>
                      </a:r>
                      <a:r>
                        <a:rPr kumimoji="1" lang="en-US" altLang="ja-JP" sz="1600" baseline="0" dirty="0" smtClean="0"/>
                        <a:t>)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Coil inductance</a:t>
                      </a:r>
                    </a:p>
                    <a:p>
                      <a:pPr algn="ctr"/>
                      <a:r>
                        <a:rPr kumimoji="1" lang="en-US" altLang="ja-JP" sz="1600" dirty="0" smtClean="0"/>
                        <a:t>100 Hz (</a:t>
                      </a:r>
                      <a:r>
                        <a:rPr kumimoji="1" lang="en-US" altLang="ja-JP" sz="1600" dirty="0" err="1" smtClean="0"/>
                        <a:t>mH</a:t>
                      </a:r>
                      <a:r>
                        <a:rPr kumimoji="1" lang="en-US" altLang="ja-JP" sz="1600" dirty="0" smtClean="0"/>
                        <a:t>)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Surge</a:t>
                      </a:r>
                      <a:r>
                        <a:rPr kumimoji="1" lang="en-US" altLang="ja-JP" sz="1600" baseline="0" dirty="0" smtClean="0"/>
                        <a:t> </a:t>
                      </a:r>
                      <a:r>
                        <a:rPr kumimoji="1" lang="en-US" altLang="ja-JP" sz="1600" dirty="0" smtClean="0"/>
                        <a:t>test</a:t>
                      </a:r>
                    </a:p>
                    <a:p>
                      <a:pPr algn="ctr"/>
                      <a:r>
                        <a:rPr kumimoji="1" lang="en-US" altLang="ja-JP" sz="1600" dirty="0" smtClean="0"/>
                        <a:t>to 3 kV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Hi-pot test</a:t>
                      </a:r>
                      <a:r>
                        <a:rPr kumimoji="1" lang="en-US" altLang="ja-JP" sz="1600" baseline="0" dirty="0" smtClean="0"/>
                        <a:t> </a:t>
                      </a:r>
                      <a:r>
                        <a:rPr kumimoji="1" lang="en-US" altLang="ja-JP" sz="1600" dirty="0" smtClean="0"/>
                        <a:t>to 5 kV, 1 min</a:t>
                      </a:r>
                    </a:p>
                    <a:p>
                      <a:pPr algn="ctr"/>
                      <a:r>
                        <a:rPr kumimoji="1" lang="en-US" altLang="ja-JP" sz="1600" dirty="0" smtClean="0"/>
                        <a:t>Insulation resistance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611201"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Top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Bottom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Top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Bottom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Top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Bottom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Top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Bottom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611201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Curing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0.234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0.234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2.17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2.15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OK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OK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&gt; 100 G</a:t>
                      </a:r>
                      <a:r>
                        <a:rPr kumimoji="1" lang="en-US" altLang="ja-JP" sz="1600" dirty="0" smtClean="0">
                          <a:latin typeface="Symbol" charset="2"/>
                          <a:ea typeface="Symbol" charset="2"/>
                          <a:cs typeface="Symbol" charset="2"/>
                        </a:rPr>
                        <a:t>W</a:t>
                      </a:r>
                      <a:endParaRPr kumimoji="1" lang="ja-JP" altLang="en-US" sz="1600" dirty="0">
                        <a:latin typeface="Symbol" charset="2"/>
                        <a:ea typeface="Symbol" charset="2"/>
                        <a:cs typeface="Symbol" charset="2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/>
                        <a:t>&gt; 100 G</a:t>
                      </a:r>
                      <a:r>
                        <a:rPr kumimoji="1" lang="en-US" altLang="ja-JP" sz="1600" dirty="0" smtClean="0">
                          <a:latin typeface="Symbol" charset="2"/>
                          <a:ea typeface="Symbol" charset="2"/>
                          <a:cs typeface="Symbol" charset="2"/>
                        </a:rPr>
                        <a:t>W</a:t>
                      </a:r>
                      <a:endParaRPr kumimoji="1" lang="ja-JP" altLang="en-US" sz="1600" dirty="0" smtClean="0">
                        <a:latin typeface="Symbol" charset="2"/>
                        <a:ea typeface="Symbol" charset="2"/>
                        <a:cs typeface="Symbol" charset="2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63713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Instrumentations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0.234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0.233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2.15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2.15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OK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OK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/>
                        <a:t>&gt; 100 G</a:t>
                      </a:r>
                      <a:r>
                        <a:rPr kumimoji="1" lang="en-US" altLang="ja-JP" sz="1600" dirty="0" smtClean="0">
                          <a:latin typeface="Symbol" charset="2"/>
                          <a:ea typeface="Symbol" charset="2"/>
                          <a:cs typeface="Symbol" charset="2"/>
                        </a:rPr>
                        <a:t>W</a:t>
                      </a:r>
                      <a:endParaRPr kumimoji="1" lang="ja-JP" altLang="en-US" sz="1600" dirty="0" smtClean="0">
                        <a:latin typeface="Symbol" charset="2"/>
                        <a:ea typeface="Symbol" charset="2"/>
                        <a:cs typeface="Symbol" charset="2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/>
                        <a:t>&gt; 100 G</a:t>
                      </a:r>
                      <a:r>
                        <a:rPr kumimoji="1" lang="en-US" altLang="ja-JP" sz="1600" dirty="0" smtClean="0">
                          <a:latin typeface="Symbol" charset="2"/>
                          <a:ea typeface="Symbol" charset="2"/>
                          <a:cs typeface="Symbol" charset="2"/>
                        </a:rPr>
                        <a:t>W</a:t>
                      </a:r>
                      <a:endParaRPr kumimoji="1" lang="ja-JP" altLang="en-US" sz="1600" dirty="0" smtClean="0">
                        <a:latin typeface="Symbol" charset="2"/>
                        <a:ea typeface="Symbol" charset="2"/>
                        <a:cs typeface="Symbol" charset="2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611201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Collaring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0.233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0.233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2.67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2.67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OK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OK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/>
                        <a:t>&gt; 100 G</a:t>
                      </a:r>
                      <a:r>
                        <a:rPr kumimoji="1" lang="en-US" altLang="ja-JP" sz="1600" dirty="0" smtClean="0">
                          <a:latin typeface="Symbol" charset="2"/>
                          <a:ea typeface="Symbol" charset="2"/>
                          <a:cs typeface="Symbol" charset="2"/>
                        </a:rPr>
                        <a:t>W</a:t>
                      </a:r>
                      <a:endParaRPr kumimoji="1" lang="ja-JP" altLang="en-US" sz="1600" dirty="0" smtClean="0">
                        <a:latin typeface="Symbol" charset="2"/>
                        <a:ea typeface="Symbol" charset="2"/>
                        <a:cs typeface="Symbol" charset="2"/>
                      </a:endParaRPr>
                    </a:p>
                    <a:p>
                      <a:pPr algn="ctr"/>
                      <a:endParaRPr kumimoji="1" lang="ja-JP" altLang="en-US" sz="16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/>
                        <a:t>&gt; 100 G</a:t>
                      </a:r>
                      <a:r>
                        <a:rPr kumimoji="1" lang="en-US" altLang="ja-JP" sz="1600" dirty="0" smtClean="0">
                          <a:latin typeface="Symbol" charset="2"/>
                          <a:ea typeface="Symbol" charset="2"/>
                          <a:cs typeface="Symbol" charset="2"/>
                        </a:rPr>
                        <a:t>W</a:t>
                      </a:r>
                      <a:endParaRPr kumimoji="1" lang="ja-JP" altLang="en-US" sz="1600" dirty="0" smtClean="0">
                        <a:latin typeface="Symbol" charset="2"/>
                        <a:ea typeface="Symbol" charset="2"/>
                        <a:cs typeface="Symbol" charset="2"/>
                      </a:endParaRPr>
                    </a:p>
                    <a:p>
                      <a:pPr algn="ctr"/>
                      <a:endParaRPr kumimoji="1" lang="ja-JP" altLang="en-US" sz="16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611201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Yoking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0.233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0.233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2.80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2.80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OK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OK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/>
                        <a:t>&gt; 100 G</a:t>
                      </a:r>
                      <a:r>
                        <a:rPr kumimoji="1" lang="en-US" altLang="ja-JP" sz="1600" dirty="0" smtClean="0">
                          <a:latin typeface="Symbol" charset="2"/>
                          <a:ea typeface="Symbol" charset="2"/>
                          <a:cs typeface="Symbol" charset="2"/>
                        </a:rPr>
                        <a:t>W</a:t>
                      </a:r>
                      <a:endParaRPr kumimoji="1" lang="ja-JP" altLang="en-US" sz="1600" dirty="0" smtClean="0">
                        <a:latin typeface="Symbol" charset="2"/>
                        <a:ea typeface="Symbol" charset="2"/>
                        <a:cs typeface="Symbol" charset="2"/>
                      </a:endParaRPr>
                    </a:p>
                    <a:p>
                      <a:pPr algn="ctr"/>
                      <a:endParaRPr kumimoji="1" lang="ja-JP" altLang="en-US" sz="16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/>
                        <a:t>&gt; 100 G</a:t>
                      </a:r>
                      <a:r>
                        <a:rPr kumimoji="1" lang="en-US" altLang="ja-JP" sz="1600" dirty="0" smtClean="0">
                          <a:latin typeface="Symbol" charset="2"/>
                          <a:ea typeface="Symbol" charset="2"/>
                          <a:cs typeface="Symbol" charset="2"/>
                        </a:rPr>
                        <a:t>W</a:t>
                      </a:r>
                      <a:endParaRPr kumimoji="1" lang="ja-JP" altLang="en-US" sz="1600" dirty="0" smtClean="0">
                        <a:latin typeface="Symbol" charset="2"/>
                        <a:ea typeface="Symbol" charset="2"/>
                        <a:cs typeface="Symbol" charset="2"/>
                      </a:endParaRPr>
                    </a:p>
                    <a:p>
                      <a:pPr algn="ctr"/>
                      <a:endParaRPr kumimoji="1" lang="ja-JP" altLang="en-US" sz="16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611201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Shell,</a:t>
                      </a:r>
                      <a:endParaRPr kumimoji="1" lang="en-US" altLang="ja-JP" sz="1600" baseline="0" dirty="0" smtClean="0"/>
                    </a:p>
                    <a:p>
                      <a:pPr algn="ctr"/>
                      <a:r>
                        <a:rPr kumimoji="1" lang="en-US" altLang="ja-JP" sz="1600" baseline="0" dirty="0" smtClean="0"/>
                        <a:t>end ring welding,</a:t>
                      </a:r>
                    </a:p>
                    <a:p>
                      <a:pPr algn="ctr"/>
                      <a:r>
                        <a:rPr kumimoji="1" lang="en-US" altLang="ja-JP" sz="1600" baseline="0" dirty="0" smtClean="0"/>
                        <a:t>ramp splice work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0.233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0.234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2.79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2.79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OK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OK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/>
                        <a:t>100 G</a:t>
                      </a:r>
                      <a:r>
                        <a:rPr kumimoji="1" lang="en-US" altLang="ja-JP" sz="1600" dirty="0" smtClean="0">
                          <a:latin typeface="Symbol" charset="2"/>
                          <a:ea typeface="Symbol" charset="2"/>
                          <a:cs typeface="Symbol" charset="2"/>
                        </a:rPr>
                        <a:t>W</a:t>
                      </a:r>
                      <a:endParaRPr kumimoji="1" lang="ja-JP" altLang="en-US" sz="1600" dirty="0" smtClean="0">
                        <a:latin typeface="Symbol" charset="2"/>
                        <a:ea typeface="Symbol" charset="2"/>
                        <a:cs typeface="Symbol" charset="2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843896" y="5839852"/>
            <a:ext cx="77075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chemeClr val="accent5"/>
                </a:solidFill>
              </a:rPr>
              <a:t>Coils were electrically </a:t>
            </a:r>
            <a:r>
              <a:rPr kumimoji="1" lang="en-US" altLang="ja-JP" sz="2000" smtClean="0">
                <a:solidFill>
                  <a:schemeClr val="accent5"/>
                </a:solidFill>
              </a:rPr>
              <a:t>sound throughout the fabrication processes.</a:t>
            </a:r>
            <a:endParaRPr kumimoji="1" lang="ja-JP" altLang="en-US" sz="20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893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36222"/>
            <a:ext cx="7920000" cy="720000"/>
          </a:xfrm>
        </p:spPr>
        <p:txBody>
          <a:bodyPr/>
          <a:lstStyle/>
          <a:p>
            <a:r>
              <a:rPr lang="en-GB" dirty="0" smtClean="0"/>
              <a:t>Coil winding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9" name="コンテンツ プレースホルダー 8"/>
          <p:cNvSpPr>
            <a:spLocks noGrp="1"/>
          </p:cNvSpPr>
          <p:nvPr>
            <p:ph idx="1"/>
          </p:nvPr>
        </p:nvSpPr>
        <p:spPr>
          <a:xfrm>
            <a:off x="368485" y="731960"/>
            <a:ext cx="8163515" cy="2324093"/>
          </a:xfrm>
        </p:spPr>
        <p:txBody>
          <a:bodyPr>
            <a:noAutofit/>
          </a:bodyPr>
          <a:lstStyle/>
          <a:p>
            <a:r>
              <a:rPr kumimoji="1" lang="en-US" altLang="ja-JP" sz="2000" dirty="0" smtClean="0"/>
              <a:t>Visual inspection of cable surface</a:t>
            </a:r>
          </a:p>
          <a:p>
            <a:r>
              <a:rPr kumimoji="1" lang="en-US" altLang="ja-JP" sz="2000" dirty="0" smtClean="0"/>
              <a:t>Following items were checked every after winding a half turn.</a:t>
            </a:r>
          </a:p>
          <a:p>
            <a:pPr lvl="1"/>
            <a:r>
              <a:rPr kumimoji="1" lang="en-US" altLang="ja-JP" sz="2000" dirty="0" smtClean="0"/>
              <a:t>Measurement of cable position and angle at the coil ends</a:t>
            </a:r>
          </a:p>
          <a:p>
            <a:pPr lvl="1"/>
            <a:r>
              <a:rPr kumimoji="1" lang="en-US" altLang="ja-JP" sz="2000" dirty="0" smtClean="0"/>
              <a:t>Check of ground fault btw the cable and the winding mandrel with a tester</a:t>
            </a:r>
          </a:p>
          <a:p>
            <a:r>
              <a:rPr kumimoji="1" lang="en-US" altLang="ja-JP" sz="2000" dirty="0"/>
              <a:t>C</a:t>
            </a:r>
            <a:r>
              <a:rPr kumimoji="1" lang="en-US" altLang="ja-JP" sz="2000" dirty="0" smtClean="0"/>
              <a:t>heck of fitting between the cable and end spacers with Fuji paper</a:t>
            </a:r>
          </a:p>
          <a:p>
            <a:endParaRPr kumimoji="1" lang="ja-JP" altLang="en-US" sz="2000" dirty="0"/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42" y="2876778"/>
            <a:ext cx="2650051" cy="1987538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8313" y="2884902"/>
            <a:ext cx="2629616" cy="1972213"/>
          </a:xfrm>
          <a:prstGeom prst="rect">
            <a:avLst/>
          </a:prstGeom>
        </p:spPr>
      </p:pic>
      <p:sp>
        <p:nvSpPr>
          <p:cNvPr id="13" name="テキスト ボックス 12"/>
          <p:cNvSpPr txBox="1"/>
          <p:nvPr/>
        </p:nvSpPr>
        <p:spPr>
          <a:xfrm>
            <a:off x="107649" y="4858570"/>
            <a:ext cx="25492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chemeClr val="accent5"/>
                </a:solidFill>
              </a:rPr>
              <a:t>Meas. of cable angle</a:t>
            </a:r>
          </a:p>
          <a:p>
            <a:r>
              <a:rPr kumimoji="1" lang="en-US" altLang="ja-JP" dirty="0" smtClean="0">
                <a:solidFill>
                  <a:schemeClr val="accent5"/>
                </a:solidFill>
              </a:rPr>
              <a:t>with a micro-protractor</a:t>
            </a:r>
            <a:endParaRPr kumimoji="1" lang="ja-JP" altLang="en-US" dirty="0">
              <a:solidFill>
                <a:schemeClr val="accent5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942071" y="4886238"/>
            <a:ext cx="26133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chemeClr val="accent5"/>
                </a:solidFill>
              </a:rPr>
              <a:t>Meas. of cable position</a:t>
            </a:r>
          </a:p>
          <a:p>
            <a:r>
              <a:rPr kumimoji="1" lang="en-US" altLang="ja-JP" dirty="0" smtClean="0">
                <a:solidFill>
                  <a:schemeClr val="accent5"/>
                </a:solidFill>
              </a:rPr>
              <a:t>with a caliper</a:t>
            </a:r>
            <a:endParaRPr kumimoji="1" lang="ja-JP" altLang="en-US" dirty="0">
              <a:solidFill>
                <a:schemeClr val="accent5"/>
              </a:solidFill>
            </a:endParaRPr>
          </a:p>
        </p:txBody>
      </p:sp>
      <p:pic>
        <p:nvPicPr>
          <p:cNvPr id="15" name="図 1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55385" y="2868606"/>
            <a:ext cx="3623028" cy="1963644"/>
          </a:xfrm>
          <a:prstGeom prst="rect">
            <a:avLst/>
          </a:prstGeom>
        </p:spPr>
      </p:pic>
      <p:sp>
        <p:nvSpPr>
          <p:cNvPr id="16" name="テキスト ボックス 15"/>
          <p:cNvSpPr txBox="1"/>
          <p:nvPr/>
        </p:nvSpPr>
        <p:spPr>
          <a:xfrm>
            <a:off x="5833273" y="5831248"/>
            <a:ext cx="30957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mtClean="0">
                <a:solidFill>
                  <a:schemeClr val="accent5"/>
                </a:solidFill>
              </a:rPr>
              <a:t>Check of fitting between</a:t>
            </a:r>
          </a:p>
          <a:p>
            <a:r>
              <a:rPr kumimoji="1" lang="en-US" altLang="ja-JP" dirty="0" smtClean="0">
                <a:solidFill>
                  <a:schemeClr val="accent5"/>
                </a:solidFill>
              </a:rPr>
              <a:t>the cable and an end spacer</a:t>
            </a:r>
            <a:endParaRPr kumimoji="1" lang="ja-JP" altLang="en-US" dirty="0">
              <a:solidFill>
                <a:schemeClr val="accent5"/>
              </a:solidFill>
            </a:endParaRPr>
          </a:p>
        </p:txBody>
      </p:sp>
      <p:cxnSp>
        <p:nvCxnSpPr>
          <p:cNvPr id="17" name="直線矢印コネクタ 16"/>
          <p:cNvCxnSpPr/>
          <p:nvPr/>
        </p:nvCxnSpPr>
        <p:spPr>
          <a:xfrm flipH="1" flipV="1">
            <a:off x="7683822" y="3769852"/>
            <a:ext cx="258763" cy="470960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/>
          <p:cNvSpPr txBox="1"/>
          <p:nvPr/>
        </p:nvSpPr>
        <p:spPr>
          <a:xfrm>
            <a:off x="7765537" y="4162357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mtClean="0">
                <a:solidFill>
                  <a:srgbClr val="FF0000"/>
                </a:solidFill>
              </a:rPr>
              <a:t>Fuji paper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grpSp>
        <p:nvGrpSpPr>
          <p:cNvPr id="22" name="図形グループ 21"/>
          <p:cNvGrpSpPr/>
          <p:nvPr/>
        </p:nvGrpSpPr>
        <p:grpSpPr>
          <a:xfrm>
            <a:off x="5840571" y="4896613"/>
            <a:ext cx="3099653" cy="845859"/>
            <a:chOff x="4780566" y="5197366"/>
            <a:chExt cx="3979662" cy="1086003"/>
          </a:xfrm>
        </p:grpSpPr>
        <p:grpSp>
          <p:nvGrpSpPr>
            <p:cNvPr id="8" name="図形グループ 7"/>
            <p:cNvGrpSpPr/>
            <p:nvPr/>
          </p:nvGrpSpPr>
          <p:grpSpPr>
            <a:xfrm>
              <a:off x="4780566" y="5197366"/>
              <a:ext cx="3979662" cy="1086003"/>
              <a:chOff x="0" y="2810680"/>
              <a:chExt cx="9198986" cy="2510295"/>
            </a:xfrm>
          </p:grpSpPr>
          <p:pic>
            <p:nvPicPr>
              <p:cNvPr id="6" name="図 5"/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0" y="2810680"/>
                <a:ext cx="9144000" cy="1236640"/>
              </a:xfrm>
              <a:prstGeom prst="rect">
                <a:avLst/>
              </a:prstGeom>
            </p:spPr>
          </p:pic>
          <p:pic>
            <p:nvPicPr>
              <p:cNvPr id="7" name="図 6"/>
              <p:cNvPicPr>
                <a:picLocks noChangeAspect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4986" y="4172113"/>
                <a:ext cx="9144000" cy="1148862"/>
              </a:xfrm>
              <a:prstGeom prst="rect">
                <a:avLst/>
              </a:prstGeom>
            </p:spPr>
          </p:pic>
        </p:grpSp>
        <p:sp>
          <p:nvSpPr>
            <p:cNvPr id="12" name="テキスト ボックス 11"/>
            <p:cNvSpPr txBox="1"/>
            <p:nvPr/>
          </p:nvSpPr>
          <p:spPr>
            <a:xfrm>
              <a:off x="4804354" y="5239856"/>
              <a:ext cx="10954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Top, LE2</a:t>
              </a:r>
              <a:endParaRPr kumimoji="1" lang="ja-JP" altLang="en-US" dirty="0"/>
            </a:p>
          </p:txBody>
        </p:sp>
        <p:sp>
          <p:nvSpPr>
            <p:cNvPr id="20" name="テキスト ボックス 19"/>
            <p:cNvSpPr txBox="1"/>
            <p:nvPr/>
          </p:nvSpPr>
          <p:spPr>
            <a:xfrm>
              <a:off x="4822869" y="5850193"/>
              <a:ext cx="10954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Top, LE6</a:t>
              </a:r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387853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22986" y="1219200"/>
            <a:ext cx="7920000" cy="4906963"/>
          </a:xfrm>
        </p:spPr>
        <p:txBody>
          <a:bodyPr/>
          <a:lstStyle/>
          <a:p>
            <a:r>
              <a:rPr lang="en-GB" dirty="0" smtClean="0"/>
              <a:t>Coil winding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Curing</a:t>
            </a:r>
          </a:p>
          <a:p>
            <a:r>
              <a:rPr lang="en-GB" dirty="0" smtClean="0"/>
              <a:t>Coil size measurement</a:t>
            </a:r>
          </a:p>
          <a:p>
            <a:r>
              <a:rPr lang="en-GB" dirty="0" smtClean="0"/>
              <a:t>Instrumentation</a:t>
            </a:r>
          </a:p>
          <a:p>
            <a:r>
              <a:rPr lang="en-GB" dirty="0" smtClean="0"/>
              <a:t>QPH, Insulations</a:t>
            </a:r>
          </a:p>
          <a:p>
            <a:r>
              <a:rPr lang="en-GB" dirty="0" smtClean="0"/>
              <a:t>Collaring</a:t>
            </a:r>
          </a:p>
          <a:p>
            <a:r>
              <a:rPr lang="en-GB" dirty="0" smtClean="0"/>
              <a:t>Yoking</a:t>
            </a:r>
          </a:p>
          <a:p>
            <a:r>
              <a:rPr lang="en-GB" dirty="0" smtClean="0"/>
              <a:t>Shell, end ring welding and splice work 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7931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-138657"/>
            <a:ext cx="7920000" cy="720000"/>
          </a:xfrm>
        </p:spPr>
        <p:txBody>
          <a:bodyPr/>
          <a:lstStyle/>
          <a:p>
            <a:r>
              <a:rPr lang="en-GB" dirty="0" smtClean="0"/>
              <a:t>Curing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6472" y="414545"/>
            <a:ext cx="8640327" cy="3949637"/>
          </a:xfrm>
        </p:spPr>
        <p:txBody>
          <a:bodyPr>
            <a:normAutofit/>
          </a:bodyPr>
          <a:lstStyle/>
          <a:p>
            <a:r>
              <a:rPr lang="en-GB" sz="2000" dirty="0" smtClean="0"/>
              <a:t>Change of coil length and position of end spacers before and after curing </a:t>
            </a:r>
            <a:r>
              <a:rPr lang="en-GB" sz="2000" dirty="0" smtClean="0">
                <a:sym typeface="Wingdings"/>
              </a:rPr>
              <a:t> Shrinkage of total coil length &lt; 1mm</a:t>
            </a:r>
          </a:p>
          <a:p>
            <a:pPr marL="0" indent="0">
              <a:buNone/>
            </a:pPr>
            <a:r>
              <a:rPr lang="en-GB" sz="2000" b="1" dirty="0" smtClean="0">
                <a:sym typeface="Wingdings"/>
              </a:rPr>
              <a:t>During curing</a:t>
            </a:r>
            <a:endParaRPr lang="en-GB" sz="2000" b="1" dirty="0" smtClean="0"/>
          </a:p>
          <a:p>
            <a:r>
              <a:rPr lang="en-GB" sz="2000" dirty="0" smtClean="0"/>
              <a:t>Check of ground fault with a tester</a:t>
            </a:r>
          </a:p>
          <a:p>
            <a:r>
              <a:rPr lang="en-GB" sz="2000" dirty="0" smtClean="0"/>
              <a:t>Measurement of coil resistance</a:t>
            </a:r>
          </a:p>
          <a:p>
            <a:r>
              <a:rPr lang="en-GB" sz="2000" dirty="0" smtClean="0"/>
              <a:t>Temperatures at the mandrel and forming block </a:t>
            </a:r>
            <a:endParaRPr lang="en-GB" sz="2000" dirty="0"/>
          </a:p>
          <a:p>
            <a:pPr marL="0" indent="0">
              <a:buNone/>
            </a:pPr>
            <a:r>
              <a:rPr lang="en-GB" sz="2000" b="1" dirty="0" smtClean="0"/>
              <a:t>After curing</a:t>
            </a:r>
          </a:p>
          <a:p>
            <a:r>
              <a:rPr lang="en-GB" altLang="ja-JP" sz="2000" dirty="0"/>
              <a:t>Electrical tests</a:t>
            </a:r>
          </a:p>
          <a:p>
            <a:pPr lvl="1"/>
            <a:r>
              <a:rPr lang="en-GB" altLang="ja-JP" sz="2000" dirty="0"/>
              <a:t>Measurement of Coil </a:t>
            </a:r>
            <a:r>
              <a:rPr lang="en-GB" altLang="ja-JP" sz="2000" dirty="0" smtClean="0"/>
              <a:t>resistance </a:t>
            </a:r>
            <a:r>
              <a:rPr lang="en-GB" altLang="ja-JP" sz="2000" dirty="0" smtClean="0">
                <a:sym typeface="Wingdings"/>
              </a:rPr>
              <a:t> </a:t>
            </a:r>
            <a:r>
              <a:rPr lang="en-GB" altLang="ja-JP" sz="2000" dirty="0">
                <a:sym typeface="Wingdings"/>
              </a:rPr>
              <a:t>No change before and after curing </a:t>
            </a:r>
            <a:endParaRPr lang="en-GB" altLang="ja-JP" sz="2000" dirty="0"/>
          </a:p>
          <a:p>
            <a:pPr lvl="1"/>
            <a:r>
              <a:rPr lang="en-GB" altLang="ja-JP" sz="2000" dirty="0"/>
              <a:t>Inductance </a:t>
            </a:r>
            <a:r>
              <a:rPr lang="en-GB" altLang="ja-JP" sz="2000" dirty="0" smtClean="0"/>
              <a:t>measurement</a:t>
            </a:r>
            <a:r>
              <a:rPr lang="en-GB" altLang="ja-JP" sz="2000" dirty="0" smtClean="0">
                <a:sym typeface="Wingdings"/>
              </a:rPr>
              <a:t> </a:t>
            </a:r>
            <a:r>
              <a:rPr lang="en-GB" altLang="ja-JP" sz="2000" dirty="0">
                <a:sym typeface="Wingdings"/>
              </a:rPr>
              <a:t>Same inductance between two coils</a:t>
            </a:r>
            <a:endParaRPr lang="en-GB" altLang="ja-JP" sz="2000" dirty="0"/>
          </a:p>
          <a:p>
            <a:pPr lvl="1"/>
            <a:r>
              <a:rPr lang="en-GB" altLang="ja-JP" sz="2000" dirty="0"/>
              <a:t>Surge test </a:t>
            </a:r>
            <a:r>
              <a:rPr lang="en-GB" altLang="ja-JP" sz="2000" dirty="0" smtClean="0">
                <a:sym typeface="Wingdings"/>
              </a:rPr>
              <a:t> </a:t>
            </a:r>
            <a:r>
              <a:rPr lang="en-GB" altLang="ja-JP" sz="2000" dirty="0">
                <a:sym typeface="Wingdings"/>
              </a:rPr>
              <a:t>Normal waveform up to 3 kV</a:t>
            </a:r>
          </a:p>
          <a:p>
            <a:endParaRPr lang="en-GB" sz="2000" b="1" dirty="0" smtClean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graphicFrame>
        <p:nvGraphicFramePr>
          <p:cNvPr id="68" name="表 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8323233"/>
              </p:ext>
            </p:extLst>
          </p:nvPr>
        </p:nvGraphicFramePr>
        <p:xfrm>
          <a:off x="324441" y="4390112"/>
          <a:ext cx="5153368" cy="24269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28653"/>
                <a:gridCol w="957668"/>
                <a:gridCol w="894872"/>
                <a:gridCol w="1872175"/>
              </a:tblGrid>
              <a:tr h="768329">
                <a:tc rowSpan="2"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Coil resistance</a:t>
                      </a:r>
                    </a:p>
                    <a:p>
                      <a:pPr algn="ctr"/>
                      <a:r>
                        <a:rPr kumimoji="1" lang="en-US" altLang="ja-JP" dirty="0" smtClean="0"/>
                        <a:t>at 20</a:t>
                      </a:r>
                      <a:r>
                        <a:rPr kumimoji="1" lang="en-US" altLang="ja-JP" baseline="30000" dirty="0" smtClean="0"/>
                        <a:t>o</a:t>
                      </a:r>
                      <a:r>
                        <a:rPr kumimoji="1" lang="en-US" altLang="ja-JP" dirty="0" smtClean="0"/>
                        <a:t>C (</a:t>
                      </a:r>
                      <a:r>
                        <a:rPr kumimoji="1" lang="en-US" altLang="ja-JP" dirty="0" smtClean="0">
                          <a:latin typeface="Symbol" charset="2"/>
                          <a:ea typeface="Symbol" charset="2"/>
                          <a:cs typeface="Symbol" charset="2"/>
                        </a:rPr>
                        <a:t>W</a:t>
                      </a:r>
                      <a:r>
                        <a:rPr kumimoji="1" lang="en-US" altLang="ja-JP" dirty="0" smtClean="0"/>
                        <a:t>)</a:t>
                      </a:r>
                      <a:endParaRPr kumimoji="1" lang="ja-JP" altLang="en-US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Coil</a:t>
                      </a:r>
                      <a:r>
                        <a:rPr kumimoji="1" lang="en-US" altLang="ja-JP" baseline="0" dirty="0" smtClean="0"/>
                        <a:t> inductance</a:t>
                      </a:r>
                    </a:p>
                    <a:p>
                      <a:pPr algn="ctr"/>
                      <a:r>
                        <a:rPr kumimoji="1" lang="en-US" altLang="ja-JP" baseline="0" dirty="0" smtClean="0"/>
                        <a:t>at 100 Hz (</a:t>
                      </a:r>
                      <a:r>
                        <a:rPr kumimoji="1" lang="en-US" altLang="ja-JP" baseline="0" dirty="0" err="1" smtClean="0"/>
                        <a:t>mH</a:t>
                      </a:r>
                      <a:r>
                        <a:rPr kumimoji="1" lang="en-US" altLang="ja-JP" baseline="0" dirty="0" smtClean="0"/>
                        <a:t>)</a:t>
                      </a:r>
                      <a:endParaRPr kumimoji="1" lang="ja-JP" altLang="en-US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768329">
                <a:tc vMerge="1"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Before</a:t>
                      </a:r>
                    </a:p>
                    <a:p>
                      <a:pPr algn="ctr"/>
                      <a:r>
                        <a:rPr kumimoji="1" lang="en-US" altLang="ja-JP" dirty="0" smtClean="0"/>
                        <a:t>curing</a:t>
                      </a:r>
                      <a:endParaRPr kumimoji="1" lang="ja-JP" altLang="en-US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After</a:t>
                      </a:r>
                    </a:p>
                    <a:p>
                      <a:pPr algn="ctr"/>
                      <a:r>
                        <a:rPr kumimoji="1" lang="en-US" altLang="ja-JP" dirty="0" smtClean="0"/>
                        <a:t>curing</a:t>
                      </a:r>
                      <a:endParaRPr kumimoji="1" lang="ja-JP" altLang="en-US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After curing</a:t>
                      </a:r>
                      <a:endParaRPr kumimoji="1" lang="ja-JP" altLang="en-US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44514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Top coil</a:t>
                      </a:r>
                      <a:endParaRPr kumimoji="1" lang="ja-JP" altLang="en-US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0.234</a:t>
                      </a:r>
                      <a:endParaRPr kumimoji="1" lang="ja-JP" altLang="en-US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0.232</a:t>
                      </a:r>
                      <a:endParaRPr kumimoji="1" lang="ja-JP" altLang="en-US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2.17</a:t>
                      </a:r>
                      <a:endParaRPr kumimoji="1" lang="ja-JP" altLang="en-US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44514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Bottom coil</a:t>
                      </a:r>
                      <a:endParaRPr kumimoji="1" lang="ja-JP" altLang="en-US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0.234</a:t>
                      </a:r>
                      <a:endParaRPr kumimoji="1" lang="ja-JP" altLang="en-US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0.233</a:t>
                      </a:r>
                      <a:endParaRPr kumimoji="1" lang="ja-JP" altLang="en-US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2.15</a:t>
                      </a:r>
                      <a:endParaRPr kumimoji="1" lang="ja-JP" altLang="en-US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0" name="テキスト ボックス 69"/>
          <p:cNvSpPr txBox="1"/>
          <p:nvPr/>
        </p:nvSpPr>
        <p:spPr>
          <a:xfrm>
            <a:off x="6728314" y="5741513"/>
            <a:ext cx="22367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mtClean="0"/>
              <a:t>Surge test (Top coil)</a:t>
            </a:r>
            <a:endParaRPr kumimoji="1" lang="ja-JP" altLang="en-US" dirty="0"/>
          </a:p>
        </p:txBody>
      </p:sp>
      <p:grpSp>
        <p:nvGrpSpPr>
          <p:cNvPr id="73" name="図形グループ 72"/>
          <p:cNvGrpSpPr/>
          <p:nvPr/>
        </p:nvGrpSpPr>
        <p:grpSpPr>
          <a:xfrm>
            <a:off x="5592256" y="4202427"/>
            <a:ext cx="3331259" cy="2456381"/>
            <a:chOff x="5633821" y="4202427"/>
            <a:chExt cx="3331259" cy="2456381"/>
          </a:xfrm>
        </p:grpSpPr>
        <p:pic>
          <p:nvPicPr>
            <p:cNvPr id="69" name="図 68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943661" y="4202427"/>
              <a:ext cx="3021419" cy="2184033"/>
            </a:xfrm>
            <a:prstGeom prst="rect">
              <a:avLst/>
            </a:prstGeom>
          </p:spPr>
        </p:pic>
        <p:sp>
          <p:nvSpPr>
            <p:cNvPr id="71" name="テキスト ボックス 70"/>
            <p:cNvSpPr txBox="1"/>
            <p:nvPr/>
          </p:nvSpPr>
          <p:spPr>
            <a:xfrm>
              <a:off x="6988816" y="6289476"/>
              <a:ext cx="13992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Time (</a:t>
              </a:r>
              <a:r>
                <a:rPr kumimoji="1" lang="en-US" altLang="ja-JP" dirty="0" err="1" smtClean="0">
                  <a:latin typeface="Symbol" charset="2"/>
                  <a:ea typeface="Symbol" charset="2"/>
                  <a:cs typeface="Symbol" charset="2"/>
                </a:rPr>
                <a:t>m</a:t>
              </a:r>
              <a:r>
                <a:rPr kumimoji="1" lang="en-US" altLang="ja-JP" dirty="0" err="1" smtClean="0"/>
                <a:t>sec</a:t>
              </a:r>
              <a:r>
                <a:rPr kumimoji="1" lang="en-US" altLang="ja-JP" dirty="0" smtClean="0"/>
                <a:t>)</a:t>
              </a:r>
              <a:endParaRPr kumimoji="1" lang="ja-JP" altLang="en-US" dirty="0"/>
            </a:p>
          </p:txBody>
        </p:sp>
        <p:sp>
          <p:nvSpPr>
            <p:cNvPr id="72" name="テキスト ボックス 71"/>
            <p:cNvSpPr txBox="1"/>
            <p:nvPr/>
          </p:nvSpPr>
          <p:spPr>
            <a:xfrm rot="16200000">
              <a:off x="5155421" y="5078447"/>
              <a:ext cx="13261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Voltage (</a:t>
              </a:r>
              <a:r>
                <a:rPr kumimoji="1" lang="en-US" altLang="ja-JP" dirty="0">
                  <a:ea typeface="Symbol" charset="2"/>
                  <a:cs typeface="Symbol" charset="2"/>
                </a:rPr>
                <a:t>V</a:t>
              </a:r>
              <a:r>
                <a:rPr kumimoji="1" lang="en-US" altLang="ja-JP" dirty="0" smtClean="0"/>
                <a:t>)</a:t>
              </a:r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409829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22986" y="1219200"/>
            <a:ext cx="7920000" cy="4906963"/>
          </a:xfrm>
        </p:spPr>
        <p:txBody>
          <a:bodyPr/>
          <a:lstStyle/>
          <a:p>
            <a:r>
              <a:rPr lang="en-GB" dirty="0" smtClean="0"/>
              <a:t>Coil winding</a:t>
            </a:r>
          </a:p>
          <a:p>
            <a:r>
              <a:rPr lang="en-GB" dirty="0" smtClean="0"/>
              <a:t>Curing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Coil size measurement</a:t>
            </a:r>
          </a:p>
          <a:p>
            <a:r>
              <a:rPr lang="en-GB" dirty="0" smtClean="0"/>
              <a:t>Instrumentation</a:t>
            </a:r>
          </a:p>
          <a:p>
            <a:r>
              <a:rPr lang="en-GB" dirty="0" smtClean="0"/>
              <a:t>QPH, Insulations</a:t>
            </a:r>
          </a:p>
          <a:p>
            <a:r>
              <a:rPr lang="en-GB" dirty="0" smtClean="0"/>
              <a:t>Collaring</a:t>
            </a:r>
          </a:p>
          <a:p>
            <a:r>
              <a:rPr lang="en-GB" dirty="0" smtClean="0"/>
              <a:t>Yoking</a:t>
            </a:r>
          </a:p>
          <a:p>
            <a:r>
              <a:rPr lang="en-GB" dirty="0" smtClean="0"/>
              <a:t>Shell, end ring welding and splice work 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2917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図 7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1020" y="3894812"/>
            <a:ext cx="1758761" cy="2631931"/>
          </a:xfrm>
          <a:prstGeom prst="rect">
            <a:avLst/>
          </a:prstGeom>
        </p:spPr>
      </p:pic>
      <p:pic>
        <p:nvPicPr>
          <p:cNvPr id="48" name="図 4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62" y="497375"/>
            <a:ext cx="2319264" cy="3539719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-104490"/>
            <a:ext cx="7920000" cy="720000"/>
          </a:xfrm>
        </p:spPr>
        <p:txBody>
          <a:bodyPr/>
          <a:lstStyle/>
          <a:p>
            <a:r>
              <a:rPr lang="en-GB" dirty="0" smtClean="0"/>
              <a:t>Coil size measurement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023587" y="1353376"/>
            <a:ext cx="4086626" cy="2666144"/>
          </a:xfrm>
        </p:spPr>
        <p:txBody>
          <a:bodyPr>
            <a:noAutofit/>
          </a:bodyPr>
          <a:lstStyle/>
          <a:p>
            <a:r>
              <a:rPr lang="en-GB" sz="1800" dirty="0" smtClean="0"/>
              <a:t>50 ton hydraulic press</a:t>
            </a:r>
          </a:p>
          <a:p>
            <a:r>
              <a:rPr lang="en-GB" sz="1800" dirty="0" smtClean="0">
                <a:solidFill>
                  <a:srgbClr val="0432FF"/>
                </a:solidFill>
              </a:rPr>
              <a:t>Two pushing bars with strain gauges</a:t>
            </a:r>
          </a:p>
          <a:p>
            <a:pPr marL="627063" indent="-266700">
              <a:buNone/>
            </a:pPr>
            <a:r>
              <a:rPr lang="en-GB" sz="1800" dirty="0" smtClean="0">
                <a:sym typeface="Wingdings"/>
              </a:rPr>
              <a:t> Pressure applied to the coil MPs every 20 mm can be measured.</a:t>
            </a:r>
          </a:p>
          <a:p>
            <a:r>
              <a:rPr lang="en-GB" sz="1800" dirty="0" smtClean="0">
                <a:sym typeface="Wingdings"/>
              </a:rPr>
              <a:t>Four linear gauges</a:t>
            </a:r>
          </a:p>
          <a:p>
            <a:pPr marL="360363" indent="0">
              <a:buNone/>
            </a:pPr>
            <a:r>
              <a:rPr lang="en-GB" sz="1800" dirty="0" smtClean="0">
                <a:sym typeface="Wingdings"/>
              </a:rPr>
              <a:t> Coil deformation</a:t>
            </a:r>
          </a:p>
          <a:p>
            <a:r>
              <a:rPr lang="en-GB" sz="1800" dirty="0" smtClean="0">
                <a:sym typeface="Wingdings"/>
              </a:rPr>
              <a:t>5.4 m-long-bench</a:t>
            </a:r>
          </a:p>
          <a:p>
            <a:pPr marL="0" indent="0">
              <a:buNone/>
            </a:pPr>
            <a:r>
              <a:rPr lang="en-GB" sz="1800" dirty="0" smtClean="0">
                <a:sym typeface="Wingdings"/>
              </a:rPr>
              <a:t>      Longitudinal distribution</a:t>
            </a:r>
          </a:p>
          <a:p>
            <a:pPr marL="0" indent="0">
              <a:buNone/>
            </a:pPr>
            <a:endParaRPr lang="en-GB" sz="1800" dirty="0" smtClean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929762" y="911173"/>
            <a:ext cx="16816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Hydraulic cylinder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4644" y="667496"/>
            <a:ext cx="2524312" cy="3365749"/>
          </a:xfrm>
          <a:prstGeom prst="rect">
            <a:avLst/>
          </a:prstGeom>
        </p:spPr>
      </p:pic>
      <p:sp>
        <p:nvSpPr>
          <p:cNvPr id="10" name="下矢印 9"/>
          <p:cNvSpPr/>
          <p:nvPr/>
        </p:nvSpPr>
        <p:spPr>
          <a:xfrm>
            <a:off x="3543504" y="1264171"/>
            <a:ext cx="185542" cy="184666"/>
          </a:xfrm>
          <a:prstGeom prst="downArrow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432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947464" y="66261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Load cell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cxnSp>
        <p:nvCxnSpPr>
          <p:cNvPr id="12" name="直線矢印コネクタ 11"/>
          <p:cNvCxnSpPr/>
          <p:nvPr/>
        </p:nvCxnSpPr>
        <p:spPr>
          <a:xfrm flipH="1">
            <a:off x="3825327" y="960863"/>
            <a:ext cx="213198" cy="165297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/>
          <p:cNvSpPr txBox="1"/>
          <p:nvPr/>
        </p:nvSpPr>
        <p:spPr>
          <a:xfrm>
            <a:off x="2983262" y="1671248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mtClean="0">
                <a:solidFill>
                  <a:srgbClr val="FF0000"/>
                </a:solidFill>
              </a:rPr>
              <a:t>Upper block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cxnSp>
        <p:nvCxnSpPr>
          <p:cNvPr id="16" name="直線矢印コネクタ 15"/>
          <p:cNvCxnSpPr/>
          <p:nvPr/>
        </p:nvCxnSpPr>
        <p:spPr>
          <a:xfrm flipV="1">
            <a:off x="3014362" y="2731271"/>
            <a:ext cx="204536" cy="371404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/>
          <p:cNvSpPr txBox="1"/>
          <p:nvPr/>
        </p:nvSpPr>
        <p:spPr>
          <a:xfrm>
            <a:off x="2281136" y="3005929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mtClean="0">
                <a:solidFill>
                  <a:srgbClr val="FF0000"/>
                </a:solidFill>
              </a:rPr>
              <a:t>Lower block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cxnSp>
        <p:nvCxnSpPr>
          <p:cNvPr id="19" name="直線矢印コネクタ 18"/>
          <p:cNvCxnSpPr/>
          <p:nvPr/>
        </p:nvCxnSpPr>
        <p:spPr>
          <a:xfrm flipH="1" flipV="1">
            <a:off x="3717689" y="2467736"/>
            <a:ext cx="354906" cy="102744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テキスト ボックス 23"/>
          <p:cNvSpPr txBox="1"/>
          <p:nvPr/>
        </p:nvSpPr>
        <p:spPr>
          <a:xfrm>
            <a:off x="4005360" y="2401252"/>
            <a:ext cx="10182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Dummy</a:t>
            </a:r>
          </a:p>
          <a:p>
            <a:r>
              <a:rPr kumimoji="1" lang="en-US" altLang="ja-JP" dirty="0" smtClean="0">
                <a:solidFill>
                  <a:srgbClr val="FF0000"/>
                </a:solidFill>
              </a:rPr>
              <a:t>mandrel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28" name="円/楕円 27"/>
          <p:cNvSpPr/>
          <p:nvPr/>
        </p:nvSpPr>
        <p:spPr>
          <a:xfrm>
            <a:off x="3326005" y="2254086"/>
            <a:ext cx="167951" cy="213650"/>
          </a:xfrm>
          <a:prstGeom prst="ellipse">
            <a:avLst/>
          </a:prstGeom>
          <a:noFill/>
          <a:ln>
            <a:solidFill>
              <a:srgbClr val="0432FF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円/楕円 28"/>
          <p:cNvSpPr/>
          <p:nvPr/>
        </p:nvSpPr>
        <p:spPr>
          <a:xfrm>
            <a:off x="3906934" y="2226618"/>
            <a:ext cx="167951" cy="213650"/>
          </a:xfrm>
          <a:prstGeom prst="ellipse">
            <a:avLst/>
          </a:prstGeom>
          <a:noFill/>
          <a:ln>
            <a:solidFill>
              <a:srgbClr val="0432FF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2906786" y="1936500"/>
            <a:ext cx="1531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mtClean="0">
                <a:solidFill>
                  <a:srgbClr val="0432FF"/>
                </a:solidFill>
              </a:rPr>
              <a:t>Pushing bars</a:t>
            </a:r>
            <a:endParaRPr kumimoji="1" lang="ja-JP" altLang="en-US" dirty="0">
              <a:solidFill>
                <a:srgbClr val="0432FF"/>
              </a:solidFill>
            </a:endParaRPr>
          </a:p>
        </p:txBody>
      </p:sp>
      <p:cxnSp>
        <p:nvCxnSpPr>
          <p:cNvPr id="53" name="直線矢印コネクタ 52"/>
          <p:cNvCxnSpPr/>
          <p:nvPr/>
        </p:nvCxnSpPr>
        <p:spPr>
          <a:xfrm flipH="1" flipV="1">
            <a:off x="7032286" y="4649489"/>
            <a:ext cx="246952" cy="124642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直線矢印コネクタ 53"/>
          <p:cNvCxnSpPr/>
          <p:nvPr/>
        </p:nvCxnSpPr>
        <p:spPr>
          <a:xfrm flipV="1">
            <a:off x="7279238" y="4619612"/>
            <a:ext cx="205440" cy="127630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テキスト ボックス 54"/>
          <p:cNvSpPr txBox="1"/>
          <p:nvPr/>
        </p:nvSpPr>
        <p:spPr>
          <a:xfrm>
            <a:off x="6566586" y="5809609"/>
            <a:ext cx="1526717" cy="3066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Linear gauges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5029191" y="392040"/>
            <a:ext cx="41148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Measure the pressure to compress </a:t>
            </a:r>
            <a:r>
              <a:rPr kumimoji="1" lang="en-US" altLang="ja-JP" smtClean="0">
                <a:solidFill>
                  <a:srgbClr val="FF0000"/>
                </a:solidFill>
              </a:rPr>
              <a:t>a coil to </a:t>
            </a:r>
            <a:r>
              <a:rPr kumimoji="1" lang="en-US" altLang="ja-JP" dirty="0" smtClean="0">
                <a:solidFill>
                  <a:srgbClr val="FF0000"/>
                </a:solidFill>
              </a:rPr>
              <a:t>the final size and compare it with the target value </a:t>
            </a:r>
            <a:r>
              <a:rPr kumimoji="1" lang="en-US" altLang="ja-JP" smtClean="0">
                <a:solidFill>
                  <a:srgbClr val="FF0000"/>
                </a:solidFill>
              </a:rPr>
              <a:t>of pre-stress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1264648" y="6388474"/>
            <a:ext cx="23262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mtClean="0"/>
              <a:t>Thanks to Glyn Kirby</a:t>
            </a:r>
            <a:endParaRPr kumimoji="1" lang="ja-JP" altLang="en-US" dirty="0"/>
          </a:p>
        </p:txBody>
      </p:sp>
      <p:pic>
        <p:nvPicPr>
          <p:cNvPr id="49" name="図 4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516" y="4319559"/>
            <a:ext cx="4581506" cy="1822859"/>
          </a:xfrm>
          <a:prstGeom prst="rect">
            <a:avLst/>
          </a:prstGeom>
          <a:ln w="28575">
            <a:solidFill>
              <a:srgbClr val="0432FF"/>
            </a:solidFill>
          </a:ln>
        </p:spPr>
      </p:pic>
      <p:sp>
        <p:nvSpPr>
          <p:cNvPr id="50" name="テキスト ボックス 49"/>
          <p:cNvSpPr txBox="1"/>
          <p:nvPr/>
        </p:nvSpPr>
        <p:spPr>
          <a:xfrm>
            <a:off x="1529089" y="5671498"/>
            <a:ext cx="446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latin typeface="Arial"/>
                <a:cs typeface="Arial"/>
              </a:rPr>
              <a:t>R5</a:t>
            </a:r>
            <a:endParaRPr kumimoji="1" lang="ja-JP" altLang="en-US" sz="1600" dirty="0">
              <a:latin typeface="Arial"/>
              <a:cs typeface="Arial"/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1831487" y="5671498"/>
            <a:ext cx="446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latin typeface="Arial"/>
                <a:cs typeface="Arial"/>
              </a:rPr>
              <a:t>R4</a:t>
            </a:r>
            <a:endParaRPr kumimoji="1" lang="ja-JP" altLang="en-US" sz="1600" dirty="0">
              <a:latin typeface="Arial"/>
              <a:cs typeface="Arial"/>
            </a:endParaRP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2165475" y="5671498"/>
            <a:ext cx="446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latin typeface="Arial"/>
                <a:cs typeface="Arial"/>
              </a:rPr>
              <a:t>R3</a:t>
            </a:r>
            <a:endParaRPr kumimoji="1" lang="ja-JP" altLang="en-US" sz="1600" dirty="0">
              <a:latin typeface="Arial"/>
              <a:cs typeface="Arial"/>
            </a:endParaRPr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2530013" y="5671498"/>
            <a:ext cx="446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latin typeface="Arial"/>
                <a:cs typeface="Arial"/>
              </a:rPr>
              <a:t>R2</a:t>
            </a:r>
            <a:endParaRPr kumimoji="1" lang="ja-JP" altLang="en-US" sz="1600" dirty="0">
              <a:latin typeface="Arial"/>
              <a:cs typeface="Arial"/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2871871" y="5671498"/>
            <a:ext cx="446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latin typeface="Arial"/>
                <a:cs typeface="Arial"/>
              </a:rPr>
              <a:t>R1</a:t>
            </a:r>
            <a:endParaRPr kumimoji="1" lang="ja-JP" altLang="en-US" sz="1600" dirty="0">
              <a:latin typeface="Arial"/>
              <a:cs typeface="Arial"/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1611218" y="4421619"/>
            <a:ext cx="4128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latin typeface="Arial"/>
                <a:cs typeface="Arial"/>
              </a:rPr>
              <a:t>L</a:t>
            </a:r>
            <a:r>
              <a:rPr kumimoji="1" lang="en-US" altLang="ja-JP" sz="1600" dirty="0" smtClean="0">
                <a:latin typeface="Arial"/>
                <a:cs typeface="Arial"/>
              </a:rPr>
              <a:t>5</a:t>
            </a:r>
            <a:endParaRPr kumimoji="1" lang="ja-JP" altLang="en-US" sz="1600" dirty="0">
              <a:latin typeface="Arial"/>
              <a:cs typeface="Arial"/>
            </a:endParaRPr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1900104" y="4421619"/>
            <a:ext cx="4128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latin typeface="Arial"/>
                <a:cs typeface="Arial"/>
              </a:rPr>
              <a:t>L</a:t>
            </a:r>
            <a:r>
              <a:rPr kumimoji="1" lang="en-US" altLang="ja-JP" sz="1600" dirty="0" smtClean="0">
                <a:latin typeface="Arial"/>
                <a:cs typeface="Arial"/>
              </a:rPr>
              <a:t>4</a:t>
            </a:r>
            <a:endParaRPr kumimoji="1" lang="ja-JP" altLang="en-US" sz="1600" dirty="0">
              <a:latin typeface="Arial"/>
              <a:cs typeface="Arial"/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2180044" y="4421619"/>
            <a:ext cx="4128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latin typeface="Arial"/>
                <a:cs typeface="Arial"/>
              </a:rPr>
              <a:t>L</a:t>
            </a:r>
            <a:r>
              <a:rPr kumimoji="1" lang="en-US" altLang="ja-JP" sz="1600" dirty="0" smtClean="0">
                <a:latin typeface="Arial"/>
                <a:cs typeface="Arial"/>
              </a:rPr>
              <a:t>3</a:t>
            </a:r>
            <a:endParaRPr kumimoji="1" lang="ja-JP" altLang="en-US" sz="1600" dirty="0">
              <a:latin typeface="Arial"/>
              <a:cs typeface="Arial"/>
            </a:endParaRP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2449998" y="4421619"/>
            <a:ext cx="4128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latin typeface="Arial"/>
                <a:cs typeface="Arial"/>
              </a:rPr>
              <a:t>L</a:t>
            </a:r>
            <a:r>
              <a:rPr kumimoji="1" lang="en-US" altLang="ja-JP" sz="1600" dirty="0" smtClean="0">
                <a:latin typeface="Arial"/>
                <a:cs typeface="Arial"/>
              </a:rPr>
              <a:t>2</a:t>
            </a:r>
            <a:endParaRPr kumimoji="1" lang="ja-JP" altLang="en-US" sz="1600" dirty="0">
              <a:latin typeface="Arial"/>
              <a:cs typeface="Arial"/>
            </a:endParaRP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2791856" y="4421619"/>
            <a:ext cx="4128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latin typeface="Arial"/>
                <a:cs typeface="Arial"/>
              </a:rPr>
              <a:t>L</a:t>
            </a:r>
            <a:r>
              <a:rPr kumimoji="1" lang="en-US" altLang="ja-JP" sz="1600" dirty="0" smtClean="0">
                <a:latin typeface="Arial"/>
                <a:cs typeface="Arial"/>
              </a:rPr>
              <a:t>1</a:t>
            </a:r>
            <a:endParaRPr kumimoji="1" lang="ja-JP" altLang="en-US" sz="1600" dirty="0">
              <a:latin typeface="Arial"/>
              <a:cs typeface="Arial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27586" y="4248096"/>
            <a:ext cx="1531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432FF"/>
                </a:solidFill>
              </a:rPr>
              <a:t>Pushing bars</a:t>
            </a:r>
            <a:endParaRPr kumimoji="1" lang="ja-JP" altLang="en-US" dirty="0">
              <a:solidFill>
                <a:srgbClr val="0432FF"/>
              </a:solidFill>
            </a:endParaRPr>
          </a:p>
        </p:txBody>
      </p:sp>
      <p:grpSp>
        <p:nvGrpSpPr>
          <p:cNvPr id="69" name="図形グループ 68"/>
          <p:cNvGrpSpPr/>
          <p:nvPr/>
        </p:nvGrpSpPr>
        <p:grpSpPr>
          <a:xfrm>
            <a:off x="4804226" y="4601642"/>
            <a:ext cx="1499584" cy="1538091"/>
            <a:chOff x="-2261799" y="3025233"/>
            <a:chExt cx="1499584" cy="1538091"/>
          </a:xfrm>
        </p:grpSpPr>
        <p:pic>
          <p:nvPicPr>
            <p:cNvPr id="70" name="図 69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2261799" y="3025233"/>
              <a:ext cx="1499584" cy="1500621"/>
            </a:xfrm>
            <a:prstGeom prst="rect">
              <a:avLst/>
            </a:prstGeom>
            <a:ln w="28575">
              <a:solidFill>
                <a:srgbClr val="0432FF"/>
              </a:solidFill>
            </a:ln>
          </p:spPr>
        </p:pic>
        <p:cxnSp>
          <p:nvCxnSpPr>
            <p:cNvPr id="71" name="直線矢印コネクタ 70"/>
            <p:cNvCxnSpPr/>
            <p:nvPr/>
          </p:nvCxnSpPr>
          <p:spPr>
            <a:xfrm>
              <a:off x="-1826592" y="4086120"/>
              <a:ext cx="705004" cy="0"/>
            </a:xfrm>
            <a:prstGeom prst="straightConnector1">
              <a:avLst/>
            </a:prstGeom>
            <a:ln>
              <a:solidFill>
                <a:srgbClr val="FF0000"/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テキスト ボックス 71"/>
            <p:cNvSpPr txBox="1"/>
            <p:nvPr/>
          </p:nvSpPr>
          <p:spPr>
            <a:xfrm>
              <a:off x="-1766160" y="4038144"/>
              <a:ext cx="527052" cy="21868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solidFill>
                    <a:srgbClr val="FF0000"/>
                  </a:solidFill>
                  <a:latin typeface="Arial"/>
                  <a:cs typeface="Arial"/>
                </a:rPr>
                <a:t>20 mm</a:t>
              </a:r>
              <a:endParaRPr kumimoji="1" lang="ja-JP" altLang="en-US" dirty="0">
                <a:solidFill>
                  <a:srgbClr val="FF0000"/>
                </a:solidFill>
                <a:latin typeface="Arial"/>
                <a:cs typeface="Arial"/>
              </a:endParaRPr>
            </a:p>
          </p:txBody>
        </p:sp>
        <p:sp>
          <p:nvSpPr>
            <p:cNvPr id="73" name="下矢印 72"/>
            <p:cNvSpPr/>
            <p:nvPr/>
          </p:nvSpPr>
          <p:spPr>
            <a:xfrm>
              <a:off x="-1611965" y="3049028"/>
              <a:ext cx="352482" cy="198875"/>
            </a:xfrm>
            <a:prstGeom prst="downArrow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下矢印 73"/>
            <p:cNvSpPr/>
            <p:nvPr/>
          </p:nvSpPr>
          <p:spPr>
            <a:xfrm flipV="1">
              <a:off x="-1697969" y="4364449"/>
              <a:ext cx="352482" cy="198875"/>
            </a:xfrm>
            <a:prstGeom prst="downArrow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551538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02" y="483012"/>
            <a:ext cx="5168708" cy="398221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-91102"/>
            <a:ext cx="7920000" cy="720000"/>
          </a:xfrm>
        </p:spPr>
        <p:txBody>
          <a:bodyPr/>
          <a:lstStyle/>
          <a:p>
            <a:r>
              <a:rPr lang="en-GB" dirty="0" smtClean="0"/>
              <a:t>Results on coil size measurement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0938" y="4543089"/>
            <a:ext cx="8517237" cy="2294284"/>
          </a:xfrm>
          <a:solidFill>
            <a:schemeClr val="bg1"/>
          </a:solidFill>
        </p:spPr>
        <p:txBody>
          <a:bodyPr>
            <a:normAutofit lnSpcReduction="10000"/>
          </a:bodyPr>
          <a:lstStyle/>
          <a:p>
            <a:r>
              <a:rPr lang="en-GB" sz="2000" dirty="0" smtClean="0"/>
              <a:t>Good homogeneity at the straight section</a:t>
            </a:r>
          </a:p>
          <a:p>
            <a:r>
              <a:rPr lang="en-GB" sz="2000" dirty="0" smtClean="0"/>
              <a:t>Measured values: </a:t>
            </a:r>
            <a:r>
              <a:rPr lang="en-GB" sz="2000" dirty="0" smtClean="0">
                <a:solidFill>
                  <a:srgbClr val="FF0000"/>
                </a:solidFill>
              </a:rPr>
              <a:t>95 – 97 MPa</a:t>
            </a:r>
          </a:p>
          <a:p>
            <a:pPr marL="320675" indent="39688">
              <a:buNone/>
            </a:pPr>
            <a:r>
              <a:rPr lang="en-GB" sz="2000" dirty="0" smtClean="0"/>
              <a:t>Average MP stress after yoking by ANSYS: 104 MPa (including 10 MP margin) </a:t>
            </a:r>
            <a:r>
              <a:rPr lang="en-GB" sz="2000" dirty="0" smtClean="0">
                <a:sym typeface="Wingdings"/>
              </a:rPr>
              <a:t> </a:t>
            </a:r>
            <a:r>
              <a:rPr lang="en-GB" sz="2000" dirty="0" smtClean="0">
                <a:solidFill>
                  <a:srgbClr val="0432FF"/>
                </a:solidFill>
                <a:sym typeface="Wingdings"/>
              </a:rPr>
              <a:t>Measured value is 7 – 9 MPa lower</a:t>
            </a:r>
          </a:p>
          <a:p>
            <a:r>
              <a:rPr lang="en-GB" sz="2000" dirty="0" err="1" smtClean="0">
                <a:sym typeface="Wingdings"/>
              </a:rPr>
              <a:t>P</a:t>
            </a:r>
            <a:r>
              <a:rPr lang="en-GB" sz="2000" baseline="-25000" dirty="0" err="1" smtClean="0">
                <a:sym typeface="Wingdings"/>
              </a:rPr>
              <a:t>max</a:t>
            </a:r>
            <a:r>
              <a:rPr lang="en-GB" sz="2000" dirty="0" smtClean="0">
                <a:sym typeface="Wingdings"/>
              </a:rPr>
              <a:t> at coil end: 15 MPa at max (Measured at 6 mm from the coil end)</a:t>
            </a:r>
          </a:p>
          <a:p>
            <a:r>
              <a:rPr lang="en-GB" altLang="ja-JP" sz="2000" dirty="0" smtClean="0"/>
              <a:t>Improvement </a:t>
            </a:r>
            <a:r>
              <a:rPr lang="en-GB" altLang="ja-JP" sz="2000" dirty="0"/>
              <a:t>of the setup to enable a measurement of the pole stress</a:t>
            </a:r>
          </a:p>
          <a:p>
            <a:pPr marL="320675" lvl="0" indent="0" defTabSz="914400">
              <a:spcBef>
                <a:spcPts val="0"/>
              </a:spcBef>
              <a:buClrTx/>
              <a:buNone/>
              <a:defRPr/>
            </a:pPr>
            <a:r>
              <a:rPr lang="en-GB" altLang="ja-JP" sz="2000" dirty="0"/>
              <a:t>is </a:t>
            </a:r>
            <a:r>
              <a:rPr lang="en-GB" altLang="ja-JP" sz="2000" dirty="0" smtClean="0"/>
              <a:t>necessary</a:t>
            </a:r>
            <a:r>
              <a:rPr lang="en-GB" altLang="ja-JP" sz="2000" dirty="0"/>
              <a:t>. </a:t>
            </a:r>
          </a:p>
          <a:p>
            <a:endParaRPr lang="en-GB" sz="2000" dirty="0" smtClean="0">
              <a:solidFill>
                <a:srgbClr val="0432FF"/>
              </a:solidFill>
              <a:sym typeface="Wingdings"/>
            </a:endParaRPr>
          </a:p>
          <a:p>
            <a:pPr marL="355600">
              <a:buFont typeface="Arial" charset="0"/>
              <a:buChar char="•"/>
            </a:pPr>
            <a:endParaRPr lang="en-GB" sz="2000" dirty="0" smtClean="0">
              <a:solidFill>
                <a:srgbClr val="0432FF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cxnSp>
        <p:nvCxnSpPr>
          <p:cNvPr id="16" name="直線矢印コネクタ 15"/>
          <p:cNvCxnSpPr/>
          <p:nvPr/>
        </p:nvCxnSpPr>
        <p:spPr>
          <a:xfrm>
            <a:off x="2192853" y="1474035"/>
            <a:ext cx="1764000" cy="0"/>
          </a:xfrm>
          <a:prstGeom prst="straightConnector1">
            <a:avLst/>
          </a:prstGeom>
          <a:ln>
            <a:solidFill>
              <a:srgbClr val="008000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/>
          <p:cNvSpPr txBox="1"/>
          <p:nvPr/>
        </p:nvSpPr>
        <p:spPr>
          <a:xfrm>
            <a:off x="2155904" y="1131084"/>
            <a:ext cx="1774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8000"/>
                </a:solidFill>
              </a:rPr>
              <a:t>Straight section</a:t>
            </a:r>
            <a:endParaRPr kumimoji="1" lang="ja-JP" altLang="en-US" dirty="0">
              <a:solidFill>
                <a:srgbClr val="008000"/>
              </a:solidFill>
            </a:endParaRPr>
          </a:p>
        </p:txBody>
      </p:sp>
      <p:graphicFrame>
        <p:nvGraphicFramePr>
          <p:cNvPr id="24" name="表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5592422"/>
              </p:ext>
            </p:extLst>
          </p:nvPr>
        </p:nvGraphicFramePr>
        <p:xfrm>
          <a:off x="5021286" y="1064473"/>
          <a:ext cx="4025515" cy="13752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32809"/>
                <a:gridCol w="1246353"/>
                <a:gridCol w="1246353"/>
              </a:tblGrid>
              <a:tr h="643705"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Ramp</a:t>
                      </a:r>
                    </a:p>
                    <a:p>
                      <a:pPr algn="ctr"/>
                      <a:r>
                        <a:rPr kumimoji="1" lang="en-US" altLang="ja-JP" dirty="0" smtClean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side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solidFill>
                            <a:srgbClr val="0432FF"/>
                          </a:solidFill>
                          <a:latin typeface="Arial"/>
                          <a:cs typeface="Arial"/>
                        </a:rPr>
                        <a:t>Non</a:t>
                      </a:r>
                      <a:r>
                        <a:rPr kumimoji="1" lang="en-US" altLang="ja-JP" baseline="0" dirty="0" smtClean="0">
                          <a:solidFill>
                            <a:srgbClr val="0432FF"/>
                          </a:solidFill>
                          <a:latin typeface="Arial"/>
                          <a:cs typeface="Arial"/>
                        </a:rPr>
                        <a:t>-ramp</a:t>
                      </a:r>
                    </a:p>
                    <a:p>
                      <a:pPr algn="ctr"/>
                      <a:r>
                        <a:rPr kumimoji="1" lang="en-US" altLang="ja-JP" baseline="0" dirty="0" smtClean="0">
                          <a:solidFill>
                            <a:srgbClr val="0432FF"/>
                          </a:solidFill>
                          <a:latin typeface="Arial"/>
                          <a:cs typeface="Arial"/>
                        </a:rPr>
                        <a:t>side</a:t>
                      </a:r>
                      <a:endParaRPr kumimoji="1" lang="ja-JP" altLang="en-US" dirty="0">
                        <a:solidFill>
                          <a:srgbClr val="0432FF"/>
                        </a:solidFill>
                        <a:latin typeface="Arial"/>
                        <a:cs typeface="Arial"/>
                      </a:endParaRPr>
                    </a:p>
                  </a:txBody>
                  <a:tcPr anchor="ctr"/>
                </a:tc>
              </a:tr>
              <a:tr h="31754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/>
                          <a:cs typeface="Arial"/>
                        </a:rPr>
                        <a:t>Top coil</a:t>
                      </a:r>
                      <a:endParaRPr kumimoji="1" lang="ja-JP" altLang="en-US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95.2±2.4</a:t>
                      </a:r>
                      <a:endParaRPr kumimoji="1" lang="ja-JP" altLang="en-US" dirty="0">
                        <a:solidFill>
                          <a:srgbClr val="FF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solidFill>
                            <a:srgbClr val="0432FF"/>
                          </a:solidFill>
                          <a:latin typeface="Arial"/>
                          <a:cs typeface="Arial"/>
                        </a:rPr>
                        <a:t>96.7±2.1</a:t>
                      </a:r>
                      <a:endParaRPr kumimoji="1" lang="ja-JP" altLang="en-US" dirty="0">
                        <a:solidFill>
                          <a:srgbClr val="0432FF"/>
                        </a:solidFill>
                        <a:latin typeface="Arial"/>
                        <a:cs typeface="Arial"/>
                      </a:endParaRPr>
                    </a:p>
                  </a:txBody>
                  <a:tcPr anchor="ctr"/>
                </a:tc>
              </a:tr>
              <a:tr h="31754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/>
                          <a:cs typeface="Arial"/>
                        </a:rPr>
                        <a:t>Bottom coil</a:t>
                      </a:r>
                      <a:endParaRPr kumimoji="1" lang="ja-JP" altLang="en-US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96.6±3.1</a:t>
                      </a:r>
                      <a:endParaRPr kumimoji="1" lang="ja-JP" altLang="en-US" dirty="0">
                        <a:solidFill>
                          <a:srgbClr val="FF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solidFill>
                            <a:srgbClr val="0432FF"/>
                          </a:solidFill>
                          <a:latin typeface="Arial"/>
                          <a:cs typeface="Arial"/>
                        </a:rPr>
                        <a:t>97.2±2.7</a:t>
                      </a:r>
                      <a:endParaRPr kumimoji="1" lang="ja-JP" altLang="en-US" dirty="0">
                        <a:solidFill>
                          <a:srgbClr val="0432FF"/>
                        </a:solidFill>
                        <a:latin typeface="Arial"/>
                        <a:cs typeface="Arial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25" name="テキスト ボックス 24"/>
          <p:cNvSpPr txBox="1"/>
          <p:nvPr/>
        </p:nvSpPr>
        <p:spPr>
          <a:xfrm>
            <a:off x="5390913" y="397373"/>
            <a:ext cx="34546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err="1" smtClean="0"/>
              <a:t>P</a:t>
            </a:r>
            <a:r>
              <a:rPr kumimoji="1" lang="en-US" altLang="ja-JP" sz="2000" baseline="-25000" dirty="0" err="1" smtClean="0"/>
              <a:t>max</a:t>
            </a:r>
            <a:r>
              <a:rPr kumimoji="1" lang="en-US" altLang="ja-JP" sz="2000" dirty="0" smtClean="0"/>
              <a:t> in SS after</a:t>
            </a:r>
            <a:r>
              <a:rPr kumimoji="1" lang="en-US" altLang="ja-JP" sz="2000" dirty="0"/>
              <a:t> </a:t>
            </a:r>
            <a:r>
              <a:rPr kumimoji="1" lang="en-US" altLang="ja-JP" sz="2000" dirty="0" smtClean="0"/>
              <a:t>correction of machine deformation (MPa)</a:t>
            </a:r>
            <a:endParaRPr kumimoji="1" lang="ja-JP" altLang="en-US" sz="2000" dirty="0"/>
          </a:p>
        </p:txBody>
      </p:sp>
      <p:grpSp>
        <p:nvGrpSpPr>
          <p:cNvPr id="6" name="図形グループ 5"/>
          <p:cNvGrpSpPr/>
          <p:nvPr/>
        </p:nvGrpSpPr>
        <p:grpSpPr>
          <a:xfrm>
            <a:off x="1760375" y="2576809"/>
            <a:ext cx="2628955" cy="1241950"/>
            <a:chOff x="-2936911" y="3649267"/>
            <a:chExt cx="2628955" cy="1241950"/>
          </a:xfrm>
        </p:grpSpPr>
        <p:pic>
          <p:nvPicPr>
            <p:cNvPr id="18" name="図 17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2591705" y="3823670"/>
              <a:ext cx="1740110" cy="1067547"/>
            </a:xfrm>
            <a:prstGeom prst="rect">
              <a:avLst/>
            </a:prstGeom>
          </p:spPr>
        </p:pic>
        <p:cxnSp>
          <p:nvCxnSpPr>
            <p:cNvPr id="27" name="直線矢印コネクタ 26"/>
            <p:cNvCxnSpPr/>
            <p:nvPr/>
          </p:nvCxnSpPr>
          <p:spPr>
            <a:xfrm flipH="1">
              <a:off x="-1120111" y="4093153"/>
              <a:ext cx="1" cy="291007"/>
            </a:xfrm>
            <a:prstGeom prst="straightConnector1">
              <a:avLst/>
            </a:prstGeom>
            <a:ln w="38100" cmpd="sng">
              <a:solidFill>
                <a:srgbClr val="0432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線矢印コネクタ 27"/>
            <p:cNvCxnSpPr/>
            <p:nvPr/>
          </p:nvCxnSpPr>
          <p:spPr>
            <a:xfrm flipH="1">
              <a:off x="-2316410" y="4045514"/>
              <a:ext cx="1" cy="291007"/>
            </a:xfrm>
            <a:prstGeom prst="straightConnector1">
              <a:avLst/>
            </a:prstGeom>
            <a:ln w="38100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テキスト ボックス 28"/>
            <p:cNvSpPr txBox="1"/>
            <p:nvPr/>
          </p:nvSpPr>
          <p:spPr>
            <a:xfrm>
              <a:off x="-1589298" y="3649267"/>
              <a:ext cx="1281342" cy="4862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kumimoji="1" lang="en-US" altLang="ja-JP" sz="1600" smtClean="0">
                  <a:solidFill>
                    <a:srgbClr val="0432FF"/>
                  </a:solidFill>
                  <a:latin typeface="Arial"/>
                  <a:cs typeface="Arial"/>
                </a:rPr>
                <a:t>Non-ramp</a:t>
              </a:r>
              <a:endParaRPr kumimoji="1" lang="en-US" altLang="ja-JP" sz="1600" dirty="0" smtClean="0">
                <a:solidFill>
                  <a:srgbClr val="0432FF"/>
                </a:solidFill>
                <a:latin typeface="Arial"/>
                <a:cs typeface="Arial"/>
              </a:endParaRPr>
            </a:p>
            <a:p>
              <a:pPr>
                <a:lnSpc>
                  <a:spcPct val="80000"/>
                </a:lnSpc>
              </a:pPr>
              <a:r>
                <a:rPr kumimoji="1" lang="en-US" altLang="ja-JP" sz="1600" dirty="0" smtClean="0">
                  <a:solidFill>
                    <a:srgbClr val="0432FF"/>
                  </a:solidFill>
                  <a:latin typeface="Arial"/>
                  <a:cs typeface="Arial"/>
                </a:rPr>
                <a:t>side</a:t>
              </a:r>
              <a:endParaRPr kumimoji="1" lang="ja-JP" altLang="en-US" sz="1600" dirty="0">
                <a:solidFill>
                  <a:srgbClr val="0432FF"/>
                </a:solidFill>
                <a:latin typeface="Arial"/>
                <a:cs typeface="Arial"/>
              </a:endParaRPr>
            </a:p>
          </p:txBody>
        </p:sp>
        <p:sp>
          <p:nvSpPr>
            <p:cNvPr id="30" name="テキスト ボックス 29"/>
            <p:cNvSpPr txBox="1"/>
            <p:nvPr/>
          </p:nvSpPr>
          <p:spPr>
            <a:xfrm>
              <a:off x="-2936911" y="3714959"/>
              <a:ext cx="127316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600" dirty="0" smtClean="0">
                  <a:solidFill>
                    <a:srgbClr val="FF0000"/>
                  </a:solidFill>
                  <a:latin typeface="Arial"/>
                  <a:cs typeface="Arial"/>
                </a:rPr>
                <a:t>Ramp</a:t>
              </a:r>
              <a:r>
                <a:rPr lang="ja-JP" altLang="en-US" sz="1600" dirty="0" smtClean="0">
                  <a:solidFill>
                    <a:srgbClr val="FF0000"/>
                  </a:solidFill>
                  <a:latin typeface="Arial"/>
                  <a:cs typeface="Arial"/>
                </a:rPr>
                <a:t>　</a:t>
              </a:r>
              <a:r>
                <a:rPr lang="en-US" altLang="ja-JP" sz="1600" dirty="0" smtClean="0">
                  <a:solidFill>
                    <a:srgbClr val="FF0000"/>
                  </a:solidFill>
                  <a:latin typeface="Arial"/>
                  <a:cs typeface="Arial"/>
                </a:rPr>
                <a:t>side</a:t>
              </a:r>
              <a:endParaRPr kumimoji="1" lang="ja-JP" altLang="en-US" sz="1600" dirty="0">
                <a:solidFill>
                  <a:srgbClr val="FF0000"/>
                </a:solidFill>
                <a:latin typeface="Arial"/>
                <a:cs typeface="Arial"/>
              </a:endParaRPr>
            </a:p>
          </p:txBody>
        </p:sp>
      </p:grpSp>
      <p:pic>
        <p:nvPicPr>
          <p:cNvPr id="7" name="図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9337" y="2494289"/>
            <a:ext cx="2461606" cy="2661856"/>
          </a:xfrm>
          <a:prstGeom prst="rect">
            <a:avLst/>
          </a:prstGeom>
        </p:spPr>
      </p:pic>
      <p:cxnSp>
        <p:nvCxnSpPr>
          <p:cNvPr id="10" name="直線矢印コネクタ 9"/>
          <p:cNvCxnSpPr/>
          <p:nvPr/>
        </p:nvCxnSpPr>
        <p:spPr>
          <a:xfrm>
            <a:off x="7603567" y="3375610"/>
            <a:ext cx="0" cy="243555"/>
          </a:xfrm>
          <a:prstGeom prst="straightConnector1">
            <a:avLst/>
          </a:prstGeom>
          <a:ln>
            <a:solidFill>
              <a:srgbClr val="0432FF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/>
          <p:cNvCxnSpPr/>
          <p:nvPr/>
        </p:nvCxnSpPr>
        <p:spPr>
          <a:xfrm>
            <a:off x="6538298" y="3375610"/>
            <a:ext cx="0" cy="243555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2368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chemeClr val="tx1"/>
          </a:solidFill>
        </a:ln>
        <a:effectLst/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0432FF"/>
          </a:solidFill>
          <a:headEnd type="none" w="med" len="med"/>
          <a:tailEnd type="arrow" w="med" len="med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0" ma:contentTypeDescription="Create a new document." ma:contentTypeScope="" ma:versionID="fe794e4fbed14c28a784f2d1bcf4a18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6DBE946-B9EC-4725-8CBA-6570A08FF09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15EC2627-59DE-4D3C-BDE1-4405272E797C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5148</TotalTime>
  <Words>2451</Words>
  <Application>Microsoft Macintosh PowerPoint</Application>
  <PresentationFormat>画面に合わせる (4:3)</PresentationFormat>
  <Paragraphs>597</Paragraphs>
  <Slides>32</Slides>
  <Notes>24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32</vt:i4>
      </vt:variant>
    </vt:vector>
  </HeadingPairs>
  <TitlesOfParts>
    <vt:vector size="38" baseType="lpstr">
      <vt:lpstr>Calibri</vt:lpstr>
      <vt:lpstr>ＭＳ Ｐゴシック</vt:lpstr>
      <vt:lpstr>Symbol</vt:lpstr>
      <vt:lpstr>Wingdings</vt:lpstr>
      <vt:lpstr>Arial</vt:lpstr>
      <vt:lpstr>Thème Office</vt:lpstr>
      <vt:lpstr>Measurement during the assembly and ELQA</vt:lpstr>
      <vt:lpstr>Outline</vt:lpstr>
      <vt:lpstr>PowerPoint プレゼンテーション</vt:lpstr>
      <vt:lpstr>Coil winding</vt:lpstr>
      <vt:lpstr>PowerPoint プレゼンテーション</vt:lpstr>
      <vt:lpstr>Curing</vt:lpstr>
      <vt:lpstr>PowerPoint プレゼンテーション</vt:lpstr>
      <vt:lpstr>Coil size measurement</vt:lpstr>
      <vt:lpstr>Results on coil size measurement</vt:lpstr>
      <vt:lpstr>PowerPoint プレゼンテーション</vt:lpstr>
      <vt:lpstr>Instrumentation</vt:lpstr>
      <vt:lpstr>PowerPoint プレゼンテーション</vt:lpstr>
      <vt:lpstr>QPH test</vt:lpstr>
      <vt:lpstr>PowerPoint プレゼンテーション</vt:lpstr>
      <vt:lpstr>Collar strain gauges</vt:lpstr>
      <vt:lpstr>Collaring</vt:lpstr>
      <vt:lpstr>PowerPoint プレゼンテーション</vt:lpstr>
      <vt:lpstr>Yoke gauge</vt:lpstr>
      <vt:lpstr>Yoking</vt:lpstr>
      <vt:lpstr>Strain and stress measurement during yoking</vt:lpstr>
      <vt:lpstr>Pre-stress after yoking</vt:lpstr>
      <vt:lpstr>After yoking</vt:lpstr>
      <vt:lpstr>Outer diameter of yoked magnet</vt:lpstr>
      <vt:lpstr>PowerPoint プレゼンテーション</vt:lpstr>
      <vt:lpstr>Shell welding</vt:lpstr>
      <vt:lpstr>Shell deformation</vt:lpstr>
      <vt:lpstr>After shell welding, end ring welding, ramp lead slice work</vt:lpstr>
      <vt:lpstr>Variation of pre-stress during fabrication</vt:lpstr>
      <vt:lpstr>Summary</vt:lpstr>
      <vt:lpstr>Buckups</vt:lpstr>
      <vt:lpstr>Coil size measurement procedure</vt:lpstr>
      <vt:lpstr>Summary of electrical test for coils</vt:lpstr>
    </vt:vector>
  </TitlesOfParts>
  <Company>APO</Company>
  <LinksUpToDate>false</LinksUpToDate>
  <SharedDoc>false</SharedDoc>
  <HyperlinksChanged>false</HyperlinksChanged>
  <AppVersion>15.0022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Microsoft Office ユーザー</cp:lastModifiedBy>
  <cp:revision>296</cp:revision>
  <cp:lastPrinted>2016-06-15T03:11:06Z</cp:lastPrinted>
  <dcterms:created xsi:type="dcterms:W3CDTF">2016-01-11T14:38:10Z</dcterms:created>
  <dcterms:modified xsi:type="dcterms:W3CDTF">2016-06-29T08:38:59Z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