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9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8" r:id="rId3"/>
    <p:sldId id="259" r:id="rId4"/>
    <p:sldId id="261" r:id="rId5"/>
    <p:sldId id="263" r:id="rId6"/>
    <p:sldId id="269" r:id="rId7"/>
    <p:sldId id="270" r:id="rId8"/>
    <p:sldId id="271" r:id="rId9"/>
    <p:sldId id="272" r:id="rId10"/>
    <p:sldId id="265" r:id="rId11"/>
    <p:sldId id="266" r:id="rId12"/>
    <p:sldId id="267" r:id="rId13"/>
    <p:sldId id="268" r:id="rId14"/>
    <p:sldId id="274" r:id="rId15"/>
    <p:sldId id="275" r:id="rId16"/>
    <p:sldId id="278" r:id="rId17"/>
    <p:sldId id="279" r:id="rId18"/>
    <p:sldId id="302" r:id="rId19"/>
    <p:sldId id="303" r:id="rId20"/>
    <p:sldId id="304" r:id="rId21"/>
    <p:sldId id="281" r:id="rId22"/>
    <p:sldId id="282" r:id="rId23"/>
    <p:sldId id="286" r:id="rId24"/>
    <p:sldId id="288" r:id="rId25"/>
    <p:sldId id="283" r:id="rId26"/>
    <p:sldId id="290" r:id="rId27"/>
    <p:sldId id="291" r:id="rId28"/>
    <p:sldId id="293" r:id="rId29"/>
    <p:sldId id="294" r:id="rId30"/>
    <p:sldId id="295" r:id="rId31"/>
    <p:sldId id="296" r:id="rId32"/>
    <p:sldId id="297" r:id="rId33"/>
    <p:sldId id="298" r:id="rId34"/>
    <p:sldId id="300" r:id="rId35"/>
    <p:sldId id="299" r:id="rId36"/>
    <p:sldId id="292" r:id="rId37"/>
    <p:sldId id="301" r:id="rId38"/>
    <p:sldId id="285" r:id="rId39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305BA9"/>
    <a:srgbClr val="F1AF00"/>
    <a:srgbClr val="2B519A"/>
    <a:srgbClr val="C88700"/>
    <a:srgbClr val="D2A500"/>
    <a:srgbClr val="EEBD00"/>
    <a:srgbClr val="F6CD00"/>
    <a:srgbClr val="325FAF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4582" autoAdjust="0"/>
    <p:restoredTop sz="81044" autoAdjust="0"/>
  </p:normalViewPr>
  <p:slideViewPr>
    <p:cSldViewPr snapToGrid="0">
      <p:cViewPr varScale="1">
        <p:scale>
          <a:sx n="52" d="100"/>
          <a:sy n="52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-2772" y="-96"/>
      </p:cViewPr>
      <p:guideLst>
        <p:guide orient="horz" pos="3108"/>
        <p:guide pos="212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EBF24E-5586-4B3C-9B6D-6B08965F931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5E894E1-885C-4662-93A3-E8029B64C223}">
      <dgm:prSet phldrT="[Text]"/>
      <dgm:spPr>
        <a:solidFill>
          <a:srgbClr val="305BA9"/>
        </a:solidFill>
      </dgm:spPr>
      <dgm:t>
        <a:bodyPr/>
        <a:lstStyle/>
        <a:p>
          <a:r>
            <a:rPr lang="en-US" dirty="0" smtClean="0"/>
            <a:t>Today</a:t>
          </a:r>
          <a:endParaRPr lang="en-US" dirty="0"/>
        </a:p>
      </dgm:t>
    </dgm:pt>
    <dgm:pt modelId="{819717BE-163E-42D9-ADF8-A06E5A0AFE12}" type="parTrans" cxnId="{DDCE60CC-DD0C-44EA-860F-FFADB9D0333C}">
      <dgm:prSet/>
      <dgm:spPr/>
      <dgm:t>
        <a:bodyPr/>
        <a:lstStyle/>
        <a:p>
          <a:endParaRPr lang="en-US"/>
        </a:p>
      </dgm:t>
    </dgm:pt>
    <dgm:pt modelId="{1A70DD32-B8A4-4333-A405-FB423CC399E3}" type="sibTrans" cxnId="{DDCE60CC-DD0C-44EA-860F-FFADB9D0333C}">
      <dgm:prSet/>
      <dgm:spPr/>
      <dgm:t>
        <a:bodyPr/>
        <a:lstStyle/>
        <a:p>
          <a:endParaRPr lang="en-US"/>
        </a:p>
      </dgm:t>
    </dgm:pt>
    <dgm:pt modelId="{DDC01B49-D26A-4B32-B031-216526083910}">
      <dgm:prSet phldrT="[Text]"/>
      <dgm:spPr>
        <a:solidFill>
          <a:srgbClr val="305BA9"/>
        </a:solidFill>
      </dgm:spPr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7A1FF94F-7191-48CF-B731-BB10A41D87FD}" type="parTrans" cxnId="{E56F76B2-A058-426C-8B1E-E907B5289A16}">
      <dgm:prSet/>
      <dgm:spPr/>
      <dgm:t>
        <a:bodyPr/>
        <a:lstStyle/>
        <a:p>
          <a:endParaRPr lang="en-US"/>
        </a:p>
      </dgm:t>
    </dgm:pt>
    <dgm:pt modelId="{9D0F08D6-B44B-40CF-8768-EF6456287ED1}" type="sibTrans" cxnId="{E56F76B2-A058-426C-8B1E-E907B5289A16}">
      <dgm:prSet/>
      <dgm:spPr/>
      <dgm:t>
        <a:bodyPr/>
        <a:lstStyle/>
        <a:p>
          <a:endParaRPr lang="en-US"/>
        </a:p>
      </dgm:t>
    </dgm:pt>
    <dgm:pt modelId="{CBEA00E2-0649-43E7-9B7D-20A11ACA3303}">
      <dgm:prSet phldrT="[Text]"/>
      <dgm:spPr>
        <a:solidFill>
          <a:srgbClr val="305BA9"/>
        </a:solidFill>
      </dgm:spPr>
      <dgm:t>
        <a:bodyPr/>
        <a:lstStyle/>
        <a:p>
          <a:r>
            <a:rPr lang="en-US" dirty="0" smtClean="0"/>
            <a:t>Tomorrow</a:t>
          </a:r>
          <a:endParaRPr lang="en-US" dirty="0"/>
        </a:p>
      </dgm:t>
    </dgm:pt>
    <dgm:pt modelId="{93D655CE-B1D7-407C-BC7F-69FE93C793BA}" type="parTrans" cxnId="{FBA84731-3D1B-428C-919F-9DFB41884AB7}">
      <dgm:prSet/>
      <dgm:spPr/>
      <dgm:t>
        <a:bodyPr/>
        <a:lstStyle/>
        <a:p>
          <a:endParaRPr lang="en-US"/>
        </a:p>
      </dgm:t>
    </dgm:pt>
    <dgm:pt modelId="{1A7EA4D1-8F34-4842-BDB4-C7101E4A45F2}" type="sibTrans" cxnId="{FBA84731-3D1B-428C-919F-9DFB41884AB7}">
      <dgm:prSet/>
      <dgm:spPr/>
      <dgm:t>
        <a:bodyPr/>
        <a:lstStyle/>
        <a:p>
          <a:endParaRPr lang="en-US"/>
        </a:p>
      </dgm:t>
    </dgm:pt>
    <dgm:pt modelId="{F128D9AE-31F5-461E-94C9-1EE06D024EE3}" type="pres">
      <dgm:prSet presAssocID="{30EBF24E-5586-4B3C-9B6D-6B08965F9313}" presName="CompostProcess" presStyleCnt="0">
        <dgm:presLayoutVars>
          <dgm:dir/>
          <dgm:resizeHandles val="exact"/>
        </dgm:presLayoutVars>
      </dgm:prSet>
      <dgm:spPr/>
    </dgm:pt>
    <dgm:pt modelId="{5A5EBC31-EA43-4F21-8A3B-2A0D46DF78BB}" type="pres">
      <dgm:prSet presAssocID="{30EBF24E-5586-4B3C-9B6D-6B08965F9313}" presName="arrow" presStyleLbl="bgShp" presStyleIdx="0" presStyleCnt="1"/>
      <dgm:spPr/>
    </dgm:pt>
    <dgm:pt modelId="{869DD5DD-5DA5-43C4-94A3-FB7CE3E1A481}" type="pres">
      <dgm:prSet presAssocID="{30EBF24E-5586-4B3C-9B6D-6B08965F9313}" presName="linearProcess" presStyleCnt="0"/>
      <dgm:spPr/>
    </dgm:pt>
    <dgm:pt modelId="{DC5D370A-F0C2-4071-9534-519B26B6E9A0}" type="pres">
      <dgm:prSet presAssocID="{35E894E1-885C-4662-93A3-E8029B64C22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ED0A4-642C-4F92-9D3A-88658BCC1B41}" type="pres">
      <dgm:prSet presAssocID="{1A70DD32-B8A4-4333-A405-FB423CC399E3}" presName="sibTrans" presStyleCnt="0"/>
      <dgm:spPr/>
    </dgm:pt>
    <dgm:pt modelId="{B8C4731A-3D73-4CF8-937B-F0630EFD98D1}" type="pres">
      <dgm:prSet presAssocID="{DDC01B49-D26A-4B32-B031-21652608391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19D622-2858-4064-B844-CB32C9EF1C4C}" type="pres">
      <dgm:prSet presAssocID="{9D0F08D6-B44B-40CF-8768-EF6456287ED1}" presName="sibTrans" presStyleCnt="0"/>
      <dgm:spPr/>
    </dgm:pt>
    <dgm:pt modelId="{0816B047-72C1-40DE-93E3-717331CFF04E}" type="pres">
      <dgm:prSet presAssocID="{CBEA00E2-0649-43E7-9B7D-20A11ACA330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6F76B2-A058-426C-8B1E-E907B5289A16}" srcId="{30EBF24E-5586-4B3C-9B6D-6B08965F9313}" destId="{DDC01B49-D26A-4B32-B031-216526083910}" srcOrd="1" destOrd="0" parTransId="{7A1FF94F-7191-48CF-B731-BB10A41D87FD}" sibTransId="{9D0F08D6-B44B-40CF-8768-EF6456287ED1}"/>
    <dgm:cxn modelId="{DDCE60CC-DD0C-44EA-860F-FFADB9D0333C}" srcId="{30EBF24E-5586-4B3C-9B6D-6B08965F9313}" destId="{35E894E1-885C-4662-93A3-E8029B64C223}" srcOrd="0" destOrd="0" parTransId="{819717BE-163E-42D9-ADF8-A06E5A0AFE12}" sibTransId="{1A70DD32-B8A4-4333-A405-FB423CC399E3}"/>
    <dgm:cxn modelId="{8828B5AE-5E9B-495C-99D6-666E08596978}" type="presOf" srcId="{CBEA00E2-0649-43E7-9B7D-20A11ACA3303}" destId="{0816B047-72C1-40DE-93E3-717331CFF04E}" srcOrd="0" destOrd="0" presId="urn:microsoft.com/office/officeart/2005/8/layout/hProcess9"/>
    <dgm:cxn modelId="{FBA84731-3D1B-428C-919F-9DFB41884AB7}" srcId="{30EBF24E-5586-4B3C-9B6D-6B08965F9313}" destId="{CBEA00E2-0649-43E7-9B7D-20A11ACA3303}" srcOrd="2" destOrd="0" parTransId="{93D655CE-B1D7-407C-BC7F-69FE93C793BA}" sibTransId="{1A7EA4D1-8F34-4842-BDB4-C7101E4A45F2}"/>
    <dgm:cxn modelId="{2A187164-5B74-4ABC-95FD-4C65C53D19AC}" type="presOf" srcId="{DDC01B49-D26A-4B32-B031-216526083910}" destId="{B8C4731A-3D73-4CF8-937B-F0630EFD98D1}" srcOrd="0" destOrd="0" presId="urn:microsoft.com/office/officeart/2005/8/layout/hProcess9"/>
    <dgm:cxn modelId="{987499A3-280C-4DE7-A789-020DBE44ED35}" type="presOf" srcId="{30EBF24E-5586-4B3C-9B6D-6B08965F9313}" destId="{F128D9AE-31F5-461E-94C9-1EE06D024EE3}" srcOrd="0" destOrd="0" presId="urn:microsoft.com/office/officeart/2005/8/layout/hProcess9"/>
    <dgm:cxn modelId="{22334810-D444-4250-AA6A-53881B26B0FD}" type="presOf" srcId="{35E894E1-885C-4662-93A3-E8029B64C223}" destId="{DC5D370A-F0C2-4071-9534-519B26B6E9A0}" srcOrd="0" destOrd="0" presId="urn:microsoft.com/office/officeart/2005/8/layout/hProcess9"/>
    <dgm:cxn modelId="{C4B3556F-43CA-4B46-B935-9DF6EF686622}" type="presParOf" srcId="{F128D9AE-31F5-461E-94C9-1EE06D024EE3}" destId="{5A5EBC31-EA43-4F21-8A3B-2A0D46DF78BB}" srcOrd="0" destOrd="0" presId="urn:microsoft.com/office/officeart/2005/8/layout/hProcess9"/>
    <dgm:cxn modelId="{187836E5-36F7-4ECF-8135-A40D7B8CA581}" type="presParOf" srcId="{F128D9AE-31F5-461E-94C9-1EE06D024EE3}" destId="{869DD5DD-5DA5-43C4-94A3-FB7CE3E1A481}" srcOrd="1" destOrd="0" presId="urn:microsoft.com/office/officeart/2005/8/layout/hProcess9"/>
    <dgm:cxn modelId="{EA845623-8E77-49E5-BF29-0A6A63EED097}" type="presParOf" srcId="{869DD5DD-5DA5-43C4-94A3-FB7CE3E1A481}" destId="{DC5D370A-F0C2-4071-9534-519B26B6E9A0}" srcOrd="0" destOrd="0" presId="urn:microsoft.com/office/officeart/2005/8/layout/hProcess9"/>
    <dgm:cxn modelId="{4D4509DC-86E3-4D25-ADE3-97A7DD423581}" type="presParOf" srcId="{869DD5DD-5DA5-43C4-94A3-FB7CE3E1A481}" destId="{565ED0A4-642C-4F92-9D3A-88658BCC1B41}" srcOrd="1" destOrd="0" presId="urn:microsoft.com/office/officeart/2005/8/layout/hProcess9"/>
    <dgm:cxn modelId="{A4640479-BA56-40C1-BB9D-A1AA54D31E35}" type="presParOf" srcId="{869DD5DD-5DA5-43C4-94A3-FB7CE3E1A481}" destId="{B8C4731A-3D73-4CF8-937B-F0630EFD98D1}" srcOrd="2" destOrd="0" presId="urn:microsoft.com/office/officeart/2005/8/layout/hProcess9"/>
    <dgm:cxn modelId="{4C6E71F8-F4AA-42CE-B734-B67872242FDE}" type="presParOf" srcId="{869DD5DD-5DA5-43C4-94A3-FB7CE3E1A481}" destId="{B019D622-2858-4064-B844-CB32C9EF1C4C}" srcOrd="3" destOrd="0" presId="urn:microsoft.com/office/officeart/2005/8/layout/hProcess9"/>
    <dgm:cxn modelId="{BC283800-E0F9-4E30-B2A6-096B21594971}" type="presParOf" srcId="{869DD5DD-5DA5-43C4-94A3-FB7CE3E1A481}" destId="{0816B047-72C1-40DE-93E3-717331CFF04E}" srcOrd="4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B3DED0E-860E-4359-B562-BFA18ED3FF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14B3D1C-A0C3-4E95-9A12-3E06CDD16B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3F5D9-464E-471B-A6FB-6E46C5991C0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kern="12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B3D1C-A0C3-4E95-9A12-3E06CDD16BC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 dirty="0">
                <a:latin typeface="Verdana" pitchFamily="34" charset="0"/>
              </a:rPr>
              <a:t>EGEE and </a:t>
            </a:r>
            <a:r>
              <a:rPr lang="en-GB" sz="1200" dirty="0" err="1">
                <a:latin typeface="Verdana" pitchFamily="34" charset="0"/>
              </a:rPr>
              <a:t>gLite</a:t>
            </a:r>
            <a:r>
              <a:rPr lang="en-GB" sz="1200" dirty="0">
                <a:latin typeface="Verdana" pitchFamily="34" charset="0"/>
              </a:rPr>
              <a:t> are registered trademarks</a:t>
            </a:r>
            <a:r>
              <a:rPr lang="en-GB" dirty="0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68D57-D276-4F2D-B6A4-177A939C85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7EF91-6D92-45C7-92B8-AEC3B91C34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7F500-B1E3-43DB-BF47-5EC491A7A8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2C2A9-CE54-417E-99DE-2CB3FEDD5C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D1514-7A58-4D83-A4C7-76FA798142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93AD5-1C2F-4FDF-A329-02E560E306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97C8C-AB0B-4A02-BE3E-D16961A84C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3481D-2127-4EC9-97AD-9429BDCDDB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0D364-7314-4E26-8A54-EE06A1D798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FE557-F007-4419-9BAD-DA7C51DA26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Towards an Information System Product Team</a:t>
            </a:r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127ADBD-C605-409B-B587-56CD180DA3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fr-FR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trac-hacks.org/wiki/XmlRpcPlugin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horat@cern.ch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ern.ch/hora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5825" y="1844675"/>
            <a:ext cx="6518275" cy="1076325"/>
          </a:xfrm>
        </p:spPr>
        <p:txBody>
          <a:bodyPr/>
          <a:lstStyle/>
          <a:p>
            <a:pPr algn="ctr" eaLnBrk="1" hangingPunct="1"/>
            <a:r>
              <a:rPr lang="en-GB" smtClean="0"/>
              <a:t>Towards an</a:t>
            </a:r>
            <a:br>
              <a:rPr lang="en-GB" smtClean="0"/>
            </a:br>
            <a:r>
              <a:rPr lang="en-GB" smtClean="0"/>
              <a:t>Information System</a:t>
            </a:r>
            <a:br>
              <a:rPr lang="en-GB" smtClean="0"/>
            </a:br>
            <a:r>
              <a:rPr lang="en-GB" smtClean="0"/>
              <a:t>Product Team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4044950"/>
            <a:ext cx="6518275" cy="1397000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David </a:t>
            </a:r>
            <a:r>
              <a:rPr lang="en-GB" dirty="0" err="1" smtClean="0"/>
              <a:t>Horat</a:t>
            </a:r>
            <a:endParaRPr lang="en-GB" dirty="0" smtClean="0"/>
          </a:p>
          <a:p>
            <a:pPr algn="ctr" eaLnBrk="1" hangingPunct="1"/>
            <a:r>
              <a:rPr lang="en-GB" dirty="0" smtClean="0"/>
              <a:t>EGEE’09, Barcelona, Spain</a:t>
            </a:r>
          </a:p>
          <a:p>
            <a:pPr algn="ctr" eaLnBrk="1" hangingPunct="1"/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September,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8" descr="http://thumbs.dreamstime.com/thumb_355/1232139876C2GKG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1795" y="868537"/>
            <a:ext cx="1290637" cy="1286335"/>
          </a:xfrm>
          <a:prstGeom prst="rect">
            <a:avLst/>
          </a:prstGeom>
          <a:noFill/>
        </p:spPr>
      </p:pic>
      <p:pic>
        <p:nvPicPr>
          <p:cNvPr id="39942" name="Picture 6" descr="http://www.astro.ufl.edu/images/People/People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145" y="990545"/>
            <a:ext cx="1416213" cy="1426835"/>
          </a:xfrm>
          <a:prstGeom prst="rect">
            <a:avLst/>
          </a:prstGeom>
          <a:noFill/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today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10</a:t>
            </a:fld>
            <a:endParaRPr lang="en-GB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82777" y="2778049"/>
            <a:ext cx="2175641" cy="1281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87701" y="4771695"/>
            <a:ext cx="2635574" cy="1460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82750" y="2693411"/>
            <a:ext cx="2618723" cy="1444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Arrow Connector 11"/>
          <p:cNvCxnSpPr>
            <a:stCxn id="7" idx="2"/>
            <a:endCxn id="20" idx="0"/>
          </p:cNvCxnSpPr>
          <p:nvPr/>
        </p:nvCxnSpPr>
        <p:spPr bwMode="auto">
          <a:xfrm rot="16200000" flipH="1">
            <a:off x="2932376" y="4397381"/>
            <a:ext cx="679399" cy="2954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sm"/>
            <a:tailEnd type="arrow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5" name="Straight Arrow Connector 14"/>
          <p:cNvCxnSpPr>
            <a:stCxn id="8" idx="1"/>
            <a:endCxn id="20" idx="3"/>
          </p:cNvCxnSpPr>
          <p:nvPr/>
        </p:nvCxnSpPr>
        <p:spPr bwMode="auto">
          <a:xfrm rot="10800000" flipV="1">
            <a:off x="4267201" y="5502163"/>
            <a:ext cx="1420501" cy="2331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arrow" w="med" len="sm"/>
            <a:tailEnd type="none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" name="Straight Arrow Connector 17"/>
          <p:cNvCxnSpPr>
            <a:stCxn id="9" idx="2"/>
            <a:endCxn id="8" idx="0"/>
          </p:cNvCxnSpPr>
          <p:nvPr/>
        </p:nvCxnSpPr>
        <p:spPr bwMode="auto">
          <a:xfrm rot="16200000" flipH="1">
            <a:off x="6681704" y="4447910"/>
            <a:ext cx="634193" cy="13376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arrow" w="med" len="sm"/>
            <a:tailEnd type="none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1" name="Straight Arrow Connector 20"/>
          <p:cNvCxnSpPr>
            <a:stCxn id="38" idx="2"/>
            <a:endCxn id="9" idx="0"/>
          </p:cNvCxnSpPr>
          <p:nvPr/>
        </p:nvCxnSpPr>
        <p:spPr bwMode="auto">
          <a:xfrm rot="16200000" flipH="1">
            <a:off x="5775344" y="1476642"/>
            <a:ext cx="538539" cy="1894998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arrow" w="med" len="sm"/>
            <a:tailEnd type="none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4" name="Straight Arrow Connector 23"/>
          <p:cNvCxnSpPr>
            <a:stCxn id="38" idx="2"/>
            <a:endCxn id="7" idx="0"/>
          </p:cNvCxnSpPr>
          <p:nvPr/>
        </p:nvCxnSpPr>
        <p:spPr bwMode="auto">
          <a:xfrm rot="5400000">
            <a:off x="3872268" y="1553202"/>
            <a:ext cx="623177" cy="1826516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arrow" w="med" len="sm"/>
            <a:tailEnd type="none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0" name="Straight Arrow Connector 29"/>
          <p:cNvCxnSpPr>
            <a:stCxn id="7" idx="1"/>
            <a:endCxn id="39942" idx="2"/>
          </p:cNvCxnSpPr>
          <p:nvPr/>
        </p:nvCxnSpPr>
        <p:spPr bwMode="auto">
          <a:xfrm rot="10800000">
            <a:off x="855253" y="2417380"/>
            <a:ext cx="1327525" cy="1001224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arrow" w="med" len="sm"/>
            <a:tailEnd type="none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3" name="Straight Arrow Connector 42"/>
          <p:cNvCxnSpPr>
            <a:stCxn id="39942" idx="3"/>
            <a:endCxn id="38" idx="1"/>
          </p:cNvCxnSpPr>
          <p:nvPr/>
        </p:nvCxnSpPr>
        <p:spPr bwMode="auto">
          <a:xfrm flipV="1">
            <a:off x="1563358" y="1511705"/>
            <a:ext cx="2888437" cy="192258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arrow" w="med" len="sm"/>
            <a:tailEnd type="none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20" name="Picture 2" descr="Z:\Gridinfo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79904" y="4738558"/>
            <a:ext cx="1987296" cy="1531874"/>
          </a:xfrm>
          <a:prstGeom prst="rect">
            <a:avLst/>
          </a:prstGeom>
          <a:noFill/>
        </p:spPr>
      </p:pic>
      <p:cxnSp>
        <p:nvCxnSpPr>
          <p:cNvPr id="25" name="Straight Arrow Connector 24"/>
          <p:cNvCxnSpPr>
            <a:stCxn id="7" idx="3"/>
            <a:endCxn id="9" idx="1"/>
          </p:cNvCxnSpPr>
          <p:nvPr/>
        </p:nvCxnSpPr>
        <p:spPr bwMode="auto">
          <a:xfrm flipV="1">
            <a:off x="4358418" y="3415457"/>
            <a:ext cx="1324332" cy="3147"/>
          </a:xfrm>
          <a:prstGeom prst="straightConnector1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arrow" w="med" len="sm"/>
            <a:tailEnd type="none" w="med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might be tomorrow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11</a:t>
            </a:fld>
            <a:endParaRPr lang="en-GB" smtClean="0"/>
          </a:p>
        </p:txBody>
      </p:sp>
      <p:pic>
        <p:nvPicPr>
          <p:cNvPr id="46082" name="Picture 2" descr="http://static.desktopnexus.com/wallpapers/50230-bigthumbn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0124" y="1002046"/>
            <a:ext cx="6269088" cy="5335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might be tomorrow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55531" y="1345323"/>
            <a:ext cx="7380507" cy="505865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Self Contained Software Unit</a:t>
            </a:r>
          </a:p>
          <a:p>
            <a:pPr lvl="1"/>
            <a:r>
              <a:rPr lang="en-US" dirty="0" smtClean="0"/>
              <a:t>Self sufficient</a:t>
            </a:r>
          </a:p>
          <a:p>
            <a:pPr lvl="1"/>
            <a:r>
              <a:rPr lang="en-US" dirty="0" smtClean="0"/>
              <a:t>Interface (What we deliver and how?)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Same as now with minor changes</a:t>
            </a:r>
          </a:p>
          <a:p>
            <a:pPr lvl="1"/>
            <a:r>
              <a:rPr lang="en-US" dirty="0" smtClean="0"/>
              <a:t>Plus certification</a:t>
            </a:r>
          </a:p>
          <a:p>
            <a:pPr lvl="1"/>
            <a:r>
              <a:rPr lang="en-US" dirty="0" smtClean="0"/>
              <a:t>Interface (What we deliver and how?)</a:t>
            </a:r>
            <a:endParaRPr lang="en-US" dirty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dirty="0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the transition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13</a:t>
            </a:fld>
            <a:endParaRPr lang="en-GB" smtClean="0"/>
          </a:p>
        </p:txBody>
      </p:sp>
      <p:pic>
        <p:nvPicPr>
          <p:cNvPr id="5" name="Picture 7" descr="Y:\Projects\GStat\0903037_01-A4-at-144-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2730" y="1794368"/>
            <a:ext cx="3773487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" y="907308"/>
            <a:ext cx="9144000" cy="707886"/>
          </a:xfrm>
          <a:prstGeom prst="rect">
            <a:avLst/>
          </a:prstGeom>
          <a:noFill/>
          <a:effectLst>
            <a:outerShdw blurRad="50800" dist="50800" dir="960000" algn="ctr" rotWithShape="0">
              <a:schemeClr val="tx2">
                <a:lumMod val="40000"/>
                <a:lumOff val="60000"/>
              </a:scheme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Information System Product Team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6075" y="1714501"/>
            <a:ext cx="8589963" cy="4689474"/>
          </a:xfrm>
        </p:spPr>
        <p:txBody>
          <a:bodyPr/>
          <a:lstStyle/>
          <a:p>
            <a:r>
              <a:rPr lang="en-US" dirty="0" smtClean="0"/>
              <a:t>Areas to consider</a:t>
            </a:r>
          </a:p>
          <a:p>
            <a:pPr lvl="1"/>
            <a:r>
              <a:rPr lang="en-US" dirty="0" smtClean="0"/>
              <a:t>Hosting options</a:t>
            </a:r>
          </a:p>
          <a:p>
            <a:pPr lvl="1"/>
            <a:r>
              <a:rPr lang="en-US" dirty="0" smtClean="0"/>
              <a:t>Building system</a:t>
            </a:r>
          </a:p>
          <a:p>
            <a:pPr lvl="1"/>
            <a:r>
              <a:rPr lang="en-US" dirty="0" smtClean="0"/>
              <a:t>Certification</a:t>
            </a:r>
          </a:p>
          <a:p>
            <a:pPr lvl="1"/>
            <a:r>
              <a:rPr lang="en-US" dirty="0" smtClean="0"/>
              <a:t>Release management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Current products</a:t>
            </a:r>
          </a:p>
          <a:p>
            <a:pPr lvl="1"/>
            <a:r>
              <a:rPr lang="en-US" dirty="0" smtClean="0"/>
              <a:t>BDII</a:t>
            </a:r>
          </a:p>
          <a:p>
            <a:pPr lvl="1"/>
            <a:r>
              <a:rPr lang="en-US" dirty="0" smtClean="0"/>
              <a:t>GLUE 2.0</a:t>
            </a:r>
          </a:p>
          <a:p>
            <a:pPr lvl="1"/>
            <a:r>
              <a:rPr lang="en-US" dirty="0" smtClean="0"/>
              <a:t>GIP</a:t>
            </a:r>
          </a:p>
          <a:p>
            <a:pPr lvl="1"/>
            <a:r>
              <a:rPr lang="en-US" dirty="0" smtClean="0"/>
              <a:t>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Hosting options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0"/>
            <a:ext cx="3017838" cy="7938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1523950" y="4537894"/>
            <a:ext cx="6298817" cy="1387176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  <a:hlinkClick r:id=""/>
              </a:rPr>
              <a:t>[</a:t>
            </a: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  <a:hlinkClick r:id=""/>
              </a:rPr>
              <a:t>1]</a:t>
            </a:r>
            <a:r>
              <a:rPr lang="en-US" sz="1400" dirty="0" bmk="">
                <a:solidFill>
                  <a:schemeClr val="accent1"/>
                </a:solidFill>
                <a:latin typeface="Nimbus Roman No9 L" charset="0"/>
                <a:ea typeface="DejaVu Sans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</a:rPr>
              <a:t>It is really an internal messaging system rather than a standard mailing list</a:t>
            </a:r>
            <a:endParaRPr kumimoji="0" lang="en-US" sz="1400" b="0" i="0" u="none" strike="noStrike" cap="none" normalizeH="0" baseline="0" dirty="0" smtClean="0" bmk="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  <a:hlinkClick r:id=""/>
              </a:rPr>
              <a:t>[2]</a:t>
            </a: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</a:rPr>
              <a:t> You can use Google Sites.</a:t>
            </a:r>
            <a:endParaRPr kumimoji="0" lang="en-US" sz="1400" b="0" i="0" u="none" strike="noStrike" cap="none" normalizeH="0" baseline="0" dirty="0" smtClean="0" bmk="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  <a:hlinkClick r:id=""/>
              </a:rPr>
              <a:t>[3]</a:t>
            </a: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</a:rPr>
              <a:t> You can use Google Groups.</a:t>
            </a:r>
            <a:endParaRPr kumimoji="0" lang="en-US" sz="1400" b="0" i="0" u="none" strike="noStrike" cap="none" normalizeH="0" baseline="0" dirty="0" smtClean="0" bmk="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  <a:hlinkClick r:id=""/>
              </a:rPr>
              <a:t>[4]</a:t>
            </a: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</a:rPr>
              <a:t> You can use Google Groups.</a:t>
            </a:r>
            <a:endParaRPr kumimoji="0" lang="en-US" sz="1400" b="0" i="0" u="none" strike="noStrike" cap="none" normalizeH="0" baseline="0" dirty="0" smtClean="0" bmk="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  <a:hlinkClick r:id=""/>
              </a:rPr>
              <a:t>[5]</a:t>
            </a: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</a:rPr>
              <a:t> CVS and SVN are imported into Bazaar format. No native support.</a:t>
            </a:r>
            <a:endParaRPr kumimoji="0" lang="en-US" sz="1400" b="0" i="0" u="none" strike="noStrike" cap="none" normalizeH="0" baseline="0" dirty="0" smtClean="0" bmk="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  <a:hlinkClick r:id=""/>
              </a:rPr>
              <a:t>[6]</a:t>
            </a:r>
            <a:r>
              <a:rPr kumimoji="0" lang="en-US" sz="1400" b="0" i="0" u="none" strike="noStrike" cap="none" normalizeH="0" baseline="0" dirty="0" smtClean="0" bmk="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Nimbus Roman No9 L" charset="0"/>
                <a:ea typeface="DejaVu Sans" charset="0"/>
                <a:cs typeface="Times New Roman" pitchFamily="18" charset="0"/>
              </a:rPr>
              <a:t>It is really an internal blog rather than a standard mailing list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</p:txBody>
      </p:sp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3" y="1436254"/>
            <a:ext cx="9107424" cy="2659560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Hosting options</a:t>
            </a:r>
            <a:endParaRPr 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46075" y="1633729"/>
            <a:ext cx="8589963" cy="4770246"/>
          </a:xfrm>
        </p:spPr>
        <p:txBody>
          <a:bodyPr/>
          <a:lstStyle/>
          <a:p>
            <a:pPr lvl="0"/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Assembla</a:t>
            </a:r>
            <a:r>
              <a:rPr lang="en-US" sz="1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(+60K hosted projects)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Some interesting tools: time tracking, agile tools, etc. Biggest paid hosting platform</a:t>
            </a:r>
          </a:p>
          <a:p>
            <a:pPr lvl="0"/>
            <a:r>
              <a:rPr lang="en-US" sz="1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GNU Savannah (+3K hosted projects)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Just for free software. If your project is GNU it goes into one server, if not into another.</a:t>
            </a:r>
          </a:p>
          <a:p>
            <a:pPr lvl="0"/>
            <a:r>
              <a:rPr lang="en-US" sz="1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Google Code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Very easy to use IF you have a Gmail account. Easily interoperable with other Google Services. </a:t>
            </a:r>
          </a:p>
          <a:p>
            <a:pPr lvl="0"/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Launchpad</a:t>
            </a:r>
            <a:r>
              <a:rPr lang="en-US" sz="1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(+11K hosted projects)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No native support for CVS and SVN, although they work with their Bazaar backend.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Very good platform for software translation.</a:t>
            </a:r>
          </a:p>
          <a:p>
            <a:pPr lvl="0"/>
            <a:r>
              <a:rPr lang="en-US" sz="1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CERN SVN (+1K hosted projects)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Used by many CERN users and partners. Hosting very big projects (ATLAS, CMS, etc.)</a:t>
            </a:r>
          </a:p>
          <a:p>
            <a:pPr lvl="0"/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SourceForge</a:t>
            </a:r>
            <a:r>
              <a:rPr lang="en-US" sz="1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(+230K hosted projects)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The most used Open Source Software Hosting.</a:t>
            </a:r>
          </a:p>
          <a:p>
            <a:pPr lvl="0"/>
            <a:r>
              <a:rPr lang="en-US" sz="1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Tigris (+1K hosted projects)</a:t>
            </a: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The company behind it, </a:t>
            </a:r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</a:rPr>
              <a:t>CollabNet</a:t>
            </a:r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, created Subversion and hosts it there.</a:t>
            </a:r>
          </a:p>
          <a:p>
            <a:pPr lvl="1"/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</a:rPr>
              <a:t>CollabNet</a:t>
            </a:r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 bought </a:t>
            </a:r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</a:rPr>
              <a:t>SourceForge</a:t>
            </a:r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 in 2007.</a:t>
            </a:r>
          </a:p>
          <a:p>
            <a:pPr lvl="0"/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Unfuddle</a:t>
            </a:r>
            <a:endParaRPr lang="en-US" sz="14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lvl="1"/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Time tracking. Beta web </a:t>
            </a:r>
            <a:r>
              <a:rPr lang="en-US" sz="1400" kern="1200" dirty="0" err="1" smtClean="0">
                <a:solidFill>
                  <a:schemeClr val="tx1"/>
                </a:solidFill>
                <a:latin typeface="Arial" charset="0"/>
              </a:rPr>
              <a:t>RESTful</a:t>
            </a:r>
            <a:r>
              <a:rPr lang="en-US" sz="1400" kern="1200" dirty="0" smtClean="0">
                <a:solidFill>
                  <a:schemeClr val="tx1"/>
                </a:solidFill>
                <a:latin typeface="Arial" charset="0"/>
              </a:rPr>
              <a:t> APIs with XML over HTTP using HTTP Basic Authentication.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6" name="Title 9"/>
          <p:cNvSpPr txBox="1">
            <a:spLocks/>
          </p:cNvSpPr>
          <p:nvPr/>
        </p:nvSpPr>
        <p:spPr bwMode="auto">
          <a:xfrm>
            <a:off x="457200" y="987972"/>
            <a:ext cx="82296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Comments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Hosting options: CERN SVN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16</a:t>
            </a:fld>
            <a:endParaRPr lang="en-GB" smtClean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86" y="1087392"/>
            <a:ext cx="9061775" cy="4146060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346075" y="5498757"/>
            <a:ext cx="8589963" cy="905217"/>
          </a:xfrm>
        </p:spPr>
        <p:txBody>
          <a:bodyPr/>
          <a:lstStyle/>
          <a:p>
            <a:r>
              <a:rPr lang="en-US" dirty="0" smtClean="0"/>
              <a:t>CVS    SVN</a:t>
            </a:r>
          </a:p>
          <a:p>
            <a:r>
              <a:rPr lang="en-US" dirty="0" smtClean="0"/>
              <a:t>Savannah + </a:t>
            </a:r>
            <a:r>
              <a:rPr lang="en-US" dirty="0" err="1" smtClean="0"/>
              <a:t>Twiki</a:t>
            </a:r>
            <a:r>
              <a:rPr lang="en-US" dirty="0" smtClean="0"/>
              <a:t>    </a:t>
            </a:r>
            <a:r>
              <a:rPr lang="en-US" dirty="0" err="1" smtClean="0"/>
              <a:t>Trac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 bwMode="auto">
          <a:xfrm>
            <a:off x="1470455" y="5684108"/>
            <a:ext cx="210065" cy="98854"/>
          </a:xfrm>
          <a:prstGeom prst="rightArrow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3414585" y="6145427"/>
            <a:ext cx="210065" cy="98854"/>
          </a:xfrm>
          <a:prstGeom prst="rightArrow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Building system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17</a:t>
            </a:fld>
            <a:endParaRPr lang="en-GB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336" y="2623778"/>
            <a:ext cx="3138384" cy="1730657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8" name="Left Brace 7"/>
          <p:cNvSpPr/>
          <p:nvPr/>
        </p:nvSpPr>
        <p:spPr bwMode="auto">
          <a:xfrm>
            <a:off x="3551428" y="1844548"/>
            <a:ext cx="536448" cy="3377184"/>
          </a:xfrm>
          <a:prstGeom prst="leftBrac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2865428"/>
            <a:ext cx="5181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288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Best practices in Free Software?</a:t>
            </a:r>
          </a:p>
          <a:p>
            <a:pPr indent="-18288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Get closer to the OS?</a:t>
            </a:r>
          </a:p>
          <a:p>
            <a:pPr indent="-18288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/>
              <a:t>Include components in OS distributions?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Building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possibility …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The Fedora Build System</a:t>
            </a:r>
          </a:p>
          <a:p>
            <a:pPr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koji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build &lt;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repo_tag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&lt;source&gt;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&lt;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repo_tag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&gt;: The repository to use for dependencies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&lt;source&gt;: CVS URL, SVN URL, source RPM, etc.</a:t>
            </a:r>
          </a:p>
          <a:p>
            <a:endParaRPr lang="en-US" dirty="0" smtClean="0"/>
          </a:p>
          <a:p>
            <a:r>
              <a:rPr lang="en-US" dirty="0" smtClean="0"/>
              <a:t>Dependencies resolved using the spec file</a:t>
            </a:r>
          </a:p>
          <a:p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dirty="0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7" name="Rectangle 6"/>
          <p:cNvSpPr/>
          <p:nvPr/>
        </p:nvSpPr>
        <p:spPr>
          <a:xfrm>
            <a:off x="3886380" y="1260455"/>
            <a:ext cx="1492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Koji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Building system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19</a:t>
            </a:fld>
            <a:endParaRPr lang="en-GB" smtClean="0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024143"/>
            <a:ext cx="9144000" cy="541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Tx/>
              <a:buAutoNum type="arabicPeriod"/>
            </a:pPr>
            <a:r>
              <a:rPr lang="en-US" dirty="0" smtClean="0"/>
              <a:t>Where we are today</a:t>
            </a:r>
          </a:p>
          <a:p>
            <a:pPr>
              <a:buFontTx/>
              <a:buAutoNum type="arabicPeriod"/>
            </a:pPr>
            <a:r>
              <a:rPr lang="en-US" dirty="0" smtClean="0"/>
              <a:t>Where we might be tomorrow</a:t>
            </a:r>
          </a:p>
          <a:p>
            <a:pPr>
              <a:buFontTx/>
              <a:buAutoNum type="arabicPeriod"/>
            </a:pPr>
            <a:r>
              <a:rPr lang="en-US" dirty="0" smtClean="0"/>
              <a:t>Managing the transition</a:t>
            </a:r>
          </a:p>
          <a:p>
            <a:pPr>
              <a:buFontTx/>
              <a:buAutoNum type="arabicPeriod"/>
            </a:pPr>
            <a:r>
              <a:rPr lang="en-US" dirty="0" smtClean="0"/>
              <a:t>Software planning</a:t>
            </a: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13C1D0-3C37-4DCA-A228-86DF8ECE7A4D}" type="slidenum">
              <a:rPr lang="en-GB" smtClean="0"/>
              <a:pPr/>
              <a:t>2</a:t>
            </a:fld>
            <a:endParaRPr lang="en-GB" smtClean="0"/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942896"/>
          <a:ext cx="6096000" cy="3453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Building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Community supported</a:t>
            </a:r>
          </a:p>
          <a:p>
            <a:pPr lvl="1"/>
            <a:r>
              <a:rPr lang="en-US" dirty="0" smtClean="0"/>
              <a:t>Best practices implementation</a:t>
            </a:r>
          </a:p>
          <a:p>
            <a:pPr lvl="1"/>
            <a:r>
              <a:rPr lang="en-US" dirty="0" smtClean="0"/>
              <a:t>Multiple source types</a:t>
            </a:r>
          </a:p>
          <a:p>
            <a:pPr lvl="1"/>
            <a:r>
              <a:rPr lang="en-US" dirty="0" smtClean="0"/>
              <a:t>One command</a:t>
            </a:r>
          </a:p>
          <a:p>
            <a:pPr lvl="1"/>
            <a:r>
              <a:rPr lang="en-US" dirty="0" smtClean="0"/>
              <a:t>Process driven from the spec file</a:t>
            </a:r>
          </a:p>
          <a:p>
            <a:pPr lvl="1"/>
            <a:r>
              <a:rPr lang="en-US" dirty="0" smtClean="0"/>
              <a:t>Tag based approach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RPM based</a:t>
            </a:r>
          </a:p>
          <a:p>
            <a:pPr lvl="1"/>
            <a:r>
              <a:rPr lang="en-US" dirty="0" smtClean="0"/>
              <a:t>Difficulty to build debs</a:t>
            </a:r>
          </a:p>
          <a:p>
            <a:pPr lvl="2"/>
            <a:r>
              <a:rPr lang="en-US" dirty="0" smtClean="0"/>
              <a:t>Already being discussed in the community</a:t>
            </a:r>
          </a:p>
          <a:p>
            <a:pPr lvl="1"/>
            <a:r>
              <a:rPr lang="en-US" dirty="0" smtClean="0"/>
              <a:t>Other possibilities?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 smtClean="0"/>
              <a:t>Debian</a:t>
            </a:r>
            <a:r>
              <a:rPr lang="en-US" dirty="0" smtClean="0"/>
              <a:t> Build System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20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Certification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6075" y="1694687"/>
            <a:ext cx="8589963" cy="4709287"/>
          </a:xfrm>
        </p:spPr>
        <p:txBody>
          <a:bodyPr/>
          <a:lstStyle/>
          <a:p>
            <a:r>
              <a:rPr lang="en-US" dirty="0" smtClean="0"/>
              <a:t>Improve automatic tests</a:t>
            </a:r>
          </a:p>
          <a:p>
            <a:r>
              <a:rPr lang="en-US" dirty="0" smtClean="0"/>
              <a:t>Virtual machine images</a:t>
            </a:r>
          </a:p>
          <a:p>
            <a:r>
              <a:rPr lang="en-US" dirty="0" smtClean="0"/>
              <a:t>Automatic setup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testbed</a:t>
            </a:r>
            <a:endParaRPr lang="en-US" dirty="0"/>
          </a:p>
        </p:txBody>
      </p:sp>
      <p:pic>
        <p:nvPicPr>
          <p:cNvPr id="7" name="Picture 8" descr="http://thumbs.dreamstime.com/thumb_355/1232139876C2GKG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3560" y="2971746"/>
            <a:ext cx="2857500" cy="284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Certification: Automatic tests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6075" y="5388864"/>
            <a:ext cx="8589963" cy="1015110"/>
          </a:xfrm>
        </p:spPr>
        <p:txBody>
          <a:bodyPr/>
          <a:lstStyle/>
          <a:p>
            <a:r>
              <a:rPr lang="en-US" sz="2000" dirty="0" smtClean="0"/>
              <a:t>Bash scripts</a:t>
            </a:r>
          </a:p>
          <a:p>
            <a:pPr lvl="1"/>
            <a:r>
              <a:rPr lang="en-US" sz="1600" dirty="0" smtClean="0"/>
              <a:t>Exit value 0: OK</a:t>
            </a:r>
          </a:p>
          <a:p>
            <a:pPr lvl="1"/>
            <a:r>
              <a:rPr lang="en-US" sz="1600" dirty="0" smtClean="0"/>
              <a:t>Exit value != 0: ERROR</a:t>
            </a:r>
            <a:endParaRPr lang="en-US" sz="1600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22</a:t>
            </a:fld>
            <a:endParaRPr lang="en-GB" smtClean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63" y="1112104"/>
            <a:ext cx="9094218" cy="4103268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Certification: VM images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23</a:t>
            </a:fld>
            <a:endParaRPr lang="en-GB" smtClean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21" y="1143000"/>
            <a:ext cx="9056171" cy="3263899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46075" y="4108703"/>
            <a:ext cx="8589963" cy="2295271"/>
          </a:xfrm>
        </p:spPr>
        <p:txBody>
          <a:bodyPr/>
          <a:lstStyle/>
          <a:p>
            <a:r>
              <a:rPr lang="en-US" dirty="0" err="1" smtClean="0"/>
              <a:t>VNode</a:t>
            </a:r>
            <a:r>
              <a:rPr lang="en-US" dirty="0" smtClean="0"/>
              <a:t>: XEN virtual machines</a:t>
            </a:r>
          </a:p>
          <a:p>
            <a:pPr lvl="1"/>
            <a:r>
              <a:rPr lang="en-US" dirty="0" smtClean="0"/>
              <a:t>SL4-32-DH</a:t>
            </a:r>
          </a:p>
          <a:p>
            <a:pPr lvl="1"/>
            <a:r>
              <a:rPr lang="en-US" dirty="0" smtClean="0"/>
              <a:t>SL4-64-DH</a:t>
            </a:r>
          </a:p>
          <a:p>
            <a:pPr lvl="1"/>
            <a:r>
              <a:rPr lang="en-US" dirty="0" smtClean="0"/>
              <a:t>SL5-64-DH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Certification: Automatic setup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11" name="Left Brace 10"/>
          <p:cNvSpPr/>
          <p:nvPr/>
        </p:nvSpPr>
        <p:spPr bwMode="auto">
          <a:xfrm>
            <a:off x="3453892" y="2271268"/>
            <a:ext cx="536448" cy="3377184"/>
          </a:xfrm>
          <a:prstGeom prst="leftBrac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2400" y="2487476"/>
            <a:ext cx="44958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Update the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Select repository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Install nodes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Install patches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Configure the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Configure the node using YAIM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Run basic tests</a:t>
            </a:r>
          </a:p>
          <a:p>
            <a:pPr marL="457200" indent="-457200">
              <a:buNone/>
            </a:pPr>
            <a:r>
              <a:rPr lang="en-US" sz="2000" dirty="0" smtClean="0"/>
              <a:t>And now we can start certifying …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481909" y="1264670"/>
            <a:ext cx="6623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./yaimgen.sh &lt;input file&gt; &lt;log file&gt;</a:t>
            </a:r>
            <a:endParaRPr lang="en-US" b="1" dirty="0"/>
          </a:p>
        </p:txBody>
      </p:sp>
      <p:pic>
        <p:nvPicPr>
          <p:cNvPr id="11266" name="Picture 2" descr="Z:\Gridinf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296" y="2714178"/>
            <a:ext cx="2889504" cy="222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Certification: The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4380167" y="1619596"/>
            <a:ext cx="630599" cy="703912"/>
          </a:xfrm>
          <a:prstGeom prst="rect">
            <a:avLst/>
          </a:prstGeom>
          <a:solidFill>
            <a:srgbClr val="ABDDB3"/>
          </a:solidFill>
          <a:ln w="25400" cap="rnd" cmpd="sng">
            <a:solidFill>
              <a:schemeClr val="accent1"/>
            </a:solidFill>
            <a:prstDash val="sysDash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extrusionH="177800" prstMaterial="softEdge">
            <a:bevelT/>
            <a:bevelB/>
            <a:extrusionClr>
              <a:schemeClr val="bg1"/>
            </a:extrusionClr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1"/>
                </a:solidFill>
              </a:rPr>
              <a:t>Top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2478342" y="3056284"/>
            <a:ext cx="630599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1"/>
                </a:solidFill>
              </a:rPr>
              <a:t>Site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2981706" y="4810471"/>
            <a:ext cx="124891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squar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1455039" y="4803042"/>
            <a:ext cx="116920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6188329" y="3053109"/>
            <a:ext cx="630599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1"/>
                </a:solidFill>
              </a:rPr>
              <a:t>Site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37" name="AutoShape 11"/>
          <p:cNvCxnSpPr>
            <a:cxnSpLocks noChangeShapeType="1"/>
            <a:stCxn id="30" idx="2"/>
            <a:endCxn id="34" idx="0"/>
          </p:cNvCxnSpPr>
          <p:nvPr/>
        </p:nvCxnSpPr>
        <p:spPr bwMode="auto">
          <a:xfrm rot="16200000" flipH="1">
            <a:off x="5234748" y="1784227"/>
            <a:ext cx="729601" cy="1808162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38" name="AutoShape 12"/>
          <p:cNvCxnSpPr>
            <a:cxnSpLocks noChangeShapeType="1"/>
            <a:stCxn id="30" idx="2"/>
            <a:endCxn id="31" idx="0"/>
          </p:cNvCxnSpPr>
          <p:nvPr/>
        </p:nvCxnSpPr>
        <p:spPr bwMode="auto">
          <a:xfrm rot="5400000">
            <a:off x="3378167" y="1738984"/>
            <a:ext cx="732776" cy="190182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0" name="AutoShape 14"/>
          <p:cNvCxnSpPr>
            <a:cxnSpLocks noChangeShapeType="1"/>
            <a:stCxn id="31" idx="2"/>
            <a:endCxn id="32" idx="0"/>
          </p:cNvCxnSpPr>
          <p:nvPr/>
        </p:nvCxnSpPr>
        <p:spPr bwMode="auto">
          <a:xfrm rot="16200000" flipH="1">
            <a:off x="2674766" y="3879071"/>
            <a:ext cx="1050275" cy="81252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2" name="AutoShape 16"/>
          <p:cNvCxnSpPr>
            <a:cxnSpLocks noChangeShapeType="1"/>
            <a:stCxn id="31" idx="2"/>
            <a:endCxn id="33" idx="0"/>
          </p:cNvCxnSpPr>
          <p:nvPr/>
        </p:nvCxnSpPr>
        <p:spPr bwMode="auto">
          <a:xfrm rot="5400000">
            <a:off x="1895220" y="3904620"/>
            <a:ext cx="1042846" cy="753999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60" name="Rectangle 6"/>
          <p:cNvSpPr>
            <a:spLocks noChangeArrowheads="1"/>
          </p:cNvSpPr>
          <p:nvPr/>
        </p:nvSpPr>
        <p:spPr bwMode="auto">
          <a:xfrm>
            <a:off x="6694170" y="4804375"/>
            <a:ext cx="124891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squar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5167503" y="4796946"/>
            <a:ext cx="116920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squar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62" name="AutoShape 14"/>
          <p:cNvCxnSpPr>
            <a:cxnSpLocks noChangeShapeType="1"/>
            <a:endCxn id="60" idx="0"/>
          </p:cNvCxnSpPr>
          <p:nvPr/>
        </p:nvCxnSpPr>
        <p:spPr bwMode="auto">
          <a:xfrm rot="16200000" flipH="1">
            <a:off x="6387229" y="3872975"/>
            <a:ext cx="1050276" cy="81252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63" name="AutoShape 16"/>
          <p:cNvCxnSpPr>
            <a:cxnSpLocks noChangeShapeType="1"/>
            <a:stCxn id="34" idx="2"/>
            <a:endCxn id="61" idx="0"/>
          </p:cNvCxnSpPr>
          <p:nvPr/>
        </p:nvCxnSpPr>
        <p:spPr bwMode="auto">
          <a:xfrm rot="5400000">
            <a:off x="5607906" y="3901222"/>
            <a:ext cx="1039925" cy="751522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60" grpId="0" animBg="1"/>
      <p:bldP spid="60" grpId="1" animBg="1"/>
      <p:bldP spid="61" grpId="0" animBg="1"/>
      <p:bldP spid="61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Certification: The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26</a:t>
            </a:fld>
            <a:endParaRPr lang="en-GB" smtClean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73264"/>
            <a:ext cx="9144000" cy="351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Certification: The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4466666" y="1743166"/>
            <a:ext cx="630599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1"/>
                </a:solidFill>
              </a:rPr>
              <a:t>Top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2564841" y="3179854"/>
            <a:ext cx="630599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1"/>
                </a:solidFill>
              </a:rPr>
              <a:t>Site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3068205" y="4934041"/>
            <a:ext cx="124891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squar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1541538" y="4926612"/>
            <a:ext cx="116920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6274828" y="3176679"/>
            <a:ext cx="630599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non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1"/>
                </a:solidFill>
              </a:rPr>
              <a:t>Site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37" name="AutoShape 11"/>
          <p:cNvCxnSpPr>
            <a:cxnSpLocks noChangeShapeType="1"/>
            <a:stCxn id="30" idx="2"/>
            <a:endCxn id="34" idx="0"/>
          </p:cNvCxnSpPr>
          <p:nvPr/>
        </p:nvCxnSpPr>
        <p:spPr bwMode="auto">
          <a:xfrm rot="16200000" flipH="1">
            <a:off x="5321247" y="1907797"/>
            <a:ext cx="729601" cy="1808162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38" name="AutoShape 12"/>
          <p:cNvCxnSpPr>
            <a:cxnSpLocks noChangeShapeType="1"/>
            <a:stCxn id="30" idx="2"/>
            <a:endCxn id="31" idx="0"/>
          </p:cNvCxnSpPr>
          <p:nvPr/>
        </p:nvCxnSpPr>
        <p:spPr bwMode="auto">
          <a:xfrm rot="5400000">
            <a:off x="3464666" y="1862554"/>
            <a:ext cx="732776" cy="190182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0" name="AutoShape 14"/>
          <p:cNvCxnSpPr>
            <a:cxnSpLocks noChangeShapeType="1"/>
            <a:stCxn id="31" idx="2"/>
            <a:endCxn id="32" idx="0"/>
          </p:cNvCxnSpPr>
          <p:nvPr/>
        </p:nvCxnSpPr>
        <p:spPr bwMode="auto">
          <a:xfrm rot="16200000" flipH="1">
            <a:off x="2761265" y="4002641"/>
            <a:ext cx="1050275" cy="81252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2" name="AutoShape 16"/>
          <p:cNvCxnSpPr>
            <a:cxnSpLocks noChangeShapeType="1"/>
            <a:stCxn id="31" idx="2"/>
            <a:endCxn id="33" idx="0"/>
          </p:cNvCxnSpPr>
          <p:nvPr/>
        </p:nvCxnSpPr>
        <p:spPr bwMode="auto">
          <a:xfrm rot="5400000">
            <a:off x="1981719" y="4028190"/>
            <a:ext cx="1042846" cy="753999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60" name="Rectangle 6"/>
          <p:cNvSpPr>
            <a:spLocks noChangeArrowheads="1"/>
          </p:cNvSpPr>
          <p:nvPr/>
        </p:nvSpPr>
        <p:spPr bwMode="auto">
          <a:xfrm>
            <a:off x="6780669" y="4927945"/>
            <a:ext cx="124891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squar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5254002" y="4920516"/>
            <a:ext cx="1169208" cy="7039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wrap="square" lIns="90000" tIns="46800" rIns="90000" bIns="46800" anchor="ctr">
            <a:sp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/>
                </a:solidFill>
              </a:rPr>
              <a:t>BDII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62" name="AutoShape 14"/>
          <p:cNvCxnSpPr>
            <a:cxnSpLocks noChangeShapeType="1"/>
            <a:endCxn id="60" idx="0"/>
          </p:cNvCxnSpPr>
          <p:nvPr/>
        </p:nvCxnSpPr>
        <p:spPr bwMode="auto">
          <a:xfrm rot="16200000" flipH="1">
            <a:off x="6473728" y="3996545"/>
            <a:ext cx="1050276" cy="81252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63" name="AutoShape 16"/>
          <p:cNvCxnSpPr>
            <a:cxnSpLocks noChangeShapeType="1"/>
            <a:stCxn id="34" idx="2"/>
            <a:endCxn id="61" idx="0"/>
          </p:cNvCxnSpPr>
          <p:nvPr/>
        </p:nvCxnSpPr>
        <p:spPr bwMode="auto">
          <a:xfrm rot="5400000">
            <a:off x="5694405" y="4024792"/>
            <a:ext cx="1039925" cy="751522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pic>
        <p:nvPicPr>
          <p:cNvPr id="58370" name="Picture 2" descr="http://www.clker.com/cliparts/6/5/f/a/124916619545519187signed-document-contract.svg.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39" y="1770530"/>
            <a:ext cx="513216" cy="6513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http://www.clker.com/cliparts/6/5/f/a/124916619545519187signed-document-contract.svg.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3117" y="3183319"/>
            <a:ext cx="513216" cy="6513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http://www.clker.com/cliparts/6/5/f/a/124916619545519187signed-document-contract.svg.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4857" y="3170962"/>
            <a:ext cx="513216" cy="6513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 useBgFill="1">
        <p:nvSpPr>
          <p:cNvPr id="22" name="Rectangle 21"/>
          <p:cNvSpPr/>
          <p:nvPr/>
        </p:nvSpPr>
        <p:spPr bwMode="auto">
          <a:xfrm>
            <a:off x="101600" y="1742298"/>
            <a:ext cx="1729939" cy="703912"/>
          </a:xfrm>
          <a:prstGeom prst="rect">
            <a:avLst/>
          </a:prstGeom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>
            <a:bevelT/>
            <a:bevelB/>
          </a:sp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rPr>
              <a:t>BDII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rPr>
              <a:t>Web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rPr>
              <a:t>Config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24" name="Straight Arrow Connector 23"/>
          <p:cNvCxnSpPr>
            <a:stCxn id="58370" idx="1"/>
            <a:endCxn id="22" idx="3"/>
          </p:cNvCxnSpPr>
          <p:nvPr/>
        </p:nvCxnSpPr>
        <p:spPr bwMode="auto">
          <a:xfrm rot="10800000">
            <a:off x="1831539" y="2094255"/>
            <a:ext cx="2020400" cy="197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20" idx="1"/>
            <a:endCxn id="22" idx="3"/>
          </p:cNvCxnSpPr>
          <p:nvPr/>
        </p:nvCxnSpPr>
        <p:spPr bwMode="auto">
          <a:xfrm rot="10800000">
            <a:off x="1831539" y="2094254"/>
            <a:ext cx="121578" cy="141476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1" idx="1"/>
            <a:endCxn id="22" idx="3"/>
          </p:cNvCxnSpPr>
          <p:nvPr/>
        </p:nvCxnSpPr>
        <p:spPr bwMode="auto">
          <a:xfrm rot="10800000">
            <a:off x="1831539" y="2094255"/>
            <a:ext cx="3853318" cy="140240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Release management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26" name="Content Placeholder 7"/>
          <p:cNvSpPr>
            <a:spLocks noGrp="1"/>
          </p:cNvSpPr>
          <p:nvPr>
            <p:ph idx="1"/>
          </p:nvPr>
        </p:nvSpPr>
        <p:spPr>
          <a:xfrm>
            <a:off x="346075" y="1694687"/>
            <a:ext cx="8589963" cy="4709287"/>
          </a:xfrm>
        </p:spPr>
        <p:txBody>
          <a:bodyPr/>
          <a:lstStyle/>
          <a:p>
            <a:r>
              <a:rPr lang="en-US" dirty="0" smtClean="0"/>
              <a:t>Announcements</a:t>
            </a:r>
          </a:p>
          <a:p>
            <a:r>
              <a:rPr lang="en-US" dirty="0" smtClean="0"/>
              <a:t>Bug tracking</a:t>
            </a:r>
          </a:p>
          <a:p>
            <a:r>
              <a:rPr lang="en-US" dirty="0" smtClean="0"/>
              <a:t>Project portal</a:t>
            </a:r>
          </a:p>
          <a:p>
            <a:r>
              <a:rPr lang="en-US" dirty="0" smtClean="0"/>
              <a:t>Code browser</a:t>
            </a:r>
          </a:p>
          <a:p>
            <a:r>
              <a:rPr lang="en-US" dirty="0" smtClean="0"/>
              <a:t>XML-RPC API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Release man.: Announcements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29</a:t>
            </a:fld>
            <a:endParaRPr lang="en-GB" smtClean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185864"/>
            <a:ext cx="9143999" cy="501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today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3</a:t>
            </a:fld>
            <a:endParaRPr lang="en-GB" smtClean="0"/>
          </a:p>
        </p:txBody>
      </p:sp>
      <p:pic>
        <p:nvPicPr>
          <p:cNvPr id="5128" name="Picture 8" descr="http://www.mi.infn.it/~prelz/grid/egee/cork/egee_logo_index_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9298" y="2516077"/>
            <a:ext cx="3035462" cy="1845716"/>
          </a:xfrm>
          <a:prstGeom prst="rect">
            <a:avLst/>
          </a:prstGeom>
          <a:noFill/>
        </p:spPr>
      </p:pic>
      <p:sp>
        <p:nvSpPr>
          <p:cNvPr id="8" name="Plus 7"/>
          <p:cNvSpPr/>
          <p:nvPr/>
        </p:nvSpPr>
        <p:spPr bwMode="auto">
          <a:xfrm>
            <a:off x="4370622" y="3048000"/>
            <a:ext cx="588579" cy="630620"/>
          </a:xfrm>
          <a:prstGeom prst="mathPlus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487" y="2144111"/>
            <a:ext cx="3587325" cy="2228193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Release man.: </a:t>
            </a:r>
            <a:r>
              <a:rPr lang="en-US" dirty="0" smtClean="0"/>
              <a:t>Bug tracking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30</a:t>
            </a:fld>
            <a:endParaRPr lang="en-GB" smtClean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112551"/>
            <a:ext cx="9144000" cy="514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Release man.: Bug tracking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31</a:t>
            </a:fld>
            <a:endParaRPr lang="en-GB" smtClean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92004"/>
            <a:ext cx="9144000" cy="513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Release man.: Project portal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32</a:t>
            </a:fld>
            <a:endParaRPr lang="en-GB" smtClean="0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6244"/>
            <a:ext cx="9144000" cy="505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Release man.: Code browser</a:t>
            </a: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33</a:t>
            </a:fld>
            <a:endParaRPr lang="en-GB" smtClean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29856"/>
            <a:ext cx="9144000" cy="505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Release man.: XML-RPC API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6075" y="1889761"/>
            <a:ext cx="8589963" cy="451421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Web Service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XML-RPC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Doc: </a:t>
            </a:r>
            <a:r>
              <a:rPr lang="en-US" dirty="0" smtClean="0">
                <a:hlinkClick r:id="rId3"/>
              </a:rPr>
              <a:t>http://trac-hacks.org/wiki/XmlRpcPlugin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Manage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Tickets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Wiki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Search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dirty="0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34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Release man.: XML-RPC API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6075" y="1889761"/>
            <a:ext cx="8589963" cy="4514214"/>
          </a:xfrm>
        </p:spPr>
        <p:txBody>
          <a:bodyPr/>
          <a:lstStyle/>
          <a:p>
            <a:pPr>
              <a:buNone/>
            </a:pPr>
            <a:r>
              <a:rPr lang="en-US" sz="2000" b="0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import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xmlrpclib</a:t>
            </a:r>
            <a:endParaRPr lang="en-US" sz="2000" b="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None/>
            </a:pPr>
            <a:endParaRPr lang="en-US" sz="2000" b="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None/>
            </a:pP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url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= </a:t>
            </a:r>
            <a:r>
              <a:rPr lang="en-US" sz="2000" b="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en-US" sz="20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https://user:password@svnweb.cern.ch/no_sso/trac/gridinfo/login/xmlrpc</a:t>
            </a:r>
            <a:r>
              <a:rPr lang="en-US" sz="2000" b="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endParaRPr lang="en-US" sz="2000" b="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	 	 </a:t>
            </a:r>
          </a:p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server 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xmlrpclib</a:t>
            </a:r>
            <a:r>
              <a:rPr lang="en-US" sz="2000" b="0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ServerProxy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2000" b="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url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</a:t>
            </a:r>
            <a:endParaRPr lang="en-US" sz="2000" b="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None/>
            </a:pP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multicall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xmlrpclib</a:t>
            </a:r>
            <a:r>
              <a:rPr lang="en-US" sz="2000" b="0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MultiCall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server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</a:t>
            </a:r>
            <a:endParaRPr lang="en-US" sz="2000" b="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None/>
            </a:pPr>
            <a:endParaRPr lang="en-US" sz="2000" b="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None/>
            </a:pPr>
            <a:r>
              <a:rPr lang="en-US" sz="2000" b="0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for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ticket </a:t>
            </a:r>
            <a:r>
              <a:rPr lang="en-US" sz="2000" b="0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in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server</a:t>
            </a:r>
            <a:r>
              <a:rPr lang="en-US" sz="2000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ticket</a:t>
            </a:r>
            <a:r>
              <a:rPr lang="en-US" sz="2000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query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2000" b="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"owner=</a:t>
            </a:r>
            <a:r>
              <a:rPr lang="en-US" sz="2000" b="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horat</a:t>
            </a:r>
            <a:r>
              <a:rPr lang="en-US" sz="2000" b="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):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multicall</a:t>
            </a:r>
            <a:r>
              <a:rPr lang="en-US" sz="2000" b="0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ticket</a:t>
            </a:r>
            <a:r>
              <a:rPr lang="en-US" sz="2000" b="0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get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ticket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>
              <a:buNone/>
            </a:pPr>
            <a:r>
              <a:rPr lang="en-US" sz="2000" b="0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print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map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str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2000" b="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multicall</a:t>
            </a:r>
            <a:r>
              <a:rPr lang="en-US" sz="2000" b="0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</a:t>
            </a:r>
            <a:endParaRPr lang="en-US" sz="2000" b="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3AA347-2276-4A27-BE8A-8220BFD89BBD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7" name="Title 9"/>
          <p:cNvSpPr txBox="1">
            <a:spLocks/>
          </p:cNvSpPr>
          <p:nvPr/>
        </p:nvSpPr>
        <p:spPr bwMode="auto">
          <a:xfrm>
            <a:off x="457200" y="987972"/>
            <a:ext cx="8229600" cy="609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Retrieving my tickets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Python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released</a:t>
            </a:r>
          </a:p>
          <a:p>
            <a:pPr lvl="1"/>
            <a:r>
              <a:rPr lang="en-US" dirty="0" smtClean="0"/>
              <a:t>BDII</a:t>
            </a:r>
          </a:p>
          <a:p>
            <a:pPr lvl="1"/>
            <a:r>
              <a:rPr lang="en-US" dirty="0" smtClean="0"/>
              <a:t>BDII File Editor</a:t>
            </a:r>
          </a:p>
          <a:p>
            <a:pPr lvl="1"/>
            <a:r>
              <a:rPr lang="en-US" dirty="0" err="1" smtClean="0"/>
              <a:t>GStat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Deployment statistics</a:t>
            </a:r>
          </a:p>
          <a:p>
            <a:endParaRPr lang="en-US" dirty="0" smtClean="0"/>
          </a:p>
          <a:p>
            <a:r>
              <a:rPr lang="en-US" dirty="0" smtClean="0"/>
              <a:t>Software in which we collaborate</a:t>
            </a:r>
          </a:p>
          <a:p>
            <a:pPr lvl="1"/>
            <a:r>
              <a:rPr lang="en-US" dirty="0" smtClean="0"/>
              <a:t>GLUE Schema</a:t>
            </a:r>
          </a:p>
          <a:p>
            <a:pPr lvl="1"/>
            <a:r>
              <a:rPr lang="en-US" dirty="0" err="1" smtClean="0"/>
              <a:t>Yaimgen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Towards an Information System Product Team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047F500-B1E3-43DB-BF47-5EC491A7A836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come …</a:t>
            </a:r>
          </a:p>
          <a:p>
            <a:pPr lvl="1"/>
            <a:r>
              <a:rPr lang="en-US" dirty="0" smtClean="0"/>
              <a:t>GLUE 2.0 roll out</a:t>
            </a:r>
          </a:p>
          <a:p>
            <a:pPr lvl="1"/>
            <a:r>
              <a:rPr lang="en-US" dirty="0" smtClean="0"/>
              <a:t>BDII maintenance</a:t>
            </a:r>
          </a:p>
          <a:p>
            <a:pPr lvl="2"/>
            <a:r>
              <a:rPr lang="en-US" dirty="0" smtClean="0"/>
              <a:t>Performance and scalability improvement</a:t>
            </a:r>
          </a:p>
          <a:p>
            <a:pPr lvl="2"/>
            <a:r>
              <a:rPr lang="en-US" dirty="0" smtClean="0"/>
              <a:t>Investigate a more decentralized model</a:t>
            </a:r>
          </a:p>
          <a:p>
            <a:pPr lvl="1"/>
            <a:r>
              <a:rPr lang="en-US" dirty="0" err="1" smtClean="0"/>
              <a:t>GStat</a:t>
            </a:r>
            <a:r>
              <a:rPr lang="en-US" dirty="0" smtClean="0"/>
              <a:t> 2.0 release</a:t>
            </a:r>
          </a:p>
          <a:p>
            <a:pPr lvl="2"/>
            <a:r>
              <a:rPr lang="en-US" dirty="0" smtClean="0"/>
              <a:t>Validation probes</a:t>
            </a:r>
          </a:p>
          <a:p>
            <a:pPr lvl="2"/>
            <a:r>
              <a:rPr lang="en-US" dirty="0" smtClean="0"/>
              <a:t>Web application</a:t>
            </a:r>
          </a:p>
          <a:p>
            <a:pPr lvl="1"/>
            <a:r>
              <a:rPr lang="en-US" dirty="0" err="1" smtClean="0"/>
              <a:t>Yaimgen</a:t>
            </a:r>
            <a:endParaRPr lang="en-US" dirty="0" smtClean="0"/>
          </a:p>
          <a:p>
            <a:pPr lvl="2"/>
            <a:r>
              <a:rPr lang="en-US" dirty="0" smtClean="0"/>
              <a:t>More and more automation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Towards an Information System Product Team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047F500-B1E3-43DB-BF47-5EC491A7A836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David </a:t>
            </a:r>
            <a:r>
              <a:rPr lang="en-US" dirty="0" err="1" smtClean="0"/>
              <a:t>Horat</a:t>
            </a:r>
            <a:endParaRPr lang="en-US" dirty="0" smtClean="0"/>
          </a:p>
          <a:p>
            <a:pPr algn="ctr"/>
            <a:r>
              <a:rPr lang="en-US" dirty="0" smtClean="0">
                <a:hlinkClick r:id="rId3"/>
              </a:rPr>
              <a:t>david.horat@cern.ch</a:t>
            </a:r>
            <a:endParaRPr lang="en-US" dirty="0" smtClean="0"/>
          </a:p>
          <a:p>
            <a:pPr algn="ctr"/>
            <a:r>
              <a:rPr lang="en-US" dirty="0" smtClean="0">
                <a:hlinkClick r:id="rId4"/>
              </a:rPr>
              <a:t>http://cern.ch/horat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today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" name="Plus 4"/>
          <p:cNvSpPr/>
          <p:nvPr/>
        </p:nvSpPr>
        <p:spPr bwMode="auto">
          <a:xfrm>
            <a:off x="4370622" y="3048000"/>
            <a:ext cx="588579" cy="630620"/>
          </a:xfrm>
          <a:prstGeom prst="mathPlus">
            <a:avLst/>
          </a:prstGeom>
          <a:solidFill>
            <a:schemeClr val="accent2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20957" y="2767638"/>
            <a:ext cx="23487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JRA1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24336" y="2772893"/>
            <a:ext cx="183095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SA3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5368" y="3976328"/>
            <a:ext cx="43172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Middleware Engineering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38466" y="4002604"/>
            <a:ext cx="33944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Integration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Where we are today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987972"/>
            <a:ext cx="8229600" cy="609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 err="1" smtClean="0"/>
              <a:t>gLite</a:t>
            </a:r>
            <a:r>
              <a:rPr lang="en-US" dirty="0" smtClean="0"/>
              <a:t> CVS</a:t>
            </a:r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774" y="1750956"/>
            <a:ext cx="8255729" cy="4576272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Where we are today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987972"/>
            <a:ext cx="8229600" cy="609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 smtClean="0"/>
              <a:t>Savannah</a:t>
            </a: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456" y="1668316"/>
            <a:ext cx="8219090" cy="4839754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Where we are today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987972"/>
            <a:ext cx="8229600" cy="609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 err="1" smtClean="0"/>
              <a:t>Twiki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965" y="1753450"/>
            <a:ext cx="8208580" cy="4683423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Where we are today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987972"/>
            <a:ext cx="8229600" cy="609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 smtClean="0"/>
              <a:t>ETICS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336" y="1719888"/>
            <a:ext cx="8536042" cy="4707188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/>
              <a:t>Towards an Information System Product Team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624971-C1F7-456E-A4B2-84B0E3A7DFB5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Where we are today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987972"/>
            <a:ext cx="8229600" cy="609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 smtClean="0"/>
              <a:t>SA3</a:t>
            </a:r>
            <a:endParaRPr lang="en-US" dirty="0"/>
          </a:p>
        </p:txBody>
      </p:sp>
      <p:pic>
        <p:nvPicPr>
          <p:cNvPr id="41992" name="Picture 8" descr="http://thumbs.dreamstime.com/thumb_355/1232139876C2GKG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1635" y="2428049"/>
            <a:ext cx="2857500" cy="284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5649</TotalTime>
  <Words>1039</Words>
  <Application>Microsoft PowerPoint</Application>
  <PresentationFormat>On-screen Show (4:3)</PresentationFormat>
  <Paragraphs>339</Paragraphs>
  <Slides>38</Slides>
  <Notes>38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EGEE_Template</vt:lpstr>
      <vt:lpstr>Towards an Information System Product Team</vt:lpstr>
      <vt:lpstr>Objectives</vt:lpstr>
      <vt:lpstr>Where we are today</vt:lpstr>
      <vt:lpstr>Where we are today</vt:lpstr>
      <vt:lpstr>gLite CVS</vt:lpstr>
      <vt:lpstr>Savannah</vt:lpstr>
      <vt:lpstr>Twiki</vt:lpstr>
      <vt:lpstr>ETICS</vt:lpstr>
      <vt:lpstr>SA3</vt:lpstr>
      <vt:lpstr>Where we are today</vt:lpstr>
      <vt:lpstr>Where we might be tomorrow</vt:lpstr>
      <vt:lpstr>Where we might be tomorrow</vt:lpstr>
      <vt:lpstr>Managing the transition</vt:lpstr>
      <vt:lpstr>Hosting options</vt:lpstr>
      <vt:lpstr>Hosting options</vt:lpstr>
      <vt:lpstr>Hosting options: CERN SVN</vt:lpstr>
      <vt:lpstr>Building system</vt:lpstr>
      <vt:lpstr>Building system</vt:lpstr>
      <vt:lpstr>Building system</vt:lpstr>
      <vt:lpstr>Building system</vt:lpstr>
      <vt:lpstr>Certification</vt:lpstr>
      <vt:lpstr>Certification: Automatic tests</vt:lpstr>
      <vt:lpstr>Certification: VM images</vt:lpstr>
      <vt:lpstr>Certification: Automatic setup</vt:lpstr>
      <vt:lpstr>Certification: The testbed</vt:lpstr>
      <vt:lpstr>Certification: The testbed</vt:lpstr>
      <vt:lpstr>Certification: The testbed</vt:lpstr>
      <vt:lpstr>Release management</vt:lpstr>
      <vt:lpstr>Release man.: Announcements</vt:lpstr>
      <vt:lpstr>Release man.: Bug tracking</vt:lpstr>
      <vt:lpstr>Release man.: Bug tracking</vt:lpstr>
      <vt:lpstr>Release man.: Project portal</vt:lpstr>
      <vt:lpstr>Release man.: Code browser</vt:lpstr>
      <vt:lpstr>Release man.: XML-RPC API</vt:lpstr>
      <vt:lpstr>Release man.: XML-RPC API</vt:lpstr>
      <vt:lpstr>Software planning</vt:lpstr>
      <vt:lpstr>Software planning</vt:lpstr>
      <vt:lpstr>Thank you!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Marc-Elian Bégin</dc:creator>
  <cp:lastModifiedBy>David</cp:lastModifiedBy>
  <cp:revision>203</cp:revision>
  <dcterms:created xsi:type="dcterms:W3CDTF">2004-11-09T15:19:35Z</dcterms:created>
  <dcterms:modified xsi:type="dcterms:W3CDTF">2009-09-23T15:39:11Z</dcterms:modified>
</cp:coreProperties>
</file>