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5" r:id="rId4"/>
    <p:sldId id="274" r:id="rId5"/>
    <p:sldId id="277" r:id="rId6"/>
    <p:sldId id="279" r:id="rId7"/>
    <p:sldId id="281" r:id="rId8"/>
    <p:sldId id="282" r:id="rId9"/>
    <p:sldId id="283" r:id="rId10"/>
    <p:sldId id="284" r:id="rId11"/>
    <p:sldId id="287" r:id="rId12"/>
    <p:sldId id="289" r:id="rId13"/>
    <p:sldId id="293" r:id="rId14"/>
    <p:sldId id="292" r:id="rId15"/>
    <p:sldId id="300" r:id="rId16"/>
    <p:sldId id="301" r:id="rId17"/>
    <p:sldId id="295" r:id="rId18"/>
    <p:sldId id="290" r:id="rId19"/>
    <p:sldId id="296" r:id="rId2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99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c\cbracco\WP14_HLLHC\Optics_studies\2015Opti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c\cbracco\WP14_HLLHC\Optics_studies\2015Optic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c\cbracco\WP14_HLLHC\Optics_studies\2015Optic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c\cbracco\WP14_HLLHC\Optics_studies\2015Optic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c\cbracco\WP14_HLLHC\Optics_studies\2015Optic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39081137626854"/>
          <c:y val="4.1134877765858537E-2"/>
          <c:w val="0.77345218388573511"/>
          <c:h val="0.75947654259733555"/>
        </c:manualLayout>
      </c:layout>
      <c:scatterChart>
        <c:scatterStyle val="lineMarker"/>
        <c:varyColors val="0"/>
        <c:ser>
          <c:idx val="0"/>
          <c:order val="0"/>
          <c:tx>
            <c:v>9 sigma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Sheet1!$E$7:$E$10</c:f>
              <c:numCache>
                <c:formatCode>0.00E+00</c:formatCode>
                <c:ptCount val="4"/>
                <c:pt idx="0">
                  <c:v>1.1999999999999999E-3</c:v>
                </c:pt>
                <c:pt idx="1">
                  <c:v>5.9999999999999995E-4</c:v>
                </c:pt>
                <c:pt idx="2">
                  <c:v>2.9999999999999997E-4</c:v>
                </c:pt>
                <c:pt idx="3">
                  <c:v>1.4999999999999999E-4</c:v>
                </c:pt>
              </c:numCache>
            </c:numRef>
          </c:xVal>
          <c:yVal>
            <c:numRef>
              <c:f>Sheet1!$G$7:$G$10</c:f>
              <c:numCache>
                <c:formatCode>General</c:formatCode>
                <c:ptCount val="4"/>
                <c:pt idx="0">
                  <c:v>629.69135802469123</c:v>
                </c:pt>
                <c:pt idx="1">
                  <c:v>488.95061728395052</c:v>
                </c:pt>
                <c:pt idx="2">
                  <c:v>425.24691358024683</c:v>
                </c:pt>
                <c:pt idx="3">
                  <c:v>395.06172839506166</c:v>
                </c:pt>
              </c:numCache>
            </c:numRef>
          </c:yVal>
          <c:smooth val="0"/>
        </c:ser>
        <c:ser>
          <c:idx val="1"/>
          <c:order val="1"/>
          <c:tx>
            <c:v>8.3 sigma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Sheet1!$E$7:$E$10</c:f>
              <c:numCache>
                <c:formatCode>0.00E+00</c:formatCode>
                <c:ptCount val="4"/>
                <c:pt idx="0">
                  <c:v>1.1999999999999999E-3</c:v>
                </c:pt>
                <c:pt idx="1">
                  <c:v>5.9999999999999995E-4</c:v>
                </c:pt>
                <c:pt idx="2">
                  <c:v>2.9999999999999997E-4</c:v>
                </c:pt>
                <c:pt idx="3">
                  <c:v>1.4999999999999999E-4</c:v>
                </c:pt>
              </c:numCache>
            </c:numRef>
          </c:xVal>
          <c:yVal>
            <c:numRef>
              <c:f>Sheet1!$H$7:$H$10</c:f>
              <c:numCache>
                <c:formatCode>General</c:formatCode>
                <c:ptCount val="4"/>
                <c:pt idx="0">
                  <c:v>740.3832196254898</c:v>
                </c:pt>
                <c:pt idx="1">
                  <c:v>574.90201770939177</c:v>
                </c:pt>
                <c:pt idx="2">
                  <c:v>499.99999999999994</c:v>
                </c:pt>
                <c:pt idx="3">
                  <c:v>464.50863695746841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182152"/>
        <c:axId val="143596544"/>
      </c:scatterChart>
      <c:valAx>
        <c:axId val="145182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SIS interlock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596544"/>
        <c:crosses val="autoZero"/>
        <c:crossBetween val="midCat"/>
      </c:valAx>
      <c:valAx>
        <c:axId val="14359654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minimum bx @ TCDQ [m]</a:t>
                </a:r>
              </a:p>
            </c:rich>
          </c:tx>
          <c:layout>
            <c:manualLayout>
              <c:xMode val="edge"/>
              <c:yMode val="edge"/>
              <c:x val="1.4925967707888064E-2"/>
              <c:y val="0.100172183710979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182152"/>
        <c:crosses val="autoZero"/>
        <c:crossBetween val="midCat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legend>
      <c:legendPos val="r"/>
      <c:layout>
        <c:manualLayout>
          <c:xMode val="edge"/>
          <c:yMode val="edge"/>
          <c:x val="0.21816752038346082"/>
          <c:y val="0.60012337381853009"/>
          <c:w val="0.23589551563206254"/>
          <c:h val="0.1691090018548117"/>
        </c:manualLayout>
      </c:layout>
      <c:overlay val="0"/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44375492622242"/>
          <c:y val="4.1134877765858537E-2"/>
          <c:w val="0.76317169411487429"/>
          <c:h val="0.75947654259733555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Sheet1!$N$7:$N$11</c:f>
              <c:numCache>
                <c:formatCode>General</c:formatCode>
                <c:ptCount val="5"/>
                <c:pt idx="0">
                  <c:v>11.4</c:v>
                </c:pt>
                <c:pt idx="1">
                  <c:v>11.6</c:v>
                </c:pt>
                <c:pt idx="2">
                  <c:v>11.8</c:v>
                </c:pt>
                <c:pt idx="3">
                  <c:v>12</c:v>
                </c:pt>
                <c:pt idx="4">
                  <c:v>12.2</c:v>
                </c:pt>
              </c:numCache>
            </c:numRef>
          </c:xVal>
          <c:yVal>
            <c:numRef>
              <c:f>Sheet1!$O$7:$O$11</c:f>
              <c:numCache>
                <c:formatCode>General</c:formatCode>
                <c:ptCount val="5"/>
                <c:pt idx="0">
                  <c:v>0</c:v>
                </c:pt>
                <c:pt idx="1">
                  <c:v>0.2</c:v>
                </c:pt>
                <c:pt idx="2">
                  <c:v>0.45</c:v>
                </c:pt>
                <c:pt idx="3">
                  <c:v>0.7</c:v>
                </c:pt>
                <c:pt idx="4">
                  <c:v>0.9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714232"/>
        <c:axId val="145714616"/>
      </c:scatterChart>
      <c:valAx>
        <c:axId val="1457142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Aperture bottleneck[</a:t>
                </a:r>
                <a:r>
                  <a:rPr lang="en-GB" sz="1800" baseline="0"/>
                  <a:t>sigma</a:t>
                </a:r>
                <a:r>
                  <a:rPr lang="en-GB" sz="180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714616"/>
        <c:crosses val="autoZero"/>
        <c:crossBetween val="midCat"/>
      </c:valAx>
      <c:valAx>
        <c:axId val="145714616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maximum </a:t>
                </a:r>
                <a:r>
                  <a:rPr lang="en-GB" sz="1600" dirty="0" smtClean="0"/>
                  <a:t>|</a:t>
                </a:r>
                <a:r>
                  <a:rPr lang="en-GB" sz="1600" dirty="0" err="1" smtClean="0"/>
                  <a:t>Dx</a:t>
                </a:r>
                <a:r>
                  <a:rPr lang="en-GB" sz="1600" dirty="0" smtClean="0"/>
                  <a:t>| </a:t>
                </a:r>
                <a:r>
                  <a:rPr lang="en-GB" sz="1600" dirty="0"/>
                  <a:t>@ TCDQ [m]</a:t>
                </a:r>
              </a:p>
            </c:rich>
          </c:tx>
          <c:layout>
            <c:manualLayout>
              <c:xMode val="edge"/>
              <c:yMode val="edge"/>
              <c:x val="7.7677836372555134E-3"/>
              <c:y val="9.332970716354491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714232"/>
        <c:crosses val="autoZero"/>
        <c:crossBetween val="midCat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534627694969243"/>
          <c:y val="4.1134877765858537E-2"/>
          <c:w val="0.74526920577553257"/>
          <c:h val="0.75947654259733555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Sheet1!$J$7:$J$10</c:f>
              <c:numCache>
                <c:formatCode>General</c:formatCode>
                <c:ptCount val="4"/>
                <c:pt idx="0">
                  <c:v>0.6</c:v>
                </c:pt>
                <c:pt idx="1">
                  <c:v>0.5</c:v>
                </c:pt>
                <c:pt idx="2">
                  <c:v>0.4</c:v>
                </c:pt>
                <c:pt idx="3">
                  <c:v>0.3</c:v>
                </c:pt>
              </c:numCache>
            </c:numRef>
          </c:xVal>
          <c:yVal>
            <c:numRef>
              <c:f>Sheet1!$L$7:$L$10</c:f>
              <c:numCache>
                <c:formatCode>General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0.7</c:v>
                </c:pt>
                <c:pt idx="3">
                  <c:v>0.9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972584"/>
        <c:axId val="143612152"/>
      </c:scatterChart>
      <c:valAx>
        <c:axId val="144972584"/>
        <c:scaling>
          <c:orientation val="minMax"/>
          <c:min val="0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SIS interlock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612152"/>
        <c:crosses val="autoZero"/>
        <c:crossBetween val="midCat"/>
      </c:valAx>
      <c:valAx>
        <c:axId val="14361215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dirty="0"/>
                  <a:t>maximum </a:t>
                </a:r>
                <a:r>
                  <a:rPr lang="en-GB" sz="1800" dirty="0" smtClean="0"/>
                  <a:t>|</a:t>
                </a:r>
                <a:r>
                  <a:rPr lang="en-GB" sz="1800" dirty="0" err="1" smtClean="0"/>
                  <a:t>Dx</a:t>
                </a:r>
                <a:r>
                  <a:rPr lang="en-GB" sz="1800" dirty="0" smtClean="0"/>
                  <a:t>| </a:t>
                </a:r>
                <a:r>
                  <a:rPr lang="en-GB" sz="1800" dirty="0"/>
                  <a:t>@ TCDQ [m]</a:t>
                </a:r>
              </a:p>
            </c:rich>
          </c:tx>
          <c:layout>
            <c:manualLayout>
              <c:xMode val="edge"/>
              <c:yMode val="edge"/>
              <c:x val="2.9955455268456797E-2"/>
              <c:y val="9.242102596473597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972584"/>
        <c:crosses val="autoZero"/>
        <c:crossBetween val="midCat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534627694969243"/>
          <c:y val="4.1134877765858537E-2"/>
          <c:w val="0.74526920577553257"/>
          <c:h val="0.75947654259733555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Sheet1!$J$7:$J$10</c:f>
              <c:numCache>
                <c:formatCode>General</c:formatCode>
                <c:ptCount val="4"/>
                <c:pt idx="0">
                  <c:v>0.6</c:v>
                </c:pt>
                <c:pt idx="1">
                  <c:v>0.5</c:v>
                </c:pt>
                <c:pt idx="2">
                  <c:v>0.4</c:v>
                </c:pt>
                <c:pt idx="3">
                  <c:v>0.3</c:v>
                </c:pt>
              </c:numCache>
            </c:numRef>
          </c:xVal>
          <c:yVal>
            <c:numRef>
              <c:f>Sheet1!$L$7:$L$10</c:f>
              <c:numCache>
                <c:formatCode>General</c:formatCode>
                <c:ptCount val="4"/>
                <c:pt idx="0">
                  <c:v>0.2</c:v>
                </c:pt>
                <c:pt idx="1">
                  <c:v>0.5</c:v>
                </c:pt>
                <c:pt idx="2">
                  <c:v>0.7</c:v>
                </c:pt>
                <c:pt idx="3">
                  <c:v>0.9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074920"/>
        <c:axId val="145075312"/>
      </c:scatterChart>
      <c:valAx>
        <c:axId val="145074920"/>
        <c:scaling>
          <c:orientation val="minMax"/>
          <c:min val="0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SIS interlock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75312"/>
        <c:crosses val="autoZero"/>
        <c:crossBetween val="midCat"/>
      </c:valAx>
      <c:valAx>
        <c:axId val="14507531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dirty="0"/>
                  <a:t>maximum </a:t>
                </a:r>
                <a:r>
                  <a:rPr lang="en-GB" sz="1800" dirty="0" smtClean="0"/>
                  <a:t>|</a:t>
                </a:r>
                <a:r>
                  <a:rPr lang="en-GB" sz="1800" dirty="0" err="1" smtClean="0"/>
                  <a:t>Dx</a:t>
                </a:r>
                <a:r>
                  <a:rPr lang="en-GB" sz="1800" dirty="0" smtClean="0"/>
                  <a:t>| </a:t>
                </a:r>
                <a:r>
                  <a:rPr lang="en-GB" sz="1800" dirty="0"/>
                  <a:t>@ TCDQ [m]</a:t>
                </a:r>
              </a:p>
            </c:rich>
          </c:tx>
          <c:layout>
            <c:manualLayout>
              <c:xMode val="edge"/>
              <c:yMode val="edge"/>
              <c:x val="2.9955455268456797E-2"/>
              <c:y val="9.242102596473597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74920"/>
        <c:crosses val="autoZero"/>
        <c:crossBetween val="midCat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44375492622242"/>
          <c:y val="4.1134877765858537E-2"/>
          <c:w val="0.76317169411487429"/>
          <c:h val="0.75947654259733555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Sheet1!$N$7:$N$11</c:f>
              <c:numCache>
                <c:formatCode>General</c:formatCode>
                <c:ptCount val="5"/>
                <c:pt idx="0">
                  <c:v>11.4</c:v>
                </c:pt>
                <c:pt idx="1">
                  <c:v>11.6</c:v>
                </c:pt>
                <c:pt idx="2">
                  <c:v>11.8</c:v>
                </c:pt>
                <c:pt idx="3">
                  <c:v>12</c:v>
                </c:pt>
                <c:pt idx="4">
                  <c:v>12.2</c:v>
                </c:pt>
              </c:numCache>
            </c:numRef>
          </c:xVal>
          <c:yVal>
            <c:numRef>
              <c:f>Sheet1!$O$7:$O$11</c:f>
              <c:numCache>
                <c:formatCode>General</c:formatCode>
                <c:ptCount val="5"/>
                <c:pt idx="0">
                  <c:v>0</c:v>
                </c:pt>
                <c:pt idx="1">
                  <c:v>0.2</c:v>
                </c:pt>
                <c:pt idx="2">
                  <c:v>0.45</c:v>
                </c:pt>
                <c:pt idx="3">
                  <c:v>0.7</c:v>
                </c:pt>
                <c:pt idx="4">
                  <c:v>0.9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076096"/>
        <c:axId val="145076488"/>
      </c:scatterChart>
      <c:valAx>
        <c:axId val="1450760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Aperture bottleneck[</a:t>
                </a:r>
                <a:r>
                  <a:rPr lang="en-GB" sz="1800" baseline="0"/>
                  <a:t>sigma</a:t>
                </a:r>
                <a:r>
                  <a:rPr lang="en-GB" sz="1800"/>
                  <a:t>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76488"/>
        <c:crosses val="autoZero"/>
        <c:crossBetween val="midCat"/>
      </c:valAx>
      <c:valAx>
        <c:axId val="14507648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maximum </a:t>
                </a:r>
                <a:r>
                  <a:rPr lang="en-GB" sz="1600" dirty="0" smtClean="0"/>
                  <a:t>|</a:t>
                </a:r>
                <a:r>
                  <a:rPr lang="en-GB" sz="1600" dirty="0" err="1" smtClean="0"/>
                  <a:t>Dx</a:t>
                </a:r>
                <a:r>
                  <a:rPr lang="en-GB" sz="1600" dirty="0" smtClean="0"/>
                  <a:t>| </a:t>
                </a:r>
                <a:r>
                  <a:rPr lang="en-GB" sz="1600" dirty="0"/>
                  <a:t>@ TCDQ [m]</a:t>
                </a:r>
              </a:p>
            </c:rich>
          </c:tx>
          <c:layout>
            <c:manualLayout>
              <c:xMode val="edge"/>
              <c:yMode val="edge"/>
              <c:x val="7.7677836372555134E-3"/>
              <c:y val="9.3329707163544912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076096"/>
        <c:crosses val="autoZero"/>
        <c:crossBetween val="midCat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592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272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21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34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635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08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960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734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49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469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547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83A07-D1BE-4608-91ED-1A87CCE8D143}" type="datetimeFigureOut">
              <a:rPr lang="en-GB" smtClean="0"/>
              <a:t>04/08/2016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DC500-3F5D-4350-92B5-3470F27A93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09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hyperlink" Target="http://lhc-optics.web.cern.ch/lhc-optics/HLLHCV1.2/squeeze/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hyperlink" Target="http://lhc-optics.web.cern.ch/lhc-optics/HLLHCV1.2/squeeze/" TargetMode="External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hyperlink" Target="http://lhc-optics.web.cern.ch/lhc-optics/HLLHCV1.2/squeeze/" TargetMode="External"/><Relationship Id="rId4" Type="http://schemas.openxmlformats.org/officeDocument/2006/relationships/image" Target="../media/image19.png"/><Relationship Id="rId9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HL-LHC Optics Constraints for Dump Region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C. Bracco, B. Goddard, C. Wiesner, M. Fraser, A. Lechner, M. Frankl</a:t>
            </a:r>
          </a:p>
          <a:p>
            <a:r>
              <a:rPr lang="en-GB" dirty="0" smtClean="0"/>
              <a:t>Acknowledgment: ABP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709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TCDQ Real Cut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8" r="6456"/>
          <a:stretch/>
        </p:blipFill>
        <p:spPr>
          <a:xfrm>
            <a:off x="112295" y="2002318"/>
            <a:ext cx="6368716" cy="40118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15329" y="325119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TCDQ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4812" y="2714068"/>
            <a:ext cx="1852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Global bottleneck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4243" y="387240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TCSG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907" y="486010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TCP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7305" y="2313379"/>
            <a:ext cx="5767137" cy="756000"/>
          </a:xfrm>
          <a:prstGeom prst="rect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497305" y="1817083"/>
            <a:ext cx="3656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SIS interlock 0.6 mm </a:t>
            </a:r>
            <a:r>
              <a:rPr lang="en-GB" b="1" dirty="0" smtClean="0">
                <a:sym typeface="Wingdings" panose="05000000000000000000" pitchFamily="2" charset="2"/>
              </a:rPr>
              <a:t> |</a:t>
            </a:r>
            <a:r>
              <a:rPr lang="en-GB" b="1" dirty="0" err="1" smtClean="0">
                <a:sym typeface="Wingdings" panose="05000000000000000000" pitchFamily="2" charset="2"/>
              </a:rPr>
              <a:t>Dx</a:t>
            </a:r>
            <a:r>
              <a:rPr lang="en-GB" b="1" dirty="0" smtClean="0">
                <a:sym typeface="Wingdings" panose="05000000000000000000" pitchFamily="2" charset="2"/>
              </a:rPr>
              <a:t>|≤ 0.2 m</a:t>
            </a:r>
            <a:endParaRPr lang="en-GB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6916154" y="3653867"/>
            <a:ext cx="4904874" cy="3138901"/>
            <a:chOff x="6605337" y="112295"/>
            <a:chExt cx="4904874" cy="3138901"/>
          </a:xfrm>
        </p:grpSpPr>
        <p:graphicFrame>
          <p:nvGraphicFramePr>
            <p:cNvPr id="15" name="Chart 1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56756926"/>
                </p:ext>
              </p:extLst>
            </p:nvPr>
          </p:nvGraphicFramePr>
          <p:xfrm>
            <a:off x="6605337" y="112295"/>
            <a:ext cx="4904874" cy="31389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7571874" y="433137"/>
              <a:ext cx="20934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±1.2mm </a:t>
              </a:r>
              <a:r>
                <a:rPr lang="en-GB" dirty="0" err="1" smtClean="0"/>
                <a:t>x</a:t>
              </a:r>
              <a:r>
                <a:rPr lang="en-GB" baseline="-25000" dirty="0" err="1" smtClean="0"/>
                <a:t>dump</a:t>
              </a:r>
              <a:endParaRPr lang="en-GB" baseline="-250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12144" y="198347"/>
            <a:ext cx="4946984" cy="3606803"/>
            <a:chOff x="6481012" y="3265730"/>
            <a:chExt cx="4946984" cy="3606803"/>
          </a:xfrm>
        </p:grpSpPr>
        <p:graphicFrame>
          <p:nvGraphicFramePr>
            <p:cNvPr id="14" name="Chart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11014103"/>
                </p:ext>
              </p:extLst>
            </p:nvPr>
          </p:nvGraphicFramePr>
          <p:xfrm>
            <a:off x="6481012" y="3265730"/>
            <a:ext cx="4946984" cy="36068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>
              <a:off x="9139989" y="3478202"/>
              <a:ext cx="20814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10.4 </a:t>
              </a:r>
              <a:r>
                <a:rPr lang="en-GB" dirty="0" smtClean="0">
                  <a:latin typeface="Symbol" panose="05050102010706020507" pitchFamily="18" charset="2"/>
                </a:rPr>
                <a:t>s</a:t>
              </a:r>
              <a:r>
                <a:rPr lang="en-GB" dirty="0" smtClean="0"/>
                <a:t> aperture</a:t>
              </a:r>
              <a:endParaRPr lang="en-GB" dirty="0"/>
            </a:p>
          </p:txBody>
        </p:sp>
      </p:grpSp>
      <p:cxnSp>
        <p:nvCxnSpPr>
          <p:cNvPr id="18" name="Straight Connector 17"/>
          <p:cNvCxnSpPr/>
          <p:nvPr/>
        </p:nvCxnSpPr>
        <p:spPr>
          <a:xfrm>
            <a:off x="2787316" y="2329058"/>
            <a:ext cx="0" cy="321200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974432" y="2402224"/>
            <a:ext cx="0" cy="321200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787316" y="3069379"/>
            <a:ext cx="1187115" cy="1253968"/>
          </a:xfrm>
          <a:prstGeom prst="rect">
            <a:avLst/>
          </a:prstGeom>
          <a:solidFill>
            <a:srgbClr val="00FF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0725151" y="2402223"/>
            <a:ext cx="304800" cy="28915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8929438" y="5541065"/>
            <a:ext cx="304800" cy="28915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54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47" y="784160"/>
            <a:ext cx="2858618" cy="193928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17014"/>
          </a:xfrm>
        </p:spPr>
        <p:txBody>
          <a:bodyPr>
            <a:normAutofit/>
          </a:bodyPr>
          <a:lstStyle/>
          <a:p>
            <a:r>
              <a:rPr lang="en-GB" sz="3600" dirty="0" smtClean="0"/>
              <a:t>HL-LHV1.2 Squeeze Round </a:t>
            </a:r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47" y="2733930"/>
            <a:ext cx="2858619" cy="194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629" y="781800"/>
            <a:ext cx="2918068" cy="19440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9137663" y="2733930"/>
            <a:ext cx="2916000" cy="1944000"/>
            <a:chOff x="3972189" y="3896720"/>
            <a:chExt cx="3676984" cy="250052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2189" y="3896720"/>
              <a:ext cx="3676984" cy="2500528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4838700" y="4410075"/>
              <a:ext cx="2590800" cy="9525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126" y="781800"/>
            <a:ext cx="2858623" cy="194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221" y="781800"/>
            <a:ext cx="2863743" cy="1944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221" y="2733930"/>
            <a:ext cx="2863742" cy="1944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857" y="2733930"/>
            <a:ext cx="2773161" cy="1943999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>
            <a:off x="1095375" y="2063990"/>
            <a:ext cx="119062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247775" y="1791063"/>
            <a:ext cx="1038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Squeeze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6880" y="4677929"/>
            <a:ext cx="113442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err="1" smtClean="0"/>
              <a:t>Dx</a:t>
            </a:r>
            <a:r>
              <a:rPr lang="en-GB" dirty="0" smtClean="0"/>
              <a:t> @ TCDQ calculated from </a:t>
            </a:r>
            <a:r>
              <a:rPr lang="en-GB" dirty="0" err="1" smtClean="0"/>
              <a:t>Dx</a:t>
            </a:r>
            <a:r>
              <a:rPr lang="en-GB" dirty="0" smtClean="0"/>
              <a:t> and </a:t>
            </a:r>
            <a:r>
              <a:rPr lang="en-GB" dirty="0" err="1" smtClean="0"/>
              <a:t>DxP</a:t>
            </a:r>
            <a:r>
              <a:rPr lang="en-GB" dirty="0" smtClean="0"/>
              <a:t> @ IP6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Almost all conditions fulfilled but: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Dispersion @ TCDQ (to be reminded that this constraint depends on the SIS interlock for local orbit @ TCDQ and TCDQ half-gap)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baseline="-25000" dirty="0" err="1" smtClean="0">
                <a:sym typeface="Wingdings" panose="05000000000000000000" pitchFamily="2" charset="2"/>
              </a:rPr>
              <a:t>x</a:t>
            </a:r>
            <a:r>
              <a:rPr lang="en-GB" dirty="0" smtClean="0"/>
              <a:t> @ TCDQ only for SIS interlock of 0.6 mm and 9 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half-gap  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TCDQ moving away from the beam during the squeeze (4.5 mm </a:t>
            </a:r>
            <a:r>
              <a:rPr lang="en-GB" dirty="0" smtClean="0">
                <a:sym typeface="Wingdings" panose="05000000000000000000" pitchFamily="2" charset="2"/>
              </a:rPr>
              <a:t> 5.5 mm, ~2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dirty="0" smtClean="0">
                <a:sym typeface="Wingdings" panose="05000000000000000000" pitchFamily="2" charset="2"/>
              </a:rPr>
              <a:t> movement)</a:t>
            </a:r>
          </a:p>
        </p:txBody>
      </p:sp>
      <p:sp>
        <p:nvSpPr>
          <p:cNvPr id="21" name="TextBox 35"/>
          <p:cNvSpPr txBox="1"/>
          <p:nvPr/>
        </p:nvSpPr>
        <p:spPr>
          <a:xfrm>
            <a:off x="10708558" y="2916926"/>
            <a:ext cx="11144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FF0000"/>
                </a:solidFill>
              </a:rPr>
              <a:t>Maximum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791200" y="39175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hlinkClick r:id="rId10"/>
              </a:rPr>
              <a:t>http://lhc-optics.web.cern.ch/lhc-optics/HLLHCV1.2/squeeze/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506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93" y="784160"/>
            <a:ext cx="2777326" cy="193928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17014"/>
          </a:xfrm>
        </p:spPr>
        <p:txBody>
          <a:bodyPr>
            <a:normAutofit/>
          </a:bodyPr>
          <a:lstStyle/>
          <a:p>
            <a:r>
              <a:rPr lang="en-GB" sz="3600" dirty="0"/>
              <a:t>HL-LHV1.2 </a:t>
            </a:r>
            <a:r>
              <a:rPr lang="en-GB" sz="3600" dirty="0" smtClean="0"/>
              <a:t>Squeeze Flat</a:t>
            </a:r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47" y="2733931"/>
            <a:ext cx="2858619" cy="1943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629" y="832826"/>
            <a:ext cx="2918068" cy="18906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309" y="2733930"/>
            <a:ext cx="2870709" cy="1944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128" y="781800"/>
            <a:ext cx="2858619" cy="194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783" y="781799"/>
            <a:ext cx="2858619" cy="19873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782" y="2733930"/>
            <a:ext cx="2858619" cy="1944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857" y="2769143"/>
            <a:ext cx="2773161" cy="1908785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>
            <a:off x="1220614" y="2187815"/>
            <a:ext cx="119062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73014" y="1914888"/>
            <a:ext cx="1038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Squeeze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4692" y="4573681"/>
            <a:ext cx="119100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err="1" smtClean="0"/>
              <a:t>Dx</a:t>
            </a:r>
            <a:r>
              <a:rPr lang="en-GB" dirty="0" smtClean="0"/>
              <a:t> @ TCDQ calculated from </a:t>
            </a:r>
            <a:r>
              <a:rPr lang="en-GB" dirty="0" err="1" smtClean="0"/>
              <a:t>Dx</a:t>
            </a:r>
            <a:r>
              <a:rPr lang="en-GB" dirty="0" smtClean="0"/>
              <a:t> and </a:t>
            </a:r>
            <a:r>
              <a:rPr lang="en-GB" dirty="0" err="1" smtClean="0"/>
              <a:t>DxP</a:t>
            </a:r>
            <a:r>
              <a:rPr lang="en-GB" dirty="0" smtClean="0"/>
              <a:t> @ IP6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Almost all conditions fulfilled but: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Dispersion @ TCDQ (to be reminded that this constraint depends on the SIS interlock for local orbit @ TCDQ and TCDQ half-gap)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baseline="-25000" dirty="0" err="1" smtClean="0">
                <a:sym typeface="Wingdings" panose="05000000000000000000" pitchFamily="2" charset="2"/>
              </a:rPr>
              <a:t>x</a:t>
            </a:r>
            <a:r>
              <a:rPr lang="en-GB" dirty="0" smtClean="0"/>
              <a:t> @ TCDQ only for SIS interlock of 0.6 mm and 9 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half-gap  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TCDQ moving away and towards the beam (maximum movement 5.00 mm </a:t>
            </a:r>
            <a:r>
              <a:rPr lang="en-GB" dirty="0" smtClean="0">
                <a:sym typeface="Wingdings" panose="05000000000000000000" pitchFamily="2" charset="2"/>
              </a:rPr>
              <a:t> 5.4 mm, ~0.8 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dirty="0" smtClean="0">
                <a:sym typeface="Wingdings" panose="05000000000000000000" pitchFamily="2" charset="2"/>
              </a:rPr>
              <a:t>)</a:t>
            </a:r>
            <a:r>
              <a:rPr lang="en-GB" dirty="0" smtClean="0"/>
              <a:t>. If maximum variation &lt; 1 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 (&lt; 0.5 mm) TCDQ could be set to the closest position already before the squeeze (possible coll. hierarchy violation)</a:t>
            </a:r>
          </a:p>
          <a:p>
            <a:pPr marL="742950" lvl="1" indent="-285750">
              <a:buFontTx/>
              <a:buChar char="-"/>
            </a:pPr>
            <a:endParaRPr lang="en-GB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5791200" y="39175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hlinkClick r:id="rId10"/>
              </a:rPr>
              <a:t>http://lhc-optics.web.cern.ch/lhc-optics/HLLHCV1.2/squeeze/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4714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93" y="797812"/>
            <a:ext cx="2777326" cy="191197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17014"/>
          </a:xfrm>
        </p:spPr>
        <p:txBody>
          <a:bodyPr>
            <a:normAutofit/>
          </a:bodyPr>
          <a:lstStyle/>
          <a:p>
            <a:r>
              <a:rPr lang="en-GB" sz="3600" dirty="0"/>
              <a:t>HL-LHV1.2 </a:t>
            </a:r>
            <a:r>
              <a:rPr lang="en-GB" sz="3600" dirty="0" smtClean="0"/>
              <a:t>Squeeze </a:t>
            </a:r>
            <a:r>
              <a:rPr lang="en-GB" sz="3600" dirty="0" err="1" smtClean="0"/>
              <a:t>FlatHV</a:t>
            </a:r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4" y="2733931"/>
            <a:ext cx="2820364" cy="1943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629" y="832826"/>
            <a:ext cx="2918068" cy="18906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309" y="2784732"/>
            <a:ext cx="2870709" cy="18423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509" y="781800"/>
            <a:ext cx="2811857" cy="194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783" y="797522"/>
            <a:ext cx="2858619" cy="19558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806" y="2733930"/>
            <a:ext cx="2846571" cy="1944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857" y="2874578"/>
            <a:ext cx="2773161" cy="1697915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H="1">
            <a:off x="1220614" y="2187815"/>
            <a:ext cx="119062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73014" y="1952988"/>
            <a:ext cx="1038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Squeeze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1661" y="4677929"/>
            <a:ext cx="113442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err="1" smtClean="0"/>
              <a:t>Dx</a:t>
            </a:r>
            <a:r>
              <a:rPr lang="en-GB" dirty="0" smtClean="0"/>
              <a:t> @ TCDQ calculated from </a:t>
            </a:r>
            <a:r>
              <a:rPr lang="en-GB" dirty="0" err="1" smtClean="0"/>
              <a:t>Dx</a:t>
            </a:r>
            <a:r>
              <a:rPr lang="en-GB" dirty="0" smtClean="0"/>
              <a:t> and </a:t>
            </a:r>
            <a:r>
              <a:rPr lang="en-GB" dirty="0" err="1" smtClean="0"/>
              <a:t>DxP</a:t>
            </a:r>
            <a:r>
              <a:rPr lang="en-GB" dirty="0" smtClean="0"/>
              <a:t> @ IP6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Almost all conditions fulfilled but: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Dispersion @ TCDQ (to be reminded that this constraint depends on the SIS interlock for local orbit @ TCDQ and TCDQ half-gap)</a:t>
            </a:r>
          </a:p>
          <a:p>
            <a:pPr marL="742950" lvl="1" indent="-285750">
              <a:buFontTx/>
              <a:buChar char="-"/>
            </a:pP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baseline="-25000" dirty="0" smtClean="0">
                <a:sym typeface="Wingdings" panose="05000000000000000000" pitchFamily="2" charset="2"/>
              </a:rPr>
              <a:t>y</a:t>
            </a:r>
            <a:r>
              <a:rPr lang="en-GB" dirty="0" smtClean="0"/>
              <a:t> </a:t>
            </a:r>
            <a:r>
              <a:rPr lang="en-GB" dirty="0"/>
              <a:t>@ </a:t>
            </a:r>
            <a:r>
              <a:rPr lang="en-GB" dirty="0" smtClean="0"/>
              <a:t>TCDS</a:t>
            </a:r>
          </a:p>
          <a:p>
            <a:pPr marL="742950" lvl="1" indent="-285750">
              <a:buFontTx/>
              <a:buChar char="-"/>
            </a:pP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baseline="-25000" dirty="0" err="1" smtClean="0">
                <a:sym typeface="Wingdings" panose="05000000000000000000" pitchFamily="2" charset="2"/>
              </a:rPr>
              <a:t>x</a:t>
            </a:r>
            <a:r>
              <a:rPr lang="en-GB" dirty="0" smtClean="0"/>
              <a:t> @ TCDQ only for SIS interlock of 0.6 mm and 9 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half-gap  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TCDQ moving away and towards the beam (</a:t>
            </a:r>
            <a:r>
              <a:rPr lang="en-GB" dirty="0"/>
              <a:t>4.5 mm </a:t>
            </a:r>
            <a:r>
              <a:rPr lang="en-GB" dirty="0">
                <a:sym typeface="Wingdings" panose="05000000000000000000" pitchFamily="2" charset="2"/>
              </a:rPr>
              <a:t> 5.5 mm, ~2</a:t>
            </a:r>
            <a:r>
              <a:rPr lang="en-GB" dirty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dirty="0">
                <a:sym typeface="Wingdings" panose="05000000000000000000" pitchFamily="2" charset="2"/>
              </a:rPr>
              <a:t> movement</a:t>
            </a:r>
            <a:r>
              <a:rPr lang="en-GB" dirty="0" smtClean="0">
                <a:sym typeface="Wingdings" panose="05000000000000000000" pitchFamily="2" charset="2"/>
              </a:rPr>
              <a:t>)</a:t>
            </a:r>
            <a:r>
              <a:rPr lang="en-GB" dirty="0" smtClean="0"/>
              <a:t> </a:t>
            </a:r>
          </a:p>
          <a:p>
            <a:pPr lvl="1"/>
            <a:endParaRPr lang="en-GB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5791200" y="39175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>
                <a:solidFill>
                  <a:srgbClr val="000000"/>
                </a:solidFill>
                <a:latin typeface="Tahoma" panose="020B0604030504040204" pitchFamily="34" charset="0"/>
                <a:ea typeface="Times New Roman" panose="02020603050405020304" pitchFamily="18" charset="0"/>
                <a:hlinkClick r:id="rId10"/>
              </a:rPr>
              <a:t>http://lhc-optics.web.cern.ch/lhc-optics/HLLHCV1.2/squeeze/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043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25" y="1"/>
            <a:ext cx="10515600" cy="844970"/>
          </a:xfrm>
        </p:spPr>
        <p:txBody>
          <a:bodyPr/>
          <a:lstStyle/>
          <a:p>
            <a:r>
              <a:rPr lang="en-GB" dirty="0" smtClean="0"/>
              <a:t>Beta @ MKD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19" y="3923508"/>
            <a:ext cx="4280484" cy="2914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406" y="3923508"/>
            <a:ext cx="4223528" cy="291465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779030" y="920752"/>
            <a:ext cx="4280483" cy="2914650"/>
            <a:chOff x="779030" y="920752"/>
            <a:chExt cx="4280483" cy="29146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030" y="920752"/>
              <a:ext cx="4280483" cy="2914650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1106638" y="1866900"/>
              <a:ext cx="3789212" cy="408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1144738" y="1423194"/>
              <a:ext cx="3789212" cy="4083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308309" y="1545374"/>
              <a:ext cx="10555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M</a:t>
              </a:r>
              <a:r>
                <a:rPr lang="en-GB" sz="1600" dirty="0" smtClean="0">
                  <a:solidFill>
                    <a:srgbClr val="FF0000"/>
                  </a:solidFill>
                </a:rPr>
                <a:t>inimum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08309" y="1156286"/>
              <a:ext cx="10555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FF0000"/>
                  </a:solidFill>
                </a:rPr>
                <a:t>Present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694716" y="1008858"/>
            <a:ext cx="4150103" cy="2914650"/>
            <a:chOff x="5694716" y="1008858"/>
            <a:chExt cx="4150103" cy="291465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4716" y="1008858"/>
              <a:ext cx="4150103" cy="2914650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 flipV="1">
              <a:off x="6137722" y="3067050"/>
              <a:ext cx="3707097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7372146" y="1072868"/>
              <a:ext cx="0" cy="2565682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 flipV="1">
              <a:off x="8334171" y="1072868"/>
              <a:ext cx="0" cy="2565682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7386525" y="1072868"/>
              <a:ext cx="947646" cy="2565682"/>
            </a:xfrm>
            <a:prstGeom prst="rect">
              <a:avLst/>
            </a:prstGeom>
            <a:solidFill>
              <a:srgbClr val="FF0000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55169" y="2744370"/>
              <a:ext cx="10555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M</a:t>
              </a:r>
              <a:r>
                <a:rPr lang="en-GB" sz="1600" dirty="0" smtClean="0">
                  <a:solidFill>
                    <a:srgbClr val="FF0000"/>
                  </a:solidFill>
                </a:rPr>
                <a:t>inimum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016120" y="733282"/>
            <a:ext cx="84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580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48260" y="733282"/>
            <a:ext cx="84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640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562137" y="6176189"/>
            <a:ext cx="1443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C. Wiesner</a:t>
            </a:r>
            <a:endParaRPr lang="en-GB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1144738" y="5396914"/>
            <a:ext cx="3789212" cy="408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125688" y="5194810"/>
            <a:ext cx="3789212" cy="408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42064" y="5127570"/>
            <a:ext cx="1055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M</a:t>
            </a:r>
            <a:r>
              <a:rPr lang="en-GB" sz="1600" dirty="0" smtClean="0">
                <a:solidFill>
                  <a:srgbClr val="FF0000"/>
                </a:solidFill>
              </a:rPr>
              <a:t>inimum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14304" y="4870187"/>
            <a:ext cx="1055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Present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6137722" y="5835215"/>
            <a:ext cx="3707097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789299" y="5506888"/>
            <a:ext cx="1055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M</a:t>
            </a:r>
            <a:r>
              <a:rPr lang="en-GB" sz="1600" dirty="0" smtClean="0">
                <a:solidFill>
                  <a:srgbClr val="FF0000"/>
                </a:solidFill>
              </a:rPr>
              <a:t>inimum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898323" y="3979839"/>
            <a:ext cx="1588452" cy="2565682"/>
          </a:xfrm>
          <a:prstGeom prst="rect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 flipH="1" flipV="1">
            <a:off x="8486775" y="3979839"/>
            <a:ext cx="0" cy="256568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6898323" y="3979839"/>
            <a:ext cx="0" cy="256568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542302" y="3655259"/>
            <a:ext cx="84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125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43492" y="3681688"/>
            <a:ext cx="840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200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781550" y="986090"/>
            <a:ext cx="152400" cy="26422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TDE</a:t>
            </a: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4771190" y="3979839"/>
            <a:ext cx="152400" cy="26422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TDE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9926934" y="1102614"/>
            <a:ext cx="22650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Maximum </a:t>
            </a:r>
            <a:r>
              <a:rPr lang="en-GB" dirty="0" err="1" smtClean="0">
                <a:latin typeface="Symbol" panose="05050102010706020507" pitchFamily="18" charset="2"/>
              </a:rPr>
              <a:t>b</a:t>
            </a:r>
            <a:r>
              <a:rPr lang="en-GB" dirty="0" err="1" smtClean="0"/>
              <a:t>x,y</a:t>
            </a:r>
            <a:r>
              <a:rPr lang="en-GB" dirty="0" smtClean="0">
                <a:latin typeface="Symbol" panose="05050102010706020507" pitchFamily="18" charset="2"/>
              </a:rPr>
              <a:t> </a:t>
            </a:r>
            <a:r>
              <a:rPr lang="en-GB" dirty="0" smtClean="0"/>
              <a:t>(now </a:t>
            </a:r>
            <a:r>
              <a:rPr lang="en-GB" dirty="0" smtClean="0">
                <a:solidFill>
                  <a:srgbClr val="FF0000"/>
                </a:solidFill>
              </a:rPr>
              <a:t>540</a:t>
            </a:r>
            <a:r>
              <a:rPr lang="en-GB" dirty="0" smtClean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m </a:t>
            </a:r>
            <a:r>
              <a:rPr lang="en-GB" dirty="0" smtClean="0"/>
              <a:t>and 216 m </a:t>
            </a:r>
            <a:r>
              <a:rPr lang="en-GB" smtClean="0"/>
              <a:t>respectively</a:t>
            </a:r>
            <a:r>
              <a:rPr lang="en-GB" smtClean="0"/>
              <a:t>) </a:t>
            </a:r>
            <a:r>
              <a:rPr lang="en-GB" dirty="0" smtClean="0"/>
              <a:t>defined by available aperture for circulating beam at injection (ABP checks)</a:t>
            </a:r>
            <a:endParaRPr lang="en-GB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10518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1/2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Present HL-LHCV1.2 optics:</a:t>
            </a:r>
          </a:p>
          <a:p>
            <a:r>
              <a:rPr lang="en-GB" sz="2400" dirty="0"/>
              <a:t>Q4 gradient fixed within maximum ±1%: </a:t>
            </a:r>
            <a:r>
              <a:rPr lang="en-GB" sz="2400" dirty="0">
                <a:solidFill>
                  <a:srgbClr val="00B050"/>
                </a:solidFill>
              </a:rPr>
              <a:t>OK</a:t>
            </a:r>
          </a:p>
          <a:p>
            <a:r>
              <a:rPr lang="en-GB" sz="2400" dirty="0"/>
              <a:t>Horizontal phase advance </a:t>
            </a:r>
            <a:r>
              <a:rPr lang="en-GB" sz="2400" dirty="0" err="1"/>
              <a:t>MKDs</a:t>
            </a:r>
            <a:r>
              <a:rPr lang="en-GB" sz="2400" dirty="0" err="1">
                <a:sym typeface="Wingdings" panose="05000000000000000000" pitchFamily="2" charset="2"/>
              </a:rPr>
              <a:t>TCDQ</a:t>
            </a:r>
            <a:r>
              <a:rPr lang="en-GB" sz="2400" dirty="0">
                <a:sym typeface="Wingdings" panose="05000000000000000000" pitchFamily="2" charset="2"/>
              </a:rPr>
              <a:t> 90˚</a:t>
            </a:r>
            <a:r>
              <a:rPr lang="en-GB" sz="2400" dirty="0"/>
              <a:t>± </a:t>
            </a:r>
            <a:r>
              <a:rPr lang="en-GB" sz="2400" dirty="0">
                <a:sym typeface="Wingdings" panose="05000000000000000000" pitchFamily="2" charset="2"/>
              </a:rPr>
              <a:t>4˚: </a:t>
            </a:r>
            <a:r>
              <a:rPr lang="en-GB" sz="2400" dirty="0">
                <a:solidFill>
                  <a:srgbClr val="00B050"/>
                </a:solidFill>
              </a:rPr>
              <a:t>OK</a:t>
            </a:r>
            <a:endParaRPr lang="en-GB" sz="2400" dirty="0">
              <a:sym typeface="Wingdings" panose="05000000000000000000" pitchFamily="2" charset="2"/>
            </a:endParaRPr>
          </a:p>
          <a:p>
            <a:r>
              <a:rPr lang="en-GB" sz="2400" dirty="0">
                <a:sym typeface="Wingdings" panose="05000000000000000000" pitchFamily="2" charset="2"/>
              </a:rPr>
              <a:t>TCDS: </a:t>
            </a:r>
            <a:r>
              <a:rPr lang="en-GB" sz="2400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400" baseline="-25000" dirty="0" err="1">
                <a:sym typeface="Wingdings" panose="05000000000000000000" pitchFamily="2" charset="2"/>
              </a:rPr>
              <a:t>y,min</a:t>
            </a:r>
            <a:r>
              <a:rPr lang="en-GB" sz="2400" dirty="0">
                <a:sym typeface="Wingdings" panose="05000000000000000000" pitchFamily="2" charset="2"/>
              </a:rPr>
              <a:t> ≥ 200 m: </a:t>
            </a:r>
            <a:r>
              <a:rPr lang="en-GB" sz="2400" dirty="0">
                <a:solidFill>
                  <a:srgbClr val="00B050"/>
                </a:solidFill>
              </a:rPr>
              <a:t>OK </a:t>
            </a:r>
            <a:r>
              <a:rPr lang="en-GB" sz="2400" dirty="0"/>
              <a:t>(</a:t>
            </a:r>
            <a:r>
              <a:rPr lang="en-GB" sz="2400" dirty="0">
                <a:solidFill>
                  <a:srgbClr val="FF0000"/>
                </a:solidFill>
              </a:rPr>
              <a:t>not OK for </a:t>
            </a:r>
            <a:r>
              <a:rPr lang="en-GB" sz="2400" dirty="0" err="1" smtClean="0">
                <a:solidFill>
                  <a:srgbClr val="FF0000"/>
                </a:solidFill>
              </a:rPr>
              <a:t>FlatHV</a:t>
            </a:r>
            <a:r>
              <a:rPr lang="en-GB" sz="2400" dirty="0" smtClean="0">
                <a:solidFill>
                  <a:srgbClr val="FF0000"/>
                </a:solidFill>
              </a:rPr>
              <a:t> but probably not critical</a:t>
            </a:r>
            <a:r>
              <a:rPr lang="en-GB" sz="2400" dirty="0" smtClean="0"/>
              <a:t>)</a:t>
            </a:r>
            <a:r>
              <a:rPr lang="en-GB" sz="2400" dirty="0" smtClean="0">
                <a:sym typeface="Wingdings" panose="05000000000000000000" pitchFamily="2" charset="2"/>
              </a:rPr>
              <a:t> </a:t>
            </a:r>
            <a:r>
              <a:rPr lang="en-GB" sz="2400" dirty="0">
                <a:sym typeface="Wingdings" panose="05000000000000000000" pitchFamily="2" charset="2"/>
              </a:rPr>
              <a:t>(ANSYS calculations needed for final confirmation)</a:t>
            </a:r>
          </a:p>
          <a:p>
            <a:r>
              <a:rPr lang="en-GB" sz="2400" dirty="0">
                <a:sym typeface="Wingdings" panose="05000000000000000000" pitchFamily="2" charset="2"/>
              </a:rPr>
              <a:t>TDE: (</a:t>
            </a:r>
            <a:r>
              <a:rPr lang="en-GB" sz="2400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400" baseline="-25000" dirty="0" err="1">
                <a:sym typeface="Wingdings" panose="05000000000000000000" pitchFamily="2" charset="2"/>
              </a:rPr>
              <a:t>x</a:t>
            </a:r>
            <a:r>
              <a:rPr lang="en-GB" sz="2400" baseline="-25000" dirty="0">
                <a:sym typeface="Wingdings" panose="05000000000000000000" pitchFamily="2" charset="2"/>
              </a:rPr>
              <a:t>  </a:t>
            </a:r>
            <a:r>
              <a:rPr lang="en-GB" sz="2400" dirty="0">
                <a:sym typeface="Wingdings" panose="05000000000000000000" pitchFamily="2" charset="2"/>
              </a:rPr>
              <a:t>X </a:t>
            </a:r>
            <a:r>
              <a:rPr lang="en-GB" sz="24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400" baseline="-25000" dirty="0">
                <a:sym typeface="Wingdings" panose="05000000000000000000" pitchFamily="2" charset="2"/>
              </a:rPr>
              <a:t>y</a:t>
            </a:r>
            <a:r>
              <a:rPr lang="en-GB" sz="2400" dirty="0">
                <a:sym typeface="Wingdings" panose="05000000000000000000" pitchFamily="2" charset="2"/>
              </a:rPr>
              <a:t>)</a:t>
            </a:r>
            <a:r>
              <a:rPr lang="en-GB" sz="2400" baseline="-25000" dirty="0">
                <a:sym typeface="Wingdings" panose="05000000000000000000" pitchFamily="2" charset="2"/>
              </a:rPr>
              <a:t> </a:t>
            </a:r>
            <a:r>
              <a:rPr lang="en-GB" sz="2400" baseline="30000" dirty="0">
                <a:sym typeface="Wingdings" panose="05000000000000000000" pitchFamily="2" charset="2"/>
              </a:rPr>
              <a:t>½</a:t>
            </a:r>
            <a:r>
              <a:rPr lang="en-GB" sz="2400" dirty="0">
                <a:sym typeface="Wingdings" panose="05000000000000000000" pitchFamily="2" charset="2"/>
              </a:rPr>
              <a:t> ≥ 4500 and </a:t>
            </a:r>
            <a:r>
              <a:rPr lang="en-GB" sz="2400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400" baseline="-25000" dirty="0" err="1">
                <a:sym typeface="Wingdings" panose="05000000000000000000" pitchFamily="2" charset="2"/>
              </a:rPr>
              <a:t>x,min</a:t>
            </a:r>
            <a:r>
              <a:rPr lang="en-GB" sz="2400" baseline="-25000" dirty="0">
                <a:sym typeface="Wingdings" panose="05000000000000000000" pitchFamily="2" charset="2"/>
              </a:rPr>
              <a:t> </a:t>
            </a:r>
            <a:r>
              <a:rPr lang="en-GB" sz="2400" dirty="0">
                <a:sym typeface="Wingdings" panose="05000000000000000000" pitchFamily="2" charset="2"/>
              </a:rPr>
              <a:t>≥ 4000 m and </a:t>
            </a:r>
            <a:r>
              <a:rPr lang="en-GB" sz="2400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400" baseline="-25000" dirty="0" err="1">
                <a:sym typeface="Wingdings" panose="05000000000000000000" pitchFamily="2" charset="2"/>
              </a:rPr>
              <a:t>y,min</a:t>
            </a:r>
            <a:r>
              <a:rPr lang="en-GB" sz="2400" dirty="0">
                <a:sym typeface="Wingdings" panose="05000000000000000000" pitchFamily="2" charset="2"/>
              </a:rPr>
              <a:t> ≥ 3200 m: </a:t>
            </a:r>
            <a:r>
              <a:rPr lang="en-GB" sz="2400" dirty="0">
                <a:solidFill>
                  <a:srgbClr val="00B050"/>
                </a:solidFill>
              </a:rPr>
              <a:t>OK</a:t>
            </a:r>
            <a:r>
              <a:rPr lang="en-GB" sz="2400" dirty="0">
                <a:sym typeface="Wingdings" panose="05000000000000000000" pitchFamily="2" charset="2"/>
              </a:rPr>
              <a:t> (ANSYS calculations needed for final confirmation). </a:t>
            </a:r>
            <a:endParaRPr lang="en-GB" sz="2400" dirty="0" smtClean="0">
              <a:sym typeface="Wingdings" panose="05000000000000000000" pitchFamily="2" charset="2"/>
            </a:endParaRPr>
          </a:p>
          <a:p>
            <a:r>
              <a:rPr lang="en-GB" sz="2400" dirty="0">
                <a:sym typeface="Wingdings" panose="05000000000000000000" pitchFamily="2" charset="2"/>
              </a:rPr>
              <a:t>TCDS-MSD: </a:t>
            </a:r>
            <a:r>
              <a:rPr lang="en-GB" sz="2400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400" baseline="-25000" dirty="0" err="1">
                <a:sym typeface="Wingdings" panose="05000000000000000000" pitchFamily="2" charset="2"/>
              </a:rPr>
              <a:t>x,max</a:t>
            </a:r>
            <a:r>
              <a:rPr lang="en-GB" sz="2400" dirty="0">
                <a:sym typeface="Wingdings" panose="05000000000000000000" pitchFamily="2" charset="2"/>
              </a:rPr>
              <a:t> ≤ 175 m at injection (aperture limitation):</a:t>
            </a:r>
            <a:r>
              <a:rPr lang="en-GB" sz="2400" dirty="0">
                <a:solidFill>
                  <a:srgbClr val="00B050"/>
                </a:solidFill>
              </a:rPr>
              <a:t> OK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endParaRPr lang="en-GB" sz="2400" b="1" dirty="0">
              <a:sym typeface="Wingdings" panose="05000000000000000000" pitchFamily="2" charset="2"/>
            </a:endParaRPr>
          </a:p>
          <a:p>
            <a:r>
              <a:rPr lang="en-GB" sz="2400" dirty="0" smtClean="0">
                <a:sym typeface="Wingdings" panose="05000000000000000000" pitchFamily="2" charset="2"/>
              </a:rPr>
              <a:t>Phase </a:t>
            </a:r>
            <a:r>
              <a:rPr lang="en-GB" sz="2400" dirty="0">
                <a:sym typeface="Wingdings" panose="05000000000000000000" pitchFamily="2" charset="2"/>
              </a:rPr>
              <a:t>advance MKDTCTs 0˚ or 180 ˚(</a:t>
            </a:r>
            <a:r>
              <a:rPr lang="en-GB" sz="2400" dirty="0"/>
              <a:t>± </a:t>
            </a:r>
            <a:r>
              <a:rPr lang="en-GB" sz="2400" dirty="0">
                <a:sym typeface="Wingdings" panose="05000000000000000000" pitchFamily="2" charset="2"/>
              </a:rPr>
              <a:t>10˚) (not yet checked)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99464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2/2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Present HL-LHCV1.2 optics:</a:t>
            </a:r>
          </a:p>
          <a:p>
            <a:r>
              <a:rPr lang="en-GB" sz="2400" dirty="0">
                <a:sym typeface="Wingdings" panose="05000000000000000000" pitchFamily="2" charset="2"/>
              </a:rPr>
              <a:t>TCDQ: </a:t>
            </a:r>
          </a:p>
          <a:p>
            <a:pPr lvl="1"/>
            <a:r>
              <a:rPr lang="en-GB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aseline="-25000" dirty="0" err="1">
                <a:sym typeface="Wingdings" panose="05000000000000000000" pitchFamily="2" charset="2"/>
              </a:rPr>
              <a:t>y,min</a:t>
            </a:r>
            <a:r>
              <a:rPr lang="en-GB" sz="2000" dirty="0">
                <a:sym typeface="Wingdings" panose="05000000000000000000" pitchFamily="2" charset="2"/>
              </a:rPr>
              <a:t> ≥ 145 m: </a:t>
            </a:r>
            <a:r>
              <a:rPr lang="en-GB" sz="2000" dirty="0">
                <a:solidFill>
                  <a:srgbClr val="00B050"/>
                </a:solidFill>
              </a:rPr>
              <a:t>OK</a:t>
            </a:r>
            <a:r>
              <a:rPr lang="en-GB" sz="2000" dirty="0">
                <a:sym typeface="Wingdings" panose="05000000000000000000" pitchFamily="2" charset="2"/>
              </a:rPr>
              <a:t> (ANSYS calculations needed for final confirmation)</a:t>
            </a:r>
          </a:p>
          <a:p>
            <a:pPr lvl="1"/>
            <a:r>
              <a:rPr lang="en-GB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aseline="-25000" dirty="0" err="1">
                <a:sym typeface="Wingdings" panose="05000000000000000000" pitchFamily="2" charset="2"/>
              </a:rPr>
              <a:t>x,min</a:t>
            </a:r>
            <a:r>
              <a:rPr lang="en-GB" sz="2000" baseline="-25000" dirty="0"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≥ 630 m </a:t>
            </a:r>
            <a:r>
              <a:rPr lang="en-GB" sz="2000" dirty="0"/>
              <a:t>for present ±1.2 mm SIS interlock on local orbit and 9 </a:t>
            </a:r>
            <a:r>
              <a:rPr lang="en-GB" sz="2000" dirty="0">
                <a:latin typeface="Symbol" panose="05050102010706020507" pitchFamily="18" charset="2"/>
              </a:rPr>
              <a:t>s</a:t>
            </a:r>
            <a:r>
              <a:rPr lang="en-GB" sz="2000" dirty="0"/>
              <a:t> half-gap </a:t>
            </a:r>
            <a:r>
              <a:rPr lang="en-GB" sz="2000" dirty="0" smtClean="0">
                <a:sym typeface="Wingdings" panose="05000000000000000000" pitchFamily="2" charset="2"/>
              </a:rPr>
              <a:t>(</a:t>
            </a:r>
            <a:r>
              <a:rPr lang="en-GB" sz="2000" dirty="0">
                <a:sym typeface="Wingdings" panose="05000000000000000000" pitchFamily="2" charset="2"/>
              </a:rPr>
              <a:t>to avoid TCDQ damage in case of Type2 erratic</a:t>
            </a:r>
            <a:r>
              <a:rPr lang="en-GB" sz="2000" dirty="0" smtClean="0">
                <a:sym typeface="Wingdings" panose="05000000000000000000" pitchFamily="2" charset="2"/>
              </a:rPr>
              <a:t>): </a:t>
            </a: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not </a:t>
            </a:r>
            <a:r>
              <a:rPr lang="en-GB" sz="2000" dirty="0" smtClean="0">
                <a:solidFill>
                  <a:srgbClr val="FF0000"/>
                </a:solidFill>
              </a:rPr>
              <a:t>OK</a:t>
            </a:r>
            <a:r>
              <a:rPr lang="en-GB" sz="2000" dirty="0" smtClean="0">
                <a:sym typeface="Wingdings" panose="05000000000000000000" pitchFamily="2" charset="2"/>
              </a:rPr>
              <a:t>. </a:t>
            </a:r>
            <a:r>
              <a:rPr lang="en-GB" sz="2000" dirty="0">
                <a:sym typeface="Wingdings" panose="05000000000000000000" pitchFamily="2" charset="2"/>
              </a:rPr>
              <a:t>Need to assess if:</a:t>
            </a:r>
          </a:p>
          <a:p>
            <a:pPr lvl="2"/>
            <a:r>
              <a:rPr lang="en-GB" sz="1800" dirty="0">
                <a:sym typeface="Wingdings" panose="05000000000000000000" pitchFamily="2" charset="2"/>
              </a:rPr>
              <a:t>Type 2 erratic (or worse) can be avoided</a:t>
            </a:r>
          </a:p>
          <a:p>
            <a:pPr lvl="2"/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Possible to reduce SIS limit without impacting machine availability</a:t>
            </a:r>
            <a:r>
              <a:rPr lang="en-GB" sz="1800" dirty="0">
                <a:sym typeface="Wingdings" panose="05000000000000000000" pitchFamily="2" charset="2"/>
              </a:rPr>
              <a:t>: if ≤0.6 mm  </a:t>
            </a:r>
            <a:r>
              <a:rPr lang="en-GB" sz="1800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1800" baseline="-25000" dirty="0" err="1">
                <a:sym typeface="Wingdings" panose="05000000000000000000" pitchFamily="2" charset="2"/>
              </a:rPr>
              <a:t>x,min</a:t>
            </a:r>
            <a:r>
              <a:rPr lang="en-GB" sz="1800" baseline="-25000" dirty="0">
                <a:sym typeface="Wingdings" panose="05000000000000000000" pitchFamily="2" charset="2"/>
              </a:rPr>
              <a:t> </a:t>
            </a:r>
            <a:r>
              <a:rPr lang="en-GB" sz="1800" dirty="0">
                <a:sym typeface="Wingdings" panose="05000000000000000000" pitchFamily="2" charset="2"/>
              </a:rPr>
              <a:t>≥ 490 m: </a:t>
            </a:r>
            <a:r>
              <a:rPr lang="en-GB" sz="1800" dirty="0">
                <a:solidFill>
                  <a:srgbClr val="00B050"/>
                </a:solidFill>
                <a:sym typeface="Wingdings" panose="05000000000000000000" pitchFamily="2" charset="2"/>
              </a:rPr>
              <a:t>OK </a:t>
            </a:r>
            <a:r>
              <a:rPr lang="en-GB" sz="1800" dirty="0">
                <a:sym typeface="Wingdings" panose="05000000000000000000" pitchFamily="2" charset="2"/>
              </a:rPr>
              <a:t>(ANSYS calculations needed for final confirmation)</a:t>
            </a:r>
          </a:p>
          <a:p>
            <a:pPr lvl="2"/>
            <a:r>
              <a:rPr lang="en-GB" sz="1800" dirty="0">
                <a:sym typeface="Wingdings" panose="05000000000000000000" pitchFamily="2" charset="2"/>
              </a:rPr>
              <a:t>TCDQ material upgrade  impact on cost (not in baseline) </a:t>
            </a:r>
          </a:p>
          <a:p>
            <a:pPr lvl="2"/>
            <a:r>
              <a:rPr lang="en-GB" sz="1800" dirty="0">
                <a:sym typeface="Wingdings" panose="05000000000000000000" pitchFamily="2" charset="2"/>
              </a:rPr>
              <a:t>TCDQ movement during squeeze unidirectional and towards the beam: </a:t>
            </a:r>
            <a:r>
              <a:rPr lang="en-GB" sz="1800" dirty="0">
                <a:solidFill>
                  <a:srgbClr val="FF0000"/>
                </a:solidFill>
                <a:sym typeface="Wingdings" panose="05000000000000000000" pitchFamily="2" charset="2"/>
              </a:rPr>
              <a:t>not </a:t>
            </a:r>
            <a:r>
              <a:rPr lang="en-GB" sz="1800" dirty="0">
                <a:solidFill>
                  <a:srgbClr val="FF0000"/>
                </a:solidFill>
              </a:rPr>
              <a:t>OK</a:t>
            </a:r>
            <a:r>
              <a:rPr lang="en-GB" sz="1800" dirty="0"/>
              <a:t>.</a:t>
            </a:r>
            <a:r>
              <a:rPr lang="en-GB" sz="1800" dirty="0">
                <a:sym typeface="Wingdings" panose="05000000000000000000" pitchFamily="2" charset="2"/>
              </a:rPr>
              <a:t> Try to keep total needed displacement &lt;1</a:t>
            </a:r>
            <a:r>
              <a:rPr lang="en-GB" sz="1800" dirty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1800" dirty="0">
                <a:sym typeface="Wingdings" panose="05000000000000000000" pitchFamily="2" charset="2"/>
              </a:rPr>
              <a:t>  move TCDQ to closest position before squeeze </a:t>
            </a:r>
            <a:r>
              <a:rPr lang="en-GB" sz="1800" dirty="0" smtClean="0">
                <a:sym typeface="Wingdings" panose="05000000000000000000" pitchFamily="2" charset="2"/>
              </a:rPr>
              <a:t>(possible hierarchy violation)  no </a:t>
            </a:r>
            <a:r>
              <a:rPr lang="en-GB" sz="1800" dirty="0">
                <a:sym typeface="Wingdings" panose="05000000000000000000" pitchFamily="2" charset="2"/>
              </a:rPr>
              <a:t>BETS upgrade needed</a:t>
            </a:r>
            <a:r>
              <a:rPr lang="en-GB" sz="1800" dirty="0" smtClean="0">
                <a:sym typeface="Wingdings" panose="05000000000000000000" pitchFamily="2" charset="2"/>
              </a:rPr>
              <a:t>! </a:t>
            </a:r>
            <a:endParaRPr lang="en-GB" sz="1800" dirty="0">
              <a:sym typeface="Wingdings" panose="05000000000000000000" pitchFamily="2" charset="2"/>
            </a:endParaRPr>
          </a:p>
          <a:p>
            <a:pPr lvl="1"/>
            <a:r>
              <a:rPr lang="en-GB" sz="2000" dirty="0">
                <a:sym typeface="Wingdings" panose="05000000000000000000" pitchFamily="2" charset="2"/>
              </a:rPr>
              <a:t>|</a:t>
            </a:r>
            <a:r>
              <a:rPr lang="en-GB" sz="2000" dirty="0" err="1">
                <a:sym typeface="Wingdings" panose="05000000000000000000" pitchFamily="2" charset="2"/>
              </a:rPr>
              <a:t>D</a:t>
            </a:r>
            <a:r>
              <a:rPr lang="en-GB" sz="2000" baseline="-25000" dirty="0" err="1">
                <a:sym typeface="Wingdings" panose="05000000000000000000" pitchFamily="2" charset="2"/>
              </a:rPr>
              <a:t>x</a:t>
            </a:r>
            <a:r>
              <a:rPr lang="en-GB" sz="2000" dirty="0">
                <a:sym typeface="Wingdings" panose="05000000000000000000" pitchFamily="2" charset="2"/>
              </a:rPr>
              <a:t>| ≤ 0.2 m (TCDQ hg = 9</a:t>
            </a:r>
            <a:r>
              <a:rPr lang="en-GB" sz="2000" dirty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2000" dirty="0">
                <a:sym typeface="Wingdings" panose="05000000000000000000" pitchFamily="2" charset="2"/>
              </a:rPr>
              <a:t>) provided that either global aperture bottleneck ≥ 11.6</a:t>
            </a:r>
            <a:r>
              <a:rPr lang="en-GB" sz="2000" dirty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2000" dirty="0">
                <a:sym typeface="Wingdings" panose="05000000000000000000" pitchFamily="2" charset="2"/>
              </a:rPr>
              <a:t> or SIS interlock can be reduced to ≤0.6 mm (aperture 10.4</a:t>
            </a:r>
            <a:r>
              <a:rPr lang="en-GB" sz="2000" dirty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2000" dirty="0">
                <a:sym typeface="Wingdings" panose="05000000000000000000" pitchFamily="2" charset="2"/>
              </a:rPr>
              <a:t> ): </a:t>
            </a: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not </a:t>
            </a:r>
            <a:r>
              <a:rPr lang="en-GB" sz="2000" dirty="0">
                <a:solidFill>
                  <a:srgbClr val="FF0000"/>
                </a:solidFill>
              </a:rPr>
              <a:t>OK</a:t>
            </a:r>
            <a:r>
              <a:rPr lang="en-GB" sz="2000" dirty="0">
                <a:solidFill>
                  <a:srgbClr val="00B050"/>
                </a:solidFill>
              </a:rPr>
              <a:t> </a:t>
            </a:r>
            <a:endParaRPr lang="en-GB" sz="2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14542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706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 Optics </a:t>
            </a:r>
            <a:r>
              <a:rPr lang="en-GB" dirty="0"/>
              <a:t>P</a:t>
            </a:r>
            <a:r>
              <a:rPr lang="en-GB" dirty="0" smtClean="0"/>
              <a:t>arameters 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965198" y="4175460"/>
          <a:ext cx="970597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3975"/>
                <a:gridCol w="1016000"/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Beam 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MKD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MQ4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TCDS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MSD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TCDQ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MQ5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Bx_min</a:t>
                      </a:r>
                      <a:r>
                        <a:rPr lang="en-GB" dirty="0" smtClean="0"/>
                        <a:t>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248.0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152.2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156.1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479.2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576.0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164.2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Bx_max</a:t>
                      </a:r>
                      <a:r>
                        <a:rPr lang="en-GB" dirty="0" smtClean="0"/>
                        <a:t>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568.9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218.6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154.4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230.6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510.9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576.7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165.8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By_min</a:t>
                      </a:r>
                      <a:r>
                        <a:rPr lang="en-GB" dirty="0" smtClean="0"/>
                        <a:t>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583.4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240.0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147.2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158.9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578.7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By_max</a:t>
                      </a:r>
                      <a:r>
                        <a:rPr lang="en-GB" dirty="0" smtClean="0"/>
                        <a:t>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531.1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586.5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247.9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234.5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169.2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193.7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581.5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Dx_max</a:t>
                      </a:r>
                      <a:r>
                        <a:rPr lang="en-GB" dirty="0" smtClean="0"/>
                        <a:t> (abs)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-0.051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-0.150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-0.205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-0.294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-0.308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-0.157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Dmux_MKD_centre</a:t>
                      </a:r>
                      <a:r>
                        <a:rPr lang="en-GB" dirty="0" smtClean="0"/>
                        <a:t> [</a:t>
                      </a:r>
                      <a:r>
                        <a:rPr lang="en-GB" dirty="0" err="1" smtClean="0"/>
                        <a:t>deg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965198" y="1483894"/>
          <a:ext cx="968676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3975"/>
                <a:gridCol w="1044911"/>
                <a:gridCol w="978569"/>
                <a:gridCol w="1034715"/>
                <a:gridCol w="1010653"/>
                <a:gridCol w="1010653"/>
                <a:gridCol w="1010652"/>
                <a:gridCol w="1002632"/>
              </a:tblGrid>
              <a:tr h="3111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Beam 1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MKD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MQ4 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TCDS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MSD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TCDQ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MQ4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MQ5</a:t>
                      </a:r>
                      <a:endParaRPr lang="en-GB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Bx_min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[m]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250.9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203.1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153.3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157.2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483.5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549.9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147.1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Bx_max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[m]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542.8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219.3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156.7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235.9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505.5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570.5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162.2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By_min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[m]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215.6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588.8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224.6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134.7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161.4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197.3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602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By_max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[m]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533.1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609.5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236.9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222.9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169.8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214.4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604.6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Dx_max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(abs) [m]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-0.143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-0.093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-0.063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-0.061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-0.023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-0.017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+0.002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Dmux_MKD_centre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</a:t>
                      </a:r>
                      <a:r>
                        <a:rPr lang="en-GB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deg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96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4081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8" r="6456"/>
          <a:stretch/>
        </p:blipFill>
        <p:spPr>
          <a:xfrm>
            <a:off x="112295" y="2002318"/>
            <a:ext cx="6368716" cy="40118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15329" y="325119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TCDQ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4812" y="2714068"/>
            <a:ext cx="1852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Global bottleneck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4243" y="387240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TCSG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907" y="486010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TCP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7305" y="2313379"/>
            <a:ext cx="5767137" cy="756000"/>
          </a:xfrm>
          <a:prstGeom prst="rect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9148629"/>
              </p:ext>
            </p:extLst>
          </p:nvPr>
        </p:nvGraphicFramePr>
        <p:xfrm>
          <a:off x="6481012" y="3265730"/>
          <a:ext cx="4946984" cy="3606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497305" y="1817083"/>
            <a:ext cx="3656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SIS interlock 0.6 mm </a:t>
            </a:r>
            <a:r>
              <a:rPr lang="en-GB" b="1" dirty="0" smtClean="0">
                <a:sym typeface="Wingdings" panose="05000000000000000000" pitchFamily="2" charset="2"/>
              </a:rPr>
              <a:t> |</a:t>
            </a:r>
            <a:r>
              <a:rPr lang="en-GB" b="1" dirty="0" err="1" smtClean="0">
                <a:sym typeface="Wingdings" panose="05000000000000000000" pitchFamily="2" charset="2"/>
              </a:rPr>
              <a:t>Dx</a:t>
            </a:r>
            <a:r>
              <a:rPr lang="en-GB" b="1" dirty="0" smtClean="0">
                <a:sym typeface="Wingdings" panose="05000000000000000000" pitchFamily="2" charset="2"/>
              </a:rPr>
              <a:t>|≤ 0.2 m</a:t>
            </a:r>
            <a:endParaRPr lang="en-GB" b="1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1700729"/>
              </p:ext>
            </p:extLst>
          </p:nvPr>
        </p:nvGraphicFramePr>
        <p:xfrm>
          <a:off x="6605337" y="112295"/>
          <a:ext cx="4904874" cy="3138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71874" y="433137"/>
            <a:ext cx="2093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±1.2mm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dump</a:t>
            </a:r>
            <a:endParaRPr lang="en-GB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9139989" y="3478202"/>
            <a:ext cx="2081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10.4 sigma aperture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787316" y="2329058"/>
            <a:ext cx="0" cy="321200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974432" y="2402224"/>
            <a:ext cx="0" cy="3212007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787316" y="3069379"/>
            <a:ext cx="1187115" cy="1253968"/>
          </a:xfrm>
          <a:prstGeom prst="rect">
            <a:avLst/>
          </a:prstGeom>
          <a:solidFill>
            <a:srgbClr val="00FF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>
            <a:off x="513348" y="2811485"/>
            <a:ext cx="5751094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13348" y="2498447"/>
            <a:ext cx="1852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Q4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56677" y="112295"/>
            <a:ext cx="5199588" cy="1745190"/>
            <a:chOff x="6857502" y="4708566"/>
            <a:chExt cx="5199588" cy="174519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78402" y="4708566"/>
              <a:ext cx="5157788" cy="174519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6857502" y="6126285"/>
              <a:ext cx="5178687" cy="20733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bx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878402" y="5655709"/>
              <a:ext cx="5178688" cy="228863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bx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1536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Constraints: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44200" cy="4660900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 smtClean="0"/>
              <a:t>Q4 gradient fixed within maximum ±1%</a:t>
            </a:r>
          </a:p>
          <a:p>
            <a:r>
              <a:rPr lang="en-GB" sz="2000" dirty="0" smtClean="0"/>
              <a:t>Horizontal phase advance </a:t>
            </a:r>
            <a:r>
              <a:rPr lang="en-GB" sz="2000" dirty="0" err="1" smtClean="0"/>
              <a:t>MKDs</a:t>
            </a:r>
            <a:r>
              <a:rPr lang="en-GB" sz="2000" dirty="0" err="1" smtClean="0">
                <a:sym typeface="Wingdings" panose="05000000000000000000" pitchFamily="2" charset="2"/>
              </a:rPr>
              <a:t>TCDQ</a:t>
            </a:r>
            <a:r>
              <a:rPr lang="en-GB" sz="2000" dirty="0" smtClean="0">
                <a:sym typeface="Wingdings" panose="05000000000000000000" pitchFamily="2" charset="2"/>
              </a:rPr>
              <a:t> 90˚</a:t>
            </a:r>
            <a:r>
              <a:rPr lang="en-GB" sz="2000" dirty="0" smtClean="0"/>
              <a:t>± </a:t>
            </a:r>
            <a:r>
              <a:rPr lang="en-GB" sz="2000" dirty="0">
                <a:sym typeface="Wingdings" panose="05000000000000000000" pitchFamily="2" charset="2"/>
              </a:rPr>
              <a:t>4</a:t>
            </a:r>
            <a:r>
              <a:rPr lang="en-GB" sz="2000" dirty="0" smtClean="0">
                <a:sym typeface="Wingdings" panose="05000000000000000000" pitchFamily="2" charset="2"/>
              </a:rPr>
              <a:t>˚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TCDS: </a:t>
            </a:r>
            <a:r>
              <a:rPr lang="en-GB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aseline="-25000" dirty="0" err="1" smtClean="0">
                <a:sym typeface="Wingdings" panose="05000000000000000000" pitchFamily="2" charset="2"/>
              </a:rPr>
              <a:t>y,min</a:t>
            </a:r>
            <a:r>
              <a:rPr lang="en-GB" sz="2000" dirty="0" smtClean="0">
                <a:sym typeface="Wingdings" panose="05000000000000000000" pitchFamily="2" charset="2"/>
              </a:rPr>
              <a:t> ≥ 200 m (no more than 10% smaller than present value) 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TCDQ: </a:t>
            </a:r>
            <a:r>
              <a:rPr lang="en-GB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aseline="-25000" dirty="0" err="1" smtClean="0">
                <a:sym typeface="Wingdings" panose="05000000000000000000" pitchFamily="2" charset="2"/>
              </a:rPr>
              <a:t>y,min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≥ </a:t>
            </a:r>
            <a:r>
              <a:rPr lang="en-GB" sz="2000" dirty="0" smtClean="0">
                <a:sym typeface="Wingdings" panose="05000000000000000000" pitchFamily="2" charset="2"/>
              </a:rPr>
              <a:t>145 m </a:t>
            </a:r>
            <a:r>
              <a:rPr lang="en-GB" sz="2000" dirty="0">
                <a:sym typeface="Wingdings" panose="05000000000000000000" pitchFamily="2" charset="2"/>
              </a:rPr>
              <a:t>(no more than </a:t>
            </a:r>
            <a:r>
              <a:rPr lang="en-GB" sz="2000" dirty="0" smtClean="0">
                <a:sym typeface="Wingdings" panose="05000000000000000000" pitchFamily="2" charset="2"/>
              </a:rPr>
              <a:t>10</a:t>
            </a:r>
            <a:r>
              <a:rPr lang="en-GB" sz="2000" dirty="0">
                <a:sym typeface="Wingdings" panose="05000000000000000000" pitchFamily="2" charset="2"/>
              </a:rPr>
              <a:t>% smaller than present value</a:t>
            </a:r>
            <a:r>
              <a:rPr lang="en-GB" sz="2000" dirty="0" smtClean="0">
                <a:sym typeface="Wingdings" panose="05000000000000000000" pitchFamily="2" charset="2"/>
              </a:rPr>
              <a:t>), </a:t>
            </a:r>
            <a:r>
              <a:rPr lang="en-GB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aseline="-25000" dirty="0" err="1" smtClean="0">
                <a:sym typeface="Wingdings" panose="05000000000000000000" pitchFamily="2" charset="2"/>
              </a:rPr>
              <a:t>x,min</a:t>
            </a:r>
            <a:r>
              <a:rPr lang="en-GB" sz="2000" dirty="0">
                <a:sym typeface="Wingdings" panose="05000000000000000000" pitchFamily="2" charset="2"/>
              </a:rPr>
              <a:t> ≥ </a:t>
            </a:r>
            <a:r>
              <a:rPr lang="en-GB" sz="2000" dirty="0" smtClean="0">
                <a:sym typeface="Wingdings" panose="05000000000000000000" pitchFamily="2" charset="2"/>
              </a:rPr>
              <a:t>630m and |</a:t>
            </a:r>
            <a:r>
              <a:rPr lang="en-GB" sz="2000" dirty="0" err="1" smtClean="0">
                <a:sym typeface="Wingdings" panose="05000000000000000000" pitchFamily="2" charset="2"/>
              </a:rPr>
              <a:t>Dx</a:t>
            </a:r>
            <a:r>
              <a:rPr lang="en-GB" sz="2000" dirty="0" smtClean="0">
                <a:sym typeface="Wingdings" panose="05000000000000000000" pitchFamily="2" charset="2"/>
              </a:rPr>
              <a:t>|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sym typeface="Wingdings" panose="05000000000000000000" pitchFamily="2" charset="2"/>
              </a:rPr>
              <a:t>≤0.2m</a:t>
            </a:r>
            <a:endParaRPr lang="en-GB" sz="2000" dirty="0">
              <a:sym typeface="Wingdings" panose="05000000000000000000" pitchFamily="2" charset="2"/>
            </a:endParaRPr>
          </a:p>
          <a:p>
            <a:r>
              <a:rPr lang="en-GB" sz="2000" dirty="0" smtClean="0">
                <a:sym typeface="Wingdings" panose="05000000000000000000" pitchFamily="2" charset="2"/>
              </a:rPr>
              <a:t>TDE: (</a:t>
            </a:r>
            <a:r>
              <a:rPr lang="en-GB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aseline="-25000" dirty="0" err="1" smtClean="0">
                <a:sym typeface="Wingdings" panose="05000000000000000000" pitchFamily="2" charset="2"/>
              </a:rPr>
              <a:t>x</a:t>
            </a:r>
            <a:r>
              <a:rPr lang="en-GB" sz="2000" baseline="-25000" dirty="0" smtClean="0">
                <a:sym typeface="Wingdings" panose="05000000000000000000" pitchFamily="2" charset="2"/>
              </a:rPr>
              <a:t>  </a:t>
            </a:r>
            <a:r>
              <a:rPr lang="en-GB" sz="2000" dirty="0" smtClean="0">
                <a:sym typeface="Wingdings" panose="05000000000000000000" pitchFamily="2" charset="2"/>
              </a:rPr>
              <a:t>X </a:t>
            </a:r>
            <a:r>
              <a:rPr lang="en-GB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aseline="-25000" dirty="0" smtClean="0">
                <a:sym typeface="Wingdings" panose="05000000000000000000" pitchFamily="2" charset="2"/>
              </a:rPr>
              <a:t>y</a:t>
            </a:r>
            <a:r>
              <a:rPr lang="en-GB" sz="2000" dirty="0" smtClean="0">
                <a:sym typeface="Wingdings" panose="05000000000000000000" pitchFamily="2" charset="2"/>
              </a:rPr>
              <a:t>)</a:t>
            </a:r>
            <a:r>
              <a:rPr lang="en-GB" sz="2000" baseline="-25000" dirty="0" smtClean="0">
                <a:sym typeface="Wingdings" panose="05000000000000000000" pitchFamily="2" charset="2"/>
              </a:rPr>
              <a:t> </a:t>
            </a:r>
            <a:r>
              <a:rPr lang="en-GB" sz="2000" baseline="30000" dirty="0" smtClean="0">
                <a:sym typeface="Wingdings" panose="05000000000000000000" pitchFamily="2" charset="2"/>
              </a:rPr>
              <a:t>½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≥</a:t>
            </a:r>
            <a:r>
              <a:rPr lang="en-GB" sz="2000" dirty="0" smtClean="0">
                <a:sym typeface="Wingdings" panose="05000000000000000000" pitchFamily="2" charset="2"/>
              </a:rPr>
              <a:t> 4500 and </a:t>
            </a:r>
            <a:r>
              <a:rPr lang="en-GB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aseline="-25000" dirty="0" err="1" smtClean="0">
                <a:sym typeface="Wingdings" panose="05000000000000000000" pitchFamily="2" charset="2"/>
              </a:rPr>
              <a:t>x,min</a:t>
            </a:r>
            <a:r>
              <a:rPr lang="en-GB" sz="2000" baseline="-25000" dirty="0" smtClean="0"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≥</a:t>
            </a:r>
            <a:r>
              <a:rPr lang="en-GB" sz="2000" dirty="0" smtClean="0">
                <a:sym typeface="Wingdings" panose="05000000000000000000" pitchFamily="2" charset="2"/>
              </a:rPr>
              <a:t> 4000 m and </a:t>
            </a:r>
            <a:r>
              <a:rPr lang="en-GB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aseline="-25000" dirty="0" err="1" smtClean="0">
                <a:sym typeface="Wingdings" panose="05000000000000000000" pitchFamily="2" charset="2"/>
              </a:rPr>
              <a:t>y,min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≥</a:t>
            </a:r>
            <a:r>
              <a:rPr lang="en-GB" sz="2000" dirty="0" smtClean="0">
                <a:sym typeface="Wingdings" panose="05000000000000000000" pitchFamily="2" charset="2"/>
              </a:rPr>
              <a:t> 3200 m</a:t>
            </a:r>
            <a:r>
              <a:rPr lang="en-GB" sz="2000" dirty="0">
                <a:sym typeface="Wingdings" panose="05000000000000000000" pitchFamily="2" charset="2"/>
              </a:rPr>
              <a:t> (no more than </a:t>
            </a:r>
            <a:r>
              <a:rPr lang="en-GB" sz="2000" dirty="0" smtClean="0">
                <a:sym typeface="Wingdings" panose="05000000000000000000" pitchFamily="2" charset="2"/>
              </a:rPr>
              <a:t>20</a:t>
            </a:r>
            <a:r>
              <a:rPr lang="en-GB" sz="2000" dirty="0">
                <a:sym typeface="Wingdings" panose="05000000000000000000" pitchFamily="2" charset="2"/>
              </a:rPr>
              <a:t>% smaller than present value</a:t>
            </a:r>
            <a:r>
              <a:rPr lang="en-GB" sz="2000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TCDQ movement during squeeze unidirectional and towards the beam, accumulated mechanical play  degraded alignment precision (required ±0.1 mm)! </a:t>
            </a:r>
            <a:r>
              <a:rPr lang="en-GB" sz="2000" b="1" dirty="0">
                <a:sym typeface="Wingdings" panose="05000000000000000000" pitchFamily="2" charset="2"/>
              </a:rPr>
              <a:t>Need BETS </a:t>
            </a:r>
            <a:r>
              <a:rPr lang="en-GB" sz="2000" b="1" dirty="0" smtClean="0">
                <a:sym typeface="Wingdings" panose="05000000000000000000" pitchFamily="2" charset="2"/>
              </a:rPr>
              <a:t>redesign</a:t>
            </a:r>
            <a:r>
              <a:rPr lang="en-GB" sz="2000" dirty="0" smtClean="0">
                <a:sym typeface="Wingdings" panose="05000000000000000000" pitchFamily="2" charset="2"/>
              </a:rPr>
              <a:t>.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Phase </a:t>
            </a:r>
            <a:r>
              <a:rPr lang="en-GB" sz="2000" dirty="0">
                <a:sym typeface="Wingdings" panose="05000000000000000000" pitchFamily="2" charset="2"/>
              </a:rPr>
              <a:t>advance MKDTCTs 0˚ or 180 ˚(</a:t>
            </a:r>
            <a:r>
              <a:rPr lang="en-GB" sz="2000" dirty="0"/>
              <a:t>± </a:t>
            </a:r>
            <a:r>
              <a:rPr lang="en-GB" sz="2000" dirty="0">
                <a:sym typeface="Wingdings" panose="05000000000000000000" pitchFamily="2" charset="2"/>
              </a:rPr>
              <a:t>10˚</a:t>
            </a:r>
            <a:r>
              <a:rPr lang="en-GB" sz="2000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GB" sz="2000" dirty="0">
                <a:sym typeface="Wingdings" panose="05000000000000000000" pitchFamily="2" charset="2"/>
              </a:rPr>
              <a:t>TCDS-MSD: </a:t>
            </a:r>
            <a:r>
              <a:rPr lang="en-GB" sz="2000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aseline="-25000" dirty="0" err="1">
                <a:sym typeface="Wingdings" panose="05000000000000000000" pitchFamily="2" charset="2"/>
              </a:rPr>
              <a:t>x,max</a:t>
            </a:r>
            <a:r>
              <a:rPr lang="en-GB" sz="2000" dirty="0">
                <a:sym typeface="Wingdings" panose="05000000000000000000" pitchFamily="2" charset="2"/>
              </a:rPr>
              <a:t> ≤ 175 m </a:t>
            </a:r>
            <a:r>
              <a:rPr lang="en-GB" sz="2000" dirty="0" smtClean="0">
                <a:sym typeface="Wingdings" panose="05000000000000000000" pitchFamily="2" charset="2"/>
              </a:rPr>
              <a:t>(</a:t>
            </a:r>
            <a:r>
              <a:rPr lang="en-GB" sz="2000" dirty="0">
                <a:sym typeface="Wingdings" panose="05000000000000000000" pitchFamily="2" charset="2"/>
              </a:rPr>
              <a:t>aperture </a:t>
            </a:r>
            <a:r>
              <a:rPr lang="en-GB" sz="2000" dirty="0" smtClean="0">
                <a:sym typeface="Wingdings" panose="05000000000000000000" pitchFamily="2" charset="2"/>
              </a:rPr>
              <a:t>limitation extraction channel at injection). </a:t>
            </a:r>
          </a:p>
          <a:p>
            <a:pPr marL="0" indent="0">
              <a:buNone/>
            </a:pPr>
            <a:endParaRPr lang="en-GB" sz="2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Disclaimer:</a:t>
            </a:r>
          </a:p>
          <a:p>
            <a:pPr marL="0" indent="0"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Optics constraints related to machine aperture (circulating beam) are not treated in this talk (assumed as part of standard checks performed by ABP team)</a:t>
            </a:r>
          </a:p>
          <a:p>
            <a:endParaRPr lang="en-GB" sz="20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56831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FLUKA calculations at TCDQ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08546" y="1690688"/>
            <a:ext cx="11389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 </a:t>
            </a:r>
            <a:r>
              <a:rPr lang="en-GB" dirty="0" err="1" smtClean="0"/>
              <a:t>TeV</a:t>
            </a:r>
            <a:r>
              <a:rPr lang="en-GB" dirty="0" smtClean="0"/>
              <a:t>, TCDQ Half gap = 8.6 </a:t>
            </a:r>
            <a:r>
              <a:rPr lang="en-GB" dirty="0" err="1">
                <a:latin typeface="Symbol" panose="05050102010706020507" pitchFamily="18" charset="2"/>
              </a:rPr>
              <a:t>s</a:t>
            </a:r>
            <a:r>
              <a:rPr lang="en-GB" baseline="-25000" dirty="0" err="1">
                <a:latin typeface="Symbol" panose="05050102010706020507" pitchFamily="18" charset="2"/>
              </a:rPr>
              <a:t>b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 0.5 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(~250 </a:t>
            </a:r>
            <a:r>
              <a:rPr lang="en-GB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dirty="0">
                <a:sym typeface="Wingdings" panose="05000000000000000000" pitchFamily="2" charset="2"/>
              </a:rPr>
              <a:t>m) </a:t>
            </a:r>
            <a:r>
              <a:rPr lang="en-GB" dirty="0" smtClean="0">
                <a:sym typeface="Wingdings" panose="05000000000000000000" pitchFamily="2" charset="2"/>
              </a:rPr>
              <a:t>misalignment included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8.1 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= 4 mm (present optics and 3.5 </a:t>
            </a:r>
            <a:r>
              <a:rPr lang="en-GB" dirty="0"/>
              <a:t>mm </a:t>
            </a:r>
            <a:r>
              <a:rPr lang="en-GB" dirty="0" err="1"/>
              <a:t>mrad</a:t>
            </a:r>
            <a:r>
              <a:rPr lang="en-GB" dirty="0"/>
              <a:t> </a:t>
            </a:r>
            <a:r>
              <a:rPr lang="en-GB" dirty="0" smtClean="0"/>
              <a:t>normalised emittance)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9" y="2467348"/>
            <a:ext cx="6176211" cy="32367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467348"/>
            <a:ext cx="5952968" cy="35568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48400" y="6140837"/>
            <a:ext cx="4363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Close to limits!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6024184"/>
            <a:ext cx="1443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A. Lechner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957762" y="2106186"/>
            <a:ext cx="2276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Type 2 erratic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74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" y="365125"/>
            <a:ext cx="11210925" cy="1325563"/>
          </a:xfrm>
        </p:spPr>
        <p:txBody>
          <a:bodyPr/>
          <a:lstStyle/>
          <a:p>
            <a:r>
              <a:rPr lang="en-GB" dirty="0" smtClean="0"/>
              <a:t>Present Collimator Settings @ 6.5 </a:t>
            </a:r>
            <a:r>
              <a:rPr lang="en-GB" dirty="0" err="1" smtClean="0"/>
              <a:t>TeV</a:t>
            </a:r>
            <a:r>
              <a:rPr lang="en-GB" dirty="0" smtClean="0"/>
              <a:t> (40 </a:t>
            </a:r>
            <a:r>
              <a:rPr lang="en-GB" dirty="0"/>
              <a:t>cm </a:t>
            </a: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dirty="0"/>
              <a:t>*)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962025" y="1484898"/>
            <a:ext cx="9035716" cy="1788694"/>
            <a:chOff x="838200" y="2342148"/>
            <a:chExt cx="9035716" cy="1788694"/>
          </a:xfrm>
        </p:grpSpPr>
        <p:sp>
          <p:nvSpPr>
            <p:cNvPr id="18" name="Rectangle 17"/>
            <p:cNvSpPr/>
            <p:nvPr/>
          </p:nvSpPr>
          <p:spPr>
            <a:xfrm>
              <a:off x="1299411" y="3080084"/>
              <a:ext cx="7668126" cy="105075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299411" y="2695074"/>
              <a:ext cx="753978" cy="3850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TCP</a:t>
              </a:r>
              <a:endParaRPr lang="en-GB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326106" y="2502569"/>
              <a:ext cx="1227220" cy="3850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TCSG</a:t>
              </a:r>
              <a:endParaRPr lang="en-GB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482389" y="2342148"/>
              <a:ext cx="2675021" cy="3850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TCDQ</a:t>
              </a:r>
              <a:endParaRPr lang="en-GB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838200" y="3577389"/>
              <a:ext cx="9035716" cy="36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4" idx="2"/>
            </p:cNvCxnSpPr>
            <p:nvPr/>
          </p:nvCxnSpPr>
          <p:spPr>
            <a:xfrm>
              <a:off x="1676400" y="3080084"/>
              <a:ext cx="0" cy="53741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2871537" y="2887579"/>
              <a:ext cx="0" cy="72581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641431" y="2727158"/>
              <a:ext cx="0" cy="88623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38200" y="3170273"/>
              <a:ext cx="701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5.5 </a:t>
              </a:r>
              <a:r>
                <a:rPr lang="en-GB" dirty="0" smtClean="0">
                  <a:latin typeface="Symbol" panose="05050102010706020507" pitchFamily="18" charset="2"/>
                </a:rPr>
                <a:t>s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37874" y="3015552"/>
              <a:ext cx="701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7.5 </a:t>
              </a:r>
              <a:r>
                <a:rPr lang="en-GB" dirty="0" smtClean="0">
                  <a:latin typeface="Symbol" panose="05050102010706020507" pitchFamily="18" charset="2"/>
                </a:rPr>
                <a:t>s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15790" y="2919663"/>
              <a:ext cx="701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8.3 </a:t>
              </a:r>
              <a:r>
                <a:rPr lang="en-GB" dirty="0" smtClean="0">
                  <a:latin typeface="Symbol" panose="05050102010706020507" pitchFamily="18" charset="2"/>
                </a:rPr>
                <a:t>s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6991350" y="2719232"/>
              <a:ext cx="0" cy="38509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174831" y="2710752"/>
              <a:ext cx="2699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2.8 </a:t>
              </a:r>
              <a:r>
                <a:rPr lang="en-GB" dirty="0" smtClean="0">
                  <a:latin typeface="Symbol" panose="05050102010706020507" pitchFamily="18" charset="2"/>
                </a:rPr>
                <a:t>s </a:t>
              </a:r>
              <a:r>
                <a:rPr lang="en-GB" dirty="0" smtClean="0"/>
                <a:t>= 1.4 mm (nom. </a:t>
              </a:r>
              <a:r>
                <a:rPr lang="en-GB" dirty="0" smtClean="0">
                  <a:latin typeface="Symbol" panose="05050102010706020507" pitchFamily="18" charset="2"/>
                </a:rPr>
                <a:t>b</a:t>
              </a:r>
              <a:r>
                <a:rPr lang="en-GB" dirty="0" smtClean="0"/>
                <a:t>)</a:t>
              </a:r>
              <a:endParaRPr lang="en-GB" dirty="0">
                <a:latin typeface="Symbol" panose="05050102010706020507" pitchFamily="18" charset="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42875" y="3770897"/>
            <a:ext cx="119062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Present SIS interlock on local orbit at TCDQ  = +/- 1.2 mm </a:t>
            </a:r>
            <a:r>
              <a:rPr lang="en-GB" sz="2400" dirty="0" smtClean="0">
                <a:sym typeface="Wingdings" panose="05000000000000000000" pitchFamily="2" charset="2"/>
              </a:rPr>
              <a:t> possible moving orbit locally towards the TCDQ without losses (beam cut at 5.5 </a:t>
            </a:r>
            <a:r>
              <a:rPr lang="en-GB" sz="2400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2400" dirty="0" smtClean="0">
                <a:sym typeface="Wingdings" panose="05000000000000000000" pitchFamily="2" charset="2"/>
              </a:rPr>
              <a:t> at TCPs)</a:t>
            </a:r>
            <a:endParaRPr lang="en-GB" sz="24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Run 2 nominal settings at collision (40 cm </a:t>
            </a:r>
            <a:r>
              <a:rPr lang="en-GB" sz="2400" dirty="0">
                <a:latin typeface="Symbol" panose="05050102010706020507" pitchFamily="18" charset="2"/>
              </a:rPr>
              <a:t>b</a:t>
            </a:r>
            <a:r>
              <a:rPr lang="en-GB" sz="2400" dirty="0"/>
              <a:t>* in IP1 and IP5</a:t>
            </a:r>
            <a:r>
              <a:rPr lang="en-GB" sz="2400" dirty="0" smtClean="0"/>
              <a:t>): TCDQ at </a:t>
            </a:r>
            <a:r>
              <a:rPr lang="en-GB" sz="2400" b="1" dirty="0"/>
              <a:t>8.3 </a:t>
            </a:r>
            <a:r>
              <a:rPr lang="en-GB" sz="2400" b="1" dirty="0">
                <a:latin typeface="Symbol" panose="05050102010706020507" pitchFamily="18" charset="2"/>
              </a:rPr>
              <a:t>s </a:t>
            </a:r>
            <a:r>
              <a:rPr lang="en-GB" sz="2400" b="1" dirty="0"/>
              <a:t>= 4.2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Consider </a:t>
            </a:r>
            <a:r>
              <a:rPr lang="en-GB" sz="2400" b="1" dirty="0"/>
              <a:t>0.5 </a:t>
            </a:r>
            <a:r>
              <a:rPr lang="en-GB" sz="2400" b="1" dirty="0">
                <a:latin typeface="Symbol" panose="05050102010706020507" pitchFamily="18" charset="2"/>
              </a:rPr>
              <a:t>s</a:t>
            </a:r>
            <a:r>
              <a:rPr lang="en-GB" sz="2400" b="1" dirty="0"/>
              <a:t> </a:t>
            </a:r>
            <a:r>
              <a:rPr lang="en-GB" sz="2400" b="1" dirty="0" smtClean="0"/>
              <a:t>setup error  </a:t>
            </a:r>
            <a:r>
              <a:rPr lang="en-GB" sz="2400" dirty="0">
                <a:sym typeface="Wingdings" panose="05000000000000000000" pitchFamily="2" charset="2"/>
              </a:rPr>
              <a:t> </a:t>
            </a:r>
            <a:r>
              <a:rPr lang="en-GB" sz="2400" b="1" dirty="0">
                <a:sym typeface="Wingdings" panose="05000000000000000000" pitchFamily="2" charset="2"/>
              </a:rPr>
              <a:t>7.8 </a:t>
            </a:r>
            <a:r>
              <a:rPr lang="en-GB" sz="2400" b="1" dirty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2400" b="1" dirty="0">
                <a:sym typeface="Wingdings" panose="05000000000000000000" pitchFamily="2" charset="2"/>
              </a:rPr>
              <a:t> = 3.95 mm</a:t>
            </a: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SIS on orbit at TCDQ = </a:t>
            </a:r>
            <a:r>
              <a:rPr lang="en-GB" sz="2400" b="1" dirty="0"/>
              <a:t>±1.2 mm </a:t>
            </a:r>
            <a:r>
              <a:rPr lang="en-GB" sz="2400" dirty="0">
                <a:sym typeface="Wingdings" panose="05000000000000000000" pitchFamily="2" charset="2"/>
              </a:rPr>
              <a:t> gap could go down to </a:t>
            </a:r>
            <a:r>
              <a:rPr lang="en-GB" sz="2400" b="1" dirty="0">
                <a:sym typeface="Wingdings" panose="05000000000000000000" pitchFamily="2" charset="2"/>
              </a:rPr>
              <a:t>2.7mm</a:t>
            </a:r>
            <a:r>
              <a:rPr lang="en-GB" sz="2400" dirty="0">
                <a:sym typeface="Wingdings" panose="05000000000000000000" pitchFamily="2" charset="2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ym typeface="Wingdings" panose="05000000000000000000" pitchFamily="2" charset="2"/>
              </a:rPr>
              <a:t>Scaling from FLUKA calculations and assuming a bunch population of 1.15e11 p+ this gives a </a:t>
            </a:r>
            <a:r>
              <a:rPr lang="en-GB" sz="2400" b="1" dirty="0">
                <a:sym typeface="Wingdings" panose="05000000000000000000" pitchFamily="2" charset="2"/>
              </a:rPr>
              <a:t>maximum energy density of 2.2 kJ/cm</a:t>
            </a:r>
            <a:r>
              <a:rPr lang="en-GB" sz="2400" b="1" baseline="30000" dirty="0">
                <a:sym typeface="Wingdings" panose="05000000000000000000" pitchFamily="2" charset="2"/>
              </a:rPr>
              <a:t>3</a:t>
            </a:r>
            <a:r>
              <a:rPr lang="en-GB" sz="2400" b="1" dirty="0">
                <a:sym typeface="Wingdings" panose="05000000000000000000" pitchFamily="2" charset="2"/>
              </a:rPr>
              <a:t> </a:t>
            </a:r>
            <a:r>
              <a:rPr lang="en-GB" sz="2400" dirty="0">
                <a:sym typeface="Wingdings" panose="05000000000000000000" pitchFamily="2" charset="2"/>
              </a:rPr>
              <a:t>and a </a:t>
            </a:r>
            <a:r>
              <a:rPr lang="en-GB" sz="2400" b="1" dirty="0">
                <a:sym typeface="Wingdings" panose="05000000000000000000" pitchFamily="2" charset="2"/>
              </a:rPr>
              <a:t>maximum temperature of </a:t>
            </a:r>
            <a:r>
              <a:rPr lang="en-GB" sz="2400" b="1" dirty="0" smtClean="0">
                <a:sym typeface="Wingdings" panose="05000000000000000000" pitchFamily="2" charset="2"/>
              </a:rPr>
              <a:t>&lt;1000</a:t>
            </a:r>
            <a:r>
              <a:rPr lang="en-GB" sz="2400" b="1" dirty="0">
                <a:sym typeface="Wingdings" panose="05000000000000000000" pitchFamily="2" charset="2"/>
              </a:rPr>
              <a:t>˚C 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82267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75" y="376816"/>
            <a:ext cx="10934700" cy="1325563"/>
          </a:xfrm>
        </p:spPr>
        <p:txBody>
          <a:bodyPr/>
          <a:lstStyle/>
          <a:p>
            <a:r>
              <a:rPr lang="en-GB" dirty="0" smtClean="0"/>
              <a:t>HL-LHC Collimator Settings @ 7TeV (20 cm </a:t>
            </a:r>
            <a:r>
              <a:rPr lang="en-GB" dirty="0" smtClean="0">
                <a:latin typeface="Symbol" panose="05050102010706020507" pitchFamily="18" charset="2"/>
              </a:rPr>
              <a:t>b</a:t>
            </a:r>
            <a:r>
              <a:rPr lang="en-GB" dirty="0" smtClean="0"/>
              <a:t>*) 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962025" y="1484898"/>
            <a:ext cx="9035716" cy="1788694"/>
            <a:chOff x="838200" y="2342148"/>
            <a:chExt cx="9035716" cy="1788694"/>
          </a:xfrm>
        </p:grpSpPr>
        <p:sp>
          <p:nvSpPr>
            <p:cNvPr id="18" name="Rectangle 17"/>
            <p:cNvSpPr/>
            <p:nvPr/>
          </p:nvSpPr>
          <p:spPr>
            <a:xfrm>
              <a:off x="1299411" y="3080084"/>
              <a:ext cx="7668126" cy="105075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299411" y="2695074"/>
              <a:ext cx="753978" cy="3850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TCP</a:t>
              </a:r>
              <a:endParaRPr lang="en-GB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326106" y="2502569"/>
              <a:ext cx="1227220" cy="3850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TCSG</a:t>
              </a:r>
              <a:endParaRPr lang="en-GB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482389" y="2342148"/>
              <a:ext cx="2675021" cy="3850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TCDQ</a:t>
              </a:r>
              <a:endParaRPr lang="en-GB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838200" y="3577389"/>
              <a:ext cx="9035716" cy="36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4" idx="2"/>
            </p:cNvCxnSpPr>
            <p:nvPr/>
          </p:nvCxnSpPr>
          <p:spPr>
            <a:xfrm>
              <a:off x="1676400" y="3080084"/>
              <a:ext cx="0" cy="53741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2871537" y="2887579"/>
              <a:ext cx="0" cy="72581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641431" y="2727158"/>
              <a:ext cx="0" cy="88623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838200" y="3170273"/>
              <a:ext cx="701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5.7 </a:t>
              </a:r>
              <a:r>
                <a:rPr lang="en-GB" dirty="0" smtClean="0">
                  <a:latin typeface="Symbol" panose="05050102010706020507" pitchFamily="18" charset="2"/>
                </a:rPr>
                <a:t>s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37874" y="3015552"/>
              <a:ext cx="701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7.7 </a:t>
              </a:r>
              <a:r>
                <a:rPr lang="en-GB" dirty="0" smtClean="0">
                  <a:latin typeface="Symbol" panose="05050102010706020507" pitchFamily="18" charset="2"/>
                </a:rPr>
                <a:t>s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15790" y="2919663"/>
              <a:ext cx="701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9 </a:t>
              </a:r>
              <a:r>
                <a:rPr lang="en-GB" dirty="0" smtClean="0">
                  <a:latin typeface="Symbol" panose="05050102010706020507" pitchFamily="18" charset="2"/>
                </a:rPr>
                <a:t>s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6991350" y="2719232"/>
              <a:ext cx="0" cy="38509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174831" y="2710752"/>
              <a:ext cx="2699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3.3 </a:t>
              </a:r>
              <a:r>
                <a:rPr lang="en-GB" dirty="0" smtClean="0">
                  <a:latin typeface="Symbol" panose="05050102010706020507" pitchFamily="18" charset="2"/>
                </a:rPr>
                <a:t>s </a:t>
              </a:r>
              <a:r>
                <a:rPr lang="en-GB" dirty="0" smtClean="0"/>
                <a:t>= 1.7 mm (nom. </a:t>
              </a:r>
              <a:r>
                <a:rPr lang="en-GB" dirty="0" smtClean="0">
                  <a:latin typeface="Symbol" panose="05050102010706020507" pitchFamily="18" charset="2"/>
                </a:rPr>
                <a:t>b</a:t>
              </a:r>
              <a:r>
                <a:rPr lang="en-GB" dirty="0" smtClean="0"/>
                <a:t>)</a:t>
              </a:r>
              <a:endParaRPr lang="en-GB" dirty="0">
                <a:latin typeface="Symbol" panose="05050102010706020507" pitchFamily="18" charset="2"/>
              </a:endParaRPr>
            </a:p>
          </p:txBody>
        </p:sp>
      </p:grp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10289" y="3955868"/>
            <a:ext cx="6029326" cy="2480762"/>
          </a:xfrm>
        </p:spPr>
        <p:txBody>
          <a:bodyPr>
            <a:noAutofit/>
          </a:bodyPr>
          <a:lstStyle/>
          <a:p>
            <a:r>
              <a:rPr lang="en-GB" sz="2000" dirty="0" smtClean="0"/>
              <a:t>Assuming a </a:t>
            </a:r>
            <a:r>
              <a:rPr lang="en-GB" sz="2000" b="1" dirty="0" smtClean="0"/>
              <a:t>maximum allowed temperature of 1400 ˚C </a:t>
            </a:r>
            <a:r>
              <a:rPr lang="en-GB" sz="2000" dirty="0" smtClean="0"/>
              <a:t>(“grey zone” for graphite, still </a:t>
            </a:r>
            <a:r>
              <a:rPr lang="en-GB" sz="2000" dirty="0" smtClean="0">
                <a:solidFill>
                  <a:srgbClr val="FF0000"/>
                </a:solidFill>
              </a:rPr>
              <a:t>ANSYS simulations needed!!</a:t>
            </a:r>
            <a:r>
              <a:rPr lang="en-GB" sz="2000" dirty="0" smtClean="0"/>
              <a:t>)  </a:t>
            </a:r>
            <a:r>
              <a:rPr lang="en-GB" sz="2000" dirty="0" smtClean="0">
                <a:sym typeface="Wingdings" panose="05000000000000000000" pitchFamily="2" charset="2"/>
              </a:rPr>
              <a:t> </a:t>
            </a:r>
            <a:r>
              <a:rPr lang="en-GB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minimum gap = 3.6 mm</a:t>
            </a:r>
          </a:p>
          <a:p>
            <a:r>
              <a:rPr lang="en-GB" sz="2000" b="1" dirty="0" smtClean="0">
                <a:sym typeface="Wingdings" panose="05000000000000000000" pitchFamily="2" charset="2"/>
              </a:rPr>
              <a:t>0.25 mm </a:t>
            </a:r>
            <a:r>
              <a:rPr lang="en-GB" sz="2000" dirty="0" smtClean="0">
                <a:sym typeface="Wingdings" panose="05000000000000000000" pitchFamily="2" charset="2"/>
              </a:rPr>
              <a:t>setup error   </a:t>
            </a:r>
            <a:r>
              <a:rPr lang="en-GB" sz="2000" dirty="0">
                <a:sym typeface="Wingdings" panose="05000000000000000000" pitchFamily="2" charset="2"/>
              </a:rPr>
              <a:t>minimum gap = </a:t>
            </a:r>
            <a:r>
              <a:rPr lang="en-GB" sz="2000" dirty="0" smtClean="0">
                <a:sym typeface="Wingdings" panose="05000000000000000000" pitchFamily="2" charset="2"/>
              </a:rPr>
              <a:t>3.85 mm</a:t>
            </a:r>
          </a:p>
          <a:p>
            <a:r>
              <a:rPr lang="en-GB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SIS interlock 1.2 mm </a:t>
            </a:r>
            <a:r>
              <a:rPr lang="en-GB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GB" sz="2000" dirty="0">
                <a:solidFill>
                  <a:srgbClr val="FF0000"/>
                </a:solidFill>
                <a:sym typeface="Wingdings" panose="05000000000000000000" pitchFamily="2" charset="2"/>
              </a:rPr>
              <a:t>minimum gap = </a:t>
            </a:r>
            <a:r>
              <a:rPr lang="en-GB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5.05 mm  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Minimum allowed </a:t>
            </a:r>
            <a:r>
              <a:rPr lang="en-GB" sz="2000" b="1" dirty="0" err="1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b="1" baseline="-25000" dirty="0" err="1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 = </a:t>
            </a:r>
            <a:r>
              <a:rPr lang="en-GB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630 m </a:t>
            </a:r>
          </a:p>
          <a:p>
            <a:pPr marL="457200" lvl="1" indent="0">
              <a:buNone/>
            </a:pPr>
            <a:endParaRPr lang="en-GB" sz="18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lvl="1"/>
            <a:endParaRPr lang="en-GB" sz="18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</p:txBody>
      </p: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1421167"/>
              </p:ext>
            </p:extLst>
          </p:nvPr>
        </p:nvGraphicFramePr>
        <p:xfrm>
          <a:off x="5953125" y="3311376"/>
          <a:ext cx="5120941" cy="3623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97741" y="3906253"/>
            <a:ext cx="561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630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9993230" y="3474746"/>
            <a:ext cx="561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740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8441657" y="4360505"/>
            <a:ext cx="561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490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8367461" y="3955868"/>
            <a:ext cx="561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575</a:t>
            </a:r>
            <a:endParaRPr lang="en-GB" sz="1400" dirty="0"/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9930063" y="3474746"/>
            <a:ext cx="0" cy="270948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935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Summarising for TCDQ Minimum </a:t>
            </a:r>
            <a:r>
              <a:rPr lang="en-GB" dirty="0" err="1" smtClean="0">
                <a:latin typeface="Symbol" panose="05050102010706020507" pitchFamily="18" charset="2"/>
              </a:rPr>
              <a:t>b</a:t>
            </a:r>
            <a:r>
              <a:rPr lang="en-GB" baseline="-25000" dirty="0" err="1" smtClean="0"/>
              <a:t>x</a:t>
            </a:r>
            <a:r>
              <a:rPr lang="en-GB" baseline="-25000" dirty="0" smtClean="0"/>
              <a:t> </a:t>
            </a:r>
            <a:endParaRPr lang="en-GB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GB" dirty="0"/>
              <a:t>Need to asses if </a:t>
            </a:r>
            <a:r>
              <a:rPr lang="en-GB" dirty="0">
                <a:solidFill>
                  <a:srgbClr val="FF0000"/>
                </a:solidFill>
              </a:rPr>
              <a:t>Type 2 erratic </a:t>
            </a:r>
            <a:r>
              <a:rPr lang="en-GB" dirty="0"/>
              <a:t>(and any worse case) can </a:t>
            </a:r>
            <a:r>
              <a:rPr lang="en-GB" dirty="0">
                <a:solidFill>
                  <a:srgbClr val="FF0000"/>
                </a:solidFill>
              </a:rPr>
              <a:t>be avoided </a:t>
            </a:r>
          </a:p>
          <a:p>
            <a:pPr marL="285750" indent="-285750">
              <a:buFontTx/>
              <a:buChar char="-"/>
            </a:pPr>
            <a:r>
              <a:rPr lang="en-GB" dirty="0"/>
              <a:t>Need to confirm that </a:t>
            </a:r>
            <a:r>
              <a:rPr lang="en-GB" dirty="0">
                <a:solidFill>
                  <a:srgbClr val="FF0000"/>
                </a:solidFill>
              </a:rPr>
              <a:t>SIS interlock </a:t>
            </a:r>
            <a:r>
              <a:rPr lang="en-GB" dirty="0"/>
              <a:t>on orbit at TCDQ can be </a:t>
            </a:r>
            <a:r>
              <a:rPr lang="en-GB" dirty="0">
                <a:solidFill>
                  <a:srgbClr val="FF0000"/>
                </a:solidFill>
              </a:rPr>
              <a:t>reduced and to which </a:t>
            </a:r>
            <a:r>
              <a:rPr lang="en-GB" dirty="0" smtClean="0">
                <a:solidFill>
                  <a:srgbClr val="FF0000"/>
                </a:solidFill>
              </a:rPr>
              <a:t>level without impacting machine availability</a:t>
            </a:r>
            <a:r>
              <a:rPr lang="en-GB" dirty="0" smtClean="0"/>
              <a:t> 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Need to perform </a:t>
            </a:r>
            <a:r>
              <a:rPr lang="en-GB" dirty="0">
                <a:solidFill>
                  <a:srgbClr val="FF0000"/>
                </a:solidFill>
              </a:rPr>
              <a:t>ANSYS calculations to assess if Graphite </a:t>
            </a:r>
            <a:r>
              <a:rPr lang="en-GB" dirty="0" smtClean="0">
                <a:solidFill>
                  <a:srgbClr val="FF0000"/>
                </a:solidFill>
              </a:rPr>
              <a:t>and </a:t>
            </a:r>
            <a:r>
              <a:rPr lang="en-GB" dirty="0">
                <a:solidFill>
                  <a:srgbClr val="FF0000"/>
                </a:solidFill>
              </a:rPr>
              <a:t>CFC would withstand the beam impact in case of Type 2 erratic and limit optics conditions</a:t>
            </a:r>
            <a:r>
              <a:rPr lang="en-GB" dirty="0"/>
              <a:t> (e.g. 0.6 mm interlock and </a:t>
            </a:r>
            <a:r>
              <a:rPr lang="en-GB" dirty="0" err="1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baseline="-25000" dirty="0" err="1">
                <a:sym typeface="Wingdings" panose="05000000000000000000" pitchFamily="2" charset="2"/>
              </a:rPr>
              <a:t>x</a:t>
            </a:r>
            <a:r>
              <a:rPr lang="en-GB" dirty="0">
                <a:sym typeface="Wingdings" panose="05000000000000000000" pitchFamily="2" charset="2"/>
              </a:rPr>
              <a:t> = </a:t>
            </a:r>
            <a:r>
              <a:rPr lang="en-GB" dirty="0" smtClean="0">
                <a:sym typeface="Wingdings" panose="05000000000000000000" pitchFamily="2" charset="2"/>
              </a:rPr>
              <a:t>490 </a:t>
            </a:r>
            <a:r>
              <a:rPr lang="en-GB" dirty="0">
                <a:sym typeface="Wingdings" panose="05000000000000000000" pitchFamily="2" charset="2"/>
              </a:rPr>
              <a:t>m)</a:t>
            </a:r>
            <a:r>
              <a:rPr lang="en-GB" dirty="0"/>
              <a:t> 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Once defined previous points, decide </a:t>
            </a:r>
            <a:r>
              <a:rPr lang="en-GB" dirty="0"/>
              <a:t>if </a:t>
            </a:r>
            <a:r>
              <a:rPr lang="en-GB" dirty="0">
                <a:solidFill>
                  <a:srgbClr val="FF0000"/>
                </a:solidFill>
              </a:rPr>
              <a:t>upgrading TCDQ with </a:t>
            </a:r>
            <a:r>
              <a:rPr lang="en-GB" dirty="0" smtClean="0">
                <a:solidFill>
                  <a:srgbClr val="FF0000"/>
                </a:solidFill>
              </a:rPr>
              <a:t>more robust </a:t>
            </a:r>
            <a:r>
              <a:rPr lang="en-GB" dirty="0">
                <a:solidFill>
                  <a:srgbClr val="FF0000"/>
                </a:solidFill>
              </a:rPr>
              <a:t>material </a:t>
            </a:r>
            <a:r>
              <a:rPr lang="en-GB" dirty="0"/>
              <a:t>(3D C-C?) </a:t>
            </a:r>
            <a:r>
              <a:rPr lang="en-GB" dirty="0">
                <a:sym typeface="Wingdings" panose="05000000000000000000" pitchFamily="2" charset="2"/>
              </a:rPr>
              <a:t>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impact on the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cost </a:t>
            </a:r>
            <a:r>
              <a:rPr lang="en-GB" dirty="0" smtClean="0">
                <a:sym typeface="Wingdings" panose="05000000000000000000" pitchFamily="2" charset="2"/>
              </a:rPr>
              <a:t>(not in baseline)!</a:t>
            </a:r>
            <a:r>
              <a:rPr lang="en-GB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en-GB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baseline="-25000" dirty="0" err="1" smtClean="0">
                <a:sym typeface="Wingdings" panose="05000000000000000000" pitchFamily="2" charset="2"/>
              </a:rPr>
              <a:t>x</a:t>
            </a:r>
            <a:r>
              <a:rPr lang="en-GB" baseline="-25000" dirty="0" smtClean="0">
                <a:sym typeface="Wingdings" panose="05000000000000000000" pitchFamily="2" charset="2"/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 change TCDQ_UP and TCDQ_DW &lt; 5% 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0061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Horizontal Dispersion at TCDQ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422" y="5319390"/>
            <a:ext cx="8738937" cy="5235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/>
              <a:t>Momentum spread at top energy = 1.13e-4</a:t>
            </a:r>
          </a:p>
          <a:p>
            <a:pPr marL="0" indent="0">
              <a:buNone/>
            </a:pPr>
            <a:r>
              <a:rPr lang="en-GB" sz="2000" dirty="0" smtClean="0"/>
              <a:t>Total </a:t>
            </a:r>
            <a:r>
              <a:rPr lang="en-GB" sz="2000" dirty="0" err="1" smtClean="0"/>
              <a:t>Dp</a:t>
            </a:r>
            <a:r>
              <a:rPr lang="en-GB" sz="2000" dirty="0" smtClean="0"/>
              <a:t>/p = momentum offset + 2*momentum spread </a:t>
            </a:r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60422" y="1754753"/>
            <a:ext cx="6373729" cy="2847738"/>
            <a:chOff x="160422" y="2081170"/>
            <a:chExt cx="6373729" cy="284773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0422" y="2081170"/>
              <a:ext cx="6373729" cy="2847738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735053" y="2081170"/>
              <a:ext cx="737936" cy="284773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bx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3264567" y="2081170"/>
              <a:ext cx="1379621" cy="2847738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bx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70408" y="4178954"/>
            <a:ext cx="5333096" cy="1745080"/>
            <a:chOff x="6534151" y="2370709"/>
            <a:chExt cx="5333096" cy="174508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34151" y="2370709"/>
              <a:ext cx="5333096" cy="174508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688559" y="3765590"/>
              <a:ext cx="5178687" cy="20733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bx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688558" y="3379077"/>
              <a:ext cx="5178688" cy="228863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/>
                <a:t>bx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3240" y="1448581"/>
            <a:ext cx="4000500" cy="2253528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078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 TCDQ Real Cut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7" r="7212"/>
          <a:stretch/>
        </p:blipFill>
        <p:spPr>
          <a:xfrm>
            <a:off x="112294" y="1852863"/>
            <a:ext cx="6372319" cy="40228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61813" y="313447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TCDQ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31107" y="2192699"/>
            <a:ext cx="1852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Global bottleneck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9570" y="454086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TCDQ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4243" y="401678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TCSG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9970" y="483493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TCP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3200" y="1959438"/>
            <a:ext cx="54863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TCDQ set at 8.3 </a:t>
            </a:r>
            <a:r>
              <a:rPr lang="en-GB" dirty="0" err="1" smtClean="0">
                <a:latin typeface="Symbol" panose="05050102010706020507" pitchFamily="18" charset="2"/>
              </a:rPr>
              <a:t>s</a:t>
            </a:r>
            <a:r>
              <a:rPr lang="en-GB" baseline="-25000" dirty="0" err="1" smtClean="0"/>
              <a:t>nom</a:t>
            </a:r>
            <a:r>
              <a:rPr lang="en-GB" baseline="-25000" dirty="0" smtClean="0"/>
              <a:t> </a:t>
            </a:r>
            <a:r>
              <a:rPr lang="en-GB" dirty="0" smtClean="0"/>
              <a:t> (</a:t>
            </a:r>
            <a:r>
              <a:rPr lang="en-GB" dirty="0" err="1" smtClean="0"/>
              <a:t>betatron</a:t>
            </a:r>
            <a:r>
              <a:rPr lang="en-GB" dirty="0" smtClean="0"/>
              <a:t>) </a:t>
            </a:r>
            <a:r>
              <a:rPr lang="en-GB" dirty="0" smtClean="0">
                <a:sym typeface="Wingdings" panose="05000000000000000000" pitchFamily="2" charset="2"/>
              </a:rPr>
              <a:t> x= 4.2 mm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Real cut </a:t>
            </a:r>
            <a:r>
              <a:rPr lang="en-GB" dirty="0" err="1" smtClean="0">
                <a:sym typeface="Wingdings" panose="05000000000000000000" pitchFamily="2" charset="2"/>
              </a:rPr>
              <a:t>x</a:t>
            </a:r>
            <a:r>
              <a:rPr lang="en-GB" baseline="-25000" dirty="0" err="1" smtClean="0">
                <a:sym typeface="Wingdings" panose="05000000000000000000" pitchFamily="2" charset="2"/>
              </a:rPr>
              <a:t>Cut</a:t>
            </a:r>
            <a:r>
              <a:rPr lang="en-GB" dirty="0" smtClean="0">
                <a:sym typeface="Wingdings" panose="05000000000000000000" pitchFamily="2" charset="2"/>
              </a:rPr>
              <a:t> [</a:t>
            </a:r>
            <a:r>
              <a:rPr lang="en-GB" dirty="0" err="1">
                <a:latin typeface="Symbol" panose="05050102010706020507" pitchFamily="18" charset="2"/>
              </a:rPr>
              <a:t>s</a:t>
            </a:r>
            <a:r>
              <a:rPr lang="en-GB" baseline="-25000" dirty="0" err="1"/>
              <a:t>nom</a:t>
            </a:r>
            <a:r>
              <a:rPr lang="en-GB" baseline="-25000" dirty="0"/>
              <a:t> </a:t>
            </a:r>
            <a:r>
              <a:rPr lang="en-GB" dirty="0" smtClean="0"/>
              <a:t>] can be calculated from: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 x = </a:t>
            </a:r>
            <a:r>
              <a:rPr lang="en-GB" dirty="0" err="1" smtClean="0">
                <a:sym typeface="Wingdings" panose="05000000000000000000" pitchFamily="2" charset="2"/>
              </a:rPr>
              <a:t>x</a:t>
            </a:r>
            <a:r>
              <a:rPr lang="en-GB" baseline="-25000" dirty="0" err="1" smtClean="0">
                <a:sym typeface="Wingdings" panose="05000000000000000000" pitchFamily="2" charset="2"/>
              </a:rPr>
              <a:t>Cut</a:t>
            </a:r>
            <a:r>
              <a:rPr lang="en-GB" dirty="0" smtClean="0">
                <a:sym typeface="Wingdings" panose="05000000000000000000" pitchFamily="2" charset="2"/>
              </a:rPr>
              <a:t> * </a:t>
            </a:r>
            <a:r>
              <a:rPr lang="en-GB" dirty="0" err="1" smtClean="0">
                <a:latin typeface="Symbol" panose="05050102010706020507" pitchFamily="18" charset="2"/>
              </a:rPr>
              <a:t>s</a:t>
            </a:r>
            <a:r>
              <a:rPr lang="en-GB" baseline="-25000" dirty="0" err="1" smtClean="0"/>
              <a:t>nom</a:t>
            </a:r>
            <a:r>
              <a:rPr lang="en-GB" baseline="-25000" dirty="0" smtClean="0"/>
              <a:t> </a:t>
            </a:r>
            <a:r>
              <a:rPr lang="en-GB" dirty="0" smtClean="0"/>
              <a:t>+ </a:t>
            </a:r>
            <a:r>
              <a:rPr lang="en-GB" dirty="0" err="1" smtClean="0"/>
              <a:t>Dx</a:t>
            </a:r>
            <a:r>
              <a:rPr lang="en-GB" dirty="0" smtClean="0"/>
              <a:t>* </a:t>
            </a:r>
            <a:r>
              <a:rPr lang="en-GB" dirty="0" err="1" smtClean="0"/>
              <a:t>Dp</a:t>
            </a:r>
            <a:r>
              <a:rPr lang="en-GB" dirty="0" smtClean="0"/>
              <a:t>/p +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dump</a:t>
            </a:r>
            <a:endParaRPr lang="en-GB" baseline="-25000" dirty="0" smtClean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err="1" smtClean="0">
                <a:sym typeface="Wingdings" panose="05000000000000000000" pitchFamily="2" charset="2"/>
              </a:rPr>
              <a:t>x</a:t>
            </a:r>
            <a:r>
              <a:rPr lang="en-GB" baseline="-25000" dirty="0" err="1" smtClean="0">
                <a:sym typeface="Wingdings" panose="05000000000000000000" pitchFamily="2" charset="2"/>
              </a:rPr>
              <a:t>Cut</a:t>
            </a:r>
            <a:r>
              <a:rPr lang="en-GB" dirty="0" smtClean="0">
                <a:sym typeface="Wingdings" panose="05000000000000000000" pitchFamily="2" charset="2"/>
              </a:rPr>
              <a:t> contains optics and alignment errors during the setup</a:t>
            </a:r>
          </a:p>
          <a:p>
            <a:r>
              <a:rPr lang="en-GB" dirty="0" err="1" smtClean="0">
                <a:sym typeface="Wingdings" panose="05000000000000000000" pitchFamily="2" charset="2"/>
              </a:rPr>
              <a:t>x</a:t>
            </a:r>
            <a:r>
              <a:rPr lang="en-GB" baseline="-25000" dirty="0" err="1" smtClean="0">
                <a:sym typeface="Wingdings" panose="05000000000000000000" pitchFamily="2" charset="2"/>
              </a:rPr>
              <a:t>dump</a:t>
            </a:r>
            <a:r>
              <a:rPr lang="en-GB" dirty="0" smtClean="0">
                <a:sym typeface="Wingdings" panose="05000000000000000000" pitchFamily="2" charset="2"/>
              </a:rPr>
              <a:t> is the local orbit at the moment of the asynchronous dump (at present up to ±1.2 mm)</a:t>
            </a:r>
          </a:p>
          <a:p>
            <a:endParaRPr lang="en-GB" dirty="0" smtClean="0">
              <a:solidFill>
                <a:srgbClr val="008000"/>
              </a:solidFill>
              <a:sym typeface="Wingdings" panose="05000000000000000000" pitchFamily="2" charset="2"/>
            </a:endParaRPr>
          </a:p>
          <a:p>
            <a:r>
              <a:rPr lang="en-GB" dirty="0" smtClean="0">
                <a:solidFill>
                  <a:srgbClr val="008000"/>
                </a:solidFill>
                <a:sym typeface="Wingdings" panose="05000000000000000000" pitchFamily="2" charset="2"/>
              </a:rPr>
              <a:t>Protection of machine aperture always granted!</a:t>
            </a:r>
          </a:p>
          <a:p>
            <a:r>
              <a:rPr lang="en-GB" dirty="0" smtClean="0">
                <a:solidFill>
                  <a:srgbClr val="FF9900"/>
                </a:solidFill>
                <a:sym typeface="Wingdings" panose="05000000000000000000" pitchFamily="2" charset="2"/>
              </a:rPr>
              <a:t>Hierarchy </a:t>
            </a:r>
            <a:r>
              <a:rPr lang="en-GB" dirty="0" err="1" smtClean="0">
                <a:solidFill>
                  <a:srgbClr val="FF9900"/>
                </a:solidFill>
                <a:sym typeface="Wingdings" panose="05000000000000000000" pitchFamily="2" charset="2"/>
              </a:rPr>
              <a:t>wrt</a:t>
            </a:r>
            <a:r>
              <a:rPr lang="en-GB" dirty="0" smtClean="0">
                <a:solidFill>
                  <a:srgbClr val="FF9900"/>
                </a:solidFill>
                <a:sym typeface="Wingdings" panose="05000000000000000000" pitchFamily="2" charset="2"/>
              </a:rPr>
              <a:t> TCSG broken for </a:t>
            </a:r>
            <a:r>
              <a:rPr lang="en-GB" dirty="0" err="1">
                <a:solidFill>
                  <a:srgbClr val="FF9900"/>
                </a:solidFill>
                <a:sym typeface="Wingdings" panose="05000000000000000000" pitchFamily="2" charset="2"/>
              </a:rPr>
              <a:t>x</a:t>
            </a:r>
            <a:r>
              <a:rPr lang="en-GB" baseline="-25000" dirty="0" err="1">
                <a:solidFill>
                  <a:srgbClr val="FF9900"/>
                </a:solidFill>
                <a:sym typeface="Wingdings" panose="05000000000000000000" pitchFamily="2" charset="2"/>
              </a:rPr>
              <a:t>dump</a:t>
            </a:r>
            <a:r>
              <a:rPr lang="en-GB" baseline="-25000" dirty="0">
                <a:solidFill>
                  <a:srgbClr val="FF990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FF9900"/>
                </a:solidFill>
                <a:sym typeface="Wingdings" panose="05000000000000000000" pitchFamily="2" charset="2"/>
              </a:rPr>
              <a:t>&gt; </a:t>
            </a:r>
            <a:r>
              <a:rPr lang="en-GB" dirty="0">
                <a:solidFill>
                  <a:srgbClr val="FF9900"/>
                </a:solidFill>
                <a:sym typeface="Wingdings" panose="05000000000000000000" pitchFamily="2" charset="2"/>
              </a:rPr>
              <a:t>± </a:t>
            </a:r>
            <a:r>
              <a:rPr lang="en-GB" dirty="0" smtClean="0">
                <a:solidFill>
                  <a:srgbClr val="FF9900"/>
                </a:solidFill>
                <a:sym typeface="Wingdings" panose="05000000000000000000" pitchFamily="2" charset="2"/>
              </a:rPr>
              <a:t>0.120 mm independently on </a:t>
            </a:r>
            <a:r>
              <a:rPr lang="en-GB" dirty="0" err="1" smtClean="0">
                <a:solidFill>
                  <a:srgbClr val="FF9900"/>
                </a:solidFill>
                <a:sym typeface="Wingdings" panose="05000000000000000000" pitchFamily="2" charset="2"/>
              </a:rPr>
              <a:t>Dx</a:t>
            </a:r>
            <a:endParaRPr lang="en-GB" dirty="0" smtClean="0">
              <a:solidFill>
                <a:srgbClr val="FF9900"/>
              </a:solidFill>
              <a:sym typeface="Wingdings" panose="05000000000000000000" pitchFamily="2" charset="2"/>
            </a:endParaRPr>
          </a:p>
          <a:p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Hierarchy </a:t>
            </a:r>
            <a:r>
              <a:rPr lang="en-GB" dirty="0" err="1">
                <a:solidFill>
                  <a:srgbClr val="FF0000"/>
                </a:solidFill>
                <a:sym typeface="Wingdings" panose="05000000000000000000" pitchFamily="2" charset="2"/>
              </a:rPr>
              <a:t>wrt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TCP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broken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for |</a:t>
            </a:r>
            <a:r>
              <a:rPr lang="en-GB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Dx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|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&gt;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 0.9 m</a:t>
            </a:r>
            <a:endParaRPr lang="en-GB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3453" y="2161805"/>
            <a:ext cx="5751094" cy="393052"/>
          </a:xfrm>
          <a:prstGeom prst="rect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307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TCDQ Real Cut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2" r="6980"/>
          <a:stretch/>
        </p:blipFill>
        <p:spPr>
          <a:xfrm>
            <a:off x="104274" y="1820779"/>
            <a:ext cx="6336631" cy="40724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20655" y="220402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TCDQ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9570" y="4540867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TCDQ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4243" y="401678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TCSG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3348" y="2139014"/>
            <a:ext cx="5751094" cy="1088275"/>
          </a:xfrm>
          <a:prstGeom prst="rect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49970" y="483493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TCP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29139" y="1644567"/>
            <a:ext cx="54863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TCDQ set at 9 </a:t>
            </a:r>
            <a:r>
              <a:rPr lang="en-GB" dirty="0" err="1" smtClean="0">
                <a:latin typeface="Symbol" panose="05050102010706020507" pitchFamily="18" charset="2"/>
              </a:rPr>
              <a:t>s</a:t>
            </a:r>
            <a:r>
              <a:rPr lang="en-GB" baseline="-25000" dirty="0" err="1" smtClean="0"/>
              <a:t>nom</a:t>
            </a:r>
            <a:r>
              <a:rPr lang="en-GB" baseline="-25000" dirty="0" smtClean="0"/>
              <a:t> </a:t>
            </a:r>
            <a:r>
              <a:rPr lang="en-GB" dirty="0" smtClean="0"/>
              <a:t> (</a:t>
            </a:r>
            <a:r>
              <a:rPr lang="en-GB" dirty="0" err="1" smtClean="0"/>
              <a:t>betatron</a:t>
            </a:r>
            <a:r>
              <a:rPr lang="en-GB" dirty="0" smtClean="0"/>
              <a:t>) </a:t>
            </a:r>
            <a:r>
              <a:rPr lang="en-GB" dirty="0" smtClean="0">
                <a:sym typeface="Wingdings" panose="05000000000000000000" pitchFamily="2" charset="2"/>
              </a:rPr>
              <a:t> x= 4.5 mm</a:t>
            </a: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Real cut </a:t>
            </a:r>
            <a:r>
              <a:rPr lang="en-GB" dirty="0" err="1" smtClean="0">
                <a:sym typeface="Wingdings" panose="05000000000000000000" pitchFamily="2" charset="2"/>
              </a:rPr>
              <a:t>x</a:t>
            </a:r>
            <a:r>
              <a:rPr lang="en-GB" baseline="-25000" dirty="0" err="1" smtClean="0">
                <a:sym typeface="Wingdings" panose="05000000000000000000" pitchFamily="2" charset="2"/>
              </a:rPr>
              <a:t>Cut</a:t>
            </a:r>
            <a:r>
              <a:rPr lang="en-GB" dirty="0" smtClean="0">
                <a:sym typeface="Wingdings" panose="05000000000000000000" pitchFamily="2" charset="2"/>
              </a:rPr>
              <a:t> [</a:t>
            </a:r>
            <a:r>
              <a:rPr lang="en-GB" dirty="0" err="1">
                <a:latin typeface="Symbol" panose="05050102010706020507" pitchFamily="18" charset="2"/>
              </a:rPr>
              <a:t>s</a:t>
            </a:r>
            <a:r>
              <a:rPr lang="en-GB" baseline="-25000" dirty="0" err="1"/>
              <a:t>nom</a:t>
            </a:r>
            <a:r>
              <a:rPr lang="en-GB" baseline="-25000" dirty="0"/>
              <a:t> </a:t>
            </a:r>
            <a:r>
              <a:rPr lang="en-GB" dirty="0" smtClean="0"/>
              <a:t>] can be calculated from: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 x = </a:t>
            </a:r>
            <a:r>
              <a:rPr lang="en-GB" dirty="0" err="1" smtClean="0">
                <a:sym typeface="Wingdings" panose="05000000000000000000" pitchFamily="2" charset="2"/>
              </a:rPr>
              <a:t>x</a:t>
            </a:r>
            <a:r>
              <a:rPr lang="en-GB" baseline="-25000" dirty="0" err="1" smtClean="0">
                <a:sym typeface="Wingdings" panose="05000000000000000000" pitchFamily="2" charset="2"/>
              </a:rPr>
              <a:t>Cut</a:t>
            </a:r>
            <a:r>
              <a:rPr lang="en-GB" dirty="0" smtClean="0">
                <a:sym typeface="Wingdings" panose="05000000000000000000" pitchFamily="2" charset="2"/>
              </a:rPr>
              <a:t> * </a:t>
            </a:r>
            <a:r>
              <a:rPr lang="en-GB" dirty="0" err="1" smtClean="0">
                <a:latin typeface="Symbol" panose="05050102010706020507" pitchFamily="18" charset="2"/>
              </a:rPr>
              <a:t>s</a:t>
            </a:r>
            <a:r>
              <a:rPr lang="en-GB" baseline="-25000" dirty="0" err="1" smtClean="0"/>
              <a:t>nom</a:t>
            </a:r>
            <a:r>
              <a:rPr lang="en-GB" baseline="-25000" dirty="0" smtClean="0"/>
              <a:t> </a:t>
            </a:r>
            <a:r>
              <a:rPr lang="en-GB" dirty="0" smtClean="0"/>
              <a:t>+ </a:t>
            </a:r>
            <a:r>
              <a:rPr lang="en-GB" dirty="0" err="1" smtClean="0"/>
              <a:t>Dx</a:t>
            </a:r>
            <a:r>
              <a:rPr lang="en-GB" dirty="0" smtClean="0"/>
              <a:t>* </a:t>
            </a:r>
            <a:r>
              <a:rPr lang="en-GB" dirty="0" err="1" smtClean="0"/>
              <a:t>Dp</a:t>
            </a:r>
            <a:r>
              <a:rPr lang="en-GB" dirty="0" smtClean="0"/>
              <a:t>/p +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dump</a:t>
            </a:r>
            <a:endParaRPr lang="en-GB" baseline="-25000" dirty="0" smtClean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err="1" smtClean="0">
                <a:sym typeface="Wingdings" panose="05000000000000000000" pitchFamily="2" charset="2"/>
              </a:rPr>
              <a:t>x</a:t>
            </a:r>
            <a:r>
              <a:rPr lang="en-GB" baseline="-25000" dirty="0" err="1" smtClean="0">
                <a:sym typeface="Wingdings" panose="05000000000000000000" pitchFamily="2" charset="2"/>
              </a:rPr>
              <a:t>Cut</a:t>
            </a:r>
            <a:r>
              <a:rPr lang="en-GB" dirty="0" smtClean="0">
                <a:sym typeface="Wingdings" panose="05000000000000000000" pitchFamily="2" charset="2"/>
              </a:rPr>
              <a:t> contains optics and alignment errors during the setup</a:t>
            </a:r>
          </a:p>
          <a:p>
            <a:r>
              <a:rPr lang="en-GB" dirty="0" err="1" smtClean="0">
                <a:sym typeface="Wingdings" panose="05000000000000000000" pitchFamily="2" charset="2"/>
              </a:rPr>
              <a:t>x</a:t>
            </a:r>
            <a:r>
              <a:rPr lang="en-GB" baseline="-25000" dirty="0" err="1" smtClean="0">
                <a:sym typeface="Wingdings" panose="05000000000000000000" pitchFamily="2" charset="2"/>
              </a:rPr>
              <a:t>dump</a:t>
            </a:r>
            <a:r>
              <a:rPr lang="en-GB" dirty="0" smtClean="0">
                <a:sym typeface="Wingdings" panose="05000000000000000000" pitchFamily="2" charset="2"/>
              </a:rPr>
              <a:t> is the local orbit at the moment of the asynchronous dump (at present up to ±1.2 mm)</a:t>
            </a:r>
          </a:p>
          <a:p>
            <a:endParaRPr lang="en-GB" dirty="0" smtClean="0">
              <a:solidFill>
                <a:srgbClr val="008000"/>
              </a:solidFill>
              <a:sym typeface="Wingdings" panose="05000000000000000000" pitchFamily="2" charset="2"/>
            </a:endParaRPr>
          </a:p>
          <a:p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Protection of machine not provided! Either reduce SIS interlock or larger machine aperture (phase advance of global bottleneck </a:t>
            </a:r>
            <a:r>
              <a:rPr lang="en-GB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wrt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 MKD not taken into account) or closer TCDQ (possible damage in case of type 2 erratic)  </a:t>
            </a:r>
          </a:p>
          <a:p>
            <a:r>
              <a:rPr lang="en-GB" dirty="0" smtClean="0">
                <a:solidFill>
                  <a:srgbClr val="FF9900"/>
                </a:solidFill>
                <a:sym typeface="Wingdings" panose="05000000000000000000" pitchFamily="2" charset="2"/>
              </a:rPr>
              <a:t>Hierarchy </a:t>
            </a:r>
            <a:r>
              <a:rPr lang="en-GB" dirty="0" err="1" smtClean="0">
                <a:solidFill>
                  <a:srgbClr val="FF9900"/>
                </a:solidFill>
                <a:sym typeface="Wingdings" panose="05000000000000000000" pitchFamily="2" charset="2"/>
              </a:rPr>
              <a:t>wrt</a:t>
            </a:r>
            <a:r>
              <a:rPr lang="en-GB" dirty="0" smtClean="0">
                <a:solidFill>
                  <a:srgbClr val="FF9900"/>
                </a:solidFill>
                <a:sym typeface="Wingdings" panose="05000000000000000000" pitchFamily="2" charset="2"/>
              </a:rPr>
              <a:t> TCSG broken for </a:t>
            </a:r>
            <a:r>
              <a:rPr lang="en-GB" dirty="0" err="1">
                <a:solidFill>
                  <a:srgbClr val="FF9900"/>
                </a:solidFill>
                <a:sym typeface="Wingdings" panose="05000000000000000000" pitchFamily="2" charset="2"/>
              </a:rPr>
              <a:t>x</a:t>
            </a:r>
            <a:r>
              <a:rPr lang="en-GB" baseline="-25000" dirty="0" err="1">
                <a:solidFill>
                  <a:srgbClr val="FF9900"/>
                </a:solidFill>
                <a:sym typeface="Wingdings" panose="05000000000000000000" pitchFamily="2" charset="2"/>
              </a:rPr>
              <a:t>dump</a:t>
            </a:r>
            <a:r>
              <a:rPr lang="en-GB" baseline="-25000" dirty="0">
                <a:solidFill>
                  <a:srgbClr val="FF990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FF9900"/>
                </a:solidFill>
                <a:sym typeface="Wingdings" panose="05000000000000000000" pitchFamily="2" charset="2"/>
              </a:rPr>
              <a:t>&gt; </a:t>
            </a:r>
            <a:r>
              <a:rPr lang="en-GB" dirty="0">
                <a:solidFill>
                  <a:srgbClr val="FF9900"/>
                </a:solidFill>
                <a:sym typeface="Wingdings" panose="05000000000000000000" pitchFamily="2" charset="2"/>
              </a:rPr>
              <a:t>± </a:t>
            </a:r>
            <a:r>
              <a:rPr lang="en-GB" dirty="0" smtClean="0">
                <a:solidFill>
                  <a:srgbClr val="FF9900"/>
                </a:solidFill>
                <a:sym typeface="Wingdings" panose="05000000000000000000" pitchFamily="2" charset="2"/>
              </a:rPr>
              <a:t>0.200 mm independently on </a:t>
            </a:r>
            <a:r>
              <a:rPr lang="en-GB" dirty="0" err="1" smtClean="0">
                <a:solidFill>
                  <a:srgbClr val="FF9900"/>
                </a:solidFill>
                <a:sym typeface="Wingdings" panose="05000000000000000000" pitchFamily="2" charset="2"/>
              </a:rPr>
              <a:t>Dx</a:t>
            </a:r>
            <a:endParaRPr lang="en-GB" dirty="0" smtClean="0">
              <a:solidFill>
                <a:srgbClr val="FF9900"/>
              </a:solidFill>
              <a:sym typeface="Wingdings" panose="05000000000000000000" pitchFamily="2" charset="2"/>
            </a:endParaRPr>
          </a:p>
          <a:p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Hierarchy </a:t>
            </a:r>
            <a:r>
              <a:rPr lang="en-GB" dirty="0" err="1">
                <a:solidFill>
                  <a:srgbClr val="00B050"/>
                </a:solidFill>
                <a:sym typeface="Wingdings" panose="05000000000000000000" pitchFamily="2" charset="2"/>
              </a:rPr>
              <a:t>wrt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TCP ok</a:t>
            </a:r>
            <a:endParaRPr lang="en-GB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61537" y="2937452"/>
            <a:ext cx="1852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Global bottleneck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725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18277</TotalTime>
  <Words>1788</Words>
  <Application>Microsoft Office PowerPoint</Application>
  <PresentationFormat>Widescreen</PresentationFormat>
  <Paragraphs>297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Tahoma</vt:lpstr>
      <vt:lpstr>Times New Roman</vt:lpstr>
      <vt:lpstr>Wingdings</vt:lpstr>
      <vt:lpstr>Office Theme</vt:lpstr>
      <vt:lpstr>HL-LHC Optics Constraints for Dump Region</vt:lpstr>
      <vt:lpstr>Main Constraints:</vt:lpstr>
      <vt:lpstr>FLUKA calculations at TCDQ</vt:lpstr>
      <vt:lpstr>Present Collimator Settings @ 6.5 TeV (40 cm b*) </vt:lpstr>
      <vt:lpstr>HL-LHC Collimator Settings @ 7TeV (20 cm b*) </vt:lpstr>
      <vt:lpstr>Summarising for TCDQ Minimum bx </vt:lpstr>
      <vt:lpstr>Horizontal Dispersion at TCDQ</vt:lpstr>
      <vt:lpstr>Present TCDQ Real Cut</vt:lpstr>
      <vt:lpstr>HL-LHC TCDQ Real Cut</vt:lpstr>
      <vt:lpstr>HL-LHC TCDQ Real Cut</vt:lpstr>
      <vt:lpstr>HL-LHV1.2 Squeeze Round </vt:lpstr>
      <vt:lpstr>HL-LHV1.2 Squeeze Flat</vt:lpstr>
      <vt:lpstr>HL-LHV1.2 Squeeze FlatHV</vt:lpstr>
      <vt:lpstr>Beta @ MKD</vt:lpstr>
      <vt:lpstr>Conclusions 1/2</vt:lpstr>
      <vt:lpstr>Conclusions 2/2</vt:lpstr>
      <vt:lpstr>PowerPoint Presentation</vt:lpstr>
      <vt:lpstr>Present Optics Parameters 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Bracco</dc:creator>
  <cp:lastModifiedBy>Chiara Bracco</cp:lastModifiedBy>
  <cp:revision>418</cp:revision>
  <cp:lastPrinted>2016-08-04T08:31:37Z</cp:lastPrinted>
  <dcterms:created xsi:type="dcterms:W3CDTF">2016-06-15T13:52:11Z</dcterms:created>
  <dcterms:modified xsi:type="dcterms:W3CDTF">2016-08-04T12:53:29Z</dcterms:modified>
</cp:coreProperties>
</file>